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7"/>
  </p:notesMasterIdLst>
  <p:handoutMasterIdLst>
    <p:handoutMasterId r:id="rId38"/>
  </p:handoutMasterIdLst>
  <p:sldIdLst>
    <p:sldId id="258" r:id="rId2"/>
    <p:sldId id="259" r:id="rId3"/>
    <p:sldId id="261" r:id="rId4"/>
    <p:sldId id="266" r:id="rId5"/>
    <p:sldId id="267" r:id="rId6"/>
    <p:sldId id="265" r:id="rId7"/>
    <p:sldId id="287" r:id="rId8"/>
    <p:sldId id="264" r:id="rId9"/>
    <p:sldId id="263" r:id="rId10"/>
    <p:sldId id="262" r:id="rId11"/>
    <p:sldId id="260" r:id="rId12"/>
    <p:sldId id="268" r:id="rId13"/>
    <p:sldId id="293" r:id="rId14"/>
    <p:sldId id="294" r:id="rId15"/>
    <p:sldId id="269" r:id="rId16"/>
    <p:sldId id="270" r:id="rId17"/>
    <p:sldId id="271" r:id="rId18"/>
    <p:sldId id="274" r:id="rId19"/>
    <p:sldId id="273" r:id="rId20"/>
    <p:sldId id="272" r:id="rId21"/>
    <p:sldId id="277" r:id="rId22"/>
    <p:sldId id="276" r:id="rId23"/>
    <p:sldId id="275" r:id="rId24"/>
    <p:sldId id="278" r:id="rId25"/>
    <p:sldId id="279" r:id="rId26"/>
    <p:sldId id="284" r:id="rId27"/>
    <p:sldId id="295" r:id="rId28"/>
    <p:sldId id="280" r:id="rId29"/>
    <p:sldId id="286" r:id="rId30"/>
    <p:sldId id="281" r:id="rId31"/>
    <p:sldId id="285" r:id="rId32"/>
    <p:sldId id="289" r:id="rId33"/>
    <p:sldId id="291" r:id="rId34"/>
    <p:sldId id="292" r:id="rId35"/>
    <p:sldId id="290" r:id="rId36"/>
  </p:sldIdLst>
  <p:sldSz cx="9144000" cy="6858000" type="screen4x3"/>
  <p:notesSz cx="6797675" cy="9926638"/>
  <p:embeddedFontLst>
    <p:embeddedFont>
      <p:font typeface="Tahoma" panose="020B0604030504040204" pitchFamily="34" charset="0"/>
      <p:regular r:id="rId39"/>
      <p:bold r:id="rId40"/>
    </p:embeddedFont>
    <p:embeddedFont>
      <p:font typeface="Calibri" panose="020F0502020204030204" pitchFamily="34" charset="0"/>
      <p:regular r:id="rId41"/>
      <p:bold r:id="rId42"/>
      <p:italic r:id="rId43"/>
      <p:boldItalic r:id="rId44"/>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F39"/>
    <a:srgbClr val="6F7657"/>
    <a:srgbClr val="222E34"/>
    <a:srgbClr val="282828"/>
    <a:srgbClr val="797469"/>
    <a:srgbClr val="B5492D"/>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0" autoAdjust="0"/>
  </p:normalViewPr>
  <p:slideViewPr>
    <p:cSldViewPr>
      <p:cViewPr varScale="1">
        <p:scale>
          <a:sx n="61" d="100"/>
          <a:sy n="61" d="100"/>
        </p:scale>
        <p:origin x="207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91DCD1C-3C41-4930-B851-631F8B7A3262}" type="datetimeFigureOut">
              <a:rPr lang="da-DK" smtClean="0"/>
              <a:t>13-09-2022</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BDEE9D-8AF4-4FE3-9106-C93C11B39DC6}" type="slidenum">
              <a:rPr lang="da-DK" smtClean="0"/>
              <a:t>‹nr.›</a:t>
            </a:fld>
            <a:endParaRPr lang="da-DK"/>
          </a:p>
        </p:txBody>
      </p:sp>
    </p:spTree>
    <p:extLst>
      <p:ext uri="{BB962C8B-B14F-4D97-AF65-F5344CB8AC3E}">
        <p14:creationId xmlns:p14="http://schemas.microsoft.com/office/powerpoint/2010/main" val="546127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07EC73-E12A-492C-A930-8DE3F1609BF3}" type="datetimeFigureOut">
              <a:rPr lang="da-DK" smtClean="0"/>
              <a:t>13-09-2022</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506F24-B06F-4E51-A664-C2B798400930}" type="slidenum">
              <a:rPr lang="da-DK" smtClean="0"/>
              <a:t>‹nr.›</a:t>
            </a:fld>
            <a:endParaRPr lang="da-DK"/>
          </a:p>
        </p:txBody>
      </p:sp>
    </p:spTree>
    <p:extLst>
      <p:ext uri="{BB962C8B-B14F-4D97-AF65-F5344CB8AC3E}">
        <p14:creationId xmlns:p14="http://schemas.microsoft.com/office/powerpoint/2010/main" val="2365267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1</a:t>
            </a:fld>
            <a:endParaRPr lang="da-DK"/>
          </a:p>
        </p:txBody>
      </p:sp>
    </p:spTree>
    <p:extLst>
      <p:ext uri="{BB962C8B-B14F-4D97-AF65-F5344CB8AC3E}">
        <p14:creationId xmlns:p14="http://schemas.microsoft.com/office/powerpoint/2010/main" val="53511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Mælkesagen:</a:t>
            </a:r>
          </a:p>
          <a:p>
            <a:r>
              <a:rPr lang="da-DK" sz="1200" b="0" i="0" kern="1200" dirty="0">
                <a:solidFill>
                  <a:schemeClr val="tx1"/>
                </a:solidFill>
                <a:effectLst/>
                <a:latin typeface="+mn-lt"/>
                <a:ea typeface="+mn-ea"/>
                <a:cs typeface="+mn-cs"/>
              </a:rPr>
              <a:t>”Arbejdet hos A er ikke overenskomstdækket, og 3F’s hovedformål med at søge overenskomst indgået må antages at være at fastholde og forsvare bl.a. de mindsterettigheder for personalet, som forbundet har opnået gennem den generelle jordbrugsoverenskomst med GLS-A.”</a:t>
            </a:r>
          </a:p>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CD506F24-B06F-4E51-A664-C2B798400930}" type="slidenum">
              <a:rPr lang="da-DK" smtClean="0"/>
              <a:t>10</a:t>
            </a:fld>
            <a:endParaRPr lang="da-DK"/>
          </a:p>
        </p:txBody>
      </p:sp>
    </p:spTree>
    <p:extLst>
      <p:ext uri="{BB962C8B-B14F-4D97-AF65-F5344CB8AC3E}">
        <p14:creationId xmlns:p14="http://schemas.microsoft.com/office/powerpoint/2010/main" val="339832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11</a:t>
            </a:fld>
            <a:endParaRPr lang="da-DK"/>
          </a:p>
        </p:txBody>
      </p:sp>
    </p:spTree>
    <p:extLst>
      <p:ext uri="{BB962C8B-B14F-4D97-AF65-F5344CB8AC3E}">
        <p14:creationId xmlns:p14="http://schemas.microsoft.com/office/powerpoint/2010/main" val="93562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AR.92.149 (Brandtex sagen)</a:t>
            </a:r>
          </a:p>
          <a:p>
            <a:r>
              <a:rPr lang="da-DK" i="1" dirty="0"/>
              <a:t> Indklagede </a:t>
            </a:r>
            <a:r>
              <a:rPr lang="da-DK" dirty="0"/>
              <a:t>(virksomhed)</a:t>
            </a:r>
            <a:r>
              <a:rPr lang="da-DK" i="1" dirty="0"/>
              <a:t> har imidlertid med rette kunnet forudsætte, at der kun blev gjort forskel mellem organiserede og uorganiserede arbejdsgivere, såfremt der kunne påvises en saglig begrundelse herfor. Da der ikke er grundlag for at fastslå, at der ikke har været saglig begrundelse for Hovedoverenskomstens § 13…</a:t>
            </a:r>
            <a:endParaRPr lang="da-DK" dirty="0"/>
          </a:p>
          <a:p>
            <a:endParaRPr lang="da-DK" i="1" dirty="0"/>
          </a:p>
          <a:p>
            <a:pPr marL="171450" indent="-171450">
              <a:buFontTx/>
              <a:buChar char="-"/>
            </a:pPr>
            <a:r>
              <a:rPr lang="da-DK" dirty="0"/>
              <a:t>Et nybrud ift. de kriterier, som ellers har været gældende for en lovlig konflikt. </a:t>
            </a:r>
          </a:p>
          <a:p>
            <a:endParaRPr lang="da-DK" dirty="0"/>
          </a:p>
          <a:p>
            <a:r>
              <a:rPr lang="da-DK" dirty="0"/>
              <a:t>Sagen handlede om, hvorvidt det var lovligt at konflikte for en </a:t>
            </a:r>
            <a:r>
              <a:rPr lang="da-DK" u="sng" dirty="0"/>
              <a:t>brancheoverenskomst</a:t>
            </a:r>
            <a:r>
              <a:rPr lang="da-DK" dirty="0"/>
              <a:t>, som indeholdt en bestemmelse om, at uorganiserede virksomheder skulle betale mere til en uddannelsesfond end organiserede. </a:t>
            </a:r>
          </a:p>
          <a:p>
            <a:endParaRPr lang="da-DK" dirty="0"/>
          </a:p>
          <a:p>
            <a:r>
              <a:rPr lang="da-DK" dirty="0"/>
              <a:t>Det interessante var, at det var første gang, vi så, at arbejdsgiver procederede på et saglighedskrav. ”</a:t>
            </a:r>
            <a:r>
              <a:rPr lang="da-DK" sz="1200" b="0" i="1" kern="1200" dirty="0">
                <a:solidFill>
                  <a:schemeClr val="tx1"/>
                </a:solidFill>
                <a:effectLst/>
                <a:latin typeface="Arial" charset="0"/>
                <a:ea typeface="+mn-ea"/>
                <a:cs typeface="+mn-cs"/>
              </a:rPr>
              <a:t>Der er ikke påvist nogen saglig begrundelse for den forskelsbehandling, § 13 i Hovedoverenskomsten medfører”</a:t>
            </a:r>
            <a:r>
              <a:rPr lang="da-DK" i="1" dirty="0"/>
              <a:t> </a:t>
            </a:r>
          </a:p>
          <a:p>
            <a:r>
              <a:rPr lang="da-DK" dirty="0"/>
              <a:t>Arbejdsretten har efterfølgende medtaget saglighedskravet i de sager, hvor fagforeningen har krævet mere, end hvad brancheoverenskomsten kræver af den organiserede arbejdsgiver. </a:t>
            </a:r>
          </a:p>
          <a:p>
            <a:endParaRPr lang="da-DK" dirty="0"/>
          </a:p>
          <a:p>
            <a:r>
              <a:rPr lang="da-DK" sz="1200" kern="1200" dirty="0">
                <a:solidFill>
                  <a:schemeClr val="tx1"/>
                </a:solidFill>
                <a:effectLst/>
                <a:latin typeface="Arial" charset="0"/>
                <a:ea typeface="+mn-ea"/>
                <a:cs typeface="+mn-cs"/>
              </a:rPr>
              <a:t>Arbejdsrettens dom af 4/4 2007 (2006.445) </a:t>
            </a:r>
          </a:p>
          <a:p>
            <a:r>
              <a:rPr lang="da-DK" sz="1200" kern="1200" dirty="0">
                <a:solidFill>
                  <a:schemeClr val="tx1"/>
                </a:solidFill>
                <a:effectLst/>
                <a:latin typeface="Arial" charset="0"/>
                <a:ea typeface="+mn-ea"/>
                <a:cs typeface="+mn-cs"/>
              </a:rPr>
              <a:t>Konfliktvarsel om at en arbejdsgiver skal kompensere et forbund økonomisk ved beskæftigelse af uorganiseret arbejdskraft er en omgåelse af foreningsfrihedslovens § 4c og var usagligt. </a:t>
            </a:r>
          </a:p>
          <a:p>
            <a:r>
              <a:rPr lang="da-DK" sz="1200" kern="1200" dirty="0">
                <a:solidFill>
                  <a:schemeClr val="tx1"/>
                </a:solidFill>
                <a:effectLst/>
                <a:latin typeface="Arial" charset="0"/>
                <a:ea typeface="+mn-ea"/>
                <a:cs typeface="+mn-cs"/>
              </a:rPr>
              <a:t>Arbejdsretten udtalte, at man kan forskelsbehandle mellem uorganiserede og organiserede, hvis det er sagligt. </a:t>
            </a:r>
            <a:endParaRPr lang="da-DK" dirty="0"/>
          </a:p>
          <a:p>
            <a:endParaRPr lang="da-DK" dirty="0"/>
          </a:p>
          <a:p>
            <a:r>
              <a:rPr lang="da-DK" sz="1200" kern="1200" dirty="0">
                <a:solidFill>
                  <a:schemeClr val="tx1"/>
                </a:solidFill>
                <a:effectLst/>
                <a:latin typeface="Arial" charset="0"/>
                <a:ea typeface="+mn-ea"/>
                <a:cs typeface="+mn-cs"/>
              </a:rPr>
              <a:t>(Arbejdsrettens dom af 5. september 2013)</a:t>
            </a:r>
          </a:p>
          <a:p>
            <a:r>
              <a:rPr lang="da-DK" sz="1200" kern="1200" dirty="0">
                <a:solidFill>
                  <a:schemeClr val="tx1"/>
                </a:solidFill>
                <a:effectLst/>
                <a:latin typeface="Arial" charset="0"/>
                <a:ea typeface="+mn-ea"/>
                <a:cs typeface="+mn-cs"/>
              </a:rPr>
              <a:t>Østervang Sjælland A/S:</a:t>
            </a:r>
          </a:p>
          <a:p>
            <a:r>
              <a:rPr lang="da-DK" sz="1200" i="0" kern="1200" dirty="0">
                <a:solidFill>
                  <a:schemeClr val="tx1"/>
                </a:solidFill>
                <a:effectLst/>
                <a:latin typeface="Arial" charset="0"/>
                <a:ea typeface="+mn-ea"/>
                <a:cs typeface="+mn-cs"/>
              </a:rPr>
              <a:t>Tiltrædelsesoverenskomst indeholdt mere byrdefulde krav for Østervang, end hvad der gjaldt for brancheoverenskomsten. </a:t>
            </a:r>
          </a:p>
          <a:p>
            <a:endParaRPr lang="da-DK" sz="1200" i="0" kern="1200" dirty="0">
              <a:solidFill>
                <a:schemeClr val="tx1"/>
              </a:solidFill>
              <a:effectLst/>
              <a:latin typeface="Arial" charset="0"/>
              <a:ea typeface="+mn-ea"/>
              <a:cs typeface="+mn-cs"/>
            </a:endParaRPr>
          </a:p>
          <a:p>
            <a:r>
              <a:rPr lang="da-DK" sz="1200" i="0" kern="1200" dirty="0">
                <a:solidFill>
                  <a:schemeClr val="tx1"/>
                </a:solidFill>
                <a:effectLst/>
                <a:latin typeface="Arial" charset="0"/>
                <a:ea typeface="+mn-ea"/>
                <a:cs typeface="+mn-cs"/>
              </a:rPr>
              <a:t>Arbejdsrettens dom af 23. maj 2014 (Søhøjlandets Murerfirma)</a:t>
            </a:r>
          </a:p>
          <a:p>
            <a:r>
              <a:rPr lang="da-DK" sz="1200" i="0" kern="1200" dirty="0">
                <a:solidFill>
                  <a:schemeClr val="tx1"/>
                </a:solidFill>
                <a:effectLst/>
                <a:latin typeface="Arial" charset="0"/>
                <a:ea typeface="+mn-ea"/>
                <a:cs typeface="+mn-cs"/>
              </a:rPr>
              <a:t>Tiltrædelsesoverenskomsten krævede indbetaling 3F’s feriekasse frem for feriekonto. </a:t>
            </a:r>
            <a:endParaRPr lang="da-DK"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Ole Hasselbalch stærkt kritisk i U 2013B.433</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Helt konkret opsummerer Ole Hasselbalch i sin artikel, at Arbejdsretten ved vurdering af en konflikts lovlighed </a:t>
            </a:r>
            <a:r>
              <a:rPr lang="da-DK" sz="1200" u="sng" kern="1200" dirty="0">
                <a:solidFill>
                  <a:schemeClr val="tx1"/>
                </a:solidFill>
                <a:effectLst/>
                <a:latin typeface="+mn-lt"/>
                <a:ea typeface="+mn-ea"/>
                <a:cs typeface="+mn-cs"/>
              </a:rPr>
              <a:t>fejlagtigt</a:t>
            </a:r>
            <a:r>
              <a:rPr lang="da-DK" sz="1200" kern="1200" dirty="0">
                <a:solidFill>
                  <a:schemeClr val="tx1"/>
                </a:solidFill>
                <a:effectLst/>
                <a:latin typeface="+mn-lt"/>
                <a:ea typeface="+mn-ea"/>
                <a:cs typeface="+mn-cs"/>
              </a:rPr>
              <a:t> har </a:t>
            </a:r>
            <a:r>
              <a:rPr lang="da-DK" sz="1200" kern="1200" dirty="0" err="1">
                <a:solidFill>
                  <a:schemeClr val="tx1"/>
                </a:solidFill>
                <a:effectLst/>
                <a:latin typeface="+mn-lt"/>
                <a:ea typeface="+mn-ea"/>
                <a:cs typeface="+mn-cs"/>
              </a:rPr>
              <a:t>indfortolket</a:t>
            </a:r>
            <a:r>
              <a:rPr lang="da-DK" sz="1200" kern="1200" dirty="0">
                <a:solidFill>
                  <a:schemeClr val="tx1"/>
                </a:solidFill>
                <a:effectLst/>
                <a:latin typeface="+mn-lt"/>
                <a:ea typeface="+mn-ea"/>
                <a:cs typeface="+mn-cs"/>
              </a:rPr>
              <a:t> et saglighedskrav. Et saglighedskrav, som der reelt ikke er et retligt grundlag for. Ole Hasselbalch konkluderer endvidere, at Arbejdsretten siden AR92.149 er gået bort fra det kriterium, der, ifølge ham, iht. det kollektive systems grundlag er det afgørende for, hvad et forbund kan forlange, nemlig hvorvidt den krævede overenskomst er erhvervsødelæggende. I stedet er Arbejdsretten ifølge ham slået ind på et saglighedskriterium. Ole Hasselbalch kritiserer endvidere indirekte lønmodtagersiden for, at vi ikke i de efterfølgende afgørelser (Nørrebro Bryghus, Vejlegården, Østervang) udfordrer saglighedskravet. </a:t>
            </a:r>
          </a:p>
          <a:p>
            <a:endParaRPr lang="da-DK" i="1" dirty="0"/>
          </a:p>
          <a:p>
            <a:pPr marL="171450" indent="-171450">
              <a:buFontTx/>
              <a:buChar char="-"/>
            </a:pPr>
            <a:endParaRPr lang="da-DK" dirty="0"/>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12</a:t>
            </a:fld>
            <a:endParaRPr lang="da-DK"/>
          </a:p>
        </p:txBody>
      </p:sp>
    </p:spTree>
    <p:extLst>
      <p:ext uri="{BB962C8B-B14F-4D97-AF65-F5344CB8AC3E}">
        <p14:creationId xmlns:p14="http://schemas.microsoft.com/office/powerpoint/2010/main" val="187907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Generelt en tendens, at AR er blevet meget klar på formålet med konfliktretten, som redskab til at sikre </a:t>
            </a:r>
            <a:r>
              <a:rPr lang="da-DK" sz="1200" b="0" i="0" kern="1200" dirty="0" err="1">
                <a:solidFill>
                  <a:schemeClr val="tx1"/>
                </a:solidFill>
                <a:effectLst/>
                <a:latin typeface="+mn-lt"/>
                <a:ea typeface="+mn-ea"/>
                <a:cs typeface="+mn-cs"/>
              </a:rPr>
              <a:t>brancenormerne</a:t>
            </a:r>
            <a:r>
              <a:rPr lang="da-DK" sz="1200" b="0" i="0" kern="1200" dirty="0">
                <a:solidFill>
                  <a:schemeClr val="tx1"/>
                </a:solidFill>
                <a:effectLst/>
                <a:latin typeface="+mn-lt"/>
                <a:ea typeface="+mn-ea"/>
                <a:cs typeface="+mn-cs"/>
              </a:rPr>
              <a:t>: (en samfundsunderstøttende funktion) </a:t>
            </a:r>
          </a:p>
          <a:p>
            <a:endParaRPr lang="da-DK" sz="1200" b="0" i="0" kern="1200" dirty="0">
              <a:solidFill>
                <a:schemeClr val="tx1"/>
              </a:solidFill>
              <a:effectLst/>
              <a:latin typeface="+mn-lt"/>
              <a:ea typeface="+mn-ea"/>
              <a:cs typeface="+mn-cs"/>
            </a:endParaRPr>
          </a:p>
          <a:p>
            <a:pPr lvl="1"/>
            <a:r>
              <a:rPr lang="da-DK" sz="1200" b="0" i="0" kern="1200" dirty="0">
                <a:solidFill>
                  <a:schemeClr val="tx1"/>
                </a:solidFill>
                <a:effectLst/>
                <a:latin typeface="+mn-lt"/>
                <a:ea typeface="+mn-ea"/>
                <a:cs typeface="+mn-cs"/>
              </a:rPr>
              <a:t>Fx Ryanair:</a:t>
            </a:r>
          </a:p>
          <a:p>
            <a:pPr lvl="2"/>
            <a:r>
              <a:rPr lang="da-DK" sz="1200" b="0" i="0" kern="1200" dirty="0">
                <a:solidFill>
                  <a:schemeClr val="tx1"/>
                </a:solidFill>
                <a:effectLst/>
                <a:latin typeface="+mn-lt"/>
                <a:ea typeface="+mn-ea"/>
                <a:cs typeface="+mn-cs"/>
              </a:rPr>
              <a:t>”Det bemærkes herved, at beskyttelsen af arbejdstagere er et tvingende alment hensyn. Serviceforbundets kampskridt har til formål at sikre ordnede løn- og arbejdsvilkår for forbundets medlemmer i relation til arbejde, der har den anførte tilknytning til Danmark, og at modvirke social dumping.”</a:t>
            </a:r>
            <a:r>
              <a:rPr lang="da-DK" dirty="0"/>
              <a:t/>
            </a:r>
            <a:br>
              <a:rPr lang="da-DK" dirty="0"/>
            </a:br>
            <a:endParaRPr lang="da-DK" dirty="0"/>
          </a:p>
          <a:p>
            <a:pPr lvl="1"/>
            <a:r>
              <a:rPr lang="da-DK" dirty="0"/>
              <a:t>Vejlegården: </a:t>
            </a:r>
          </a:p>
          <a:p>
            <a:pPr lvl="2"/>
            <a:r>
              <a:rPr lang="da-DK" sz="1200" dirty="0"/>
              <a:t>”Det (er) karakteristisk for den danske arbejdsmarkedsregulering, at lønniveauet og andre arbejdsvilkår sikres gennem de kollektive overenskomster og ikke gennem lovgivning.</a:t>
            </a:r>
          </a:p>
          <a:p>
            <a:pPr lvl="2"/>
            <a:endParaRPr lang="da-DK" sz="1200" dirty="0"/>
          </a:p>
          <a:p>
            <a:pPr lvl="2"/>
            <a:r>
              <a:rPr lang="da-DK" sz="1200" dirty="0"/>
              <a:t>Arbejdstagerorganisationernes konfliktret til opnåelse af kollektiv overenskomst er således af afgørende betydning for udviklingen i lønfastsættelsen og opnåelsen af andre centrale arbejdsvilkår i Danmark.”</a:t>
            </a:r>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13</a:t>
            </a:fld>
            <a:endParaRPr lang="da-DK"/>
          </a:p>
        </p:txBody>
      </p:sp>
    </p:spTree>
    <p:extLst>
      <p:ext uri="{BB962C8B-B14F-4D97-AF65-F5344CB8AC3E}">
        <p14:creationId xmlns:p14="http://schemas.microsoft.com/office/powerpoint/2010/main" val="338822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Men lige så vigtigt er det jo, hvad retten til kollektive forhandlinger kan bruges til, hvad gør den godt for?</a:t>
            </a:r>
          </a:p>
          <a:p>
            <a:endParaRPr lang="da-DK" dirty="0"/>
          </a:p>
          <a:p>
            <a:r>
              <a:rPr lang="da-DK" dirty="0"/>
              <a:t>Billedet her over de danske samlede lønninger pr. time fra EU-kommissionens statistik kontor (Eurostat) for 2021. </a:t>
            </a:r>
          </a:p>
          <a:p>
            <a:endParaRPr lang="da-DK" dirty="0"/>
          </a:p>
          <a:p>
            <a:r>
              <a:rPr lang="da-DK" dirty="0"/>
              <a:t>Billedet viser, at danske medarbejdere får ret meget ud af at gå på arbejde – når man ser på løn og andre goder som pension, feriebetaling og lignende tillæg. </a:t>
            </a:r>
          </a:p>
          <a:p>
            <a:r>
              <a:rPr lang="da-DK" dirty="0"/>
              <a:t>Det samme gælde i øvrigt i Island, Sverige &amp; Norge, der nok er de systemer, der ligner os mest. Her har man traditionelt også haft en stærk organisering af medarbejderne og løndannelse på grundlag af kollektive forhandlinger. </a:t>
            </a:r>
          </a:p>
          <a:p>
            <a:endParaRPr lang="da-DK" dirty="0"/>
          </a:p>
          <a:p>
            <a:r>
              <a:rPr lang="da-DK" dirty="0"/>
              <a:t>Resultaterne taler for sig selv: Kollektive forhandlinger bakket op af retten til konflikt – giver gode lønforhold for medarbejderne. </a:t>
            </a:r>
          </a:p>
          <a:p>
            <a:endParaRPr lang="da-DK" dirty="0"/>
          </a:p>
          <a:p>
            <a:r>
              <a:rPr lang="da-DK" dirty="0"/>
              <a:t>At Danmark så netop også er kåret til den mest konkurrencedygtige økonomi i verden, viser vel også bare, at vi har ramt en rigtig god balance på vores arbejdsmarked.</a:t>
            </a:r>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14</a:t>
            </a:fld>
            <a:endParaRPr lang="da-DK"/>
          </a:p>
        </p:txBody>
      </p:sp>
    </p:spTree>
    <p:extLst>
      <p:ext uri="{BB962C8B-B14F-4D97-AF65-F5344CB8AC3E}">
        <p14:creationId xmlns:p14="http://schemas.microsoft.com/office/powerpoint/2010/main" val="420642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15</a:t>
            </a:fld>
            <a:endParaRPr lang="da-DK"/>
          </a:p>
        </p:txBody>
      </p:sp>
    </p:spTree>
    <p:extLst>
      <p:ext uri="{BB962C8B-B14F-4D97-AF65-F5344CB8AC3E}">
        <p14:creationId xmlns:p14="http://schemas.microsoft.com/office/powerpoint/2010/main" val="12013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16</a:t>
            </a:fld>
            <a:endParaRPr lang="da-DK"/>
          </a:p>
        </p:txBody>
      </p:sp>
    </p:spTree>
    <p:extLst>
      <p:ext uri="{BB962C8B-B14F-4D97-AF65-F5344CB8AC3E}">
        <p14:creationId xmlns:p14="http://schemas.microsoft.com/office/powerpoint/2010/main" val="175492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17</a:t>
            </a:fld>
            <a:endParaRPr lang="da-DK"/>
          </a:p>
        </p:txBody>
      </p:sp>
    </p:spTree>
    <p:extLst>
      <p:ext uri="{BB962C8B-B14F-4D97-AF65-F5344CB8AC3E}">
        <p14:creationId xmlns:p14="http://schemas.microsoft.com/office/powerpoint/2010/main" val="131863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særligt eks: (AD 8/5-2008 (A2006.456)) </a:t>
            </a:r>
            <a:r>
              <a:rPr lang="da-DK" dirty="0" err="1"/>
              <a:t>Trygs</a:t>
            </a:r>
            <a:r>
              <a:rPr lang="da-DK" dirty="0"/>
              <a:t> livreddere – FTF og LO</a:t>
            </a:r>
          </a:p>
          <a:p>
            <a:pPr lvl="1"/>
            <a:r>
              <a:rPr lang="da-DK" dirty="0"/>
              <a:t>Som fastslået i Arbejdsrettens praksis, er det en almindelig arbejdsretlig grundsætning, at en fagforenings adgang til at anvende kollektive kampskridt med henblik på at opnå overenskomst alene er betinget af en faglig interesse, der har en </a:t>
            </a:r>
            <a:r>
              <a:rPr lang="da-DK" u="sng" dirty="0"/>
              <a:t>passende styrke og aktualitet</a:t>
            </a:r>
            <a:r>
              <a:rPr lang="da-DK" dirty="0"/>
              <a:t>. Denne praksis </a:t>
            </a:r>
            <a:r>
              <a:rPr lang="da-DK" u="sng" dirty="0"/>
              <a:t>modificeres</a:t>
            </a:r>
            <a:r>
              <a:rPr lang="da-DK" dirty="0"/>
              <a:t>, når den fagforening, der kræver overenskomst, er medlem af </a:t>
            </a:r>
            <a:r>
              <a:rPr lang="da-DK" u="sng" dirty="0"/>
              <a:t>samme hovedorganisation </a:t>
            </a:r>
            <a:r>
              <a:rPr lang="da-DK" dirty="0"/>
              <a:t>som den fagforening, der i forvejen har overenskomst med virksomheden</a:t>
            </a:r>
          </a:p>
          <a:p>
            <a:pPr lvl="1"/>
            <a:endParaRPr lang="da-DK" dirty="0"/>
          </a:p>
          <a:p>
            <a:pPr lvl="1"/>
            <a:r>
              <a:rPr lang="da-DK" dirty="0"/>
              <a:t>Hvad med FH, når FTF og LO er fusioneret? – Hovedaftaleområde.</a:t>
            </a:r>
          </a:p>
          <a:p>
            <a:pPr lvl="0"/>
            <a:endParaRPr lang="da-DK" dirty="0"/>
          </a:p>
          <a:p>
            <a:pPr lvl="0"/>
            <a:r>
              <a:rPr lang="da-DK" dirty="0"/>
              <a:t>Andet særligt eks: Elgiganten (A2011.0749) 14/6-2012 – HK’s 50% regel – 3F konflikt – ikke lovligt</a:t>
            </a:r>
          </a:p>
          <a:p>
            <a:pPr lvl="1"/>
            <a:r>
              <a:rPr lang="da-DK" sz="1200" b="0" i="0" kern="1200" dirty="0">
                <a:solidFill>
                  <a:schemeClr val="tx1"/>
                </a:solidFill>
                <a:effectLst/>
                <a:latin typeface="+mn-lt"/>
                <a:ea typeface="+mn-ea"/>
                <a:cs typeface="+mn-cs"/>
              </a:rPr>
              <a:t>”..ikke lovligt kan etablere konflikt med henblik på at opnå overenskomst for arbejdet på </a:t>
            </a:r>
            <a:r>
              <a:rPr lang="da-DK" sz="1200" b="0" i="0" kern="1200">
                <a:solidFill>
                  <a:schemeClr val="tx1"/>
                </a:solidFill>
                <a:effectLst/>
                <a:latin typeface="+mn-lt"/>
                <a:ea typeface="+mn-ea"/>
                <a:cs typeface="+mn-cs"/>
              </a:rPr>
              <a:t>Elgigantens lagre</a:t>
            </a:r>
            <a:r>
              <a:rPr lang="da-DK" sz="1200" b="0" i="0" u="sng" kern="1200">
                <a:solidFill>
                  <a:schemeClr val="tx1"/>
                </a:solidFill>
                <a:effectLst/>
                <a:latin typeface="+mn-lt"/>
                <a:ea typeface="+mn-ea"/>
                <a:cs typeface="+mn-cs"/>
              </a:rPr>
              <a:t>, idet det bemærkes, at der ikke findes at foreligge meget stærke grunde, som kan føre til et andet resultat</a:t>
            </a:r>
            <a:r>
              <a:rPr lang="da-DK" sz="1200" b="0" i="0" kern="1200">
                <a:solidFill>
                  <a:schemeClr val="tx1"/>
                </a:solidFill>
                <a:effectLst/>
                <a:latin typeface="+mn-lt"/>
                <a:ea typeface="+mn-ea"/>
                <a:cs typeface="+mn-cs"/>
              </a:rPr>
              <a:t>.”</a:t>
            </a:r>
            <a:endParaRPr lang="da-DK" dirty="0"/>
          </a:p>
          <a:p>
            <a:endParaRPr lang="da-DK" dirty="0"/>
          </a:p>
          <a:p>
            <a:r>
              <a:rPr lang="da-DK" b="1" u="sng" dirty="0"/>
              <a:t>Undtagelser: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DGI-dom 14/8-98 – 3F (Lager og handel) varslede konflikt og forhandlede længe. Men DGI indgik ok med FOA uden om. 3F kunne opretholde sin konflikt.</a:t>
            </a:r>
          </a:p>
          <a:p>
            <a:endParaRPr lang="da-DK" dirty="0"/>
          </a:p>
          <a:p>
            <a:r>
              <a:rPr lang="da-DK" dirty="0" err="1"/>
              <a:t>Jakodan</a:t>
            </a:r>
            <a:r>
              <a:rPr lang="da-DK" dirty="0"/>
              <a:t> 2005 (A2004.480) – Lagerarbejde lå under 3F’s naturlige område og HK var villig til at vige – Konflikt lovlig trods overenskomst</a:t>
            </a:r>
          </a:p>
          <a:p>
            <a:r>
              <a:rPr lang="da-DK" dirty="0"/>
              <a:t>	- Grænseaftalers betydning…</a:t>
            </a:r>
          </a:p>
          <a:p>
            <a:endParaRPr lang="da-DK" dirty="0"/>
          </a:p>
          <a:p>
            <a:r>
              <a:rPr lang="da-DK" dirty="0"/>
              <a:t>Au2Parts (A2017.0662) – Ikke konfliktret, selvom fusion skete efter konflikt var varslet. IO gjaldt for smedearbejde.</a:t>
            </a:r>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18</a:t>
            </a:fld>
            <a:endParaRPr lang="da-DK"/>
          </a:p>
        </p:txBody>
      </p:sp>
    </p:spTree>
    <p:extLst>
      <p:ext uri="{BB962C8B-B14F-4D97-AF65-F5344CB8AC3E}">
        <p14:creationId xmlns:p14="http://schemas.microsoft.com/office/powerpoint/2010/main" val="362165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19</a:t>
            </a:fld>
            <a:endParaRPr lang="da-DK"/>
          </a:p>
        </p:txBody>
      </p:sp>
    </p:spTree>
    <p:extLst>
      <p:ext uri="{BB962C8B-B14F-4D97-AF65-F5344CB8AC3E}">
        <p14:creationId xmlns:p14="http://schemas.microsoft.com/office/powerpoint/2010/main" val="369137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a:t>
            </a:fld>
            <a:endParaRPr lang="da-DK"/>
          </a:p>
        </p:txBody>
      </p:sp>
    </p:spTree>
    <p:extLst>
      <p:ext uri="{BB962C8B-B14F-4D97-AF65-F5344CB8AC3E}">
        <p14:creationId xmlns:p14="http://schemas.microsoft.com/office/powerpoint/2010/main" val="142898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Neutralitetsprincippet betyder, at myndigheder skal forholde sig neutral under en konflikt mellem medarbejdere og arbejdsgiver. Staten må ikke blande sig. En forpligtelse for staten til at forholde sig neutral under arbejdskonflikter.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a-DK" dirty="0"/>
              <a:t>Der er ikke tale om en ny bestemmelse, da den allerede blev vedtaget i lov om arbejdsløshedskasser § 13: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dirty="0"/>
          </a:p>
          <a:p>
            <a:r>
              <a:rPr lang="da-DK" sz="1200" i="1" kern="1200" dirty="0">
                <a:solidFill>
                  <a:schemeClr val="tx1"/>
                </a:solidFill>
                <a:effectLst/>
                <a:latin typeface="Arial" charset="0"/>
                <a:ea typeface="+mn-ea"/>
                <a:cs typeface="+mn-cs"/>
              </a:rPr>
              <a:t>Den understøttede arbejdsløshed skal være uforskyldt, og må således ikke være:</a:t>
            </a:r>
            <a:endParaRPr lang="da-DK" sz="1200" kern="1200" dirty="0">
              <a:solidFill>
                <a:schemeClr val="tx1"/>
              </a:solidFill>
              <a:effectLst/>
              <a:latin typeface="Arial" charset="0"/>
              <a:ea typeface="+mn-ea"/>
              <a:cs typeface="+mn-cs"/>
            </a:endParaRPr>
          </a:p>
          <a:p>
            <a:r>
              <a:rPr lang="da-DK" sz="1200" i="1" kern="1200" dirty="0">
                <a:solidFill>
                  <a:schemeClr val="tx1"/>
                </a:solidFill>
                <a:effectLst/>
                <a:latin typeface="Arial" charset="0"/>
                <a:ea typeface="+mn-ea"/>
                <a:cs typeface="+mn-cs"/>
              </a:rPr>
              <a:t>Under Strejke eller Lockout til Personer, der omfattes af samme,</a:t>
            </a:r>
            <a:endParaRPr lang="da-DK"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dirty="0"/>
          </a:p>
          <a:p>
            <a:r>
              <a:rPr lang="da-DK" dirty="0"/>
              <a:t>Jf. U 1986.17 H – ikke-strejkende kunne ikke få understøttelse (endda overenskomststridig arbejdsnedlæggelse)</a:t>
            </a:r>
          </a:p>
          <a:p>
            <a:r>
              <a:rPr lang="da-DK" sz="1200" b="0" i="0" kern="1200" dirty="0">
                <a:solidFill>
                  <a:schemeClr val="tx1"/>
                </a:solidFill>
                <a:effectLst/>
                <a:latin typeface="Arial" charset="0"/>
                <a:ea typeface="+mn-ea"/>
                <a:cs typeface="+mn-cs"/>
              </a:rPr>
              <a:t>Den 23. august 1976 nedlagde arbejderne i et slagteris opskæringsafdeling arbejdet i strid med overenskomsten. Den 25. august udvidedes strejken til også at omfatte en fysisk blokade. Den 26. august bortviste slagteriet de strejkende. Blokaden fortsatte til den 11. september. Virksomhedens øvrige arbejdere, der ikke havde strejket, herunder J, blev opsagt den 27. august på grund af råvaremangel. Konflikten ansås fortsat til 11. september, og J fandtes med rette nægtet understøttelse i tiden til den 11. september, idet han efter arbejdsløshedsforsikringslovens § 61, stk. 2, nr. 1, måtte anses omfattet af konflikten. </a:t>
            </a:r>
          </a:p>
          <a:p>
            <a:endParaRPr lang="da-DK" sz="1200" b="0" i="0" kern="1200" dirty="0">
              <a:solidFill>
                <a:schemeClr val="tx1"/>
              </a:solidFill>
              <a:effectLst/>
              <a:latin typeface="Arial" charset="0"/>
              <a:ea typeface="+mn-ea"/>
              <a:cs typeface="+mn-cs"/>
            </a:endParaRPr>
          </a:p>
          <a:p>
            <a:r>
              <a:rPr lang="da-DK" sz="1200" b="0" i="0" kern="1200" dirty="0">
                <a:solidFill>
                  <a:schemeClr val="tx1"/>
                </a:solidFill>
                <a:effectLst/>
                <a:latin typeface="Arial" charset="0"/>
                <a:ea typeface="+mn-ea"/>
                <a:cs typeface="+mn-cs"/>
              </a:rPr>
              <a:t>Dommen viser bare, at neutralitetsprincippet går begge veje og er vidtgående! Det glemmer man ofte! </a:t>
            </a:r>
          </a:p>
          <a:p>
            <a:endParaRPr lang="da-DK" sz="1200" b="0" i="0" kern="1200" dirty="0">
              <a:solidFill>
                <a:schemeClr val="tx1"/>
              </a:solidFill>
              <a:effectLst/>
              <a:latin typeface="Arial" charset="0"/>
              <a:ea typeface="+mn-ea"/>
              <a:cs typeface="+mn-cs"/>
            </a:endParaRPr>
          </a:p>
          <a:p>
            <a:r>
              <a:rPr lang="da-DK" sz="1200" b="0" i="0" kern="1200" dirty="0">
                <a:solidFill>
                  <a:schemeClr val="tx1"/>
                </a:solidFill>
                <a:effectLst/>
                <a:latin typeface="Arial" charset="0"/>
                <a:ea typeface="+mn-ea"/>
                <a:cs typeface="+mn-cs"/>
              </a:rPr>
              <a:t>Akademikereksemlet – se fx </a:t>
            </a:r>
            <a:r>
              <a:rPr lang="da-DK" sz="1200" b="0" i="0" kern="1200" dirty="0" err="1">
                <a:solidFill>
                  <a:schemeClr val="tx1"/>
                </a:solidFill>
                <a:effectLst/>
                <a:latin typeface="Arial" charset="0"/>
                <a:ea typeface="+mn-ea"/>
                <a:cs typeface="+mn-cs"/>
              </a:rPr>
              <a:t>Bekg</a:t>
            </a:r>
            <a:r>
              <a:rPr lang="da-DK" sz="1200" b="0" i="0" kern="1200" dirty="0">
                <a:solidFill>
                  <a:schemeClr val="tx1"/>
                </a:solidFill>
                <a:effectLst/>
                <a:latin typeface="Arial" charset="0"/>
                <a:ea typeface="+mn-ea"/>
                <a:cs typeface="+mn-cs"/>
              </a:rPr>
              <a:t>. om lønkompensation – ”stillingskategori”</a:t>
            </a:r>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20</a:t>
            </a:fld>
            <a:endParaRPr lang="da-DK"/>
          </a:p>
        </p:txBody>
      </p:sp>
    </p:spTree>
    <p:extLst>
      <p:ext uri="{BB962C8B-B14F-4D97-AF65-F5344CB8AC3E}">
        <p14:creationId xmlns:p14="http://schemas.microsoft.com/office/powerpoint/2010/main" val="2102879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Søren Pape klar i mælet - ”</a:t>
            </a:r>
            <a:r>
              <a:rPr lang="da-DK" sz="1200" i="1" dirty="0"/>
              <a:t>Sagen er kort fortalt den, at regeringen har sagt, at den ikke blander sig i de arbejdskonflikter, der er skyld i, at ansatte i 670 virksomheder ikke kan få lønkompensation. Men det er regeringen, som har forhindret de ansattes adgang til lønkompensation. Og dermed blander de sig netop i arbejdskonflikter ved at give fagbevægelsen et nyt våben…</a:t>
            </a:r>
          </a:p>
          <a:p>
            <a:r>
              <a:rPr lang="da-DK" sz="1200" i="1" dirty="0"/>
              <a:t>Og når medarbejdere ikke kan få lønkompensation, </a:t>
            </a:r>
            <a:r>
              <a:rPr lang="da-DK" sz="1200" b="1" i="1" dirty="0"/>
              <a:t>tvinger</a:t>
            </a:r>
            <a:r>
              <a:rPr lang="da-DK" sz="1200" i="1" dirty="0"/>
              <a:t> det virksomhederne til enten at fyre medarbejdere, erklære sig konkurs eller vælge at tegne overenskomst. Det ender med at blive </a:t>
            </a:r>
            <a:r>
              <a:rPr lang="da-DK" sz="1200" b="1" i="1" dirty="0"/>
              <a:t>tvangsorganisering</a:t>
            </a:r>
            <a:r>
              <a:rPr lang="da-DK" sz="1200" i="1" dirty="0"/>
              <a:t>. Og det er dybt urimeligt</a:t>
            </a:r>
            <a:r>
              <a:rPr lang="da-DK" dirty="0"/>
              <a:t>”</a:t>
            </a:r>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21</a:t>
            </a:fld>
            <a:endParaRPr lang="da-DK"/>
          </a:p>
        </p:txBody>
      </p:sp>
    </p:spTree>
    <p:extLst>
      <p:ext uri="{BB962C8B-B14F-4D97-AF65-F5344CB8AC3E}">
        <p14:creationId xmlns:p14="http://schemas.microsoft.com/office/powerpoint/2010/main" val="2835843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22</a:t>
            </a:fld>
            <a:endParaRPr lang="da-DK"/>
          </a:p>
        </p:txBody>
      </p:sp>
    </p:spTree>
    <p:extLst>
      <p:ext uri="{BB962C8B-B14F-4D97-AF65-F5344CB8AC3E}">
        <p14:creationId xmlns:p14="http://schemas.microsoft.com/office/powerpoint/2010/main" val="1477108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23</a:t>
            </a:fld>
            <a:endParaRPr lang="da-DK"/>
          </a:p>
        </p:txBody>
      </p:sp>
    </p:spTree>
    <p:extLst>
      <p:ext uri="{BB962C8B-B14F-4D97-AF65-F5344CB8AC3E}">
        <p14:creationId xmlns:p14="http://schemas.microsoft.com/office/powerpoint/2010/main" val="3876741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24</a:t>
            </a:fld>
            <a:endParaRPr lang="da-DK"/>
          </a:p>
        </p:txBody>
      </p:sp>
    </p:spTree>
    <p:extLst>
      <p:ext uri="{BB962C8B-B14F-4D97-AF65-F5344CB8AC3E}">
        <p14:creationId xmlns:p14="http://schemas.microsoft.com/office/powerpoint/2010/main" val="2239075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25</a:t>
            </a:fld>
            <a:endParaRPr lang="da-DK"/>
          </a:p>
        </p:txBody>
      </p:sp>
    </p:spTree>
    <p:extLst>
      <p:ext uri="{BB962C8B-B14F-4D97-AF65-F5344CB8AC3E}">
        <p14:creationId xmlns:p14="http://schemas.microsoft.com/office/powerpoint/2010/main" val="1137665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26</a:t>
            </a:fld>
            <a:endParaRPr lang="da-DK"/>
          </a:p>
        </p:txBody>
      </p:sp>
    </p:spTree>
    <p:extLst>
      <p:ext uri="{BB962C8B-B14F-4D97-AF65-F5344CB8AC3E}">
        <p14:creationId xmlns:p14="http://schemas.microsoft.com/office/powerpoint/2010/main" val="376763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december 2020 efter revideret udstationeringsdirektiv (2018/957)</a:t>
            </a:r>
          </a:p>
          <a:p>
            <a:endParaRPr lang="da-DK" dirty="0"/>
          </a:p>
          <a:p>
            <a:r>
              <a:rPr lang="da-DK" dirty="0"/>
              <a:t>Nyt: </a:t>
            </a:r>
          </a:p>
          <a:p>
            <a:r>
              <a:rPr lang="da-DK" dirty="0"/>
              <a:t>fra ”mindsteløn” til ”aflønning” i artikel 3, stik. 1, litra c.</a:t>
            </a:r>
          </a:p>
          <a:p>
            <a:r>
              <a:rPr lang="da-DK" dirty="0"/>
              <a:t>Samme </a:t>
            </a:r>
            <a:r>
              <a:rPr lang="da-DK" dirty="0" err="1"/>
              <a:t>vikkning</a:t>
            </a:r>
            <a:r>
              <a:rPr lang="da-DK" dirty="0"/>
              <a:t> og samme niveau, når det kommer til kollektive aftaler implementeret i medlemsstaterne.</a:t>
            </a:r>
          </a:p>
          <a:p>
            <a:r>
              <a:rPr lang="da-DK" dirty="0"/>
              <a:t>Godtgørelse for udgifter til rejse, kost og logi (Kamufleret løn??)</a:t>
            </a:r>
          </a:p>
          <a:p>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27</a:t>
            </a:fld>
            <a:endParaRPr lang="da-DK"/>
          </a:p>
        </p:txBody>
      </p:sp>
    </p:spTree>
    <p:extLst>
      <p:ext uri="{BB962C8B-B14F-4D97-AF65-F5344CB8AC3E}">
        <p14:creationId xmlns:p14="http://schemas.microsoft.com/office/powerpoint/2010/main" val="595198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28</a:t>
            </a:fld>
            <a:endParaRPr lang="da-DK"/>
          </a:p>
        </p:txBody>
      </p:sp>
    </p:spTree>
    <p:extLst>
      <p:ext uri="{BB962C8B-B14F-4D97-AF65-F5344CB8AC3E}">
        <p14:creationId xmlns:p14="http://schemas.microsoft.com/office/powerpoint/2010/main" val="1125157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29</a:t>
            </a:fld>
            <a:endParaRPr lang="da-DK"/>
          </a:p>
        </p:txBody>
      </p:sp>
    </p:spTree>
    <p:extLst>
      <p:ext uri="{BB962C8B-B14F-4D97-AF65-F5344CB8AC3E}">
        <p14:creationId xmlns:p14="http://schemas.microsoft.com/office/powerpoint/2010/main" val="192616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3</a:t>
            </a:fld>
            <a:endParaRPr lang="da-DK"/>
          </a:p>
        </p:txBody>
      </p:sp>
    </p:spTree>
    <p:extLst>
      <p:ext uri="{BB962C8B-B14F-4D97-AF65-F5344CB8AC3E}">
        <p14:creationId xmlns:p14="http://schemas.microsoft.com/office/powerpoint/2010/main" val="1671379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30</a:t>
            </a:fld>
            <a:endParaRPr lang="da-DK"/>
          </a:p>
        </p:txBody>
      </p:sp>
    </p:spTree>
    <p:extLst>
      <p:ext uri="{BB962C8B-B14F-4D97-AF65-F5344CB8AC3E}">
        <p14:creationId xmlns:p14="http://schemas.microsoft.com/office/powerpoint/2010/main" val="2651382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31</a:t>
            </a:fld>
            <a:endParaRPr lang="da-DK"/>
          </a:p>
        </p:txBody>
      </p:sp>
    </p:spTree>
    <p:extLst>
      <p:ext uri="{BB962C8B-B14F-4D97-AF65-F5344CB8AC3E}">
        <p14:creationId xmlns:p14="http://schemas.microsoft.com/office/powerpoint/2010/main" val="432550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Allerede uden initiativer har vi derfor i dag en situation, hvor man kan forestille sig, at Arbejdsretten vil lade sig inspirere af en ny national/international forståelse af arbejdstagerbegrebet.</a:t>
            </a:r>
          </a:p>
          <a:p>
            <a:endParaRPr lang="da-DK" dirty="0"/>
          </a:p>
          <a:p>
            <a:r>
              <a:rPr lang="da-DK" dirty="0"/>
              <a:t>Konkurrenceloven i DK forudsætter, at overenskomster ikke må omfatte selvstændige erhvervsvirksomheder.</a:t>
            </a:r>
          </a:p>
          <a:p>
            <a:endParaRPr lang="da-DK" dirty="0"/>
          </a:p>
          <a:p>
            <a:r>
              <a:rPr lang="da-DK" dirty="0"/>
              <a:t>Det uniforme EU-retlige arbejdstagerbegreb fra EU-arbejdsretten anvendes af Domstolen I sager om EU-konkurrenceret. </a:t>
            </a:r>
          </a:p>
          <a:p>
            <a:pPr marL="171450" indent="-171450">
              <a:buFont typeface="Arial" panose="020B0604020202020204" pitchFamily="34" charset="0"/>
              <a:buChar char="•"/>
            </a:pPr>
            <a:r>
              <a:rPr lang="da-DK" dirty="0"/>
              <a:t>bred og dynamisk fortolkning, </a:t>
            </a:r>
            <a:r>
              <a:rPr lang="da-DK" dirty="0" err="1"/>
              <a:t>tærskelen</a:t>
            </a:r>
            <a:r>
              <a:rPr lang="da-DK" dirty="0"/>
              <a:t> er lav</a:t>
            </a:r>
          </a:p>
          <a:p>
            <a:pPr marL="171450" indent="-171450">
              <a:buFont typeface="Arial" panose="020B0604020202020204" pitchFamily="34" charset="0"/>
              <a:buChar char="•"/>
            </a:pPr>
            <a:r>
              <a:rPr lang="da-DK" dirty="0"/>
              <a:t>en beskyttelseslogik ved overenskomster for arbejdstagere i konkurrenceretlige afgørelser, </a:t>
            </a:r>
            <a:r>
              <a:rPr lang="da-DK" i="1" dirty="0"/>
              <a:t>Albany</a:t>
            </a:r>
          </a:p>
          <a:p>
            <a:pPr marL="171450" indent="-171450">
              <a:buFont typeface="Arial" panose="020B0604020202020204" pitchFamily="34" charset="0"/>
              <a:buChar char="•"/>
            </a:pPr>
            <a:r>
              <a:rPr lang="da-DK" i="1" dirty="0"/>
              <a:t>FNV Kunsten </a:t>
            </a:r>
            <a:r>
              <a:rPr lang="da-DK" dirty="0"/>
              <a:t>afgørelsen: for ikke at være selvstændig, men arbejdstager, skal man (præmis 36-37)</a:t>
            </a:r>
          </a:p>
          <a:p>
            <a:pPr marL="628650" lvl="1" indent="-171450">
              <a:buFont typeface="Arial" panose="020B0604020202020204" pitchFamily="34" charset="0"/>
              <a:buChar char="•"/>
            </a:pPr>
            <a:r>
              <a:rPr lang="da-DK" dirty="0"/>
              <a:t>1) handle efter arbejdsgiverens ledelse, navnlig med hensyn til frit at kunne vælge arbejdstid, arbejdssted og arbejdets indhold. </a:t>
            </a:r>
          </a:p>
          <a:p>
            <a:pPr marL="628650" lvl="1" indent="-171450">
              <a:buFont typeface="Arial" panose="020B0604020202020204" pitchFamily="34" charset="0"/>
              <a:buChar char="•"/>
            </a:pPr>
            <a:r>
              <a:rPr lang="da-DK" dirty="0"/>
              <a:t>2) ikke bære den forretningsmæssige risiko, og </a:t>
            </a:r>
          </a:p>
          <a:p>
            <a:pPr marL="628650" lvl="1" indent="-171450">
              <a:buFont typeface="Arial" panose="020B0604020202020204" pitchFamily="34" charset="0"/>
              <a:buChar char="•"/>
            </a:pPr>
            <a:r>
              <a:rPr lang="da-DK" dirty="0"/>
              <a:t>3) være en integreret del af arbejdsgiverens virksomhed.</a:t>
            </a:r>
          </a:p>
          <a:p>
            <a:pPr marL="457200" lvl="1" indent="0">
              <a:buFont typeface="Arial" panose="020B0604020202020204" pitchFamily="34" charset="0"/>
              <a:buNone/>
            </a:pPr>
            <a:r>
              <a:rPr lang="da-DK" sz="1200" b="0" i="0" kern="1200" dirty="0">
                <a:solidFill>
                  <a:schemeClr val="tx1"/>
                </a:solidFill>
                <a:effectLst/>
                <a:latin typeface="+mn-lt"/>
                <a:ea typeface="+mn-ea"/>
                <a:cs typeface="+mn-cs"/>
              </a:rPr>
              <a:t>uanset om den pågældende person af skattemæssige, administrative eller organisatoriske grunde betegnes som selvstændig erhvervsdrivende i henhold til national ret </a:t>
            </a:r>
            <a:r>
              <a:rPr lang="da-DK" dirty="0"/>
              <a:t/>
            </a:r>
            <a:br>
              <a:rPr lang="da-DK" dirty="0"/>
            </a:br>
            <a:endParaRPr lang="da-DK" dirty="0"/>
          </a:p>
          <a:p>
            <a:pPr marL="628650" lvl="1" indent="-171450">
              <a:buFont typeface="Arial" panose="020B0604020202020204" pitchFamily="34" charset="0"/>
              <a:buChar char="•"/>
            </a:pPr>
            <a:endParaRPr lang="da-DK" dirty="0"/>
          </a:p>
          <a:p>
            <a:pPr marL="457200" lvl="1" indent="0">
              <a:buFont typeface="Arial" panose="020B0604020202020204" pitchFamily="34" charset="0"/>
              <a:buNone/>
            </a:pPr>
            <a:r>
              <a:rPr lang="da-DK" sz="1200" b="0" i="0" kern="1200" dirty="0">
                <a:solidFill>
                  <a:schemeClr val="tx1"/>
                </a:solidFill>
                <a:effectLst/>
                <a:latin typeface="+mn-lt"/>
                <a:ea typeface="+mn-ea"/>
                <a:cs typeface="+mn-cs"/>
              </a:rPr>
              <a:t>»falske selvstændige«, dvs. tjenesteydere, der befinder sig i en med arbejdstagerne sammenlignelig situation</a:t>
            </a:r>
            <a:r>
              <a:rPr lang="da-DK" dirty="0"/>
              <a:t> (præmis 31 + 42)</a:t>
            </a:r>
            <a:br>
              <a:rPr lang="da-DK" dirty="0"/>
            </a:br>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32</a:t>
            </a:fld>
            <a:endParaRPr lang="da-DK"/>
          </a:p>
        </p:txBody>
      </p:sp>
    </p:spTree>
    <p:extLst>
      <p:ext uri="{BB962C8B-B14F-4D97-AF65-F5344CB8AC3E}">
        <p14:creationId xmlns:p14="http://schemas.microsoft.com/office/powerpoint/2010/main" val="3257109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Fagforenings muligheder afhænger af om der er medlemmer, der stiller op.</a:t>
            </a:r>
          </a:p>
          <a:p>
            <a:r>
              <a:rPr lang="da-DK" dirty="0"/>
              <a:t>Udfordring med indsigt i myndighedsafgørelser</a:t>
            </a:r>
          </a:p>
        </p:txBody>
      </p:sp>
      <p:sp>
        <p:nvSpPr>
          <p:cNvPr id="4" name="Pladsholder til slidenummer 3"/>
          <p:cNvSpPr>
            <a:spLocks noGrp="1"/>
          </p:cNvSpPr>
          <p:nvPr>
            <p:ph type="sldNum" sz="quarter" idx="5"/>
          </p:nvPr>
        </p:nvSpPr>
        <p:spPr/>
        <p:txBody>
          <a:bodyPr/>
          <a:lstStyle/>
          <a:p>
            <a:fld id="{CD506F24-B06F-4E51-A664-C2B798400930}" type="slidenum">
              <a:rPr lang="da-DK" smtClean="0"/>
              <a:t>33</a:t>
            </a:fld>
            <a:endParaRPr lang="da-DK"/>
          </a:p>
        </p:txBody>
      </p:sp>
    </p:spTree>
    <p:extLst>
      <p:ext uri="{BB962C8B-B14F-4D97-AF65-F5344CB8AC3E}">
        <p14:creationId xmlns:p14="http://schemas.microsoft.com/office/powerpoint/2010/main" val="1427910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FH’s position</a:t>
            </a:r>
          </a:p>
          <a:p>
            <a:r>
              <a:rPr lang="da-DK" dirty="0"/>
              <a:t>Misklassificering er det første reelt udtryk for.</a:t>
            </a:r>
          </a:p>
          <a:p>
            <a:r>
              <a:rPr lang="da-DK" dirty="0"/>
              <a:t>Frygt for 2. rangsoverenskomster – dumping</a:t>
            </a:r>
          </a:p>
          <a:p>
            <a:r>
              <a:rPr lang="da-DK" dirty="0"/>
              <a:t>Derfor mest repræsentative faglige organisationer på området, der får lov.</a:t>
            </a:r>
          </a:p>
          <a:p>
            <a:endParaRPr lang="da-DK" dirty="0"/>
          </a:p>
          <a:p>
            <a:r>
              <a:rPr lang="da-DK" dirty="0"/>
              <a:t>Konfliktret</a:t>
            </a:r>
          </a:p>
          <a:p>
            <a:r>
              <a:rPr lang="da-DK" dirty="0"/>
              <a:t>‘Falske selvstændige’ – præciserer retstilstanden efter EU-konkurrenceret</a:t>
            </a:r>
          </a:p>
          <a:p>
            <a:pPr lvl="1"/>
            <a:r>
              <a:rPr lang="da-DK" dirty="0"/>
              <a:t>• Afklarer grænsen over til konkurrenceretten -f.eks. for alle overenskomster for alt arbejde via digitale arbejdsplatforme, uanset status</a:t>
            </a:r>
          </a:p>
          <a:p>
            <a:pPr lvl="1"/>
            <a:r>
              <a:rPr lang="da-DK" dirty="0"/>
              <a:t>• Afklarer grænsen i forhold til overenskomster, der dækker både arbejdstagere og selvstændige, der udfører arbejde på lønmodtagerlignende vilkår (hvis overenskomsten selv dækker begge dele)</a:t>
            </a:r>
          </a:p>
          <a:p>
            <a:endParaRPr lang="da-DK" dirty="0"/>
          </a:p>
          <a:p>
            <a:r>
              <a:rPr lang="da-DK" dirty="0"/>
              <a:t>Ægte selvstændige – hvor EU-Kommissionen vælger ikke at forfølge</a:t>
            </a:r>
          </a:p>
          <a:p>
            <a:pPr lvl="1"/>
            <a:r>
              <a:rPr lang="da-DK" dirty="0"/>
              <a:t>• Binder ikke nationale myndigheder</a:t>
            </a:r>
          </a:p>
          <a:p>
            <a:pPr lvl="1"/>
            <a:r>
              <a:rPr lang="da-DK" dirty="0"/>
              <a:t>• Åbner op for, at der kan forhandles kollektivt også for (visse) ægte selvstændige</a:t>
            </a:r>
          </a:p>
          <a:p>
            <a:pPr lvl="1"/>
            <a:r>
              <a:rPr lang="da-DK" dirty="0"/>
              <a:t>• F.eks. arkitekter (modsat Kommissionens tidligere praksis), håndværkere, journalister.</a:t>
            </a:r>
          </a:p>
          <a:p>
            <a:endParaRPr lang="da-DK" dirty="0"/>
          </a:p>
          <a:p>
            <a:r>
              <a:rPr lang="da-DK" dirty="0"/>
              <a:t>I forhold til kollektivarbejdsretten: Ingen direkte virkning.</a:t>
            </a:r>
          </a:p>
          <a:p>
            <a:pPr lvl="1"/>
            <a:r>
              <a:rPr lang="da-DK" dirty="0"/>
              <a:t>• Udvider ikke eksisterende overenskomsters anvendelsesområde</a:t>
            </a:r>
          </a:p>
          <a:p>
            <a:pPr lvl="1"/>
            <a:r>
              <a:rPr lang="da-DK" dirty="0"/>
              <a:t>• Forpligter ikke parterne til at indgå aftaler – voluntaristiske princip regerer</a:t>
            </a:r>
          </a:p>
          <a:p>
            <a:pPr lvl="1"/>
            <a:r>
              <a:rPr lang="da-DK" dirty="0"/>
              <a:t>• En </a:t>
            </a:r>
            <a:r>
              <a:rPr lang="da-DK" dirty="0" err="1"/>
              <a:t>eventual</a:t>
            </a:r>
            <a:r>
              <a:rPr lang="da-DK" dirty="0"/>
              <a:t> indirekte virkning: Når grænsen fra konkurrenceretten trækkes tilbage, kan det udvide interessefeltet for arbejdsmarkedsparterne, der har medlemmer der er selvstændige</a:t>
            </a:r>
          </a:p>
        </p:txBody>
      </p:sp>
      <p:sp>
        <p:nvSpPr>
          <p:cNvPr id="4" name="Pladsholder til slidenummer 3"/>
          <p:cNvSpPr>
            <a:spLocks noGrp="1"/>
          </p:cNvSpPr>
          <p:nvPr>
            <p:ph type="sldNum" sz="quarter" idx="5"/>
          </p:nvPr>
        </p:nvSpPr>
        <p:spPr/>
        <p:txBody>
          <a:bodyPr/>
          <a:lstStyle/>
          <a:p>
            <a:fld id="{CD506F24-B06F-4E51-A664-C2B798400930}" type="slidenum">
              <a:rPr lang="da-DK" smtClean="0"/>
              <a:t>34</a:t>
            </a:fld>
            <a:endParaRPr lang="da-DK"/>
          </a:p>
        </p:txBody>
      </p:sp>
    </p:spTree>
    <p:extLst>
      <p:ext uri="{BB962C8B-B14F-4D97-AF65-F5344CB8AC3E}">
        <p14:creationId xmlns:p14="http://schemas.microsoft.com/office/powerpoint/2010/main" val="121257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FH’s position</a:t>
            </a:r>
          </a:p>
          <a:p>
            <a:r>
              <a:rPr lang="da-DK" dirty="0"/>
              <a:t>Misklassificering er det første reelt udtryk for.</a:t>
            </a:r>
          </a:p>
          <a:p>
            <a:r>
              <a:rPr lang="da-DK" dirty="0"/>
              <a:t>Frygt for 2. rangsoverenskomster – dumping</a:t>
            </a:r>
          </a:p>
          <a:p>
            <a:r>
              <a:rPr lang="da-DK" dirty="0"/>
              <a:t>Derfor mest repræsentative faglige organisationer på området, der får lov.</a:t>
            </a:r>
          </a:p>
        </p:txBody>
      </p:sp>
      <p:sp>
        <p:nvSpPr>
          <p:cNvPr id="4" name="Pladsholder til slidenummer 3"/>
          <p:cNvSpPr>
            <a:spLocks noGrp="1"/>
          </p:cNvSpPr>
          <p:nvPr>
            <p:ph type="sldNum" sz="quarter" idx="5"/>
          </p:nvPr>
        </p:nvSpPr>
        <p:spPr/>
        <p:txBody>
          <a:bodyPr/>
          <a:lstStyle/>
          <a:p>
            <a:fld id="{CD506F24-B06F-4E51-A664-C2B798400930}" type="slidenum">
              <a:rPr lang="da-DK" smtClean="0"/>
              <a:t>35</a:t>
            </a:fld>
            <a:endParaRPr lang="da-DK"/>
          </a:p>
        </p:txBody>
      </p:sp>
    </p:spTree>
    <p:extLst>
      <p:ext uri="{BB962C8B-B14F-4D97-AF65-F5344CB8AC3E}">
        <p14:creationId xmlns:p14="http://schemas.microsoft.com/office/powerpoint/2010/main" val="135357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4</a:t>
            </a:fld>
            <a:endParaRPr lang="da-DK"/>
          </a:p>
        </p:txBody>
      </p:sp>
    </p:spTree>
    <p:extLst>
      <p:ext uri="{BB962C8B-B14F-4D97-AF65-F5344CB8AC3E}">
        <p14:creationId xmlns:p14="http://schemas.microsoft.com/office/powerpoint/2010/main" val="150277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5</a:t>
            </a:fld>
            <a:endParaRPr lang="da-DK"/>
          </a:p>
        </p:txBody>
      </p:sp>
    </p:spTree>
    <p:extLst>
      <p:ext uri="{BB962C8B-B14F-4D97-AF65-F5344CB8AC3E}">
        <p14:creationId xmlns:p14="http://schemas.microsoft.com/office/powerpoint/2010/main" val="20141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6</a:t>
            </a:fld>
            <a:endParaRPr lang="da-DK"/>
          </a:p>
        </p:txBody>
      </p:sp>
    </p:spTree>
    <p:extLst>
      <p:ext uri="{BB962C8B-B14F-4D97-AF65-F5344CB8AC3E}">
        <p14:creationId xmlns:p14="http://schemas.microsoft.com/office/powerpoint/2010/main" val="134452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err="1">
                <a:solidFill>
                  <a:schemeClr val="tx1"/>
                </a:solidFill>
                <a:effectLst/>
                <a:latin typeface="+mn-lt"/>
                <a:ea typeface="+mn-ea"/>
                <a:cs typeface="+mn-cs"/>
              </a:rPr>
              <a:t>Ryair</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Det bemærkes herved, at der ved flytrafik med passagerer er et særligt hensyn at tage til virksomhedens muligheder for at indrette sig på en forestående strejke.</a:t>
            </a:r>
            <a:r>
              <a:rPr lang="da-DK" dirty="0"/>
              <a:t> </a:t>
            </a:r>
          </a:p>
          <a:p>
            <a:endParaRPr lang="da-DK" dirty="0"/>
          </a:p>
          <a:p>
            <a:r>
              <a:rPr lang="da-DK" dirty="0" err="1"/>
              <a:t>Bussag</a:t>
            </a:r>
            <a:r>
              <a:rPr lang="da-DK" dirty="0"/>
              <a:t>: også selvom ingen rent faktisk var medlemmer i virksomhederne</a:t>
            </a:r>
            <a:br>
              <a:rPr lang="da-DK" dirty="0"/>
            </a:br>
            <a:endParaRPr lang="da-DK" dirty="0"/>
          </a:p>
        </p:txBody>
      </p:sp>
      <p:sp>
        <p:nvSpPr>
          <p:cNvPr id="4" name="Pladsholder til slidenummer 3"/>
          <p:cNvSpPr>
            <a:spLocks noGrp="1"/>
          </p:cNvSpPr>
          <p:nvPr>
            <p:ph type="sldNum" sz="quarter" idx="5"/>
          </p:nvPr>
        </p:nvSpPr>
        <p:spPr/>
        <p:txBody>
          <a:bodyPr/>
          <a:lstStyle/>
          <a:p>
            <a:fld id="{CD506F24-B06F-4E51-A664-C2B798400930}" type="slidenum">
              <a:rPr lang="da-DK" smtClean="0"/>
              <a:t>7</a:t>
            </a:fld>
            <a:endParaRPr lang="da-DK"/>
          </a:p>
        </p:txBody>
      </p:sp>
    </p:spTree>
    <p:extLst>
      <p:ext uri="{BB962C8B-B14F-4D97-AF65-F5344CB8AC3E}">
        <p14:creationId xmlns:p14="http://schemas.microsoft.com/office/powerpoint/2010/main" val="94705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8</a:t>
            </a:fld>
            <a:endParaRPr lang="da-DK"/>
          </a:p>
        </p:txBody>
      </p:sp>
    </p:spTree>
    <p:extLst>
      <p:ext uri="{BB962C8B-B14F-4D97-AF65-F5344CB8AC3E}">
        <p14:creationId xmlns:p14="http://schemas.microsoft.com/office/powerpoint/2010/main" val="184922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CD506F24-B06F-4E51-A664-C2B798400930}" type="slidenum">
              <a:rPr lang="da-DK" smtClean="0"/>
              <a:t>9</a:t>
            </a:fld>
            <a:endParaRPr lang="da-DK"/>
          </a:p>
        </p:txBody>
      </p:sp>
    </p:spTree>
    <p:extLst>
      <p:ext uri="{BB962C8B-B14F-4D97-AF65-F5344CB8AC3E}">
        <p14:creationId xmlns:p14="http://schemas.microsoft.com/office/powerpoint/2010/main" val="1120078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 Blå">
    <p:bg>
      <p:bgPr>
        <a:solidFill>
          <a:srgbClr val="222E34"/>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2808000"/>
            <a:ext cx="8388464" cy="1470025"/>
          </a:xfrm>
          <a:prstGeom prst="rect">
            <a:avLst/>
          </a:prstGeom>
        </p:spPr>
        <p:txBody>
          <a:bodyPr lIns="0" tIns="0" rIns="0" bIns="0" anchor="t" anchorCtr="0">
            <a:normAutofit/>
          </a:bodyPr>
          <a:lstStyle>
            <a:lvl1pPr algn="l">
              <a:lnSpc>
                <a:spcPts val="4400"/>
              </a:lnSpc>
              <a:defRPr sz="3600" b="1" i="0">
                <a:solidFill>
                  <a:schemeClr val="tx1"/>
                </a:solidFill>
                <a:latin typeface="Arial" panose="020B0604020202020204" pitchFamily="34" charset="0"/>
                <a:cs typeface="Arial" panose="020B0604020202020204" pitchFamily="34" charset="0"/>
              </a:defRPr>
            </a:lvl1pPr>
          </a:lstStyle>
          <a:p>
            <a:r>
              <a:rPr lang="da-DK" dirty="0"/>
              <a:t>Forsidetitel</a:t>
            </a:r>
            <a:br>
              <a:rPr lang="da-DK" dirty="0"/>
            </a:br>
            <a:r>
              <a:rPr lang="da-DK" b="0" dirty="0" err="1"/>
              <a:t>Dato.måned.år</a:t>
            </a:r>
            <a:endParaRPr lang="da-DK" dirty="0"/>
          </a:p>
        </p:txBody>
      </p:sp>
      <p:sp>
        <p:nvSpPr>
          <p:cNvPr id="3" name="Undertitel 2"/>
          <p:cNvSpPr>
            <a:spLocks noGrp="1"/>
          </p:cNvSpPr>
          <p:nvPr>
            <p:ph type="subTitle" idx="1" hasCustomPrompt="1"/>
          </p:nvPr>
        </p:nvSpPr>
        <p:spPr>
          <a:xfrm>
            <a:off x="360000" y="5589240"/>
            <a:ext cx="8388464" cy="792088"/>
          </a:xfrm>
          <a:prstGeom prst="rect">
            <a:avLst/>
          </a:prstGeom>
        </p:spPr>
        <p:txBody>
          <a:bodyPr lIns="0" tIns="0" rIns="0" bIns="0" anchor="b">
            <a:normAutofit/>
          </a:bodyPr>
          <a:lstStyle>
            <a:lvl1pPr marL="0" indent="0" algn="l">
              <a:lnSpc>
                <a:spcPts val="2600"/>
              </a:lnSpc>
              <a:buNone/>
              <a:defRPr sz="18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Præsentationsvært</a:t>
            </a:r>
          </a:p>
          <a:p>
            <a:r>
              <a:rPr lang="da-DK" dirty="0"/>
              <a:t>Præsentationsvært</a:t>
            </a:r>
          </a:p>
        </p:txBody>
      </p:sp>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36" y="540000"/>
            <a:ext cx="1786538" cy="228652"/>
          </a:xfrm>
          <a:prstGeom prst="rect">
            <a:avLst/>
          </a:prstGeom>
        </p:spPr>
      </p:pic>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48880"/>
            <a:ext cx="9144000" cy="542363"/>
          </a:xfrm>
          <a:prstGeom prst="rect">
            <a:avLst/>
          </a:prstGeom>
        </p:spPr>
      </p:pic>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000"/>
            <a:ext cx="9144000" cy="542363"/>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09120"/>
            <a:ext cx="1642875" cy="140208"/>
          </a:xfrm>
          <a:prstGeom prst="rect">
            <a:avLst/>
          </a:prstGeom>
        </p:spPr>
      </p:pic>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0341" y="6170266"/>
            <a:ext cx="978123" cy="180619"/>
          </a:xfrm>
          <a:prstGeom prst="rect">
            <a:avLst/>
          </a:prstGeom>
        </p:spPr>
      </p:pic>
    </p:spTree>
    <p:extLst>
      <p:ext uri="{BB962C8B-B14F-4D97-AF65-F5344CB8AC3E}">
        <p14:creationId xmlns:p14="http://schemas.microsoft.com/office/powerpoint/2010/main" val="49508316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 Grå">
    <p:bg>
      <p:bgPr>
        <a:solidFill>
          <a:srgbClr val="433F3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2808000"/>
            <a:ext cx="8388464" cy="1470025"/>
          </a:xfrm>
          <a:prstGeom prst="rect">
            <a:avLst/>
          </a:prstGeom>
        </p:spPr>
        <p:txBody>
          <a:bodyPr lIns="0" tIns="0" rIns="0" bIns="0" anchor="t" anchorCtr="0">
            <a:normAutofit/>
          </a:bodyPr>
          <a:lstStyle>
            <a:lvl1pPr algn="l">
              <a:lnSpc>
                <a:spcPts val="4400"/>
              </a:lnSpc>
              <a:defRPr sz="3600" b="1" i="0">
                <a:solidFill>
                  <a:schemeClr val="tx1"/>
                </a:solidFill>
                <a:latin typeface="Arial" panose="020B0604020202020204" pitchFamily="34" charset="0"/>
                <a:cs typeface="Arial" panose="020B0604020202020204" pitchFamily="34" charset="0"/>
              </a:defRPr>
            </a:lvl1pPr>
          </a:lstStyle>
          <a:p>
            <a:r>
              <a:rPr lang="da-DK" dirty="0"/>
              <a:t>Forsidetitel</a:t>
            </a:r>
            <a:br>
              <a:rPr lang="da-DK" dirty="0"/>
            </a:br>
            <a:r>
              <a:rPr lang="da-DK" b="0" dirty="0" err="1"/>
              <a:t>Dato.måned.år</a:t>
            </a:r>
            <a:endParaRPr lang="da-DK" dirty="0"/>
          </a:p>
        </p:txBody>
      </p:sp>
      <p:sp>
        <p:nvSpPr>
          <p:cNvPr id="3" name="Undertitel 2"/>
          <p:cNvSpPr>
            <a:spLocks noGrp="1"/>
          </p:cNvSpPr>
          <p:nvPr>
            <p:ph type="subTitle" idx="1" hasCustomPrompt="1"/>
          </p:nvPr>
        </p:nvSpPr>
        <p:spPr>
          <a:xfrm>
            <a:off x="360000" y="5589240"/>
            <a:ext cx="8388464" cy="792088"/>
          </a:xfrm>
          <a:prstGeom prst="rect">
            <a:avLst/>
          </a:prstGeom>
        </p:spPr>
        <p:txBody>
          <a:bodyPr lIns="0" tIns="0" rIns="0" bIns="0" anchor="b">
            <a:normAutofit/>
          </a:bodyPr>
          <a:lstStyle>
            <a:lvl1pPr marL="0" indent="0" algn="l">
              <a:lnSpc>
                <a:spcPts val="2600"/>
              </a:lnSpc>
              <a:buNone/>
              <a:defRPr sz="18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Præsentationsvært</a:t>
            </a:r>
          </a:p>
          <a:p>
            <a:r>
              <a:rPr lang="da-DK" dirty="0"/>
              <a:t>Præsentationsvært</a:t>
            </a:r>
          </a:p>
        </p:txBody>
      </p:sp>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36" y="540000"/>
            <a:ext cx="1786538" cy="228652"/>
          </a:xfrm>
          <a:prstGeom prst="rect">
            <a:avLst/>
          </a:prstGeom>
        </p:spPr>
      </p:pic>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48880"/>
            <a:ext cx="9144000" cy="542363"/>
          </a:xfrm>
          <a:prstGeom prst="rect">
            <a:avLst/>
          </a:prstGeom>
        </p:spPr>
      </p:pic>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000"/>
            <a:ext cx="9144000" cy="542363"/>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09120"/>
            <a:ext cx="1642875" cy="140208"/>
          </a:xfrm>
          <a:prstGeom prst="rect">
            <a:avLst/>
          </a:prstGeom>
        </p:spPr>
      </p:pic>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0341" y="6170266"/>
            <a:ext cx="978123" cy="180619"/>
          </a:xfrm>
          <a:prstGeom prst="rect">
            <a:avLst/>
          </a:prstGeom>
        </p:spPr>
      </p:pic>
    </p:spTree>
    <p:extLst>
      <p:ext uri="{BB962C8B-B14F-4D97-AF65-F5344CB8AC3E}">
        <p14:creationId xmlns:p14="http://schemas.microsoft.com/office/powerpoint/2010/main" val="333486279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 Grøn">
    <p:bg>
      <p:bgPr>
        <a:solidFill>
          <a:srgbClr val="6F7657"/>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2808000"/>
            <a:ext cx="8388464" cy="1470025"/>
          </a:xfrm>
          <a:prstGeom prst="rect">
            <a:avLst/>
          </a:prstGeom>
        </p:spPr>
        <p:txBody>
          <a:bodyPr lIns="0" tIns="0" rIns="0" bIns="0" anchor="t" anchorCtr="0">
            <a:normAutofit/>
          </a:bodyPr>
          <a:lstStyle>
            <a:lvl1pPr algn="l">
              <a:lnSpc>
                <a:spcPts val="4400"/>
              </a:lnSpc>
              <a:defRPr sz="3600" b="1" i="0">
                <a:solidFill>
                  <a:schemeClr val="tx1"/>
                </a:solidFill>
                <a:latin typeface="Arial" panose="020B0604020202020204" pitchFamily="34" charset="0"/>
                <a:cs typeface="Arial" panose="020B0604020202020204" pitchFamily="34" charset="0"/>
              </a:defRPr>
            </a:lvl1pPr>
          </a:lstStyle>
          <a:p>
            <a:r>
              <a:rPr lang="da-DK" dirty="0"/>
              <a:t>Forsidetitel</a:t>
            </a:r>
            <a:br>
              <a:rPr lang="da-DK" dirty="0"/>
            </a:br>
            <a:r>
              <a:rPr lang="da-DK" b="0" dirty="0" err="1"/>
              <a:t>Dato.måned.år</a:t>
            </a:r>
            <a:endParaRPr lang="da-DK" dirty="0"/>
          </a:p>
        </p:txBody>
      </p:sp>
      <p:sp>
        <p:nvSpPr>
          <p:cNvPr id="3" name="Undertitel 2"/>
          <p:cNvSpPr>
            <a:spLocks noGrp="1"/>
          </p:cNvSpPr>
          <p:nvPr>
            <p:ph type="subTitle" idx="1" hasCustomPrompt="1"/>
          </p:nvPr>
        </p:nvSpPr>
        <p:spPr>
          <a:xfrm>
            <a:off x="360000" y="5589240"/>
            <a:ext cx="8388464" cy="792088"/>
          </a:xfrm>
          <a:prstGeom prst="rect">
            <a:avLst/>
          </a:prstGeom>
        </p:spPr>
        <p:txBody>
          <a:bodyPr lIns="0" tIns="0" rIns="0" bIns="0" anchor="b">
            <a:normAutofit/>
          </a:bodyPr>
          <a:lstStyle>
            <a:lvl1pPr marL="0" indent="0" algn="l">
              <a:lnSpc>
                <a:spcPts val="2600"/>
              </a:lnSpc>
              <a:buNone/>
              <a:defRPr sz="18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Præsentationsvært</a:t>
            </a:r>
          </a:p>
          <a:p>
            <a:r>
              <a:rPr lang="da-DK" dirty="0"/>
              <a:t>Præsentationsvært</a:t>
            </a:r>
          </a:p>
        </p:txBody>
      </p:sp>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36" y="540000"/>
            <a:ext cx="1786538" cy="228652"/>
          </a:xfrm>
          <a:prstGeom prst="rect">
            <a:avLst/>
          </a:prstGeom>
        </p:spPr>
      </p:pic>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48880"/>
            <a:ext cx="9144000" cy="542363"/>
          </a:xfrm>
          <a:prstGeom prst="rect">
            <a:avLst/>
          </a:prstGeom>
        </p:spPr>
      </p:pic>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000"/>
            <a:ext cx="9144000" cy="542363"/>
          </a:xfrm>
          <a:prstGeom prst="rect">
            <a:avLst/>
          </a:prstGeom>
        </p:spPr>
      </p:pic>
      <p:pic>
        <p:nvPicPr>
          <p:cNvPr id="17" name="Bille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09120"/>
            <a:ext cx="1642875" cy="140208"/>
          </a:xfrm>
          <a:prstGeom prst="rect">
            <a:avLst/>
          </a:prstGeom>
        </p:spPr>
      </p:pic>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0341" y="6170266"/>
            <a:ext cx="978123" cy="180619"/>
          </a:xfrm>
          <a:prstGeom prst="rect">
            <a:avLst/>
          </a:prstGeom>
        </p:spPr>
      </p:pic>
    </p:spTree>
    <p:extLst>
      <p:ext uri="{BB962C8B-B14F-4D97-AF65-F5344CB8AC3E}">
        <p14:creationId xmlns:p14="http://schemas.microsoft.com/office/powerpoint/2010/main" val="29008248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opstilling - 1 Niveau">
    <p:spTree>
      <p:nvGrpSpPr>
        <p:cNvPr id="1" name=""/>
        <p:cNvGrpSpPr/>
        <p:nvPr/>
      </p:nvGrpSpPr>
      <p:grpSpPr>
        <a:xfrm>
          <a:off x="0" y="0"/>
          <a:ext cx="0" cy="0"/>
          <a:chOff x="0" y="0"/>
          <a:chExt cx="0" cy="0"/>
        </a:xfrm>
      </p:grpSpPr>
      <p:sp>
        <p:nvSpPr>
          <p:cNvPr id="12"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a:t>Titel - Dato/Måned/År</a:t>
            </a:r>
            <a:endParaRPr lang="da-DK" dirty="0"/>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5"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a:t>Side </a:t>
            </a:r>
            <a:fld id="{15B8A791-7AAB-4ED3-8D10-05D12B2E89EC}" type="slidenum">
              <a:rPr lang="da-DK" smtClean="0"/>
              <a:pPr algn="r">
                <a:lnSpc>
                  <a:spcPts val="1100"/>
                </a:lnSpc>
              </a:pPr>
              <a:t>‹nr.›</a:t>
            </a:fld>
            <a:endParaRPr lang="da-DK" dirty="0"/>
          </a:p>
        </p:txBody>
      </p:sp>
      <p:sp>
        <p:nvSpPr>
          <p:cNvPr id="8" name="Pladsholder til tekst 7"/>
          <p:cNvSpPr>
            <a:spLocks noGrp="1"/>
          </p:cNvSpPr>
          <p:nvPr>
            <p:ph type="body" sz="quarter" idx="10" hasCustomPrompt="1"/>
          </p:nvPr>
        </p:nvSpPr>
        <p:spPr>
          <a:xfrm>
            <a:off x="360000" y="332656"/>
            <a:ext cx="8388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a:p>
        </p:txBody>
      </p:sp>
      <p:pic>
        <p:nvPicPr>
          <p:cNvPr id="4" name="Bille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0" y="6372000"/>
            <a:ext cx="1795276" cy="228600"/>
          </a:xfrm>
          <a:prstGeom prst="rect">
            <a:avLst/>
          </a:prstGeom>
        </p:spPr>
      </p:pic>
      <p:sp>
        <p:nvSpPr>
          <p:cNvPr id="11" name="Pladsholder til tekst 10"/>
          <p:cNvSpPr>
            <a:spLocks noGrp="1"/>
          </p:cNvSpPr>
          <p:nvPr>
            <p:ph type="body" sz="quarter" idx="11" hasCustomPrompt="1"/>
          </p:nvPr>
        </p:nvSpPr>
        <p:spPr>
          <a:xfrm>
            <a:off x="323850" y="1628775"/>
            <a:ext cx="8424863" cy="4608513"/>
          </a:xfrm>
        </p:spPr>
        <p:txBody>
          <a:bodyPr/>
          <a:lstStyle>
            <a:lvl1pPr marL="360000" marR="0" indent="-36000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lvl1pPr>
          </a:lstStyle>
          <a:p>
            <a:pPr lvl="0"/>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a:t>Skriv tekst med punkt og 1 niveau på hele siden</a:t>
            </a:r>
          </a:p>
          <a:p>
            <a:pPr lvl="0"/>
            <a:endParaRPr lang="da-DK" dirty="0"/>
          </a:p>
        </p:txBody>
      </p:sp>
    </p:spTree>
    <p:extLst>
      <p:ext uri="{BB962C8B-B14F-4D97-AF65-F5344CB8AC3E}">
        <p14:creationId xmlns:p14="http://schemas.microsoft.com/office/powerpoint/2010/main" val="136532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opstilling - 2 Niveauer">
    <p:spTree>
      <p:nvGrpSpPr>
        <p:cNvPr id="1" name=""/>
        <p:cNvGrpSpPr/>
        <p:nvPr/>
      </p:nvGrpSpPr>
      <p:grpSpPr>
        <a:xfrm>
          <a:off x="0" y="0"/>
          <a:ext cx="0" cy="0"/>
          <a:chOff x="0" y="0"/>
          <a:chExt cx="0" cy="0"/>
        </a:xfrm>
      </p:grpSpPr>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7" name="Pladsholder til tekst 7"/>
          <p:cNvSpPr>
            <a:spLocks noGrp="1"/>
          </p:cNvSpPr>
          <p:nvPr>
            <p:ph type="body" sz="quarter" idx="10" hasCustomPrompt="1"/>
          </p:nvPr>
        </p:nvSpPr>
        <p:spPr>
          <a:xfrm>
            <a:off x="360000" y="332656"/>
            <a:ext cx="8388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a:p>
        </p:txBody>
      </p:sp>
      <p:sp>
        <p:nvSpPr>
          <p:cNvPr id="9"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a:t>Side </a:t>
            </a:r>
            <a:fld id="{15B8A791-7AAB-4ED3-8D10-05D12B2E89EC}" type="slidenum">
              <a:rPr lang="da-DK" smtClean="0"/>
              <a:pPr algn="r">
                <a:lnSpc>
                  <a:spcPts val="1100"/>
                </a:lnSpc>
              </a:pPr>
              <a:t>‹nr.›</a:t>
            </a:fld>
            <a:endParaRPr lang="da-DK" dirty="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0" y="6372000"/>
            <a:ext cx="1795276" cy="228600"/>
          </a:xfrm>
          <a:prstGeom prst="rect">
            <a:avLst/>
          </a:prstGeom>
        </p:spPr>
      </p:pic>
      <p:sp>
        <p:nvSpPr>
          <p:cNvPr id="5" name="Pladsholder til tekst 4"/>
          <p:cNvSpPr>
            <a:spLocks noGrp="1"/>
          </p:cNvSpPr>
          <p:nvPr>
            <p:ph type="body" sz="quarter" idx="12" hasCustomPrompt="1"/>
          </p:nvPr>
        </p:nvSpPr>
        <p:spPr>
          <a:xfrm>
            <a:off x="323850" y="1628775"/>
            <a:ext cx="8424863" cy="4608513"/>
          </a:xfrm>
        </p:spPr>
        <p:txBody>
          <a:bodyPr/>
          <a:lstStyle>
            <a:lvl1pPr marL="361950" indent="-361950">
              <a:buFont typeface="Arial" panose="020B0604020202020204" pitchFamily="34" charset="0"/>
              <a:buChar char="•"/>
              <a:defRPr/>
            </a:lvl1pPr>
            <a:lvl2pPr marL="714375" indent="-352425">
              <a:buFont typeface="Arial" panose="020B0604020202020204" pitchFamily="34" charset="0"/>
              <a:buChar char="•"/>
              <a:defRPr/>
            </a:lvl2pPr>
          </a:lstStyle>
          <a:p>
            <a:pPr lvl="0"/>
            <a:r>
              <a:rPr lang="nn-NO" dirty="0"/>
              <a:t>Skriv tekst med punkt og 2 niveauer</a:t>
            </a:r>
          </a:p>
          <a:p>
            <a:pPr lvl="1"/>
            <a:r>
              <a:rPr lang="nn-NO" dirty="0"/>
              <a:t>Skriv tekst med punkt og 2 niveauer</a:t>
            </a:r>
          </a:p>
          <a:p>
            <a:pPr lvl="1"/>
            <a:r>
              <a:rPr lang="nn-NO" dirty="0"/>
              <a:t>Skriv tekst med punkt og 2 niveauer</a:t>
            </a:r>
          </a:p>
          <a:p>
            <a:pPr lvl="0"/>
            <a:endParaRPr lang="da-DK" dirty="0"/>
          </a:p>
          <a:p>
            <a:pPr lvl="0"/>
            <a:r>
              <a:rPr lang="nn-NO" dirty="0"/>
              <a:t>Skriv tekst med punkt og 2 niveauer</a:t>
            </a:r>
          </a:p>
          <a:p>
            <a:pPr lvl="1"/>
            <a:r>
              <a:rPr lang="nn-NO" dirty="0"/>
              <a:t>Skriv tekst med punkt og 2 niveauer</a:t>
            </a:r>
          </a:p>
          <a:p>
            <a:pPr lvl="1"/>
            <a:r>
              <a:rPr lang="nn-NO" dirty="0"/>
              <a:t>Skriv tekst med punkt og 2 niveauer</a:t>
            </a:r>
          </a:p>
          <a:p>
            <a:pPr lvl="0"/>
            <a:endParaRPr lang="da-DK" dirty="0"/>
          </a:p>
          <a:p>
            <a:pPr lvl="0"/>
            <a:r>
              <a:rPr lang="nn-NO" dirty="0"/>
              <a:t>Skriv tekst med punkt og 2 niveauer</a:t>
            </a:r>
          </a:p>
          <a:p>
            <a:pPr lvl="1"/>
            <a:r>
              <a:rPr lang="nn-NO" dirty="0"/>
              <a:t>Skriv tekst med punkt og 2 niveauer</a:t>
            </a:r>
          </a:p>
          <a:p>
            <a:pPr lvl="1"/>
            <a:r>
              <a:rPr lang="nn-NO" dirty="0"/>
              <a:t>Skriv tekst med punkt og 2 niveauer</a:t>
            </a:r>
          </a:p>
          <a:p>
            <a:pPr lvl="0"/>
            <a:endParaRPr lang="da-DK" dirty="0"/>
          </a:p>
        </p:txBody>
      </p:sp>
      <p:pic>
        <p:nvPicPr>
          <p:cNvPr id="11" name="Billede 10">
            <a:extLst>
              <a:ext uri="{FF2B5EF4-FFF2-40B4-BE49-F238E27FC236}">
                <a16:creationId xmlns:a16="http://schemas.microsoft.com/office/drawing/2014/main" id="{3486D46A-800B-A41B-F49D-5EE7658534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6372000"/>
            <a:ext cx="540000" cy="316299"/>
          </a:xfrm>
          <a:prstGeom prst="rect">
            <a:avLst/>
          </a:prstGeom>
          <a:ln>
            <a:noFill/>
          </a:ln>
          <a:effectLst>
            <a:outerShdw blurRad="63500" sx="1000" sy="1000" algn="ctr" rotWithShape="0">
              <a:prstClr val="black"/>
            </a:outerShdw>
          </a:effectLst>
        </p:spPr>
      </p:pic>
    </p:spTree>
    <p:extLst>
      <p:ext uri="{BB962C8B-B14F-4D97-AF65-F5344CB8AC3E}">
        <p14:creationId xmlns:p14="http://schemas.microsoft.com/office/powerpoint/2010/main" val="75594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opstilling - 1 Niveau (lille tekst)">
    <p:spTree>
      <p:nvGrpSpPr>
        <p:cNvPr id="1" name=""/>
        <p:cNvGrpSpPr/>
        <p:nvPr/>
      </p:nvGrpSpPr>
      <p:grpSpPr>
        <a:xfrm>
          <a:off x="0" y="0"/>
          <a:ext cx="0" cy="0"/>
          <a:chOff x="0" y="0"/>
          <a:chExt cx="0" cy="0"/>
        </a:xfrm>
      </p:grpSpPr>
      <p:sp>
        <p:nvSpPr>
          <p:cNvPr id="14"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a:t>Titel - Dato/Måned/År</a:t>
            </a:r>
            <a:endParaRPr lang="da-DK" dirty="0"/>
          </a:p>
        </p:txBody>
      </p:sp>
      <p:sp>
        <p:nvSpPr>
          <p:cNvPr id="15"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a:t>Side </a:t>
            </a:r>
            <a:fld id="{15B8A791-7AAB-4ED3-8D10-05D12B2E89EC}" type="slidenum">
              <a:rPr lang="da-DK" smtClean="0"/>
              <a:pPr algn="r">
                <a:lnSpc>
                  <a:spcPts val="1100"/>
                </a:lnSpc>
              </a:pPr>
              <a:t>‹nr.›</a:t>
            </a:fld>
            <a:endParaRPr lang="da-DK" dirty="0"/>
          </a:p>
        </p:txBody>
      </p: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000" y="6372000"/>
            <a:ext cx="1795276" cy="228600"/>
          </a:xfrm>
          <a:prstGeom prst="rect">
            <a:avLst/>
          </a:prstGeom>
        </p:spPr>
      </p:pic>
      <p:pic>
        <p:nvPicPr>
          <p:cNvPr id="18" name="Billed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9" name="Pladsholder til tekst 7"/>
          <p:cNvSpPr>
            <a:spLocks noGrp="1"/>
          </p:cNvSpPr>
          <p:nvPr>
            <p:ph type="body" sz="quarter" idx="10" hasCustomPrompt="1"/>
          </p:nvPr>
        </p:nvSpPr>
        <p:spPr>
          <a:xfrm>
            <a:off x="360000" y="332656"/>
            <a:ext cx="8388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a:p>
        </p:txBody>
      </p:sp>
      <p:sp>
        <p:nvSpPr>
          <p:cNvPr id="3" name="Pladsholder til tekst 2"/>
          <p:cNvSpPr>
            <a:spLocks noGrp="1"/>
          </p:cNvSpPr>
          <p:nvPr>
            <p:ph type="body" sz="quarter" idx="11" hasCustomPrompt="1"/>
          </p:nvPr>
        </p:nvSpPr>
        <p:spPr>
          <a:xfrm>
            <a:off x="323528" y="1628775"/>
            <a:ext cx="8425185" cy="4608513"/>
          </a:xfrm>
        </p:spPr>
        <p:txBody>
          <a:bodyPr>
            <a:normAutofit/>
          </a:bodyPr>
          <a:lstStyle>
            <a:lvl1pPr marL="361950" marR="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sz="1600" baseline="0"/>
            </a:lvl1pPr>
          </a:lstStyle>
          <a:p>
            <a:pPr lvl="0"/>
            <a:r>
              <a:rPr lang="da-DK" dirty="0"/>
              <a:t>Skriv mindre tekst med punkt og 1 niveau på hele siden</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a:t>Skriv mindre tekst med punkt og 1 niveau på hele siden </a:t>
            </a:r>
          </a:p>
          <a:p>
            <a:pPr lvl="0"/>
            <a:endParaRPr lang="da-DK" dirty="0"/>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a:t>Skriv mindre tekst med punkt og 1 niveau på hele siden </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a:t>Skriv mindre tekst med punkt og 1 niveau på hele siden </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a:t>Skriv mindre tekst med punkt og 1 niveau på hele siden med almindeligt tekstoverløb til næste linje. Dette gælder for alle linjer…</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endParaRPr lang="da-DK" dirty="0"/>
          </a:p>
          <a:p>
            <a:pPr lvl="0"/>
            <a:r>
              <a:rPr lang="da-DK" dirty="0"/>
              <a:t>Skriv mindre tekst med punkt og 1 niveau på hele siden</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a:t>Skriv mindre tekst med punkt og 1 niveau på hele siden </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endParaRPr lang="da-DK" dirty="0"/>
          </a:p>
        </p:txBody>
      </p:sp>
    </p:spTree>
    <p:extLst>
      <p:ext uri="{BB962C8B-B14F-4D97-AF65-F5344CB8AC3E}">
        <p14:creationId xmlns:p14="http://schemas.microsoft.com/office/powerpoint/2010/main" val="356792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opstilling - 2 Niveauer med billede">
    <p:spTree>
      <p:nvGrpSpPr>
        <p:cNvPr id="1" name=""/>
        <p:cNvGrpSpPr/>
        <p:nvPr/>
      </p:nvGrpSpPr>
      <p:grpSpPr>
        <a:xfrm>
          <a:off x="0" y="0"/>
          <a:ext cx="0" cy="0"/>
          <a:chOff x="0" y="0"/>
          <a:chExt cx="0" cy="0"/>
        </a:xfrm>
      </p:grpSpPr>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7" name="Pladsholder til tekst 7"/>
          <p:cNvSpPr>
            <a:spLocks noGrp="1"/>
          </p:cNvSpPr>
          <p:nvPr>
            <p:ph type="body" sz="quarter" idx="10" hasCustomPrompt="1"/>
          </p:nvPr>
        </p:nvSpPr>
        <p:spPr>
          <a:xfrm>
            <a:off x="360000" y="332656"/>
            <a:ext cx="4212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a:p>
        </p:txBody>
      </p:sp>
      <p:sp>
        <p:nvSpPr>
          <p:cNvPr id="8"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a:t>Titel - Dato/Måned/År</a:t>
            </a:r>
            <a:endParaRPr lang="da-DK" dirty="0"/>
          </a:p>
        </p:txBody>
      </p:sp>
      <p:sp>
        <p:nvSpPr>
          <p:cNvPr id="9"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a:t>Side </a:t>
            </a:r>
            <a:fld id="{15B8A791-7AAB-4ED3-8D10-05D12B2E89EC}" type="slidenum">
              <a:rPr lang="da-DK" smtClean="0"/>
              <a:pPr algn="r">
                <a:lnSpc>
                  <a:spcPts val="1100"/>
                </a:lnSpc>
              </a:pPr>
              <a:t>‹nr.›</a:t>
            </a:fld>
            <a:endParaRPr lang="da-DK" dirty="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0" y="6372000"/>
            <a:ext cx="1795276" cy="228600"/>
          </a:xfrm>
          <a:prstGeom prst="rect">
            <a:avLst/>
          </a:prstGeom>
        </p:spPr>
      </p:pic>
      <p:sp>
        <p:nvSpPr>
          <p:cNvPr id="5" name="Pladsholder til tekst 4"/>
          <p:cNvSpPr>
            <a:spLocks noGrp="1"/>
          </p:cNvSpPr>
          <p:nvPr>
            <p:ph type="body" sz="quarter" idx="12" hasCustomPrompt="1"/>
          </p:nvPr>
        </p:nvSpPr>
        <p:spPr>
          <a:xfrm>
            <a:off x="323851" y="1628775"/>
            <a:ext cx="4248150" cy="4536529"/>
          </a:xfrm>
        </p:spPr>
        <p:txBody>
          <a:bodyPr/>
          <a:lstStyle>
            <a:lvl1pPr marL="361950" indent="-361950">
              <a:buFont typeface="Arial" panose="020B0604020202020204" pitchFamily="34" charset="0"/>
              <a:buChar char="•"/>
              <a:defRPr/>
            </a:lvl1pPr>
            <a:lvl2pPr marL="714375" indent="-352425">
              <a:buFont typeface="Arial" panose="020B0604020202020204" pitchFamily="34" charset="0"/>
              <a:buChar char="•"/>
              <a:defRPr/>
            </a:lvl2pPr>
          </a:lstStyle>
          <a:p>
            <a:pPr lvl="0"/>
            <a:r>
              <a:rPr lang="nn-NO" dirty="0"/>
              <a:t>Skriv tekst med punkt og 2 niveauer</a:t>
            </a:r>
          </a:p>
          <a:p>
            <a:pPr lvl="1"/>
            <a:r>
              <a:rPr lang="nn-NO" dirty="0"/>
              <a:t>Skriv tekst med punkt og 2 niveauer</a:t>
            </a:r>
          </a:p>
          <a:p>
            <a:pPr lvl="1"/>
            <a:r>
              <a:rPr lang="nn-NO" dirty="0"/>
              <a:t>Skriv tekst med punkt og 2 niveauer</a:t>
            </a:r>
          </a:p>
          <a:p>
            <a:pPr lvl="0"/>
            <a:endParaRPr lang="da-DK" dirty="0"/>
          </a:p>
          <a:p>
            <a:pPr lvl="0"/>
            <a:r>
              <a:rPr lang="nn-NO" dirty="0"/>
              <a:t>Skriv tekst med punkt og 2 niveauer</a:t>
            </a:r>
          </a:p>
          <a:p>
            <a:pPr lvl="1"/>
            <a:r>
              <a:rPr lang="nn-NO" dirty="0"/>
              <a:t>Skriv tekst med punkt og 2 niveauer</a:t>
            </a:r>
          </a:p>
          <a:p>
            <a:pPr lvl="1"/>
            <a:r>
              <a:rPr lang="nn-NO" dirty="0"/>
              <a:t>Skriv tekst med punkt og 2 niveauer</a:t>
            </a:r>
          </a:p>
          <a:p>
            <a:pPr lvl="0"/>
            <a:endParaRPr lang="da-DK" dirty="0"/>
          </a:p>
        </p:txBody>
      </p:sp>
      <p:sp>
        <p:nvSpPr>
          <p:cNvPr id="3" name="Pladsholder til billede 2"/>
          <p:cNvSpPr>
            <a:spLocks noGrp="1"/>
          </p:cNvSpPr>
          <p:nvPr>
            <p:ph type="pic" sz="quarter" idx="13"/>
          </p:nvPr>
        </p:nvSpPr>
        <p:spPr>
          <a:xfrm>
            <a:off x="4788024" y="511200"/>
            <a:ext cx="3960689" cy="5654104"/>
          </a:xfrm>
        </p:spPr>
        <p:txBody>
          <a:bodyPr/>
          <a:lstStyle/>
          <a:p>
            <a:endParaRPr lang="da-DK"/>
          </a:p>
        </p:txBody>
      </p:sp>
    </p:spTree>
    <p:extLst>
      <p:ext uri="{BB962C8B-B14F-4D97-AF65-F5344CB8AC3E}">
        <p14:creationId xmlns:p14="http://schemas.microsoft.com/office/powerpoint/2010/main" val="40244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t dias">
    <p:spTree>
      <p:nvGrpSpPr>
        <p:cNvPr id="1" name=""/>
        <p:cNvGrpSpPr/>
        <p:nvPr/>
      </p:nvGrpSpPr>
      <p:grpSpPr>
        <a:xfrm>
          <a:off x="0" y="0"/>
          <a:ext cx="0" cy="0"/>
          <a:chOff x="0" y="0"/>
          <a:chExt cx="0" cy="0"/>
        </a:xfrm>
      </p:grpSpPr>
      <p:sp>
        <p:nvSpPr>
          <p:cNvPr id="8"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a:t>Titel - Dato/Måned/År</a:t>
            </a:r>
            <a:endParaRPr lang="da-DK" dirty="0"/>
          </a:p>
        </p:txBody>
      </p:sp>
      <p:sp>
        <p:nvSpPr>
          <p:cNvPr id="9"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a:t>Side </a:t>
            </a:r>
            <a:fld id="{15B8A791-7AAB-4ED3-8D10-05D12B2E89EC}" type="slidenum">
              <a:rPr lang="da-DK" smtClean="0"/>
              <a:pPr algn="r">
                <a:lnSpc>
                  <a:spcPts val="1100"/>
                </a:lnSpc>
              </a:pPr>
              <a:t>‹nr.›</a:t>
            </a:fld>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000" y="6372000"/>
            <a:ext cx="1795276" cy="228600"/>
          </a:xfrm>
          <a:prstGeom prst="rect">
            <a:avLst/>
          </a:prstGeom>
        </p:spPr>
      </p:pic>
    </p:spTree>
    <p:extLst>
      <p:ext uri="{BB962C8B-B14F-4D97-AF65-F5344CB8AC3E}">
        <p14:creationId xmlns:p14="http://schemas.microsoft.com/office/powerpoint/2010/main" val="285848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dsholder til tekst 6"/>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da-DK" dirty="0"/>
          </a:p>
        </p:txBody>
      </p:sp>
    </p:spTree>
    <p:extLst>
      <p:ext uri="{BB962C8B-B14F-4D97-AF65-F5344CB8AC3E}">
        <p14:creationId xmlns:p14="http://schemas.microsoft.com/office/powerpoint/2010/main" val="1675092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5" r:id="rId5"/>
    <p:sldLayoutId id="2147483653" r:id="rId6"/>
    <p:sldLayoutId id="2147483658" r:id="rId7"/>
    <p:sldLayoutId id="2147483659" r:id="rId8"/>
  </p:sldLayoutIdLst>
  <p:hf sldNum="0" hdr="0"/>
  <p:txStyles>
    <p:titleStyle>
      <a:lvl1pPr algn="ctr" defTabSz="914400" rtl="0" eaLnBrk="1" latinLnBrk="0" hangingPunct="1">
        <a:spcBef>
          <a:spcPct val="0"/>
        </a:spcBef>
        <a:buNone/>
        <a:defRPr sz="4400" kern="1200">
          <a:solidFill>
            <a:srgbClr val="282828"/>
          </a:solidFill>
          <a:latin typeface="+mj-lt"/>
          <a:ea typeface="+mj-ea"/>
          <a:cs typeface="+mj-cs"/>
        </a:defRPr>
      </a:lvl1pPr>
    </p:titleStyle>
    <p:bodyStyle>
      <a:lvl1pPr marL="0" indent="0" algn="l" defTabSz="914400" rtl="0" eaLnBrk="1" latinLnBrk="0" hangingPunct="1">
        <a:lnSpc>
          <a:spcPts val="3000"/>
        </a:lnSpc>
        <a:spcBef>
          <a:spcPct val="20000"/>
        </a:spcBef>
        <a:buFont typeface="Arial" panose="020B0604020202020204" pitchFamily="34" charset="0"/>
        <a:buNone/>
        <a:defRPr sz="2200" kern="1200">
          <a:solidFill>
            <a:srgbClr val="282828"/>
          </a:solidFill>
          <a:latin typeface="Arial" panose="020B0604020202020204" pitchFamily="34" charset="0"/>
          <a:ea typeface="+mn-ea"/>
          <a:cs typeface="Arial" panose="020B0604020202020204" pitchFamily="34" charset="0"/>
        </a:defRPr>
      </a:lvl1pPr>
      <a:lvl2pPr marL="648000" indent="-285750" algn="l" defTabSz="914400" rtl="0" eaLnBrk="1" latinLnBrk="0" hangingPunct="1">
        <a:lnSpc>
          <a:spcPts val="2800"/>
        </a:lnSpc>
        <a:spcBef>
          <a:spcPct val="20000"/>
        </a:spcBef>
        <a:buFont typeface="Arial" panose="020B0604020202020204" pitchFamily="34" charset="0"/>
        <a:buChar char="•"/>
        <a:defRPr sz="1600" kern="1200">
          <a:solidFill>
            <a:srgbClr val="28282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28282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28282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28282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a:bodyPr>
          <a:lstStyle/>
          <a:p>
            <a:r>
              <a:rPr lang="da-DK" dirty="0"/>
              <a:t>Dansk Forening for Arbejdsret</a:t>
            </a:r>
          </a:p>
          <a:p>
            <a:r>
              <a:rPr lang="da-DK" sz="2400" dirty="0"/>
              <a:t>12. september 2022</a:t>
            </a:r>
          </a:p>
        </p:txBody>
      </p:sp>
      <p:sp>
        <p:nvSpPr>
          <p:cNvPr id="4" name="Pladsholder til tekst 3"/>
          <p:cNvSpPr>
            <a:spLocks noGrp="1"/>
          </p:cNvSpPr>
          <p:nvPr>
            <p:ph type="body" sz="quarter" idx="12"/>
          </p:nvPr>
        </p:nvSpPr>
        <p:spPr/>
        <p:txBody>
          <a:bodyPr/>
          <a:lstStyle/>
          <a:p>
            <a:endParaRPr lang="da-DK" dirty="0"/>
          </a:p>
          <a:p>
            <a:pPr marL="0" indent="0">
              <a:buNone/>
            </a:pPr>
            <a:r>
              <a:rPr lang="da-DK" sz="2800" dirty="0"/>
              <a:t>Aktuelt om konfliktretten</a:t>
            </a:r>
          </a:p>
          <a:p>
            <a:pPr marL="0" indent="0">
              <a:buNone/>
            </a:pPr>
            <a:endParaRPr lang="da-DK" dirty="0"/>
          </a:p>
          <a:p>
            <a:pPr marL="0" indent="0">
              <a:buNone/>
            </a:pPr>
            <a:r>
              <a:rPr lang="da-DK" sz="2400" dirty="0"/>
              <a:t>Overenskomstoprettelse og kollektive kampskridt</a:t>
            </a:r>
          </a:p>
          <a:p>
            <a:pPr marL="0" indent="0">
              <a:buNone/>
            </a:pPr>
            <a:endParaRPr lang="da-DK" dirty="0"/>
          </a:p>
          <a:p>
            <a:pPr marL="0" indent="0">
              <a:buNone/>
            </a:pPr>
            <a:endParaRPr lang="da-DK" sz="1600" dirty="0"/>
          </a:p>
          <a:p>
            <a:pPr marL="0" indent="0">
              <a:buNone/>
            </a:pPr>
            <a:endParaRPr lang="da-DK" sz="1600" dirty="0"/>
          </a:p>
          <a:p>
            <a:pPr marL="0" indent="0">
              <a:buNone/>
            </a:pPr>
            <a:endParaRPr lang="da-DK" sz="1600" dirty="0"/>
          </a:p>
          <a:p>
            <a:pPr marL="0" indent="0">
              <a:buNone/>
            </a:pPr>
            <a:r>
              <a:rPr lang="da-DK" sz="1600" dirty="0"/>
              <a:t>Afdelingschef, advokat Peter Nisbeth, FH</a:t>
            </a:r>
          </a:p>
          <a:p>
            <a:pPr marL="0" indent="0">
              <a:buNone/>
            </a:pPr>
            <a:r>
              <a:rPr lang="da-DK" sz="1600" dirty="0"/>
              <a:t>Advokat Christian K. Clasen, Norrbom Vinding</a:t>
            </a:r>
          </a:p>
        </p:txBody>
      </p:sp>
    </p:spTree>
    <p:extLst>
      <p:ext uri="{BB962C8B-B14F-4D97-AF65-F5344CB8AC3E}">
        <p14:creationId xmlns:p14="http://schemas.microsoft.com/office/powerpoint/2010/main" val="274850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A07ACA4-85BC-F144-40D8-8AD947EA8EB0}"/>
              </a:ext>
            </a:extLst>
          </p:cNvPr>
          <p:cNvSpPr>
            <a:spLocks noGrp="1"/>
          </p:cNvSpPr>
          <p:nvPr>
            <p:ph type="body" sz="quarter" idx="10"/>
          </p:nvPr>
        </p:nvSpPr>
        <p:spPr/>
        <p:txBody>
          <a:bodyPr/>
          <a:lstStyle/>
          <a:p>
            <a:r>
              <a:rPr lang="da-DK" dirty="0"/>
              <a:t>Aktualitet og styrke</a:t>
            </a:r>
          </a:p>
        </p:txBody>
      </p:sp>
      <p:sp>
        <p:nvSpPr>
          <p:cNvPr id="3" name="Pladsholder til tekst 2">
            <a:extLst>
              <a:ext uri="{FF2B5EF4-FFF2-40B4-BE49-F238E27FC236}">
                <a16:creationId xmlns:a16="http://schemas.microsoft.com/office/drawing/2014/main" id="{FDB7970E-EEA8-12F2-88C1-254048905C7A}"/>
              </a:ext>
            </a:extLst>
          </p:cNvPr>
          <p:cNvSpPr>
            <a:spLocks noGrp="1"/>
          </p:cNvSpPr>
          <p:nvPr>
            <p:ph type="body" sz="quarter" idx="12"/>
          </p:nvPr>
        </p:nvSpPr>
        <p:spPr/>
        <p:txBody>
          <a:bodyPr/>
          <a:lstStyle/>
          <a:p>
            <a:r>
              <a:rPr lang="da-DK" dirty="0"/>
              <a:t>Ikke stor selvstændig betydning </a:t>
            </a:r>
          </a:p>
          <a:p>
            <a:pPr lvl="1"/>
            <a:r>
              <a:rPr lang="da-DK" dirty="0"/>
              <a:t>Se dog AR 93.412, hvor SID ikke måtte konflikte mod uorganiseret gårdejer</a:t>
            </a:r>
          </a:p>
          <a:p>
            <a:endParaRPr lang="da-DK" dirty="0"/>
          </a:p>
          <a:p>
            <a:r>
              <a:rPr lang="da-DK" dirty="0"/>
              <a:t>Anses normalt for opfyldt, hvis arbejde falder inden for naturligt fagligt område, se fx Vejlegården (AR 2012.0341)</a:t>
            </a:r>
          </a:p>
          <a:p>
            <a:pPr lvl="1"/>
            <a:r>
              <a:rPr lang="da-DK" i="1" dirty="0"/>
              <a:t>”…Arbejdsretten finder endvidere, at 3F’s interesse i at opnå overenskomst med Restaurant Vejlegården under hensyn til forbundets position og medlemstal har den fornødne styrke og aktualitet til, at konflikten forfølger et rimeligt fagligt formål.”</a:t>
            </a:r>
            <a:r>
              <a:rPr lang="da-DK" dirty="0"/>
              <a:t> </a:t>
            </a:r>
          </a:p>
          <a:p>
            <a:endParaRPr lang="da-DK" dirty="0"/>
          </a:p>
          <a:p>
            <a:r>
              <a:rPr lang="da-DK" dirty="0"/>
              <a:t>Mælkesagerne AD 6/12-2017 (AR2017.0285)</a:t>
            </a:r>
          </a:p>
          <a:p>
            <a:endParaRPr lang="da-DK" dirty="0"/>
          </a:p>
        </p:txBody>
      </p:sp>
    </p:spTree>
    <p:extLst>
      <p:ext uri="{BB962C8B-B14F-4D97-AF65-F5344CB8AC3E}">
        <p14:creationId xmlns:p14="http://schemas.microsoft.com/office/powerpoint/2010/main" val="354423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AA33B2-1C90-03E1-2EC1-AD12E1479BF8}"/>
              </a:ext>
            </a:extLst>
          </p:cNvPr>
          <p:cNvSpPr>
            <a:spLocks noGrp="1"/>
          </p:cNvSpPr>
          <p:nvPr>
            <p:ph type="body" sz="quarter" idx="10"/>
          </p:nvPr>
        </p:nvSpPr>
        <p:spPr/>
        <p:txBody>
          <a:bodyPr/>
          <a:lstStyle/>
          <a:p>
            <a:r>
              <a:rPr lang="da-DK" dirty="0"/>
              <a:t>Arbejdsgivers særligt beskyttede interesser</a:t>
            </a:r>
          </a:p>
          <a:p>
            <a:endParaRPr lang="da-DK" dirty="0"/>
          </a:p>
        </p:txBody>
      </p:sp>
      <p:sp>
        <p:nvSpPr>
          <p:cNvPr id="3" name="Pladsholder til tekst 2">
            <a:extLst>
              <a:ext uri="{FF2B5EF4-FFF2-40B4-BE49-F238E27FC236}">
                <a16:creationId xmlns:a16="http://schemas.microsoft.com/office/drawing/2014/main" id="{D6223D84-AFBE-6822-884D-2A65C67AAD6A}"/>
              </a:ext>
            </a:extLst>
          </p:cNvPr>
          <p:cNvSpPr>
            <a:spLocks noGrp="1"/>
          </p:cNvSpPr>
          <p:nvPr>
            <p:ph type="body" sz="quarter" idx="12"/>
          </p:nvPr>
        </p:nvSpPr>
        <p:spPr/>
        <p:txBody>
          <a:bodyPr/>
          <a:lstStyle/>
          <a:p>
            <a:r>
              <a:rPr lang="da-DK" dirty="0"/>
              <a:t>En organisation må ikke konflikte for at opnå noget, der strider mod lovgivningen</a:t>
            </a:r>
          </a:p>
          <a:p>
            <a:endParaRPr lang="da-DK" dirty="0"/>
          </a:p>
          <a:p>
            <a:r>
              <a:rPr lang="da-DK" dirty="0"/>
              <a:t>En konflikt må heller ikke tage sigte på indskrænkninger i ledelsesretten (i hvert fald ikke, hvor ledelsesretten er fastslået i en hovedaftale eller lignende aftale)</a:t>
            </a:r>
          </a:p>
          <a:p>
            <a:endParaRPr lang="da-DK" dirty="0"/>
          </a:p>
        </p:txBody>
      </p:sp>
    </p:spTree>
    <p:extLst>
      <p:ext uri="{BB962C8B-B14F-4D97-AF65-F5344CB8AC3E}">
        <p14:creationId xmlns:p14="http://schemas.microsoft.com/office/powerpoint/2010/main" val="336588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39EF868-2DBE-97BD-6E07-0DFE3CC3716D}"/>
              </a:ext>
            </a:extLst>
          </p:cNvPr>
          <p:cNvSpPr>
            <a:spLocks noGrp="1"/>
          </p:cNvSpPr>
          <p:nvPr>
            <p:ph type="body" sz="quarter" idx="10"/>
          </p:nvPr>
        </p:nvSpPr>
        <p:spPr/>
        <p:txBody>
          <a:bodyPr/>
          <a:lstStyle/>
          <a:p>
            <a:r>
              <a:rPr lang="da-DK" dirty="0"/>
              <a:t>Saglighedskrav/sammenlignelighed</a:t>
            </a:r>
          </a:p>
        </p:txBody>
      </p:sp>
      <p:sp>
        <p:nvSpPr>
          <p:cNvPr id="3" name="Pladsholder til tekst 2">
            <a:extLst>
              <a:ext uri="{FF2B5EF4-FFF2-40B4-BE49-F238E27FC236}">
                <a16:creationId xmlns:a16="http://schemas.microsoft.com/office/drawing/2014/main" id="{9841CADE-B4F9-E4E1-BE25-37C611D75F5C}"/>
              </a:ext>
            </a:extLst>
          </p:cNvPr>
          <p:cNvSpPr>
            <a:spLocks noGrp="1"/>
          </p:cNvSpPr>
          <p:nvPr>
            <p:ph type="body" sz="quarter" idx="12"/>
          </p:nvPr>
        </p:nvSpPr>
        <p:spPr/>
        <p:txBody>
          <a:bodyPr>
            <a:normAutofit/>
          </a:bodyPr>
          <a:lstStyle/>
          <a:p>
            <a:r>
              <a:rPr lang="da-DK" dirty="0"/>
              <a:t>En fagforening må som udgangspunkt kun konflikte til støtte for krav svarende til organisationens brancheoverenskomst</a:t>
            </a:r>
          </a:p>
          <a:p>
            <a:pPr lvl="1"/>
            <a:r>
              <a:rPr lang="da-DK" dirty="0"/>
              <a:t>Andre krav skal være saglige</a:t>
            </a:r>
          </a:p>
          <a:p>
            <a:pPr lvl="1"/>
            <a:r>
              <a:rPr lang="da-DK" dirty="0"/>
              <a:t>Et nybrud ift. de kriterier, som ellers har været gældende for en lovlig konflikt. </a:t>
            </a:r>
          </a:p>
          <a:p>
            <a:pPr lvl="1"/>
            <a:r>
              <a:rPr lang="da-DK" dirty="0">
                <a:latin typeface="Arial" charset="0"/>
              </a:rPr>
              <a:t>AD 23. maj 2014 (AR.2013.0681 </a:t>
            </a:r>
            <a:r>
              <a:rPr lang="da-DK" dirty="0"/>
              <a:t>–</a:t>
            </a:r>
            <a:r>
              <a:rPr lang="da-DK" dirty="0">
                <a:latin typeface="Arial" charset="0"/>
              </a:rPr>
              <a:t> Søhøjlandets Murerfirma)</a:t>
            </a:r>
          </a:p>
          <a:p>
            <a:pPr lvl="1"/>
            <a:r>
              <a:rPr lang="da-DK" dirty="0"/>
              <a:t>AD 5. september 2013 (AT 2013/68 – Østervang/GLS-A)</a:t>
            </a:r>
          </a:p>
          <a:p>
            <a:pPr lvl="1"/>
            <a:r>
              <a:rPr lang="da-DK" dirty="0"/>
              <a:t>AD 4. april 2007 (2006.445 – G.S.G. ApS)</a:t>
            </a:r>
          </a:p>
          <a:p>
            <a:pPr lvl="1"/>
            <a:r>
              <a:rPr lang="da-DK" dirty="0"/>
              <a:t>AR.92.149 (Brandtex sagen)</a:t>
            </a:r>
          </a:p>
          <a:p>
            <a:pPr lvl="1"/>
            <a:endParaRPr lang="da-DK" dirty="0"/>
          </a:p>
          <a:p>
            <a:pPr marL="361950" lvl="1" indent="0">
              <a:buNone/>
            </a:pPr>
            <a:r>
              <a:rPr lang="da-DK" dirty="0">
                <a:solidFill>
                  <a:schemeClr val="tx1"/>
                </a:solidFill>
              </a:rPr>
              <a:t>Ole Hasselbalch stærkt kritisk i U 2013B.433</a:t>
            </a:r>
          </a:p>
          <a:p>
            <a:pPr marL="361950" lvl="1" indent="0">
              <a:buNone/>
            </a:pPr>
            <a:endParaRPr lang="da-DK" dirty="0"/>
          </a:p>
          <a:p>
            <a:pPr lvl="1"/>
            <a:endParaRPr lang="da-DK" dirty="0"/>
          </a:p>
        </p:txBody>
      </p:sp>
    </p:spTree>
    <p:extLst>
      <p:ext uri="{BB962C8B-B14F-4D97-AF65-F5344CB8AC3E}">
        <p14:creationId xmlns:p14="http://schemas.microsoft.com/office/powerpoint/2010/main" val="148739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9CA329E-F7AE-4384-A889-BF8DDEF94A92}"/>
              </a:ext>
            </a:extLst>
          </p:cNvPr>
          <p:cNvSpPr>
            <a:spLocks noGrp="1"/>
          </p:cNvSpPr>
          <p:nvPr>
            <p:ph type="body" sz="quarter" idx="10"/>
          </p:nvPr>
        </p:nvSpPr>
        <p:spPr/>
        <p:txBody>
          <a:bodyPr/>
          <a:lstStyle/>
          <a:p>
            <a:r>
              <a:rPr lang="da-DK" dirty="0"/>
              <a:t>Til gengæld …</a:t>
            </a:r>
          </a:p>
        </p:txBody>
      </p:sp>
      <p:sp>
        <p:nvSpPr>
          <p:cNvPr id="3" name="Pladsholder til tekst 2">
            <a:extLst>
              <a:ext uri="{FF2B5EF4-FFF2-40B4-BE49-F238E27FC236}">
                <a16:creationId xmlns:a16="http://schemas.microsoft.com/office/drawing/2014/main" id="{F8283B3D-94FB-4DD3-BF96-47BDE33E5598}"/>
              </a:ext>
            </a:extLst>
          </p:cNvPr>
          <p:cNvSpPr>
            <a:spLocks noGrp="1"/>
          </p:cNvSpPr>
          <p:nvPr>
            <p:ph type="body" sz="quarter" idx="12"/>
          </p:nvPr>
        </p:nvSpPr>
        <p:spPr/>
        <p:txBody>
          <a:bodyPr>
            <a:normAutofit fontScale="92500"/>
          </a:bodyPr>
          <a:lstStyle/>
          <a:p>
            <a:r>
              <a:rPr lang="da-DK" dirty="0"/>
              <a:t>AR mere udtrykkelig om konfliktretten som samfundsunderstøttende</a:t>
            </a:r>
          </a:p>
          <a:p>
            <a:r>
              <a:rPr lang="da-DK" sz="1800" dirty="0">
                <a:solidFill>
                  <a:schemeClr val="tx1"/>
                </a:solidFill>
              </a:rPr>
              <a:t>Fx Ryanair</a:t>
            </a:r>
          </a:p>
          <a:p>
            <a:pPr marL="914400" lvl="2" indent="0">
              <a:buNone/>
            </a:pPr>
            <a:r>
              <a:rPr lang="da-DK" sz="1800" i="1" dirty="0">
                <a:solidFill>
                  <a:schemeClr val="tx1"/>
                </a:solidFill>
              </a:rPr>
              <a:t>”Det bemærkes herved, at beskyttelsen af arbejdstagere er </a:t>
            </a:r>
            <a:r>
              <a:rPr lang="da-DK" sz="1800" i="1" u="sng" dirty="0">
                <a:solidFill>
                  <a:schemeClr val="tx1"/>
                </a:solidFill>
              </a:rPr>
              <a:t>et tvingende alment hensyn</a:t>
            </a:r>
            <a:r>
              <a:rPr lang="da-DK" sz="1800" i="1" dirty="0">
                <a:solidFill>
                  <a:schemeClr val="tx1"/>
                </a:solidFill>
              </a:rPr>
              <a:t>. Serviceforbundets kampskridt har til formål at </a:t>
            </a:r>
            <a:r>
              <a:rPr lang="da-DK" sz="1800" i="1" u="sng" dirty="0">
                <a:solidFill>
                  <a:schemeClr val="tx1"/>
                </a:solidFill>
              </a:rPr>
              <a:t>sikre ordnede løn- og arbejdsvilkår </a:t>
            </a:r>
            <a:r>
              <a:rPr lang="da-DK" sz="1800" i="1" dirty="0">
                <a:solidFill>
                  <a:schemeClr val="tx1"/>
                </a:solidFill>
              </a:rPr>
              <a:t>for forbundets medlemmer i relation til arbejde, der har den anførte tilknytning til Danmark, og at </a:t>
            </a:r>
            <a:r>
              <a:rPr lang="da-DK" sz="1800" i="1" u="sng" dirty="0">
                <a:solidFill>
                  <a:schemeClr val="tx1"/>
                </a:solidFill>
              </a:rPr>
              <a:t>modvirke social dumping</a:t>
            </a:r>
            <a:r>
              <a:rPr lang="da-DK" sz="1800" i="1" dirty="0">
                <a:solidFill>
                  <a:schemeClr val="tx1"/>
                </a:solidFill>
              </a:rPr>
              <a:t>.”</a:t>
            </a:r>
          </a:p>
          <a:p>
            <a:pPr marL="133350" indent="0">
              <a:buNone/>
            </a:pPr>
            <a:endParaRPr lang="da-DK" sz="1800" i="1" dirty="0">
              <a:solidFill>
                <a:schemeClr val="tx1"/>
              </a:solidFill>
            </a:endParaRPr>
          </a:p>
          <a:p>
            <a:pPr marL="419100" indent="-285750"/>
            <a:r>
              <a:rPr lang="da-DK" sz="1800" dirty="0">
                <a:solidFill>
                  <a:schemeClr val="tx1"/>
                </a:solidFill>
              </a:rPr>
              <a:t>Eller Vejlegården</a:t>
            </a:r>
          </a:p>
          <a:p>
            <a:pPr marL="914400" lvl="2" indent="0">
              <a:buNone/>
            </a:pPr>
            <a:r>
              <a:rPr lang="da-DK" sz="1800" i="1" dirty="0">
                <a:solidFill>
                  <a:schemeClr val="tx1"/>
                </a:solidFill>
              </a:rPr>
              <a:t>” Arbejdstagerorganisationernes konfliktret til opnåelse af kollektiv overenskomst er således af afgørende betydning for udviklingen i lønfastsættelsen og opnåelsen af andre centrale arbejdsvilkår i Danmark.”</a:t>
            </a:r>
          </a:p>
          <a:p>
            <a:pPr marL="914400" lvl="2" indent="0">
              <a:buNone/>
            </a:pPr>
            <a:r>
              <a:rPr lang="da-DK" sz="1400" i="1" dirty="0"/>
              <a:t/>
            </a:r>
            <a:br>
              <a:rPr lang="da-DK" sz="1400" i="1" dirty="0"/>
            </a:br>
            <a:endParaRPr lang="da-DK" sz="1400" i="1" dirty="0"/>
          </a:p>
          <a:p>
            <a:endParaRPr lang="da-DK" dirty="0"/>
          </a:p>
        </p:txBody>
      </p:sp>
    </p:spTree>
    <p:extLst>
      <p:ext uri="{BB962C8B-B14F-4D97-AF65-F5344CB8AC3E}">
        <p14:creationId xmlns:p14="http://schemas.microsoft.com/office/powerpoint/2010/main" val="110104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90B8F43-1C04-4941-9E4B-A79B4E578B23}"/>
              </a:ext>
            </a:extLst>
          </p:cNvPr>
          <p:cNvSpPr>
            <a:spLocks noGrp="1"/>
          </p:cNvSpPr>
          <p:nvPr>
            <p:ph type="body" sz="quarter" idx="10"/>
          </p:nvPr>
        </p:nvSpPr>
        <p:spPr/>
        <p:txBody>
          <a:bodyPr/>
          <a:lstStyle/>
          <a:p>
            <a:endParaRPr lang="da-DK" dirty="0"/>
          </a:p>
        </p:txBody>
      </p:sp>
      <p:pic>
        <p:nvPicPr>
          <p:cNvPr id="7" name="Billede 6">
            <a:extLst>
              <a:ext uri="{FF2B5EF4-FFF2-40B4-BE49-F238E27FC236}">
                <a16:creationId xmlns:a16="http://schemas.microsoft.com/office/drawing/2014/main" id="{022ADF96-3672-48E5-93F7-22957AFBD936}"/>
              </a:ext>
            </a:extLst>
          </p:cNvPr>
          <p:cNvPicPr>
            <a:picLocks noChangeAspect="1"/>
          </p:cNvPicPr>
          <p:nvPr/>
        </p:nvPicPr>
        <p:blipFill>
          <a:blip r:embed="rId3"/>
          <a:stretch>
            <a:fillRect/>
          </a:stretch>
        </p:blipFill>
        <p:spPr>
          <a:xfrm>
            <a:off x="1761500" y="2132856"/>
            <a:ext cx="5620999" cy="3724979"/>
          </a:xfrm>
          <a:prstGeom prst="rect">
            <a:avLst/>
          </a:prstGeom>
        </p:spPr>
      </p:pic>
      <p:sp>
        <p:nvSpPr>
          <p:cNvPr id="3" name="Pladsholder til tekst 2">
            <a:extLst>
              <a:ext uri="{FF2B5EF4-FFF2-40B4-BE49-F238E27FC236}">
                <a16:creationId xmlns:a16="http://schemas.microsoft.com/office/drawing/2014/main" id="{3AD70012-1D27-445A-9C5F-42AC23EA73E9}"/>
              </a:ext>
            </a:extLst>
          </p:cNvPr>
          <p:cNvSpPr>
            <a:spLocks noGrp="1"/>
          </p:cNvSpPr>
          <p:nvPr>
            <p:ph type="body" sz="quarter" idx="12"/>
          </p:nvPr>
        </p:nvSpPr>
        <p:spPr/>
        <p:txBody>
          <a:bodyPr/>
          <a:lstStyle/>
          <a:p>
            <a:endParaRPr lang="da-DK" dirty="0"/>
          </a:p>
        </p:txBody>
      </p:sp>
    </p:spTree>
    <p:extLst>
      <p:ext uri="{BB962C8B-B14F-4D97-AF65-F5344CB8AC3E}">
        <p14:creationId xmlns:p14="http://schemas.microsoft.com/office/powerpoint/2010/main" val="122114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D0A114F-ECC3-39A5-7C33-9C8548326A08}"/>
              </a:ext>
            </a:extLst>
          </p:cNvPr>
          <p:cNvSpPr>
            <a:spLocks noGrp="1"/>
          </p:cNvSpPr>
          <p:nvPr>
            <p:ph type="body" sz="quarter" idx="10"/>
          </p:nvPr>
        </p:nvSpPr>
        <p:spPr/>
        <p:txBody>
          <a:bodyPr/>
          <a:lstStyle/>
          <a:p>
            <a:r>
              <a:rPr lang="da-DK" dirty="0"/>
              <a:t>Sympatikonflikter</a:t>
            </a:r>
          </a:p>
        </p:txBody>
      </p:sp>
      <p:sp>
        <p:nvSpPr>
          <p:cNvPr id="3" name="Pladsholder til tekst 2">
            <a:extLst>
              <a:ext uri="{FF2B5EF4-FFF2-40B4-BE49-F238E27FC236}">
                <a16:creationId xmlns:a16="http://schemas.microsoft.com/office/drawing/2014/main" id="{368BF0B5-60DC-66E9-4677-392CB7D128E6}"/>
              </a:ext>
            </a:extLst>
          </p:cNvPr>
          <p:cNvSpPr>
            <a:spLocks noGrp="1"/>
          </p:cNvSpPr>
          <p:nvPr>
            <p:ph type="body" sz="quarter" idx="12"/>
          </p:nvPr>
        </p:nvSpPr>
        <p:spPr/>
        <p:txBody>
          <a:bodyPr>
            <a:normAutofit/>
          </a:bodyPr>
          <a:lstStyle/>
          <a:p>
            <a:r>
              <a:rPr lang="da-DK" dirty="0"/>
              <a:t>Betingelser</a:t>
            </a:r>
          </a:p>
          <a:p>
            <a:pPr lvl="1"/>
            <a:r>
              <a:rPr lang="da-DK" dirty="0"/>
              <a:t>Hovedkonflikten skal være iværksat og lovlig</a:t>
            </a:r>
          </a:p>
          <a:p>
            <a:pPr lvl="1"/>
            <a:r>
              <a:rPr lang="da-DK" dirty="0"/>
              <a:t>Der skal være et interessefællesskab mellem lønmodtagerne i hoved- og sympatikonflikten</a:t>
            </a:r>
          </a:p>
          <a:p>
            <a:pPr lvl="1"/>
            <a:r>
              <a:rPr lang="da-DK" dirty="0"/>
              <a:t>Sympatikonflikten skal være egnet til at påvirke hovedkonflikten</a:t>
            </a:r>
          </a:p>
          <a:p>
            <a:pPr lvl="1"/>
            <a:r>
              <a:rPr lang="da-DK" dirty="0"/>
              <a:t>Sympatikonflikten skal stå i et rimeligt forhold til det mål, der søges opnået ved hovedkonflikten</a:t>
            </a:r>
          </a:p>
          <a:p>
            <a:endParaRPr lang="da-DK" dirty="0"/>
          </a:p>
          <a:p>
            <a:r>
              <a:rPr lang="da-DK" dirty="0"/>
              <a:t>Sympatikonfliktens lovlighed kan anfægtes både af parten (typisk arbejdsgiverparten) i hovedkonflikten og parten i sympatikonflikten</a:t>
            </a:r>
          </a:p>
          <a:p>
            <a:endParaRPr lang="da-DK" dirty="0"/>
          </a:p>
        </p:txBody>
      </p:sp>
    </p:spTree>
    <p:extLst>
      <p:ext uri="{BB962C8B-B14F-4D97-AF65-F5344CB8AC3E}">
        <p14:creationId xmlns:p14="http://schemas.microsoft.com/office/powerpoint/2010/main" val="161511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44A765B-FC1D-2DCE-F97C-4B9CAF0C6C4B}"/>
              </a:ext>
            </a:extLst>
          </p:cNvPr>
          <p:cNvSpPr>
            <a:spLocks noGrp="1"/>
          </p:cNvSpPr>
          <p:nvPr>
            <p:ph type="body" sz="quarter" idx="10"/>
          </p:nvPr>
        </p:nvSpPr>
        <p:spPr/>
        <p:txBody>
          <a:bodyPr/>
          <a:lstStyle/>
          <a:p>
            <a:r>
              <a:rPr lang="da-DK" dirty="0"/>
              <a:t>Sympatikonflikter</a:t>
            </a:r>
          </a:p>
        </p:txBody>
      </p:sp>
      <p:sp>
        <p:nvSpPr>
          <p:cNvPr id="3" name="Pladsholder til tekst 2">
            <a:extLst>
              <a:ext uri="{FF2B5EF4-FFF2-40B4-BE49-F238E27FC236}">
                <a16:creationId xmlns:a16="http://schemas.microsoft.com/office/drawing/2014/main" id="{3BA22CD5-555A-1EEF-408B-96AA6FB72E98}"/>
              </a:ext>
            </a:extLst>
          </p:cNvPr>
          <p:cNvSpPr>
            <a:spLocks noGrp="1"/>
          </p:cNvSpPr>
          <p:nvPr>
            <p:ph type="body" sz="quarter" idx="12"/>
          </p:nvPr>
        </p:nvSpPr>
        <p:spPr/>
        <p:txBody>
          <a:bodyPr>
            <a:normAutofit/>
          </a:bodyPr>
          <a:lstStyle/>
          <a:p>
            <a:r>
              <a:rPr lang="da-DK" dirty="0"/>
              <a:t>Eksempler på sympatikonflikter fra ARD af 29. november 2012 (AR2012.0341) (Vejlegården)</a:t>
            </a:r>
          </a:p>
          <a:p>
            <a:pPr lvl="1"/>
            <a:r>
              <a:rPr lang="da-DK" dirty="0"/>
              <a:t>Sympatistrejke over for udbringning af post (Vejlegården måtte selv hente posten på posthuset) – lovlig sympatikonflikt (i arbejdsretlig forstand)</a:t>
            </a:r>
          </a:p>
          <a:p>
            <a:pPr lvl="1"/>
            <a:r>
              <a:rPr lang="da-DK" dirty="0"/>
              <a:t>Sympatistrejke over for afhentning af organisk affald – ulovlig sympatikonflikt henset til sundhedsfaren</a:t>
            </a:r>
          </a:p>
          <a:p>
            <a:pPr lvl="1"/>
            <a:r>
              <a:rPr lang="da-DK" dirty="0"/>
              <a:t>Stop for leverancer af øl, vand, fødevarer, gas – ikke ulovligt (end ikke konkret behandlet)</a:t>
            </a:r>
          </a:p>
          <a:p>
            <a:pPr lvl="1"/>
            <a:r>
              <a:rPr lang="da-DK" dirty="0"/>
              <a:t>Avistrykkere stoppede med at trykke aviser med annoncer for Vejlegården i Vejle Amts Folkeblad – ikke ulovligt (end ikke konkret behandlet)</a:t>
            </a:r>
          </a:p>
          <a:p>
            <a:endParaRPr lang="da-DK" dirty="0"/>
          </a:p>
        </p:txBody>
      </p:sp>
    </p:spTree>
    <p:extLst>
      <p:ext uri="{BB962C8B-B14F-4D97-AF65-F5344CB8AC3E}">
        <p14:creationId xmlns:p14="http://schemas.microsoft.com/office/powerpoint/2010/main" val="98271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6229C5E-B3B8-A05A-FEA6-B99936A4AA6A}"/>
              </a:ext>
            </a:extLst>
          </p:cNvPr>
          <p:cNvSpPr>
            <a:spLocks noGrp="1"/>
          </p:cNvSpPr>
          <p:nvPr>
            <p:ph type="body" sz="quarter" idx="10"/>
          </p:nvPr>
        </p:nvSpPr>
        <p:spPr/>
        <p:txBody>
          <a:bodyPr/>
          <a:lstStyle/>
          <a:p>
            <a:r>
              <a:rPr lang="da-DK" dirty="0"/>
              <a:t>Proportionalitet – mål/midler</a:t>
            </a:r>
          </a:p>
        </p:txBody>
      </p:sp>
      <p:sp>
        <p:nvSpPr>
          <p:cNvPr id="3" name="Pladsholder til tekst 2">
            <a:extLst>
              <a:ext uri="{FF2B5EF4-FFF2-40B4-BE49-F238E27FC236}">
                <a16:creationId xmlns:a16="http://schemas.microsoft.com/office/drawing/2014/main" id="{6C593C2A-1D7A-67E7-EC56-A3BCE6D68249}"/>
              </a:ext>
            </a:extLst>
          </p:cNvPr>
          <p:cNvSpPr>
            <a:spLocks noGrp="1"/>
          </p:cNvSpPr>
          <p:nvPr>
            <p:ph type="body" sz="quarter" idx="12"/>
          </p:nvPr>
        </p:nvSpPr>
        <p:spPr/>
        <p:txBody>
          <a:bodyPr>
            <a:normAutofit/>
          </a:bodyPr>
          <a:lstStyle/>
          <a:p>
            <a:r>
              <a:rPr lang="da-DK" dirty="0"/>
              <a:t>Tvivlsomt om en arbejdskonflikt, som ikke truer en virksomheds eksistensgrundlag (altså reelt afskærer virksomheden fra at kunne drive sin virksomhed), kan erklæres ulovlig som følge af vidtrækkende konsekvenser </a:t>
            </a:r>
          </a:p>
          <a:p>
            <a:pPr lvl="1"/>
            <a:r>
              <a:rPr lang="da-DK" dirty="0"/>
              <a:t>Se fx ARD af 26. april 1983 i sagen 9876 (Citybank) </a:t>
            </a:r>
          </a:p>
          <a:p>
            <a:pPr lvl="1"/>
            <a:r>
              <a:rPr lang="da-DK" dirty="0"/>
              <a:t>Se også fx ARD af 12. december 2007 i AR 2007.831 (Nørrebro Bryghus) </a:t>
            </a:r>
          </a:p>
          <a:p>
            <a:pPr lvl="1"/>
            <a:r>
              <a:rPr lang="da-DK" dirty="0"/>
              <a:t>Se ydermere fx 29. november 2012 i AR2012.0341 (Vejlegården):</a:t>
            </a:r>
          </a:p>
          <a:p>
            <a:pPr lvl="2"/>
            <a:r>
              <a:rPr lang="da-DK" sz="1500" dirty="0"/>
              <a:t>”Det er efter bevisførelsen endvidere ikke godtgjort, at de iværksatte kampskridt og sympatikonflikter, som alene har omfattet 3F´s egne medlemmer, har haft som en uundgåelig konsekvens, at Restaurant Vejlegården tvinges til lukning. På denne baggrund – og under hensyn til det ovenfor anførte om 3F´s interesse i at opnå overenskomst – finder Arbejdsretten, at der ikke er grundlag for at fastslå, at de lovligt iværksatte kampskridt og sympatikonflikter overskrider grænserne for det tilladelige.”</a:t>
            </a:r>
          </a:p>
          <a:p>
            <a:endParaRPr lang="da-DK" dirty="0"/>
          </a:p>
        </p:txBody>
      </p:sp>
    </p:spTree>
    <p:extLst>
      <p:ext uri="{BB962C8B-B14F-4D97-AF65-F5344CB8AC3E}">
        <p14:creationId xmlns:p14="http://schemas.microsoft.com/office/powerpoint/2010/main" val="302738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7D7D6D4-0EFA-29A1-711F-1B4F1819CC25}"/>
              </a:ext>
            </a:extLst>
          </p:cNvPr>
          <p:cNvSpPr>
            <a:spLocks noGrp="1"/>
          </p:cNvSpPr>
          <p:nvPr>
            <p:ph type="body" sz="quarter" idx="10"/>
          </p:nvPr>
        </p:nvSpPr>
        <p:spPr/>
        <p:txBody>
          <a:bodyPr/>
          <a:lstStyle/>
          <a:p>
            <a:r>
              <a:rPr lang="da-DK" dirty="0"/>
              <a:t>Konkurrerende overenskomstkrav</a:t>
            </a:r>
          </a:p>
          <a:p>
            <a:endParaRPr lang="da-DK" dirty="0"/>
          </a:p>
        </p:txBody>
      </p:sp>
      <p:sp>
        <p:nvSpPr>
          <p:cNvPr id="3" name="Pladsholder til tekst 2">
            <a:extLst>
              <a:ext uri="{FF2B5EF4-FFF2-40B4-BE49-F238E27FC236}">
                <a16:creationId xmlns:a16="http://schemas.microsoft.com/office/drawing/2014/main" id="{2BF43C36-044A-25EA-106B-B84EDDF03786}"/>
              </a:ext>
            </a:extLst>
          </p:cNvPr>
          <p:cNvSpPr>
            <a:spLocks noGrp="1"/>
          </p:cNvSpPr>
          <p:nvPr>
            <p:ph type="body" sz="quarter" idx="12"/>
          </p:nvPr>
        </p:nvSpPr>
        <p:spPr/>
        <p:txBody>
          <a:bodyPr/>
          <a:lstStyle/>
          <a:p>
            <a:r>
              <a:rPr lang="da-DK" dirty="0"/>
              <a:t>Hvis en organisation har den centrale ”brancheoverenskomst” på et område, så er der som udgangspunkt </a:t>
            </a:r>
            <a:r>
              <a:rPr lang="da-DK" dirty="0" err="1"/>
              <a:t>konfliktret</a:t>
            </a:r>
            <a:endParaRPr lang="da-DK" dirty="0"/>
          </a:p>
          <a:p>
            <a:endParaRPr lang="da-DK" dirty="0"/>
          </a:p>
          <a:p>
            <a:r>
              <a:rPr lang="da-DK" dirty="0"/>
              <a:t>Fx havde 3F </a:t>
            </a:r>
            <a:r>
              <a:rPr lang="da-DK" dirty="0" err="1"/>
              <a:t>konfliktret</a:t>
            </a:r>
            <a:r>
              <a:rPr lang="da-DK" dirty="0"/>
              <a:t> over for Vejlegården, selvom arbejdet var omfattet af en overenskomst indgået med Krifa, fordi 3F havde den centrale brancheoverenskomst på området (en landsoverenskomst indgået med HORESTA)</a:t>
            </a:r>
          </a:p>
          <a:p>
            <a:endParaRPr lang="da-DK" dirty="0"/>
          </a:p>
          <a:p>
            <a:r>
              <a:rPr lang="da-DK" dirty="0"/>
              <a:t>Hvis arbejdet i forvejen er overenskomstdækket med anden FH-organisation, vil konflikt normalt ikke være tilladt  </a:t>
            </a:r>
          </a:p>
          <a:p>
            <a:endParaRPr lang="da-DK" dirty="0"/>
          </a:p>
        </p:txBody>
      </p:sp>
    </p:spTree>
    <p:extLst>
      <p:ext uri="{BB962C8B-B14F-4D97-AF65-F5344CB8AC3E}">
        <p14:creationId xmlns:p14="http://schemas.microsoft.com/office/powerpoint/2010/main" val="124724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79BC408-B85D-CA6B-46F1-C9DB8501DDC1}"/>
              </a:ext>
            </a:extLst>
          </p:cNvPr>
          <p:cNvSpPr>
            <a:spLocks noGrp="1"/>
          </p:cNvSpPr>
          <p:nvPr>
            <p:ph type="body" sz="quarter" idx="10"/>
          </p:nvPr>
        </p:nvSpPr>
        <p:spPr/>
        <p:txBody>
          <a:bodyPr/>
          <a:lstStyle/>
          <a:p>
            <a:r>
              <a:rPr lang="da-DK" dirty="0"/>
              <a:t>Støtteforbud</a:t>
            </a:r>
          </a:p>
        </p:txBody>
      </p:sp>
      <p:sp>
        <p:nvSpPr>
          <p:cNvPr id="3" name="Pladsholder til tekst 2">
            <a:extLst>
              <a:ext uri="{FF2B5EF4-FFF2-40B4-BE49-F238E27FC236}">
                <a16:creationId xmlns:a16="http://schemas.microsoft.com/office/drawing/2014/main" id="{4F105943-C998-FE82-CFA4-6CE52E3CBB17}"/>
              </a:ext>
            </a:extLst>
          </p:cNvPr>
          <p:cNvSpPr>
            <a:spLocks noGrp="1"/>
          </p:cNvSpPr>
          <p:nvPr>
            <p:ph type="body" sz="quarter" idx="12"/>
          </p:nvPr>
        </p:nvSpPr>
        <p:spPr/>
        <p:txBody>
          <a:bodyPr>
            <a:normAutofit fontScale="77500" lnSpcReduction="20000"/>
          </a:bodyPr>
          <a:lstStyle/>
          <a:p>
            <a:r>
              <a:rPr lang="da-DK" dirty="0"/>
              <a:t>DA/FH Hovedaftalens § 2, stk. 6, betyder, at arbejdsgivere og organisationer under DA-paraplyen skal afholde sig fra at ”støtte” virksomheder ramt af konflikt</a:t>
            </a:r>
          </a:p>
          <a:p>
            <a:pPr lvl="1"/>
            <a:r>
              <a:rPr lang="da-DK" dirty="0"/>
              <a:t>Træder i kraft, når konflikt er varslet eller klart bebudet</a:t>
            </a:r>
          </a:p>
          <a:p>
            <a:pPr lvl="1"/>
            <a:r>
              <a:rPr lang="da-DK" dirty="0"/>
              <a:t>Betyder i praksis, at en konfliktramt virksomhed ikke kan optages, med mindre fagforening giver lov</a:t>
            </a:r>
          </a:p>
          <a:p>
            <a:pPr lvl="1"/>
            <a:endParaRPr lang="da-DK" dirty="0"/>
          </a:p>
          <a:p>
            <a:r>
              <a:rPr lang="da-DK" dirty="0"/>
              <a:t>Almindeligt forretningsforhold er ikke ”støtte”</a:t>
            </a:r>
          </a:p>
          <a:p>
            <a:pPr lvl="1"/>
            <a:r>
              <a:rPr lang="da-DK" dirty="0"/>
              <a:t>AD 2001.908 om sponsorat af Det Ny Teater, mens Teaterkælder var ramt af konflikt</a:t>
            </a:r>
          </a:p>
          <a:p>
            <a:pPr lvl="1"/>
            <a:endParaRPr lang="da-DK" dirty="0"/>
          </a:p>
          <a:p>
            <a:r>
              <a:rPr lang="da-DK" dirty="0"/>
              <a:t>Giver det mening, når fagforeninger alligevel normalt kun må kræve tiltrædelsesoverenskomst ?</a:t>
            </a:r>
          </a:p>
        </p:txBody>
      </p:sp>
    </p:spTree>
    <p:extLst>
      <p:ext uri="{BB962C8B-B14F-4D97-AF65-F5344CB8AC3E}">
        <p14:creationId xmlns:p14="http://schemas.microsoft.com/office/powerpoint/2010/main" val="182875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F6460C4-FAAB-77E0-4165-CB969C134798}"/>
              </a:ext>
            </a:extLst>
          </p:cNvPr>
          <p:cNvSpPr>
            <a:spLocks noGrp="1"/>
          </p:cNvSpPr>
          <p:nvPr>
            <p:ph type="body" sz="quarter" idx="10"/>
          </p:nvPr>
        </p:nvSpPr>
        <p:spPr/>
        <p:txBody>
          <a:bodyPr/>
          <a:lstStyle/>
          <a:p>
            <a:r>
              <a:rPr lang="da-DK" dirty="0"/>
              <a:t>Program	</a:t>
            </a:r>
          </a:p>
        </p:txBody>
      </p:sp>
      <p:sp>
        <p:nvSpPr>
          <p:cNvPr id="3" name="Pladsholder til tekst 2">
            <a:extLst>
              <a:ext uri="{FF2B5EF4-FFF2-40B4-BE49-F238E27FC236}">
                <a16:creationId xmlns:a16="http://schemas.microsoft.com/office/drawing/2014/main" id="{D776DE5E-0AA6-9C5D-733B-C767AE484D8B}"/>
              </a:ext>
            </a:extLst>
          </p:cNvPr>
          <p:cNvSpPr>
            <a:spLocks noGrp="1"/>
          </p:cNvSpPr>
          <p:nvPr>
            <p:ph type="body" sz="quarter" idx="12"/>
          </p:nvPr>
        </p:nvSpPr>
        <p:spPr/>
        <p:txBody>
          <a:bodyPr>
            <a:normAutofit/>
          </a:bodyPr>
          <a:lstStyle/>
          <a:p>
            <a:endParaRPr lang="da-DK" dirty="0"/>
          </a:p>
          <a:p>
            <a:r>
              <a:rPr lang="da-DK" dirty="0"/>
              <a:t>Rammen for lovlige kollektive kampskridt</a:t>
            </a:r>
          </a:p>
          <a:p>
            <a:r>
              <a:rPr lang="da-DK" dirty="0"/>
              <a:t>Hovedkonflikt </a:t>
            </a:r>
          </a:p>
          <a:p>
            <a:pPr lvl="1"/>
            <a:r>
              <a:rPr lang="da-DK" dirty="0"/>
              <a:t>Navnelister? Saglighedskrav? Kundeboykot? Konkurrerende fagforeninger?</a:t>
            </a:r>
          </a:p>
          <a:p>
            <a:r>
              <a:rPr lang="da-DK" dirty="0"/>
              <a:t>Sympatikonflikt</a:t>
            </a:r>
          </a:p>
          <a:p>
            <a:pPr lvl="1"/>
            <a:r>
              <a:rPr lang="da-DK" dirty="0"/>
              <a:t>Interessefællesskab – FH medlemskab nok? </a:t>
            </a:r>
          </a:p>
          <a:p>
            <a:r>
              <a:rPr lang="da-DK" dirty="0"/>
              <a:t>Neutralitetsprincippet</a:t>
            </a:r>
          </a:p>
          <a:p>
            <a:r>
              <a:rPr lang="da-DK" dirty="0"/>
              <a:t>EU-retten og menneskerettigheder</a:t>
            </a:r>
          </a:p>
          <a:p>
            <a:r>
              <a:rPr lang="da-DK" dirty="0"/>
              <a:t>Soloselvstændige contra arbejdstagere og platforme</a:t>
            </a:r>
          </a:p>
        </p:txBody>
      </p:sp>
    </p:spTree>
    <p:extLst>
      <p:ext uri="{BB962C8B-B14F-4D97-AF65-F5344CB8AC3E}">
        <p14:creationId xmlns:p14="http://schemas.microsoft.com/office/powerpoint/2010/main" val="3457298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51A0D0-4E21-7C7E-578B-8E5A6118059D}"/>
              </a:ext>
            </a:extLst>
          </p:cNvPr>
          <p:cNvSpPr>
            <a:spLocks noGrp="1"/>
          </p:cNvSpPr>
          <p:nvPr>
            <p:ph type="body" sz="quarter" idx="10"/>
          </p:nvPr>
        </p:nvSpPr>
        <p:spPr/>
        <p:txBody>
          <a:bodyPr/>
          <a:lstStyle/>
          <a:p>
            <a:r>
              <a:rPr lang="da-DK" dirty="0"/>
              <a:t>Neutralitetsprincip</a:t>
            </a:r>
          </a:p>
        </p:txBody>
      </p:sp>
      <p:sp>
        <p:nvSpPr>
          <p:cNvPr id="3" name="Pladsholder til tekst 2">
            <a:extLst>
              <a:ext uri="{FF2B5EF4-FFF2-40B4-BE49-F238E27FC236}">
                <a16:creationId xmlns:a16="http://schemas.microsoft.com/office/drawing/2014/main" id="{F782D272-9960-375A-3856-576361C80526}"/>
              </a:ext>
            </a:extLst>
          </p:cNvPr>
          <p:cNvSpPr>
            <a:spLocks noGrp="1"/>
          </p:cNvSpPr>
          <p:nvPr>
            <p:ph type="body" sz="quarter" idx="12"/>
          </p:nvPr>
        </p:nvSpPr>
        <p:spPr/>
        <p:txBody>
          <a:bodyPr/>
          <a:lstStyle/>
          <a:p>
            <a:r>
              <a:rPr lang="da-DK" dirty="0"/>
              <a:t>Offentlige myndigheder skal forholde sig neutralt i forhold til lovlige arbejdskampe</a:t>
            </a:r>
          </a:p>
          <a:p>
            <a:pPr lvl="1"/>
            <a:r>
              <a:rPr lang="da-DK" dirty="0"/>
              <a:t>Arbejdstagere ikke få understøttelse fra A-kasse</a:t>
            </a:r>
          </a:p>
          <a:p>
            <a:pPr lvl="1"/>
            <a:r>
              <a:rPr lang="da-DK" dirty="0"/>
              <a:t>Arbejdsgiver ikke få anvist arbejdskraft</a:t>
            </a:r>
          </a:p>
          <a:p>
            <a:pPr lvl="1"/>
            <a:endParaRPr lang="da-DK" dirty="0"/>
          </a:p>
          <a:p>
            <a:r>
              <a:rPr lang="da-DK" dirty="0"/>
              <a:t>Gælder det i forhold til hele den konfliktramte virksomhed eller kun i forhold til det konfliktramte område?</a:t>
            </a:r>
          </a:p>
          <a:p>
            <a:endParaRPr lang="da-DK" dirty="0"/>
          </a:p>
          <a:p>
            <a:r>
              <a:rPr lang="da-DK" dirty="0"/>
              <a:t>Kan virksomheden fx få refusion af sygedagpenge for en syg akademiker, hvis der er konflikt vedrørende ufaglærte?</a:t>
            </a:r>
          </a:p>
        </p:txBody>
      </p:sp>
    </p:spTree>
    <p:extLst>
      <p:ext uri="{BB962C8B-B14F-4D97-AF65-F5344CB8AC3E}">
        <p14:creationId xmlns:p14="http://schemas.microsoft.com/office/powerpoint/2010/main" val="342029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4F2A27-0BBD-9F0B-D561-E65AC3692AD4}"/>
              </a:ext>
            </a:extLst>
          </p:cNvPr>
          <p:cNvSpPr>
            <a:spLocks noGrp="1"/>
          </p:cNvSpPr>
          <p:nvPr>
            <p:ph type="body" sz="quarter" idx="10"/>
          </p:nvPr>
        </p:nvSpPr>
        <p:spPr/>
        <p:txBody>
          <a:bodyPr/>
          <a:lstStyle/>
          <a:p>
            <a:r>
              <a:rPr lang="da-DK" dirty="0"/>
              <a:t>Neutralitetsprincip	</a:t>
            </a:r>
          </a:p>
        </p:txBody>
      </p:sp>
      <p:sp>
        <p:nvSpPr>
          <p:cNvPr id="3" name="Pladsholder til tekst 2">
            <a:extLst>
              <a:ext uri="{FF2B5EF4-FFF2-40B4-BE49-F238E27FC236}">
                <a16:creationId xmlns:a16="http://schemas.microsoft.com/office/drawing/2014/main" id="{C128B1E5-71FC-AA80-4A2E-1406EFF3117D}"/>
              </a:ext>
            </a:extLst>
          </p:cNvPr>
          <p:cNvSpPr>
            <a:spLocks noGrp="1"/>
          </p:cNvSpPr>
          <p:nvPr>
            <p:ph type="body" sz="quarter" idx="12"/>
          </p:nvPr>
        </p:nvSpPr>
        <p:spPr>
          <a:xfrm>
            <a:off x="323850" y="1628775"/>
            <a:ext cx="8424863" cy="4608513"/>
          </a:xfrm>
        </p:spPr>
        <p:txBody>
          <a:bodyPr>
            <a:normAutofit/>
          </a:bodyPr>
          <a:lstStyle/>
          <a:p>
            <a:pPr marL="0" indent="0" defTabSz="993029" fontAlgn="base">
              <a:lnSpc>
                <a:spcPts val="2285"/>
              </a:lnSpc>
              <a:spcAft>
                <a:spcPct val="0"/>
              </a:spcAft>
              <a:buNone/>
            </a:pPr>
            <a:r>
              <a:rPr lang="da-DK" kern="0" dirty="0">
                <a:solidFill>
                  <a:srgbClr val="000000"/>
                </a:solidFill>
                <a:ea typeface="Tahoma" panose="020B0604030504040204" pitchFamily="34" charset="0"/>
              </a:rPr>
              <a:t>Almindeligt anerkendt princip, eller skal der være lovhjemmel?</a:t>
            </a:r>
          </a:p>
          <a:p>
            <a:pPr marL="371819" lvl="0" indent="-371819" defTabSz="993029" fontAlgn="base">
              <a:lnSpc>
                <a:spcPts val="2285"/>
              </a:lnSpc>
              <a:spcAft>
                <a:spcPct val="0"/>
              </a:spcAft>
              <a:buNone/>
            </a:pPr>
            <a:endParaRPr lang="da-DK" sz="1999" kern="0" dirty="0">
              <a:solidFill>
                <a:srgbClr val="000000"/>
              </a:solidFill>
              <a:ea typeface="Tahoma" panose="020B0604030504040204" pitchFamily="34" charset="0"/>
            </a:endParaRPr>
          </a:p>
          <a:p>
            <a:pPr defTabSz="993029" fontAlgn="base">
              <a:lnSpc>
                <a:spcPts val="2285"/>
              </a:lnSpc>
              <a:spcAft>
                <a:spcPct val="0"/>
              </a:spcAft>
            </a:pPr>
            <a:r>
              <a:rPr lang="da-DK" kern="0" dirty="0">
                <a:solidFill>
                  <a:srgbClr val="000000"/>
                </a:solidFill>
                <a:ea typeface="Tahoma" panose="020B0604030504040204" pitchFamily="34" charset="0"/>
              </a:rPr>
              <a:t>Jensens Bøfhus – lønkompensation</a:t>
            </a:r>
          </a:p>
          <a:p>
            <a:pPr lvl="1" defTabSz="993029" fontAlgn="base">
              <a:lnSpc>
                <a:spcPts val="2285"/>
              </a:lnSpc>
              <a:spcAft>
                <a:spcPct val="0"/>
              </a:spcAft>
            </a:pPr>
            <a:r>
              <a:rPr lang="da-DK" sz="2000" dirty="0"/>
              <a:t>Beskæftigelsesministeriets vurdering, at neutralitetsprincippet er det sædvanlige udgangspunkt. Generelt princip på beskæftigelsesområdet</a:t>
            </a:r>
            <a:r>
              <a:rPr lang="da-DK" dirty="0"/>
              <a:t/>
            </a:r>
            <a:br>
              <a:rPr lang="da-DK" dirty="0"/>
            </a:br>
            <a:endParaRPr lang="da-DK" kern="0" dirty="0">
              <a:solidFill>
                <a:srgbClr val="000000"/>
              </a:solidFill>
              <a:ea typeface="Tahoma" panose="020B0604030504040204" pitchFamily="34" charset="0"/>
            </a:endParaRPr>
          </a:p>
          <a:p>
            <a:pPr lvl="1" defTabSz="993029" fontAlgn="base">
              <a:lnSpc>
                <a:spcPts val="2285"/>
              </a:lnSpc>
              <a:spcAft>
                <a:spcPct val="0"/>
              </a:spcAft>
            </a:pPr>
            <a:r>
              <a:rPr lang="da-DK" sz="2000" kern="0" dirty="0">
                <a:solidFill>
                  <a:srgbClr val="000000"/>
                </a:solidFill>
                <a:ea typeface="Tahoma" panose="020B0604030504040204" pitchFamily="34" charset="0"/>
              </a:rPr>
              <a:t>FOU2021.28</a:t>
            </a:r>
          </a:p>
          <a:p>
            <a:pPr marL="914400" lvl="2" indent="0" defTabSz="993029" fontAlgn="base">
              <a:lnSpc>
                <a:spcPts val="2285"/>
              </a:lnSpc>
              <a:spcAft>
                <a:spcPct val="0"/>
              </a:spcAft>
              <a:buNone/>
            </a:pPr>
            <a:r>
              <a:rPr lang="da-DK" sz="2000" i="1" dirty="0"/>
              <a:t>”Af samme grund er det efter min opfattelse </a:t>
            </a:r>
            <a:r>
              <a:rPr lang="da-DK" sz="2000" i="1" u="sng" dirty="0"/>
              <a:t>ikke afgørende </a:t>
            </a:r>
            <a:r>
              <a:rPr lang="da-DK" sz="2000" i="1" dirty="0"/>
              <a:t>for, om erhvervsministeren kunne fastsætte den omhandlede bestemmelse i lønkompensationsbekendtgørelsen, </a:t>
            </a:r>
            <a:r>
              <a:rPr lang="da-DK" sz="2000" i="1" u="sng" dirty="0"/>
              <a:t>om et sådant neutralitetsprincip er gældende på </a:t>
            </a:r>
            <a:r>
              <a:rPr lang="da-DK" sz="2000" i="1" u="sng" dirty="0" err="1"/>
              <a:t>ulovbestemt</a:t>
            </a:r>
            <a:r>
              <a:rPr lang="da-DK" sz="2000" i="1" u="sng" dirty="0"/>
              <a:t> grundlag eller ej, og hvad indholdet af princippet nærmere måtte gå ud på</a:t>
            </a:r>
            <a:r>
              <a:rPr lang="da-DK" sz="2000" i="1" dirty="0"/>
              <a:t>.”</a:t>
            </a:r>
            <a:br>
              <a:rPr lang="da-DK" sz="2000" i="1" dirty="0"/>
            </a:br>
            <a:endParaRPr lang="da-DK" sz="2000" i="1" kern="0" dirty="0">
              <a:solidFill>
                <a:srgbClr val="000000"/>
              </a:solidFill>
              <a:ea typeface="Tahoma" panose="020B0604030504040204" pitchFamily="34" charset="0"/>
            </a:endParaRPr>
          </a:p>
          <a:p>
            <a:pPr marL="0" indent="0">
              <a:buNone/>
            </a:pPr>
            <a:endParaRPr lang="da-DK" dirty="0"/>
          </a:p>
        </p:txBody>
      </p:sp>
    </p:spTree>
    <p:extLst>
      <p:ext uri="{BB962C8B-B14F-4D97-AF65-F5344CB8AC3E}">
        <p14:creationId xmlns:p14="http://schemas.microsoft.com/office/powerpoint/2010/main" val="300006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39FEF75-F33C-A7D7-A2BB-305AF6F536EC}"/>
              </a:ext>
            </a:extLst>
          </p:cNvPr>
          <p:cNvSpPr>
            <a:spLocks noGrp="1"/>
          </p:cNvSpPr>
          <p:nvPr>
            <p:ph type="body" sz="quarter" idx="10"/>
          </p:nvPr>
        </p:nvSpPr>
        <p:spPr/>
        <p:txBody>
          <a:bodyPr/>
          <a:lstStyle/>
          <a:p>
            <a:r>
              <a:rPr lang="da-DK" dirty="0"/>
              <a:t>EU-retten og menneskerettigheder</a:t>
            </a:r>
          </a:p>
        </p:txBody>
      </p:sp>
      <p:sp>
        <p:nvSpPr>
          <p:cNvPr id="3" name="Pladsholder til tekst 2">
            <a:extLst>
              <a:ext uri="{FF2B5EF4-FFF2-40B4-BE49-F238E27FC236}">
                <a16:creationId xmlns:a16="http://schemas.microsoft.com/office/drawing/2014/main" id="{3F0A3D3D-70AD-779D-BDAD-D0831AA23683}"/>
              </a:ext>
            </a:extLst>
          </p:cNvPr>
          <p:cNvSpPr>
            <a:spLocks noGrp="1"/>
          </p:cNvSpPr>
          <p:nvPr>
            <p:ph type="body" sz="quarter" idx="12"/>
          </p:nvPr>
        </p:nvSpPr>
        <p:spPr/>
        <p:txBody>
          <a:bodyPr/>
          <a:lstStyle/>
          <a:p>
            <a:r>
              <a:rPr lang="da-DK" dirty="0"/>
              <a:t>Konfliktretten er en grundrettighed, men må afvejes over for Danmarks internationale forpligtelser</a:t>
            </a:r>
          </a:p>
          <a:p>
            <a:endParaRPr lang="da-DK" dirty="0"/>
          </a:p>
          <a:p>
            <a:r>
              <a:rPr lang="da-DK" dirty="0"/>
              <a:t>EU-retten har fokus på fri bevægelighed (Laval) og forbud mod konkurrenceforvridning</a:t>
            </a:r>
          </a:p>
          <a:p>
            <a:endParaRPr lang="da-DK" dirty="0"/>
          </a:p>
          <a:p>
            <a:r>
              <a:rPr lang="da-DK" dirty="0"/>
              <a:t>EMRK har i forhold til </a:t>
            </a:r>
            <a:r>
              <a:rPr lang="da-DK" dirty="0" err="1"/>
              <a:t>konfliktret</a:t>
            </a:r>
            <a:r>
              <a:rPr lang="da-DK" dirty="0"/>
              <a:t> fokuseret på arbejdsgiveres foreningsfrihed (Gustafsson)</a:t>
            </a:r>
          </a:p>
        </p:txBody>
      </p:sp>
    </p:spTree>
    <p:extLst>
      <p:ext uri="{BB962C8B-B14F-4D97-AF65-F5344CB8AC3E}">
        <p14:creationId xmlns:p14="http://schemas.microsoft.com/office/powerpoint/2010/main" val="68313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B2F3E42-D988-DAAA-D17D-856F04B86696}"/>
              </a:ext>
            </a:extLst>
          </p:cNvPr>
          <p:cNvSpPr>
            <a:spLocks noGrp="1"/>
          </p:cNvSpPr>
          <p:nvPr>
            <p:ph type="body" sz="quarter" idx="10"/>
          </p:nvPr>
        </p:nvSpPr>
        <p:spPr/>
        <p:txBody>
          <a:bodyPr/>
          <a:lstStyle/>
          <a:p>
            <a:r>
              <a:rPr lang="da-DK" dirty="0"/>
              <a:t>EU-retten</a:t>
            </a:r>
          </a:p>
        </p:txBody>
      </p:sp>
      <p:sp>
        <p:nvSpPr>
          <p:cNvPr id="3" name="Pladsholder til tekst 2">
            <a:extLst>
              <a:ext uri="{FF2B5EF4-FFF2-40B4-BE49-F238E27FC236}">
                <a16:creationId xmlns:a16="http://schemas.microsoft.com/office/drawing/2014/main" id="{6FB86651-4949-8931-0F45-6670900C7EDC}"/>
              </a:ext>
            </a:extLst>
          </p:cNvPr>
          <p:cNvSpPr>
            <a:spLocks noGrp="1"/>
          </p:cNvSpPr>
          <p:nvPr>
            <p:ph type="body" sz="quarter" idx="12"/>
          </p:nvPr>
        </p:nvSpPr>
        <p:spPr/>
        <p:txBody>
          <a:bodyPr/>
          <a:lstStyle/>
          <a:p>
            <a:r>
              <a:rPr lang="da-DK" dirty="0"/>
              <a:t>Traktaten (TEUF) artikel 56</a:t>
            </a:r>
          </a:p>
          <a:p>
            <a:pPr lvl="1"/>
            <a:r>
              <a:rPr lang="da-DK" dirty="0"/>
              <a:t>Forbud mod restriktioner i fri udveksling af tjenesteydelser</a:t>
            </a:r>
          </a:p>
          <a:p>
            <a:endParaRPr lang="da-DK" dirty="0"/>
          </a:p>
          <a:p>
            <a:r>
              <a:rPr lang="da-DK" dirty="0"/>
              <a:t>Den Europæiske Socialpagts artikel 6</a:t>
            </a:r>
          </a:p>
          <a:p>
            <a:pPr lvl="1"/>
            <a:endParaRPr lang="da-DK" dirty="0"/>
          </a:p>
          <a:p>
            <a:r>
              <a:rPr lang="da-DK" dirty="0"/>
              <a:t>EU’s charter om grundlæggende rettigheder artikel 28</a:t>
            </a:r>
          </a:p>
          <a:p>
            <a:pPr lvl="1"/>
            <a:r>
              <a:rPr lang="da-DK" dirty="0"/>
              <a:t>Forhandlingsret og ret til kollektive ”skridt”</a:t>
            </a:r>
          </a:p>
          <a:p>
            <a:pPr lvl="1"/>
            <a:endParaRPr lang="da-DK" dirty="0"/>
          </a:p>
          <a:p>
            <a:r>
              <a:rPr lang="da-DK" dirty="0"/>
              <a:t>Udstationeringsdirektivet</a:t>
            </a:r>
          </a:p>
        </p:txBody>
      </p:sp>
    </p:spTree>
    <p:extLst>
      <p:ext uri="{BB962C8B-B14F-4D97-AF65-F5344CB8AC3E}">
        <p14:creationId xmlns:p14="http://schemas.microsoft.com/office/powerpoint/2010/main" val="99094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C7ECA1B-CCD6-404C-46F0-63CE71BCA310}"/>
              </a:ext>
            </a:extLst>
          </p:cNvPr>
          <p:cNvSpPr>
            <a:spLocks noGrp="1"/>
          </p:cNvSpPr>
          <p:nvPr>
            <p:ph type="body" sz="quarter" idx="10"/>
          </p:nvPr>
        </p:nvSpPr>
        <p:spPr/>
        <p:txBody>
          <a:bodyPr/>
          <a:lstStyle/>
          <a:p>
            <a:r>
              <a:rPr lang="da-DK" dirty="0"/>
              <a:t>Laval</a:t>
            </a:r>
          </a:p>
        </p:txBody>
      </p:sp>
      <p:sp>
        <p:nvSpPr>
          <p:cNvPr id="3" name="Pladsholder til tekst 2">
            <a:extLst>
              <a:ext uri="{FF2B5EF4-FFF2-40B4-BE49-F238E27FC236}">
                <a16:creationId xmlns:a16="http://schemas.microsoft.com/office/drawing/2014/main" id="{7449B150-ADAD-2903-BC77-60A466DAC90A}"/>
              </a:ext>
            </a:extLst>
          </p:cNvPr>
          <p:cNvSpPr>
            <a:spLocks noGrp="1"/>
          </p:cNvSpPr>
          <p:nvPr>
            <p:ph type="body" sz="quarter" idx="12"/>
          </p:nvPr>
        </p:nvSpPr>
        <p:spPr/>
        <p:txBody>
          <a:bodyPr/>
          <a:lstStyle/>
          <a:p>
            <a:r>
              <a:rPr lang="da-DK" dirty="0"/>
              <a:t>Lettisk byggefirma (Laval) udstationerede 35 medarbejdere til sit svenske datterselskab ”</a:t>
            </a:r>
            <a:r>
              <a:rPr lang="da-DK" dirty="0" err="1"/>
              <a:t>Baltic</a:t>
            </a:r>
            <a:r>
              <a:rPr lang="da-DK" dirty="0"/>
              <a:t>”</a:t>
            </a:r>
          </a:p>
          <a:p>
            <a:endParaRPr lang="da-DK" dirty="0"/>
          </a:p>
          <a:p>
            <a:r>
              <a:rPr lang="da-DK" dirty="0"/>
              <a:t>Svensk faglig organisation </a:t>
            </a:r>
            <a:r>
              <a:rPr lang="da-DK" dirty="0" err="1"/>
              <a:t>Byggettan</a:t>
            </a:r>
            <a:r>
              <a:rPr lang="da-DK" dirty="0"/>
              <a:t> indledte konflikt over for Laval efter forgæves overenskomstforhandlinger</a:t>
            </a:r>
          </a:p>
          <a:p>
            <a:endParaRPr lang="da-DK" dirty="0"/>
          </a:p>
          <a:p>
            <a:r>
              <a:rPr lang="da-DK" dirty="0"/>
              <a:t>Laval var ikke blev præsenteret for et overenskomstkrav, hvoraf det klart fremgik, hvad lønnen ville blive efter overenskomstindgåelsen</a:t>
            </a:r>
          </a:p>
          <a:p>
            <a:endParaRPr lang="da-DK" dirty="0"/>
          </a:p>
        </p:txBody>
      </p:sp>
    </p:spTree>
    <p:extLst>
      <p:ext uri="{BB962C8B-B14F-4D97-AF65-F5344CB8AC3E}">
        <p14:creationId xmlns:p14="http://schemas.microsoft.com/office/powerpoint/2010/main" val="236700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15E48AC-56A7-C580-D93F-DC571F933501}"/>
              </a:ext>
            </a:extLst>
          </p:cNvPr>
          <p:cNvSpPr>
            <a:spLocks noGrp="1"/>
          </p:cNvSpPr>
          <p:nvPr>
            <p:ph type="body" sz="quarter" idx="10"/>
          </p:nvPr>
        </p:nvSpPr>
        <p:spPr/>
        <p:txBody>
          <a:bodyPr/>
          <a:lstStyle/>
          <a:p>
            <a:r>
              <a:rPr lang="da-DK" dirty="0"/>
              <a:t>Laval</a:t>
            </a:r>
          </a:p>
        </p:txBody>
      </p:sp>
      <p:sp>
        <p:nvSpPr>
          <p:cNvPr id="3" name="Pladsholder til tekst 2">
            <a:extLst>
              <a:ext uri="{FF2B5EF4-FFF2-40B4-BE49-F238E27FC236}">
                <a16:creationId xmlns:a16="http://schemas.microsoft.com/office/drawing/2014/main" id="{C451ADBF-D624-F14E-18F1-2E8BD259ECB1}"/>
              </a:ext>
            </a:extLst>
          </p:cNvPr>
          <p:cNvSpPr>
            <a:spLocks noGrp="1"/>
          </p:cNvSpPr>
          <p:nvPr>
            <p:ph type="body" sz="quarter" idx="12"/>
          </p:nvPr>
        </p:nvSpPr>
        <p:spPr/>
        <p:txBody>
          <a:bodyPr>
            <a:normAutofit fontScale="92500"/>
          </a:bodyPr>
          <a:lstStyle/>
          <a:p>
            <a:r>
              <a:rPr lang="da-DK" dirty="0"/>
              <a:t>EU-Domstolen fandt, at konflikten var i strid med udstationeringsdirektivet og EF-traktatens artikel 49 (i dag TEUF artikel 56)</a:t>
            </a:r>
          </a:p>
          <a:p>
            <a:pPr lvl="1"/>
            <a:r>
              <a:rPr lang="da-DK" dirty="0"/>
              <a:t>Bl.a. tillagt betydning, at lønnen ikke fremgik klart af overenskomsten</a:t>
            </a:r>
          </a:p>
          <a:p>
            <a:pPr lvl="1"/>
            <a:r>
              <a:rPr lang="da-DK" dirty="0"/>
              <a:t>At overenskomsten ikke holdt sig inden for de rammer, der i henhold til udstationeringsdirektivet må stilles krav om</a:t>
            </a:r>
          </a:p>
          <a:p>
            <a:endParaRPr lang="da-DK" dirty="0"/>
          </a:p>
          <a:p>
            <a:r>
              <a:rPr lang="da-DK" dirty="0"/>
              <a:t>I præmis 80 fastslog EU-Domstolen, at udstationeringsdirektivet ikke alene var et minimumsdirektiv – men også var udtryk for det, som medlemsstaten maksimalt ville kunne kræve af virksomheder, som var udstationerede i landet</a:t>
            </a:r>
          </a:p>
          <a:p>
            <a:endParaRPr lang="da-DK" dirty="0"/>
          </a:p>
        </p:txBody>
      </p:sp>
    </p:spTree>
    <p:extLst>
      <p:ext uri="{BB962C8B-B14F-4D97-AF65-F5344CB8AC3E}">
        <p14:creationId xmlns:p14="http://schemas.microsoft.com/office/powerpoint/2010/main" val="281770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6D7A1BB-4295-6D08-149C-E0CC0A5D2B2E}"/>
              </a:ext>
            </a:extLst>
          </p:cNvPr>
          <p:cNvSpPr>
            <a:spLocks noGrp="1"/>
          </p:cNvSpPr>
          <p:nvPr>
            <p:ph type="body" sz="quarter" idx="10"/>
          </p:nvPr>
        </p:nvSpPr>
        <p:spPr/>
        <p:txBody>
          <a:bodyPr/>
          <a:lstStyle/>
          <a:p>
            <a:r>
              <a:rPr lang="da-DK" dirty="0"/>
              <a:t>Laval</a:t>
            </a:r>
          </a:p>
        </p:txBody>
      </p:sp>
      <p:sp>
        <p:nvSpPr>
          <p:cNvPr id="3" name="Pladsholder til tekst 2">
            <a:extLst>
              <a:ext uri="{FF2B5EF4-FFF2-40B4-BE49-F238E27FC236}">
                <a16:creationId xmlns:a16="http://schemas.microsoft.com/office/drawing/2014/main" id="{C3E39FFC-12FB-6714-D198-F9EDEC875C7C}"/>
              </a:ext>
            </a:extLst>
          </p:cNvPr>
          <p:cNvSpPr>
            <a:spLocks noGrp="1"/>
          </p:cNvSpPr>
          <p:nvPr>
            <p:ph type="body" sz="quarter" idx="12"/>
          </p:nvPr>
        </p:nvSpPr>
        <p:spPr/>
        <p:txBody>
          <a:bodyPr>
            <a:normAutofit/>
          </a:bodyPr>
          <a:lstStyle/>
          <a:p>
            <a:r>
              <a:rPr lang="da-DK" dirty="0"/>
              <a:t>Endelig fremgår af præmis 110-111, at en række forhold skal være opfyldt, før der kan iværksættes konflikt over for en udstationeret virksomhed</a:t>
            </a:r>
          </a:p>
          <a:p>
            <a:pPr lvl="1"/>
            <a:r>
              <a:rPr lang="da-DK" dirty="0"/>
              <a:t>Der må alene konfliktes for at opnå rettigheder, der er omfattet af udstationeringsdirektivets ramme (artikel 3, stk. 1)</a:t>
            </a:r>
          </a:p>
          <a:p>
            <a:pPr lvl="1"/>
            <a:r>
              <a:rPr lang="da-DK" dirty="0"/>
              <a:t>Hvis dele af artikel 3, stk. 1, er implementeret i loven (fx regler om løn, ferie eller hviletid), må der ikke konfliktes til støtte for at opnå en overenskomst, som er mere besværlig for arbejdsgiveren, end det der allerede følger af lovgivningen (i Sverige var alt på nær løn reguleret i lovgivningen – tilsvarende stort set også i Danmark)</a:t>
            </a:r>
          </a:p>
          <a:p>
            <a:pPr lvl="1"/>
            <a:r>
              <a:rPr lang="da-DK" dirty="0"/>
              <a:t>Man skal tydeligt af overenskomstkravet kunne udlede, hvilken løn man som virksomhed kommer til at skulle betale, hvis man indgår overenskomsten</a:t>
            </a:r>
          </a:p>
          <a:p>
            <a:endParaRPr lang="da-DK" dirty="0"/>
          </a:p>
        </p:txBody>
      </p:sp>
    </p:spTree>
    <p:extLst>
      <p:ext uri="{BB962C8B-B14F-4D97-AF65-F5344CB8AC3E}">
        <p14:creationId xmlns:p14="http://schemas.microsoft.com/office/powerpoint/2010/main" val="382180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D051540-E32F-C51F-6386-FBB6BA7DB26F}"/>
              </a:ext>
            </a:extLst>
          </p:cNvPr>
          <p:cNvSpPr>
            <a:spLocks noGrp="1"/>
          </p:cNvSpPr>
          <p:nvPr>
            <p:ph type="body" sz="quarter" idx="10"/>
          </p:nvPr>
        </p:nvSpPr>
        <p:spPr/>
        <p:txBody>
          <a:bodyPr/>
          <a:lstStyle/>
          <a:p>
            <a:r>
              <a:rPr lang="da-DK" dirty="0"/>
              <a:t>Udstationeringslov anno 2020 § 6a </a:t>
            </a:r>
          </a:p>
          <a:p>
            <a:endParaRPr lang="da-DK" dirty="0"/>
          </a:p>
        </p:txBody>
      </p:sp>
      <p:sp>
        <p:nvSpPr>
          <p:cNvPr id="3" name="Pladsholder til tekst 2">
            <a:extLst>
              <a:ext uri="{FF2B5EF4-FFF2-40B4-BE49-F238E27FC236}">
                <a16:creationId xmlns:a16="http://schemas.microsoft.com/office/drawing/2014/main" id="{C629DB56-4BEC-A78B-3D8D-31C630300BDC}"/>
              </a:ext>
            </a:extLst>
          </p:cNvPr>
          <p:cNvSpPr>
            <a:spLocks noGrp="1"/>
          </p:cNvSpPr>
          <p:nvPr>
            <p:ph type="body" sz="quarter" idx="12"/>
          </p:nvPr>
        </p:nvSpPr>
        <p:spPr/>
        <p:txBody>
          <a:bodyPr>
            <a:normAutofit fontScale="85000" lnSpcReduction="10000"/>
          </a:bodyPr>
          <a:lstStyle/>
          <a:p>
            <a:r>
              <a:rPr lang="da-DK" dirty="0"/>
              <a:t>Udstationeringsloven § 6a = konfliktgrundlaget</a:t>
            </a:r>
          </a:p>
          <a:p>
            <a:pPr lvl="1"/>
            <a:r>
              <a:rPr lang="da-DK" dirty="0"/>
              <a:t>Med henblik på at sikre udstationerede lønmodtagere løn og godtgørelse for udgifter til rejse, kost og logi svarende til, hvad danske arbejdsgivere er forpligtet til at betale for udførelsen af tilsvarende arbejde, kan der på samme måde som over for danske arbejdsgivere anvendes kollektive kampskridt over for udenlandske tjenesteydere til støtte for et krav om indgåelse af en kollektiv overenskomst, jf. dog stk. 2</a:t>
            </a:r>
          </a:p>
          <a:p>
            <a:pPr lvl="1"/>
            <a:r>
              <a:rPr lang="da-DK" dirty="0"/>
              <a:t>Stk. 2. Det er en betingelse for iværksættelse af kollektive kampskridt som nævnt i stk. 1, at der forinden over for den udenlandske tjenesteyder er henvist til bestemmelser i de kollektive overenskomster, der indgås af de mest repræsentative arbejdsmarkedsparter i Danmark, og som gælder på hele det danske område. Det skal af disse overenskomster sammenholdt med det centrale officielle nationale websted med den fornødne klarhed fremgå, hvilken aflønning, herunder aflønningens bestanddele, der efter overenskomsterne skal betales</a:t>
            </a:r>
          </a:p>
          <a:p>
            <a:endParaRPr lang="da-DK" dirty="0"/>
          </a:p>
        </p:txBody>
      </p:sp>
    </p:spTree>
    <p:extLst>
      <p:ext uri="{BB962C8B-B14F-4D97-AF65-F5344CB8AC3E}">
        <p14:creationId xmlns:p14="http://schemas.microsoft.com/office/powerpoint/2010/main" val="190777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C71663A-E9A0-C9F8-B294-DB511D312F0A}"/>
              </a:ext>
            </a:extLst>
          </p:cNvPr>
          <p:cNvSpPr>
            <a:spLocks noGrp="1"/>
          </p:cNvSpPr>
          <p:nvPr>
            <p:ph type="body" sz="quarter" idx="10"/>
          </p:nvPr>
        </p:nvSpPr>
        <p:spPr/>
        <p:txBody>
          <a:bodyPr/>
          <a:lstStyle/>
          <a:p>
            <a:r>
              <a:rPr lang="da-DK" dirty="0"/>
              <a:t>Praksis	</a:t>
            </a:r>
          </a:p>
        </p:txBody>
      </p:sp>
      <p:sp>
        <p:nvSpPr>
          <p:cNvPr id="3" name="Pladsholder til tekst 2">
            <a:extLst>
              <a:ext uri="{FF2B5EF4-FFF2-40B4-BE49-F238E27FC236}">
                <a16:creationId xmlns:a16="http://schemas.microsoft.com/office/drawing/2014/main" id="{2EC0C402-9A75-4419-1498-C7B05084806E}"/>
              </a:ext>
            </a:extLst>
          </p:cNvPr>
          <p:cNvSpPr>
            <a:spLocks noGrp="1"/>
          </p:cNvSpPr>
          <p:nvPr>
            <p:ph type="body" sz="quarter" idx="12"/>
          </p:nvPr>
        </p:nvSpPr>
        <p:spPr/>
        <p:txBody>
          <a:bodyPr>
            <a:normAutofit fontScale="25000" lnSpcReduction="20000"/>
          </a:bodyPr>
          <a:lstStyle/>
          <a:p>
            <a:r>
              <a:rPr lang="da-DK" sz="5500" dirty="0"/>
              <a:t>Laval overenskomster</a:t>
            </a:r>
          </a:p>
          <a:p>
            <a:pPr lvl="1"/>
            <a:r>
              <a:rPr lang="da-DK" sz="4000" dirty="0"/>
              <a:t>Altså overenskomster, hvor man har konverteret den pension, ferie, barsel mv., som fremgår af brancheoverenskomsten, til løn</a:t>
            </a:r>
          </a:p>
          <a:p>
            <a:pPr lvl="1"/>
            <a:r>
              <a:rPr lang="da-DK" sz="4000" dirty="0"/>
              <a:t>Også et krav, at lønnen fremgår klart og tydeligt (i hvert fald når overenskomsten sammenholdes med det nationale websted herom – www.workplacedenmark.dk)</a:t>
            </a:r>
          </a:p>
          <a:p>
            <a:pPr lvl="1"/>
            <a:endParaRPr lang="da-DK" dirty="0"/>
          </a:p>
          <a:p>
            <a:r>
              <a:rPr lang="da-DK" sz="5500" dirty="0"/>
              <a:t>Accepteret af Arbejdsretten </a:t>
            </a:r>
          </a:p>
          <a:p>
            <a:pPr lvl="1"/>
            <a:r>
              <a:rPr lang="da-DK" sz="4000" dirty="0"/>
              <a:t>AR 2013.0828 – </a:t>
            </a:r>
            <a:r>
              <a:rPr lang="da-DK" sz="4000" dirty="0" err="1"/>
              <a:t>Hekabe</a:t>
            </a:r>
            <a:r>
              <a:rPr lang="da-DK" sz="4000" dirty="0"/>
              <a:t> afviste at tegne tiltrædelsesoverenskomst for malere bl.a. med henvisning til, at overenskomsten ikke var tilstrækkelig klar i udstationeringslovens forstand, men konflikt var lovlig</a:t>
            </a:r>
          </a:p>
          <a:p>
            <a:pPr lvl="1"/>
            <a:r>
              <a:rPr lang="da-DK" sz="4000" dirty="0"/>
              <a:t>AR 2015.0254 – </a:t>
            </a:r>
            <a:r>
              <a:rPr lang="da-DK" sz="4000" dirty="0" err="1"/>
              <a:t>Solesi</a:t>
            </a:r>
            <a:r>
              <a:rPr lang="da-DK" sz="4000" dirty="0"/>
              <a:t> – at tiltrædelsesoverenskomst var indgået under trussel om konflikt, gjorde den ikke ulovlig. Indsigelser om betaling af feriepenge i hjemland kunne ikke fritage for betaling i Danmark, da beløb kunne refunderes</a:t>
            </a:r>
          </a:p>
          <a:p>
            <a:pPr marL="0" indent="0">
              <a:buNone/>
            </a:pPr>
            <a:r>
              <a:rPr lang="da-DK" dirty="0"/>
              <a:t>	</a:t>
            </a:r>
          </a:p>
        </p:txBody>
      </p:sp>
    </p:spTree>
    <p:extLst>
      <p:ext uri="{BB962C8B-B14F-4D97-AF65-F5344CB8AC3E}">
        <p14:creationId xmlns:p14="http://schemas.microsoft.com/office/powerpoint/2010/main" val="1228364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07F3634-26BE-2209-9C63-F26F54A9E4D8}"/>
              </a:ext>
            </a:extLst>
          </p:cNvPr>
          <p:cNvSpPr>
            <a:spLocks noGrp="1"/>
          </p:cNvSpPr>
          <p:nvPr>
            <p:ph type="body" sz="quarter" idx="10"/>
          </p:nvPr>
        </p:nvSpPr>
        <p:spPr/>
        <p:txBody>
          <a:bodyPr/>
          <a:lstStyle/>
          <a:p>
            <a:r>
              <a:rPr lang="da-DK" dirty="0"/>
              <a:t>Menneskerettigheder	</a:t>
            </a:r>
          </a:p>
        </p:txBody>
      </p:sp>
      <p:sp>
        <p:nvSpPr>
          <p:cNvPr id="3" name="Pladsholder til tekst 2">
            <a:extLst>
              <a:ext uri="{FF2B5EF4-FFF2-40B4-BE49-F238E27FC236}">
                <a16:creationId xmlns:a16="http://schemas.microsoft.com/office/drawing/2014/main" id="{D5C9BBF7-398E-A2E6-1120-A97479E9855C}"/>
              </a:ext>
            </a:extLst>
          </p:cNvPr>
          <p:cNvSpPr>
            <a:spLocks noGrp="1"/>
          </p:cNvSpPr>
          <p:nvPr>
            <p:ph type="body" sz="quarter" idx="12"/>
          </p:nvPr>
        </p:nvSpPr>
        <p:spPr/>
        <p:txBody>
          <a:bodyPr/>
          <a:lstStyle/>
          <a:p>
            <a:r>
              <a:rPr lang="da-DK" dirty="0"/>
              <a:t>Hvad betyder de i forhold til EU-reglerne?</a:t>
            </a:r>
          </a:p>
          <a:p>
            <a:endParaRPr lang="da-DK" dirty="0"/>
          </a:p>
          <a:p>
            <a:r>
              <a:rPr lang="da-DK" dirty="0" err="1"/>
              <a:t>Holship</a:t>
            </a:r>
            <a:r>
              <a:rPr lang="da-DK" dirty="0"/>
              <a:t> (dom af 10. juni 2021)</a:t>
            </a:r>
          </a:p>
          <a:p>
            <a:pPr lvl="1"/>
            <a:r>
              <a:rPr lang="da-DK" dirty="0"/>
              <a:t>Rederi anvendte egne ansatte til lastning og losning</a:t>
            </a:r>
          </a:p>
          <a:p>
            <a:pPr lvl="1"/>
            <a:r>
              <a:rPr lang="da-DK" dirty="0"/>
              <a:t>Der blev varslet kampskridt for at få overenskomst, der reelt ville betyde, at egne ansatte måtte afskediges, fordi der skulle hyres fra ”administrationskontoret”</a:t>
            </a:r>
          </a:p>
          <a:p>
            <a:pPr lvl="1"/>
            <a:r>
              <a:rPr lang="da-DK" dirty="0"/>
              <a:t>EFTA-Domstolen fandt, at konflikten kunne være brud på etableringsfriheden, jf. TEUF artikel 49</a:t>
            </a:r>
          </a:p>
          <a:p>
            <a:pPr lvl="1"/>
            <a:r>
              <a:rPr lang="da-DK" dirty="0"/>
              <a:t>Den norske højesteret fandt konflikten ulovlig</a:t>
            </a:r>
          </a:p>
          <a:p>
            <a:pPr lvl="1"/>
            <a:r>
              <a:rPr lang="da-DK" dirty="0"/>
              <a:t>EMD fandt, at der i den konkrete sag ikke var sket overtrædelse af artikel 11, men fremhævede også, at EU-retten ikke har forrang over EMRK – tværtimod</a:t>
            </a:r>
          </a:p>
          <a:p>
            <a:pPr lvl="1"/>
            <a:endParaRPr lang="da-DK" dirty="0"/>
          </a:p>
        </p:txBody>
      </p:sp>
    </p:spTree>
    <p:extLst>
      <p:ext uri="{BB962C8B-B14F-4D97-AF65-F5344CB8AC3E}">
        <p14:creationId xmlns:p14="http://schemas.microsoft.com/office/powerpoint/2010/main" val="69780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86037CE-8CE7-2F32-EE1C-6AD14DB1DDCD}"/>
              </a:ext>
            </a:extLst>
          </p:cNvPr>
          <p:cNvSpPr>
            <a:spLocks noGrp="1"/>
          </p:cNvSpPr>
          <p:nvPr>
            <p:ph type="body" sz="quarter" idx="10"/>
          </p:nvPr>
        </p:nvSpPr>
        <p:spPr/>
        <p:txBody>
          <a:bodyPr/>
          <a:lstStyle/>
          <a:p>
            <a:r>
              <a:rPr lang="da-DK" dirty="0"/>
              <a:t>Rammerne for lovlige kollektive kampskridt</a:t>
            </a:r>
          </a:p>
        </p:txBody>
      </p:sp>
      <p:sp>
        <p:nvSpPr>
          <p:cNvPr id="3" name="Pladsholder til tekst 2">
            <a:extLst>
              <a:ext uri="{FF2B5EF4-FFF2-40B4-BE49-F238E27FC236}">
                <a16:creationId xmlns:a16="http://schemas.microsoft.com/office/drawing/2014/main" id="{2638811E-1D9C-4BF2-9E13-548536CBB4F9}"/>
              </a:ext>
            </a:extLst>
          </p:cNvPr>
          <p:cNvSpPr>
            <a:spLocks noGrp="1"/>
          </p:cNvSpPr>
          <p:nvPr>
            <p:ph type="body" sz="quarter" idx="12"/>
          </p:nvPr>
        </p:nvSpPr>
        <p:spPr/>
        <p:txBody>
          <a:bodyPr/>
          <a:lstStyle/>
          <a:p>
            <a:r>
              <a:rPr lang="da-DK" dirty="0"/>
              <a:t>Konfliktretten har status af en grundlæggende rettighed</a:t>
            </a:r>
          </a:p>
          <a:p>
            <a:pPr marL="361950" lvl="1" indent="0">
              <a:buNone/>
            </a:pPr>
            <a:endParaRPr lang="da-DK" dirty="0"/>
          </a:p>
          <a:p>
            <a:r>
              <a:rPr lang="da-DK" dirty="0"/>
              <a:t>Vid adgang til at konflikte i dansk arbejdsret</a:t>
            </a:r>
          </a:p>
          <a:p>
            <a:endParaRPr lang="da-DK" dirty="0"/>
          </a:p>
          <a:p>
            <a:r>
              <a:rPr lang="da-DK" dirty="0"/>
              <a:t>Kollektive kampskridt er lovlig tvang</a:t>
            </a:r>
          </a:p>
          <a:p>
            <a:pPr lvl="1"/>
            <a:endParaRPr lang="da-DK" dirty="0"/>
          </a:p>
          <a:p>
            <a:r>
              <a:rPr lang="da-DK" dirty="0"/>
              <a:t>Virksomheder bør proaktivt forholde sig til overenskomstdækning, normalt via medlemskab af arbejdsgiverforening</a:t>
            </a:r>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406907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36962D3-3358-9C23-A844-E0A96D5EF7E9}"/>
              </a:ext>
            </a:extLst>
          </p:cNvPr>
          <p:cNvSpPr>
            <a:spLocks noGrp="1"/>
          </p:cNvSpPr>
          <p:nvPr>
            <p:ph type="body" sz="quarter" idx="10"/>
          </p:nvPr>
        </p:nvSpPr>
        <p:spPr/>
        <p:txBody>
          <a:bodyPr/>
          <a:lstStyle/>
          <a:p>
            <a:r>
              <a:rPr lang="da-DK" dirty="0"/>
              <a:t>Menneskerettigheder</a:t>
            </a:r>
          </a:p>
        </p:txBody>
      </p:sp>
      <p:sp>
        <p:nvSpPr>
          <p:cNvPr id="3" name="Pladsholder til tekst 2">
            <a:extLst>
              <a:ext uri="{FF2B5EF4-FFF2-40B4-BE49-F238E27FC236}">
                <a16:creationId xmlns:a16="http://schemas.microsoft.com/office/drawing/2014/main" id="{CB4FFE71-F8C0-56A2-CCEE-7418F7473A5D}"/>
              </a:ext>
            </a:extLst>
          </p:cNvPr>
          <p:cNvSpPr>
            <a:spLocks noGrp="1"/>
          </p:cNvSpPr>
          <p:nvPr>
            <p:ph type="body" sz="quarter" idx="12"/>
          </p:nvPr>
        </p:nvSpPr>
        <p:spPr/>
        <p:txBody>
          <a:bodyPr/>
          <a:lstStyle/>
          <a:p>
            <a:r>
              <a:rPr lang="da-DK" dirty="0"/>
              <a:t>Hvis en konflikt som udgangspunkt er ulovlig i henhold til EU-retten, indebærer det altså ikke nødvendigvis, at konflikten så pr. definition er ulovlig – man bliver nødt til også at vurdere, om konflikten alligevel skal anses for lovlig i henhold til </a:t>
            </a:r>
            <a:r>
              <a:rPr lang="da-DK" dirty="0" err="1"/>
              <a:t>EMRK’s</a:t>
            </a:r>
            <a:r>
              <a:rPr lang="da-DK" dirty="0"/>
              <a:t> artikel 11</a:t>
            </a:r>
          </a:p>
          <a:p>
            <a:endParaRPr lang="da-DK" dirty="0"/>
          </a:p>
          <a:p>
            <a:r>
              <a:rPr lang="da-DK" dirty="0" err="1"/>
              <a:t>EMRK’s</a:t>
            </a:r>
            <a:r>
              <a:rPr lang="da-DK" dirty="0"/>
              <a:t> artikel 11 har nemlig (ifølge EMD) forrang over EU-rettens regler om fri bevægelighed</a:t>
            </a:r>
          </a:p>
          <a:p>
            <a:pPr lvl="1"/>
            <a:r>
              <a:rPr lang="da-DK" dirty="0"/>
              <a:t>Retten til fri bevægelighed er en vigtig rettighed, men ikke på niveau med EMRK (”not a </a:t>
            </a:r>
            <a:r>
              <a:rPr lang="da-DK" dirty="0" err="1"/>
              <a:t>counterbalancing</a:t>
            </a:r>
            <a:r>
              <a:rPr lang="da-DK" dirty="0"/>
              <a:t> fundamental right to </a:t>
            </a:r>
            <a:r>
              <a:rPr lang="da-DK" dirty="0" err="1"/>
              <a:t>freedom</a:t>
            </a:r>
            <a:r>
              <a:rPr lang="da-DK" dirty="0"/>
              <a:t> of association”)</a:t>
            </a:r>
          </a:p>
          <a:p>
            <a:endParaRPr lang="da-DK" dirty="0"/>
          </a:p>
        </p:txBody>
      </p:sp>
    </p:spTree>
    <p:extLst>
      <p:ext uri="{BB962C8B-B14F-4D97-AF65-F5344CB8AC3E}">
        <p14:creationId xmlns:p14="http://schemas.microsoft.com/office/powerpoint/2010/main" val="336324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ED83247-539D-E4F6-F028-05246242F729}"/>
              </a:ext>
            </a:extLst>
          </p:cNvPr>
          <p:cNvSpPr>
            <a:spLocks noGrp="1"/>
          </p:cNvSpPr>
          <p:nvPr>
            <p:ph type="body" sz="quarter" idx="10"/>
          </p:nvPr>
        </p:nvSpPr>
        <p:spPr/>
        <p:txBody>
          <a:bodyPr/>
          <a:lstStyle/>
          <a:p>
            <a:r>
              <a:rPr lang="da-DK" dirty="0"/>
              <a:t>Soloselvstændige/Arbejdstagere – platforme</a:t>
            </a:r>
          </a:p>
        </p:txBody>
      </p:sp>
      <p:sp>
        <p:nvSpPr>
          <p:cNvPr id="3" name="Pladsholder til tekst 2">
            <a:extLst>
              <a:ext uri="{FF2B5EF4-FFF2-40B4-BE49-F238E27FC236}">
                <a16:creationId xmlns:a16="http://schemas.microsoft.com/office/drawing/2014/main" id="{C3E9FD12-5C03-8305-9661-EDB01611A0C8}"/>
              </a:ext>
            </a:extLst>
          </p:cNvPr>
          <p:cNvSpPr>
            <a:spLocks noGrp="1"/>
          </p:cNvSpPr>
          <p:nvPr>
            <p:ph type="body" sz="quarter" idx="12"/>
          </p:nvPr>
        </p:nvSpPr>
        <p:spPr/>
        <p:txBody>
          <a:bodyPr>
            <a:normAutofit fontScale="92500"/>
          </a:bodyPr>
          <a:lstStyle/>
          <a:p>
            <a:endParaRPr lang="da-DK" dirty="0"/>
          </a:p>
          <a:p>
            <a:r>
              <a:rPr lang="da-DK" dirty="0"/>
              <a:t>Konkurrenceret – arbejds- og ansættelsesret – skatteret – socialret</a:t>
            </a:r>
          </a:p>
          <a:p>
            <a:endParaRPr lang="da-DK" dirty="0"/>
          </a:p>
          <a:p>
            <a:r>
              <a:rPr lang="da-DK" dirty="0"/>
              <a:t>Platformstilknyttede – andre i gråzone</a:t>
            </a:r>
          </a:p>
          <a:p>
            <a:endParaRPr lang="da-DK" dirty="0"/>
          </a:p>
          <a:p>
            <a:r>
              <a:rPr lang="da-DK" dirty="0"/>
              <a:t>To EU-initiativer</a:t>
            </a:r>
          </a:p>
          <a:p>
            <a:pPr lvl="1"/>
            <a:r>
              <a:rPr lang="da-DK" dirty="0"/>
              <a:t>Platformsdirektiv</a:t>
            </a:r>
          </a:p>
          <a:p>
            <a:pPr lvl="1"/>
            <a:r>
              <a:rPr lang="da-DK" dirty="0"/>
              <a:t>Konkurrenceretligt initiativ – Meddelelse om ”Retningslinjer for anvendelsen af EU-konkurrenceregler på kollektive overenskomster for selvstændige uden ansatte”</a:t>
            </a:r>
            <a:br>
              <a:rPr lang="da-DK" dirty="0"/>
            </a:br>
            <a:endParaRPr lang="da-DK" dirty="0"/>
          </a:p>
          <a:p>
            <a:pPr marL="0" indent="0">
              <a:buNone/>
            </a:pPr>
            <a:endParaRPr lang="da-DK" dirty="0"/>
          </a:p>
        </p:txBody>
      </p:sp>
    </p:spTree>
    <p:extLst>
      <p:ext uri="{BB962C8B-B14F-4D97-AF65-F5344CB8AC3E}">
        <p14:creationId xmlns:p14="http://schemas.microsoft.com/office/powerpoint/2010/main" val="209010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DC90422-175E-49E1-8E4F-16371BD3CFA0}"/>
              </a:ext>
            </a:extLst>
          </p:cNvPr>
          <p:cNvSpPr>
            <a:spLocks noGrp="1"/>
          </p:cNvSpPr>
          <p:nvPr>
            <p:ph type="body" sz="quarter" idx="10"/>
          </p:nvPr>
        </p:nvSpPr>
        <p:spPr/>
        <p:txBody>
          <a:bodyPr/>
          <a:lstStyle/>
          <a:p>
            <a:r>
              <a:rPr lang="da-DK" dirty="0"/>
              <a:t>Konkurrenceret – Arbejdsret</a:t>
            </a:r>
          </a:p>
        </p:txBody>
      </p:sp>
      <p:sp>
        <p:nvSpPr>
          <p:cNvPr id="3" name="Pladsholder til tekst 2">
            <a:extLst>
              <a:ext uri="{FF2B5EF4-FFF2-40B4-BE49-F238E27FC236}">
                <a16:creationId xmlns:a16="http://schemas.microsoft.com/office/drawing/2014/main" id="{448AAEFF-E76C-4DDB-96F3-D4E258F5C722}"/>
              </a:ext>
            </a:extLst>
          </p:cNvPr>
          <p:cNvSpPr>
            <a:spLocks noGrp="1"/>
          </p:cNvSpPr>
          <p:nvPr>
            <p:ph type="body" sz="quarter" idx="12"/>
          </p:nvPr>
        </p:nvSpPr>
        <p:spPr/>
        <p:txBody>
          <a:bodyPr/>
          <a:lstStyle/>
          <a:p>
            <a:r>
              <a:rPr lang="da-DK" dirty="0"/>
              <a:t>Konkurrenceret</a:t>
            </a:r>
          </a:p>
          <a:p>
            <a:pPr lvl="1"/>
            <a:r>
              <a:rPr lang="da-DK" dirty="0"/>
              <a:t>TEUF artikel 101 (Store virksomheder &gt;5 % markedsandel eller &gt;40 </a:t>
            </a:r>
            <a:r>
              <a:rPr lang="da-DK" dirty="0" err="1"/>
              <a:t>mio</a:t>
            </a:r>
            <a:r>
              <a:rPr lang="da-DK" dirty="0"/>
              <a:t> Euro)</a:t>
            </a:r>
          </a:p>
          <a:p>
            <a:pPr lvl="2"/>
            <a:r>
              <a:rPr lang="da-DK" sz="1600" dirty="0"/>
              <a:t>Arbejdstagere, herunder falske selvstændige</a:t>
            </a:r>
          </a:p>
          <a:p>
            <a:pPr lvl="1"/>
            <a:r>
              <a:rPr lang="da-DK" dirty="0"/>
              <a:t>Konkurrenceloven § 3 – ”</a:t>
            </a:r>
            <a:r>
              <a:rPr lang="da-DK" i="1" dirty="0"/>
              <a:t>løn og arbejdsvilkår”</a:t>
            </a:r>
          </a:p>
          <a:p>
            <a:r>
              <a:rPr lang="da-DK" dirty="0"/>
              <a:t>Arbejdsretsloven § 9, stk. 1, nr. 2</a:t>
            </a:r>
          </a:p>
          <a:p>
            <a:pPr lvl="1"/>
            <a:r>
              <a:rPr lang="da-DK" dirty="0"/>
              <a:t>Kollektiv overenskomst om </a:t>
            </a:r>
            <a:r>
              <a:rPr lang="da-DK" i="1" dirty="0"/>
              <a:t>”løn og arbejdsvilkår”</a:t>
            </a:r>
          </a:p>
        </p:txBody>
      </p:sp>
      <p:sp>
        <p:nvSpPr>
          <p:cNvPr id="4" name="Tekstfelt 3">
            <a:extLst>
              <a:ext uri="{FF2B5EF4-FFF2-40B4-BE49-F238E27FC236}">
                <a16:creationId xmlns:a16="http://schemas.microsoft.com/office/drawing/2014/main" id="{5BDB58FF-9D93-4622-808E-AE011C513185}"/>
              </a:ext>
            </a:extLst>
          </p:cNvPr>
          <p:cNvSpPr txBox="1"/>
          <p:nvPr/>
        </p:nvSpPr>
        <p:spPr>
          <a:xfrm>
            <a:off x="1155244" y="4221088"/>
            <a:ext cx="6833511" cy="2062103"/>
          </a:xfrm>
          <a:prstGeom prst="rect">
            <a:avLst/>
          </a:prstGeom>
          <a:noFill/>
          <a:ln>
            <a:solidFill>
              <a:schemeClr val="accent1"/>
            </a:solidFill>
          </a:ln>
        </p:spPr>
        <p:txBody>
          <a:bodyPr wrap="square" rtlCol="0">
            <a:spAutoFit/>
          </a:bodyPr>
          <a:lstStyle/>
          <a:p>
            <a:r>
              <a:rPr lang="da-DK" sz="1600" dirty="0">
                <a:latin typeface="Arial" panose="020B0604020202020204" pitchFamily="34" charset="0"/>
                <a:cs typeface="Arial" panose="020B0604020202020204" pitchFamily="34" charset="0"/>
              </a:rPr>
              <a:t>Dansk praksis </a:t>
            </a:r>
          </a:p>
          <a:p>
            <a:r>
              <a:rPr lang="da-DK" sz="1600" dirty="0">
                <a:latin typeface="Arial" panose="020B0604020202020204" pitchFamily="34" charset="0"/>
                <a:cs typeface="Arial" panose="020B0604020202020204" pitchFamily="34" charset="0"/>
              </a:rPr>
              <a:t>	Freelance – </a:t>
            </a:r>
            <a:r>
              <a:rPr lang="da-DK" sz="1600" dirty="0" err="1">
                <a:latin typeface="Arial" panose="020B0604020202020204" pitchFamily="34" charset="0"/>
                <a:cs typeface="Arial" panose="020B0604020202020204" pitchFamily="34" charset="0"/>
              </a:rPr>
              <a:t>Arme+ben</a:t>
            </a:r>
            <a:r>
              <a:rPr lang="da-DK" sz="1600" dirty="0">
                <a:latin typeface="Arial" panose="020B0604020202020204" pitchFamily="34" charset="0"/>
                <a:cs typeface="Arial" panose="020B0604020202020204" pitchFamily="34" charset="0"/>
              </a:rPr>
              <a:t> formelle forhold CVR </a:t>
            </a:r>
          </a:p>
          <a:p>
            <a:r>
              <a:rPr lang="da-DK" sz="1600" dirty="0">
                <a:latin typeface="Arial" panose="020B0604020202020204" pitchFamily="34" charset="0"/>
                <a:cs typeface="Arial" panose="020B0604020202020204" pitchFamily="34" charset="0"/>
              </a:rPr>
              <a:t>	Men dyrlæger – mere reel vurdering (side om side)</a:t>
            </a:r>
          </a:p>
          <a:p>
            <a:r>
              <a:rPr lang="da-DK" sz="1600" dirty="0">
                <a:latin typeface="Arial" panose="020B0604020202020204" pitchFamily="34" charset="0"/>
                <a:cs typeface="Arial" panose="020B0604020202020204" pitchFamily="34" charset="0"/>
              </a:rPr>
              <a:t>	Skatteråd om </a:t>
            </a:r>
            <a:r>
              <a:rPr lang="da-DK" sz="1600" dirty="0" err="1">
                <a:latin typeface="Arial" panose="020B0604020202020204" pitchFamily="34" charset="0"/>
                <a:cs typeface="Arial" panose="020B0604020202020204" pitchFamily="34" charset="0"/>
              </a:rPr>
              <a:t>Wolt</a:t>
            </a:r>
            <a:endParaRPr lang="da-DK" sz="1600" dirty="0">
              <a:latin typeface="Arial" panose="020B0604020202020204" pitchFamily="34" charset="0"/>
              <a:cs typeface="Arial" panose="020B0604020202020204" pitchFamily="34" charset="0"/>
            </a:endParaRPr>
          </a:p>
          <a:p>
            <a:r>
              <a:rPr lang="da-DK" sz="1600" dirty="0">
                <a:latin typeface="Arial" panose="020B0604020202020204" pitchFamily="34" charset="0"/>
                <a:cs typeface="Arial" panose="020B0604020202020204" pitchFamily="34" charset="0"/>
              </a:rPr>
              <a:t>	Konkurrenceråd om </a:t>
            </a:r>
            <a:r>
              <a:rPr lang="da-DK" sz="1600" dirty="0" err="1">
                <a:latin typeface="Arial" panose="020B0604020202020204" pitchFamily="34" charset="0"/>
                <a:cs typeface="Arial" panose="020B0604020202020204" pitchFamily="34" charset="0"/>
              </a:rPr>
              <a:t>Hilfr</a:t>
            </a:r>
            <a:endParaRPr lang="da-DK" sz="1600" dirty="0">
              <a:latin typeface="Arial" panose="020B0604020202020204" pitchFamily="34" charset="0"/>
              <a:cs typeface="Arial" panose="020B0604020202020204" pitchFamily="34" charset="0"/>
            </a:endParaRPr>
          </a:p>
          <a:p>
            <a:endParaRPr lang="da-DK" sz="1600" dirty="0">
              <a:latin typeface="Arial" panose="020B0604020202020204" pitchFamily="34" charset="0"/>
              <a:cs typeface="Arial" panose="020B0604020202020204" pitchFamily="34" charset="0"/>
            </a:endParaRPr>
          </a:p>
          <a:p>
            <a:r>
              <a:rPr lang="da-DK" sz="1600" dirty="0">
                <a:latin typeface="Arial" panose="020B0604020202020204" pitchFamily="34" charset="0"/>
                <a:cs typeface="Arial" panose="020B0604020202020204" pitchFamily="34" charset="0"/>
              </a:rPr>
              <a:t>EU-praksis – FNV Kunsten – reelle forhold – ”falsk selvstændig” sammenlignelig med arbejdstagerne</a:t>
            </a:r>
          </a:p>
        </p:txBody>
      </p:sp>
    </p:spTree>
    <p:extLst>
      <p:ext uri="{BB962C8B-B14F-4D97-AF65-F5344CB8AC3E}">
        <p14:creationId xmlns:p14="http://schemas.microsoft.com/office/powerpoint/2010/main" val="38625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3A7C96A-E408-40D8-886E-0DE19673BC48}"/>
              </a:ext>
            </a:extLst>
          </p:cNvPr>
          <p:cNvSpPr>
            <a:spLocks noGrp="1"/>
          </p:cNvSpPr>
          <p:nvPr>
            <p:ph type="body" sz="quarter" idx="10"/>
          </p:nvPr>
        </p:nvSpPr>
        <p:spPr/>
        <p:txBody>
          <a:bodyPr/>
          <a:lstStyle/>
          <a:p>
            <a:r>
              <a:rPr lang="da-DK" dirty="0"/>
              <a:t>Hvilke sager kan opstå?</a:t>
            </a:r>
          </a:p>
        </p:txBody>
      </p:sp>
      <p:sp>
        <p:nvSpPr>
          <p:cNvPr id="3" name="Pladsholder til tekst 2">
            <a:extLst>
              <a:ext uri="{FF2B5EF4-FFF2-40B4-BE49-F238E27FC236}">
                <a16:creationId xmlns:a16="http://schemas.microsoft.com/office/drawing/2014/main" id="{D1EAE179-5075-4B2D-AB27-45DEABA77A34}"/>
              </a:ext>
            </a:extLst>
          </p:cNvPr>
          <p:cNvSpPr>
            <a:spLocks noGrp="1"/>
          </p:cNvSpPr>
          <p:nvPr>
            <p:ph type="body" sz="quarter" idx="12"/>
          </p:nvPr>
        </p:nvSpPr>
        <p:spPr/>
        <p:txBody>
          <a:bodyPr/>
          <a:lstStyle/>
          <a:p>
            <a:r>
              <a:rPr lang="da-DK" dirty="0"/>
              <a:t>Arbejdsretten – om konflikts lovlighed</a:t>
            </a:r>
          </a:p>
          <a:p>
            <a:r>
              <a:rPr lang="da-DK" dirty="0"/>
              <a:t>Faglig voldgift – om overenskomsts dækningsområde</a:t>
            </a:r>
          </a:p>
          <a:p>
            <a:r>
              <a:rPr lang="da-DK" dirty="0"/>
              <a:t>Civil retssag – om ansættelsesretlig lovgivning/arbejdsskade</a:t>
            </a:r>
          </a:p>
          <a:p>
            <a:r>
              <a:rPr lang="da-DK" dirty="0"/>
              <a:t>Skattesag – om status – tredje gruppe</a:t>
            </a:r>
          </a:p>
          <a:p>
            <a:r>
              <a:rPr lang="da-DK" dirty="0"/>
              <a:t>Konkurrenceretlig sag – om kartel/prisaftaler</a:t>
            </a:r>
          </a:p>
          <a:p>
            <a:r>
              <a:rPr lang="da-DK" dirty="0"/>
              <a:t>Straffesag – fx ferieloven</a:t>
            </a:r>
          </a:p>
          <a:p>
            <a:r>
              <a:rPr lang="da-DK" dirty="0"/>
              <a:t>Arbejdsmiljøsag </a:t>
            </a:r>
          </a:p>
          <a:p>
            <a:r>
              <a:rPr lang="da-DK" dirty="0"/>
              <a:t>Myndigheds kontrol og håndhævelse af arbejdsklausul</a:t>
            </a:r>
          </a:p>
        </p:txBody>
      </p:sp>
    </p:spTree>
    <p:extLst>
      <p:ext uri="{BB962C8B-B14F-4D97-AF65-F5344CB8AC3E}">
        <p14:creationId xmlns:p14="http://schemas.microsoft.com/office/powerpoint/2010/main" val="2488314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DAB8961-7C98-41CB-A153-FFE4688CCE53}"/>
              </a:ext>
            </a:extLst>
          </p:cNvPr>
          <p:cNvSpPr>
            <a:spLocks noGrp="1"/>
          </p:cNvSpPr>
          <p:nvPr>
            <p:ph type="body" sz="quarter" idx="10"/>
          </p:nvPr>
        </p:nvSpPr>
        <p:spPr/>
        <p:txBody>
          <a:bodyPr>
            <a:normAutofit fontScale="70000" lnSpcReduction="20000"/>
          </a:bodyPr>
          <a:lstStyle/>
          <a:p>
            <a:r>
              <a:rPr lang="da-DK" sz="5100" dirty="0"/>
              <a:t>EU –  Konkurrenceinitiativet</a:t>
            </a:r>
          </a:p>
          <a:p>
            <a:r>
              <a:rPr lang="da-DK" dirty="0"/>
              <a:t>(Meddelelse)</a:t>
            </a:r>
          </a:p>
        </p:txBody>
      </p:sp>
      <p:sp>
        <p:nvSpPr>
          <p:cNvPr id="3" name="Pladsholder til tekst 2">
            <a:extLst>
              <a:ext uri="{FF2B5EF4-FFF2-40B4-BE49-F238E27FC236}">
                <a16:creationId xmlns:a16="http://schemas.microsoft.com/office/drawing/2014/main" id="{D7286D59-A407-4A3F-B753-71F80945C97A}"/>
              </a:ext>
            </a:extLst>
          </p:cNvPr>
          <p:cNvSpPr>
            <a:spLocks noGrp="1"/>
          </p:cNvSpPr>
          <p:nvPr>
            <p:ph type="body" sz="quarter" idx="12"/>
          </p:nvPr>
        </p:nvSpPr>
        <p:spPr/>
        <p:txBody>
          <a:bodyPr>
            <a:normAutofit/>
          </a:bodyPr>
          <a:lstStyle/>
          <a:p>
            <a:pPr marL="0" indent="0">
              <a:buNone/>
            </a:pPr>
            <a:r>
              <a:rPr lang="da-DK" dirty="0"/>
              <a:t>To kategorier</a:t>
            </a:r>
          </a:p>
          <a:p>
            <a:pPr marL="457200" indent="-457200">
              <a:buFont typeface="+mj-lt"/>
              <a:buAutoNum type="arabicPeriod"/>
            </a:pPr>
            <a:r>
              <a:rPr lang="da-DK" dirty="0"/>
              <a:t>Visse kategorier af kollektive aftaler falder uden for anvendelsesområdet for artikel 101 i TEUF</a:t>
            </a:r>
          </a:p>
          <a:p>
            <a:pPr lvl="1"/>
            <a:r>
              <a:rPr lang="da-DK" dirty="0"/>
              <a:t>Økonomisk afhængige – kun til en modpart – 50 % af årsindkomst</a:t>
            </a:r>
          </a:p>
          <a:p>
            <a:pPr lvl="1"/>
            <a:r>
              <a:rPr lang="da-DK" dirty="0"/>
              <a:t>Arbejder på lige fod med arbejdstagere</a:t>
            </a:r>
          </a:p>
          <a:p>
            <a:pPr lvl="1"/>
            <a:r>
              <a:rPr lang="da-DK" dirty="0"/>
              <a:t>Arbejder via digitale platforme</a:t>
            </a:r>
          </a:p>
          <a:p>
            <a:pPr marL="457200" indent="-457200">
              <a:buFont typeface="+mj-lt"/>
              <a:buAutoNum type="arabicPeriod"/>
            </a:pPr>
            <a:r>
              <a:rPr lang="da-DK" dirty="0"/>
              <a:t>Kommissionen vil ikke gribe ind over for visse andre kategorier</a:t>
            </a:r>
            <a:br>
              <a:rPr lang="da-DK" dirty="0"/>
            </a:br>
            <a:r>
              <a:rPr lang="da-DK" dirty="0"/>
              <a:t>af kollektive aftaler</a:t>
            </a:r>
          </a:p>
          <a:p>
            <a:pPr lvl="1"/>
            <a:r>
              <a:rPr lang="da-DK" dirty="0"/>
              <a:t>Kollektive aftaler med modparter med en vis økonomisk styrke</a:t>
            </a:r>
          </a:p>
          <a:p>
            <a:pPr lvl="1"/>
            <a:r>
              <a:rPr lang="da-DK" dirty="0"/>
              <a:t>Kollektive aftaler indgået mellem selvstændige erhvervsdrivende i henhold til national lovgivning eller EU-lovgivning (balancerer ulige forhandlingsstyrke)</a:t>
            </a:r>
          </a:p>
        </p:txBody>
      </p:sp>
    </p:spTree>
    <p:extLst>
      <p:ext uri="{BB962C8B-B14F-4D97-AF65-F5344CB8AC3E}">
        <p14:creationId xmlns:p14="http://schemas.microsoft.com/office/powerpoint/2010/main" val="318943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92B554-65FD-41D5-88DE-049ABD6248E7}"/>
              </a:ext>
            </a:extLst>
          </p:cNvPr>
          <p:cNvSpPr>
            <a:spLocks noGrp="1"/>
          </p:cNvSpPr>
          <p:nvPr>
            <p:ph type="body" sz="quarter" idx="10"/>
          </p:nvPr>
        </p:nvSpPr>
        <p:spPr/>
        <p:txBody>
          <a:bodyPr/>
          <a:lstStyle/>
          <a:p>
            <a:r>
              <a:rPr lang="da-DK" dirty="0"/>
              <a:t>EU – Konkurrenceinitiativet</a:t>
            </a:r>
          </a:p>
        </p:txBody>
      </p:sp>
      <p:sp>
        <p:nvSpPr>
          <p:cNvPr id="3" name="Pladsholder til tekst 2">
            <a:extLst>
              <a:ext uri="{FF2B5EF4-FFF2-40B4-BE49-F238E27FC236}">
                <a16:creationId xmlns:a16="http://schemas.microsoft.com/office/drawing/2014/main" id="{214A648C-715E-4385-BD60-0FF440FDAE53}"/>
              </a:ext>
            </a:extLst>
          </p:cNvPr>
          <p:cNvSpPr>
            <a:spLocks noGrp="1"/>
          </p:cNvSpPr>
          <p:nvPr>
            <p:ph type="body" sz="quarter" idx="12"/>
          </p:nvPr>
        </p:nvSpPr>
        <p:spPr/>
        <p:txBody>
          <a:bodyPr/>
          <a:lstStyle/>
          <a:p>
            <a:r>
              <a:rPr lang="da-DK" dirty="0"/>
              <a:t>Hvad skal vi gøre med det i Danmark?</a:t>
            </a:r>
          </a:p>
          <a:p>
            <a:endParaRPr lang="da-DK" dirty="0"/>
          </a:p>
          <a:p>
            <a:pPr lvl="1"/>
            <a:r>
              <a:rPr lang="da-DK" dirty="0"/>
              <a:t>Konfliktret</a:t>
            </a:r>
          </a:p>
          <a:p>
            <a:pPr lvl="1"/>
            <a:r>
              <a:rPr lang="da-DK" dirty="0"/>
              <a:t>Forligsinstitution</a:t>
            </a:r>
          </a:p>
          <a:p>
            <a:pPr lvl="1"/>
            <a:r>
              <a:rPr lang="da-DK" dirty="0"/>
              <a:t>Relation til brancheoverenskomst?</a:t>
            </a:r>
          </a:p>
          <a:p>
            <a:pPr lvl="1"/>
            <a:r>
              <a:rPr lang="da-DK" dirty="0"/>
              <a:t>Ansættelsesretlig lovgivning?</a:t>
            </a:r>
          </a:p>
        </p:txBody>
      </p:sp>
    </p:spTree>
    <p:extLst>
      <p:ext uri="{BB962C8B-B14F-4D97-AF65-F5344CB8AC3E}">
        <p14:creationId xmlns:p14="http://schemas.microsoft.com/office/powerpoint/2010/main" val="289590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F72EB33-0C69-B886-88DD-DA2E898393E0}"/>
              </a:ext>
            </a:extLst>
          </p:cNvPr>
          <p:cNvSpPr>
            <a:spLocks noGrp="1"/>
          </p:cNvSpPr>
          <p:nvPr>
            <p:ph type="body" sz="quarter" idx="10"/>
          </p:nvPr>
        </p:nvSpPr>
        <p:spPr/>
        <p:txBody>
          <a:bodyPr/>
          <a:lstStyle/>
          <a:p>
            <a:r>
              <a:rPr lang="da-DK" dirty="0"/>
              <a:t>Lovlige kampmidler</a:t>
            </a:r>
          </a:p>
        </p:txBody>
      </p:sp>
      <p:sp>
        <p:nvSpPr>
          <p:cNvPr id="3" name="Pladsholder til tekst 2">
            <a:extLst>
              <a:ext uri="{FF2B5EF4-FFF2-40B4-BE49-F238E27FC236}">
                <a16:creationId xmlns:a16="http://schemas.microsoft.com/office/drawing/2014/main" id="{6D2BBDCB-7C84-0A0C-F2FD-1E6541D29ED9}"/>
              </a:ext>
            </a:extLst>
          </p:cNvPr>
          <p:cNvSpPr>
            <a:spLocks noGrp="1"/>
          </p:cNvSpPr>
          <p:nvPr>
            <p:ph type="body" sz="quarter" idx="12"/>
          </p:nvPr>
        </p:nvSpPr>
        <p:spPr>
          <a:xfrm>
            <a:off x="323850" y="1268761"/>
            <a:ext cx="8424863" cy="4968528"/>
          </a:xfrm>
        </p:spPr>
        <p:txBody>
          <a:bodyPr>
            <a:normAutofit fontScale="77500" lnSpcReduction="20000"/>
          </a:bodyPr>
          <a:lstStyle/>
          <a:p>
            <a:r>
              <a:rPr lang="da-DK" dirty="0"/>
              <a:t>Strejke (lønmodtagerne ”opsiger” deres stilling)</a:t>
            </a:r>
          </a:p>
          <a:p>
            <a:r>
              <a:rPr lang="da-DK" dirty="0"/>
              <a:t>Blokade (lønmodtagere nægter at tage arbejde hos konfliktramt arbejdsgiver)</a:t>
            </a:r>
          </a:p>
          <a:p>
            <a:r>
              <a:rPr lang="da-DK" dirty="0"/>
              <a:t>Lockout (arbejdsgiver ”opsiger” medarbejderne)</a:t>
            </a:r>
          </a:p>
          <a:p>
            <a:r>
              <a:rPr lang="da-DK" dirty="0"/>
              <a:t>Boykot (arbejdsgiver nægter at ansætte medlemmer af konfliktramt organisation)</a:t>
            </a:r>
          </a:p>
          <a:p>
            <a:endParaRPr lang="da-DK" dirty="0"/>
          </a:p>
          <a:p>
            <a:r>
              <a:rPr lang="da-DK" dirty="0"/>
              <a:t>Andre kampskridt ulovlige </a:t>
            </a:r>
          </a:p>
          <a:p>
            <a:pPr lvl="1"/>
            <a:r>
              <a:rPr lang="da-DK" dirty="0"/>
              <a:t>Opfordring til kundeboycot (Vejlegården, AT 2012/46) </a:t>
            </a:r>
          </a:p>
          <a:p>
            <a:pPr lvl="1"/>
            <a:r>
              <a:rPr lang="da-DK" dirty="0"/>
              <a:t>Gråzone, for det er lovligt at demonstrere, informere etc. (</a:t>
            </a:r>
            <a:r>
              <a:rPr lang="da-DK" dirty="0" err="1"/>
              <a:t>Something</a:t>
            </a:r>
            <a:r>
              <a:rPr lang="da-DK" dirty="0"/>
              <a:t> is Rotten in Nyhavn)</a:t>
            </a:r>
          </a:p>
          <a:p>
            <a:pPr lvl="1"/>
            <a:endParaRPr lang="da-DK" dirty="0"/>
          </a:p>
          <a:p>
            <a:r>
              <a:rPr lang="da-DK" dirty="0"/>
              <a:t>Tjenestemænd har ikke </a:t>
            </a:r>
            <a:r>
              <a:rPr lang="da-DK" dirty="0" err="1"/>
              <a:t>konfliktret</a:t>
            </a:r>
            <a:endParaRPr lang="da-DK" dirty="0"/>
          </a:p>
          <a:p>
            <a:endParaRPr lang="da-DK" dirty="0"/>
          </a:p>
          <a:p>
            <a:endParaRPr lang="da-DK" dirty="0"/>
          </a:p>
        </p:txBody>
      </p:sp>
    </p:spTree>
    <p:extLst>
      <p:ext uri="{BB962C8B-B14F-4D97-AF65-F5344CB8AC3E}">
        <p14:creationId xmlns:p14="http://schemas.microsoft.com/office/powerpoint/2010/main" val="396451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074D135-2C92-4C7B-F5B9-4B1D3CD59894}"/>
              </a:ext>
            </a:extLst>
          </p:cNvPr>
          <p:cNvSpPr>
            <a:spLocks noGrp="1"/>
          </p:cNvSpPr>
          <p:nvPr>
            <p:ph type="body" sz="quarter" idx="10"/>
          </p:nvPr>
        </p:nvSpPr>
        <p:spPr/>
        <p:txBody>
          <a:bodyPr/>
          <a:lstStyle/>
          <a:p>
            <a:r>
              <a:rPr lang="da-DK" dirty="0"/>
              <a:t>Hovedkonflikt</a:t>
            </a:r>
          </a:p>
        </p:txBody>
      </p:sp>
      <p:sp>
        <p:nvSpPr>
          <p:cNvPr id="3" name="Pladsholder til tekst 2">
            <a:extLst>
              <a:ext uri="{FF2B5EF4-FFF2-40B4-BE49-F238E27FC236}">
                <a16:creationId xmlns:a16="http://schemas.microsoft.com/office/drawing/2014/main" id="{710412FA-946C-28BD-8DD0-A6E5E42FB100}"/>
              </a:ext>
            </a:extLst>
          </p:cNvPr>
          <p:cNvSpPr>
            <a:spLocks noGrp="1"/>
          </p:cNvSpPr>
          <p:nvPr>
            <p:ph type="body" sz="quarter" idx="12"/>
          </p:nvPr>
        </p:nvSpPr>
        <p:spPr/>
        <p:txBody>
          <a:bodyPr/>
          <a:lstStyle/>
          <a:p>
            <a:r>
              <a:rPr lang="da-DK" dirty="0"/>
              <a:t>Typisk konflikt etableret af en fagforening (eller flere) for at få overenskomstdækket arbejde, der ikke tidligere har været omfattet af kollektiv overenskomst</a:t>
            </a:r>
          </a:p>
          <a:p>
            <a:endParaRPr lang="da-DK" dirty="0"/>
          </a:p>
          <a:p>
            <a:r>
              <a:rPr lang="da-DK" dirty="0"/>
              <a:t>Kan også være ved overenskomstfornyelse eller ved typisk arbejdsgivers ønske om at frigøre sig fra en overenskomst, men ikke emne for dagens indlæg</a:t>
            </a:r>
          </a:p>
        </p:txBody>
      </p:sp>
    </p:spTree>
    <p:extLst>
      <p:ext uri="{BB962C8B-B14F-4D97-AF65-F5344CB8AC3E}">
        <p14:creationId xmlns:p14="http://schemas.microsoft.com/office/powerpoint/2010/main" val="394724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89D2543-74FE-DF2B-146C-FA376E02E661}"/>
              </a:ext>
            </a:extLst>
          </p:cNvPr>
          <p:cNvSpPr>
            <a:spLocks noGrp="1"/>
          </p:cNvSpPr>
          <p:nvPr>
            <p:ph type="body" sz="quarter" idx="10"/>
          </p:nvPr>
        </p:nvSpPr>
        <p:spPr/>
        <p:txBody>
          <a:bodyPr>
            <a:normAutofit/>
          </a:bodyPr>
          <a:lstStyle/>
          <a:p>
            <a:r>
              <a:rPr lang="da-DK" dirty="0"/>
              <a:t>Formelle krav til iværksættelse af arbejdskonflikter</a:t>
            </a:r>
          </a:p>
          <a:p>
            <a:endParaRPr lang="da-DK" dirty="0"/>
          </a:p>
        </p:txBody>
      </p:sp>
      <p:sp>
        <p:nvSpPr>
          <p:cNvPr id="3" name="Pladsholder til tekst 2">
            <a:extLst>
              <a:ext uri="{FF2B5EF4-FFF2-40B4-BE49-F238E27FC236}">
                <a16:creationId xmlns:a16="http://schemas.microsoft.com/office/drawing/2014/main" id="{851A5D18-1BB4-BF35-6F94-7FDF69CF4C6E}"/>
              </a:ext>
            </a:extLst>
          </p:cNvPr>
          <p:cNvSpPr>
            <a:spLocks noGrp="1"/>
          </p:cNvSpPr>
          <p:nvPr>
            <p:ph type="body" sz="quarter" idx="12"/>
          </p:nvPr>
        </p:nvSpPr>
        <p:spPr/>
        <p:txBody>
          <a:bodyPr/>
          <a:lstStyle/>
          <a:p>
            <a:r>
              <a:rPr lang="da-DK" dirty="0"/>
              <a:t>Hvis relevant – vedtagelse i henhold til vedtægter</a:t>
            </a:r>
          </a:p>
          <a:p>
            <a:endParaRPr lang="da-DK" dirty="0"/>
          </a:p>
          <a:p>
            <a:r>
              <a:rPr lang="da-DK" dirty="0"/>
              <a:t>Hvis hovedaftale – varsles i henhold til denne</a:t>
            </a:r>
          </a:p>
          <a:p>
            <a:pPr lvl="1"/>
            <a:r>
              <a:rPr lang="da-DK" dirty="0"/>
              <a:t>Normalt med fastsatte varsler og uden ”navnelister” ved strejke</a:t>
            </a:r>
          </a:p>
          <a:p>
            <a:pPr lvl="1"/>
            <a:r>
              <a:rPr lang="da-DK" dirty="0"/>
              <a:t>DA/FH hovedaftale anvender to varsler henholdsvis 14 og 7 dage før konflikts ikrafttræden, skal angive konflikts nærmere omfang</a:t>
            </a:r>
          </a:p>
          <a:p>
            <a:pPr lvl="1"/>
            <a:r>
              <a:rPr lang="da-DK" dirty="0"/>
              <a:t>Ofte med krav til fremsendelsesform (anbefalet brev)</a:t>
            </a:r>
          </a:p>
          <a:p>
            <a:pPr lvl="1"/>
            <a:endParaRPr lang="da-DK" dirty="0"/>
          </a:p>
          <a:p>
            <a:r>
              <a:rPr lang="da-DK" dirty="0"/>
              <a:t>Uden hovedaftale</a:t>
            </a:r>
          </a:p>
          <a:p>
            <a:pPr lvl="1"/>
            <a:r>
              <a:rPr lang="da-DK" dirty="0"/>
              <a:t>Strejke og lockout som individuelle opsigelser</a:t>
            </a:r>
          </a:p>
          <a:p>
            <a:pPr lvl="1"/>
            <a:r>
              <a:rPr lang="da-DK" dirty="0"/>
              <a:t>Kræver individuelt opsigelsesvarsel og angivelse af navne</a:t>
            </a:r>
          </a:p>
        </p:txBody>
      </p:sp>
    </p:spTree>
    <p:extLst>
      <p:ext uri="{BB962C8B-B14F-4D97-AF65-F5344CB8AC3E}">
        <p14:creationId xmlns:p14="http://schemas.microsoft.com/office/powerpoint/2010/main" val="2262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62DFAC-4128-8596-8E66-F4CA9F5D156C}"/>
              </a:ext>
            </a:extLst>
          </p:cNvPr>
          <p:cNvSpPr>
            <a:spLocks noGrp="1"/>
          </p:cNvSpPr>
          <p:nvPr>
            <p:ph type="body" sz="quarter" idx="10"/>
          </p:nvPr>
        </p:nvSpPr>
        <p:spPr/>
        <p:txBody>
          <a:bodyPr/>
          <a:lstStyle/>
          <a:p>
            <a:r>
              <a:rPr lang="da-DK" dirty="0"/>
              <a:t>Særligt om navnelister</a:t>
            </a:r>
          </a:p>
        </p:txBody>
      </p:sp>
      <p:sp>
        <p:nvSpPr>
          <p:cNvPr id="3" name="Pladsholder til tekst 2">
            <a:extLst>
              <a:ext uri="{FF2B5EF4-FFF2-40B4-BE49-F238E27FC236}">
                <a16:creationId xmlns:a16="http://schemas.microsoft.com/office/drawing/2014/main" id="{465D0D34-8860-BFA6-E96E-19BE24FBF81B}"/>
              </a:ext>
            </a:extLst>
          </p:cNvPr>
          <p:cNvSpPr>
            <a:spLocks noGrp="1"/>
          </p:cNvSpPr>
          <p:nvPr>
            <p:ph type="body" sz="quarter" idx="12"/>
          </p:nvPr>
        </p:nvSpPr>
        <p:spPr/>
        <p:txBody>
          <a:bodyPr/>
          <a:lstStyle/>
          <a:p>
            <a:r>
              <a:rPr lang="da-DK" dirty="0"/>
              <a:t>Kollektiv opsigelsesadgang, jf. foreningsfuldmagten</a:t>
            </a:r>
          </a:p>
          <a:p>
            <a:r>
              <a:rPr lang="da-DK" dirty="0"/>
              <a:t>Derfor identifikation mellem medlem og fagforening</a:t>
            </a:r>
          </a:p>
          <a:p>
            <a:r>
              <a:rPr lang="da-DK" dirty="0"/>
              <a:t>Klare udgangspunkt oplyse navne – AT 2001/68 (2001.367)</a:t>
            </a:r>
          </a:p>
          <a:p>
            <a:r>
              <a:rPr lang="da-DK" dirty="0"/>
              <a:t>Ét eksempel på undtagelse – AD18/1 2007 (2006.786)</a:t>
            </a:r>
          </a:p>
          <a:p>
            <a:pPr lvl="1"/>
            <a:r>
              <a:rPr lang="da-DK" dirty="0"/>
              <a:t>begrundet frygt for organisationsfjendtlig adfærd fra arbejdsgiveren</a:t>
            </a:r>
          </a:p>
          <a:p>
            <a:pPr lvl="1"/>
            <a:endParaRPr lang="da-DK" dirty="0"/>
          </a:p>
          <a:p>
            <a:r>
              <a:rPr lang="da-DK" dirty="0"/>
              <a:t>Ryanair AD 1/7-2015 (AR2015.0083)</a:t>
            </a:r>
          </a:p>
          <a:p>
            <a:r>
              <a:rPr lang="da-DK" dirty="0" err="1"/>
              <a:t>Bussag</a:t>
            </a:r>
            <a:r>
              <a:rPr lang="da-DK" dirty="0"/>
              <a:t> AD 9. juni 2017 (AR2017.0089)</a:t>
            </a:r>
          </a:p>
          <a:p>
            <a:endParaRPr lang="da-DK" dirty="0"/>
          </a:p>
        </p:txBody>
      </p:sp>
    </p:spTree>
    <p:extLst>
      <p:ext uri="{BB962C8B-B14F-4D97-AF65-F5344CB8AC3E}">
        <p14:creationId xmlns:p14="http://schemas.microsoft.com/office/powerpoint/2010/main" val="72714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D411894-4296-1A88-59F4-807D40B870DF}"/>
              </a:ext>
            </a:extLst>
          </p:cNvPr>
          <p:cNvSpPr>
            <a:spLocks noGrp="1"/>
          </p:cNvSpPr>
          <p:nvPr>
            <p:ph type="body" sz="quarter" idx="10"/>
          </p:nvPr>
        </p:nvSpPr>
        <p:spPr/>
        <p:txBody>
          <a:bodyPr/>
          <a:lstStyle/>
          <a:p>
            <a:r>
              <a:rPr lang="da-DK" dirty="0"/>
              <a:t>Materielle betingelser for hovedkonflikt</a:t>
            </a:r>
          </a:p>
        </p:txBody>
      </p:sp>
      <p:sp>
        <p:nvSpPr>
          <p:cNvPr id="3" name="Pladsholder til tekst 2">
            <a:extLst>
              <a:ext uri="{FF2B5EF4-FFF2-40B4-BE49-F238E27FC236}">
                <a16:creationId xmlns:a16="http://schemas.microsoft.com/office/drawing/2014/main" id="{EF25686F-05EB-0509-401D-BF636C61E27D}"/>
              </a:ext>
            </a:extLst>
          </p:cNvPr>
          <p:cNvSpPr>
            <a:spLocks noGrp="1"/>
          </p:cNvSpPr>
          <p:nvPr>
            <p:ph type="body" sz="quarter" idx="12"/>
          </p:nvPr>
        </p:nvSpPr>
        <p:spPr/>
        <p:txBody>
          <a:bodyPr/>
          <a:lstStyle/>
          <a:p>
            <a:r>
              <a:rPr lang="da-DK" dirty="0"/>
              <a:t>En fagforening må konflikte for at opnå overenskomst for et arbejde, der falder inden for organisationens naturlige faglige område</a:t>
            </a:r>
          </a:p>
          <a:p>
            <a:endParaRPr lang="da-DK" dirty="0"/>
          </a:p>
          <a:p>
            <a:r>
              <a:rPr lang="da-DK" dirty="0"/>
              <a:t>Den faglige organisations interesse skal derudover have en ”passende styrke og aktualitet”</a:t>
            </a:r>
          </a:p>
          <a:p>
            <a:endParaRPr lang="da-DK" dirty="0"/>
          </a:p>
          <a:p>
            <a:r>
              <a:rPr lang="da-DK" dirty="0"/>
              <a:t>Konflikten må ikke have til formål at presse modparten til at afstå fra interesser, som nyder særlig retsbeskyttelse</a:t>
            </a:r>
          </a:p>
          <a:p>
            <a:endParaRPr lang="da-DK" dirty="0"/>
          </a:p>
          <a:p>
            <a:endParaRPr lang="da-DK" dirty="0"/>
          </a:p>
        </p:txBody>
      </p:sp>
    </p:spTree>
    <p:extLst>
      <p:ext uri="{BB962C8B-B14F-4D97-AF65-F5344CB8AC3E}">
        <p14:creationId xmlns:p14="http://schemas.microsoft.com/office/powerpoint/2010/main" val="41187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C9B9F4-6095-511B-D657-DF26260AD0E7}"/>
              </a:ext>
            </a:extLst>
          </p:cNvPr>
          <p:cNvSpPr>
            <a:spLocks noGrp="1"/>
          </p:cNvSpPr>
          <p:nvPr>
            <p:ph type="body" sz="quarter" idx="10"/>
          </p:nvPr>
        </p:nvSpPr>
        <p:spPr/>
        <p:txBody>
          <a:bodyPr/>
          <a:lstStyle/>
          <a:p>
            <a:r>
              <a:rPr lang="da-DK" dirty="0"/>
              <a:t>Naturlige faglige område</a:t>
            </a:r>
          </a:p>
        </p:txBody>
      </p:sp>
      <p:sp>
        <p:nvSpPr>
          <p:cNvPr id="3" name="Pladsholder til tekst 2">
            <a:extLst>
              <a:ext uri="{FF2B5EF4-FFF2-40B4-BE49-F238E27FC236}">
                <a16:creationId xmlns:a16="http://schemas.microsoft.com/office/drawing/2014/main" id="{BAB1D935-61FA-0D13-9252-0EEC5D2FC667}"/>
              </a:ext>
            </a:extLst>
          </p:cNvPr>
          <p:cNvSpPr>
            <a:spLocks noGrp="1"/>
          </p:cNvSpPr>
          <p:nvPr>
            <p:ph type="body" sz="quarter" idx="12"/>
          </p:nvPr>
        </p:nvSpPr>
        <p:spPr/>
        <p:txBody>
          <a:bodyPr>
            <a:normAutofit fontScale="55000" lnSpcReduction="20000"/>
          </a:bodyPr>
          <a:lstStyle/>
          <a:p>
            <a:r>
              <a:rPr lang="da-DK" sz="2800" dirty="0"/>
              <a:t>Beror på en samlet vurdering</a:t>
            </a:r>
          </a:p>
          <a:p>
            <a:pPr lvl="1"/>
            <a:r>
              <a:rPr lang="da-DK" sz="2400" dirty="0"/>
              <a:t>Antal medlemmer på området?</a:t>
            </a:r>
          </a:p>
          <a:p>
            <a:pPr lvl="1"/>
            <a:r>
              <a:rPr lang="da-DK" sz="2400" dirty="0"/>
              <a:t>Andre overenskomster på området?</a:t>
            </a:r>
          </a:p>
          <a:p>
            <a:pPr lvl="1"/>
            <a:r>
              <a:rPr lang="da-DK" sz="2400" dirty="0"/>
              <a:t>Antal medlemmer på virksomheden?</a:t>
            </a:r>
          </a:p>
          <a:p>
            <a:pPr lvl="1"/>
            <a:r>
              <a:rPr lang="da-DK" sz="2400" dirty="0"/>
              <a:t>Anerkendt på uddannelsesområdet?</a:t>
            </a:r>
          </a:p>
          <a:p>
            <a:pPr lvl="1"/>
            <a:r>
              <a:rPr lang="da-DK" sz="2400" dirty="0"/>
              <a:t>Andre relevante/konkurrerende organisationer (evt. grænseaftaler)?</a:t>
            </a:r>
          </a:p>
          <a:p>
            <a:endParaRPr lang="da-DK" dirty="0"/>
          </a:p>
          <a:p>
            <a:r>
              <a:rPr lang="da-DK" sz="2700" dirty="0"/>
              <a:t>Teaterkælderen (AR 2001.589)</a:t>
            </a:r>
          </a:p>
          <a:p>
            <a:r>
              <a:rPr lang="da-DK" sz="2700" dirty="0"/>
              <a:t>Veterinærsygeplejersker (AD 9419)</a:t>
            </a:r>
          </a:p>
          <a:p>
            <a:endParaRPr lang="da-DK" sz="2700" dirty="0"/>
          </a:p>
          <a:p>
            <a:r>
              <a:rPr lang="da-DK" sz="2700" dirty="0"/>
              <a:t>I praksis – tendens til ”først til mølle”</a:t>
            </a:r>
          </a:p>
          <a:p>
            <a:pPr lvl="1"/>
            <a:endParaRPr lang="da-DK" dirty="0"/>
          </a:p>
        </p:txBody>
      </p:sp>
    </p:spTree>
    <p:extLst>
      <p:ext uri="{BB962C8B-B14F-4D97-AF65-F5344CB8AC3E}">
        <p14:creationId xmlns:p14="http://schemas.microsoft.com/office/powerpoint/2010/main" val="2020172965"/>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rrVind 2017 Skabelon" id="{DE725591-50BF-493B-9909-7086D16DC0B5}" vid="{09CC4D85-A921-40C9-B452-A90631196CE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1343</TotalTime>
  <Words>4414</Words>
  <Application>Microsoft Office PowerPoint</Application>
  <PresentationFormat>Skærmshow (4:3)</PresentationFormat>
  <Paragraphs>433</Paragraphs>
  <Slides>35</Slides>
  <Notes>35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35</vt:i4>
      </vt:variant>
    </vt:vector>
  </HeadingPairs>
  <TitlesOfParts>
    <vt:vector size="39" baseType="lpstr">
      <vt:lpstr>Tahoma</vt:lpstr>
      <vt:lpstr>Arial</vt:lpstr>
      <vt:lpstr>Calibri</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Norrbom Vinding 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Nisbeth</dc:creator>
  <cp:lastModifiedBy>Yasmin Eigtved</cp:lastModifiedBy>
  <cp:revision>154</cp:revision>
  <cp:lastPrinted>2022-09-12T07:47:38Z</cp:lastPrinted>
  <dcterms:created xsi:type="dcterms:W3CDTF">2014-05-22T12:30:13Z</dcterms:created>
  <dcterms:modified xsi:type="dcterms:W3CDTF">2022-09-13T17:21:03Z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Id">
    <vt:lpwstr>3311</vt:lpwstr>
  </property>
  <property fmtid="{D5CDD505-2E9C-101B-9397-08002B2CF9AE}" pid="3" name="DL_sAMAccountName">
    <vt:lpwstr>PNI</vt:lpwstr>
  </property>
  <property fmtid="{D5CDD505-2E9C-101B-9397-08002B2CF9AE}" pid="4" name="DL_AuthorInitials">
    <vt:lpwstr>PNI</vt:lpwstr>
  </property>
  <property fmtid="{D5CDD505-2E9C-101B-9397-08002B2CF9AE}" pid="5" name="fInit">
    <vt:lpwstr>PNI</vt:lpwstr>
  </property>
  <property fmtid="{D5CDD505-2E9C-101B-9397-08002B2CF9AE}" pid="6" name="fNavn">
    <vt:lpwstr>Peter Nisbeth</vt:lpwstr>
  </property>
  <property fmtid="{D5CDD505-2E9C-101B-9397-08002B2CF9AE}" pid="7" name="fAfdeling">
    <vt:lpwstr>Arbejdsliv og Arbejdsret</vt:lpwstr>
  </property>
  <property fmtid="{D5CDD505-2E9C-101B-9397-08002B2CF9AE}" pid="8" name="fTlf">
    <vt:lpwstr>6055</vt:lpwstr>
  </property>
  <property fmtid="{D5CDD505-2E9C-101B-9397-08002B2CF9AE}" pid="9" name="fEpost">
    <vt:lpwstr>PNI@fho.dk</vt:lpwstr>
  </property>
  <property fmtid="{D5CDD505-2E9C-101B-9397-08002B2CF9AE}" pid="10" name="fTitel">
    <vt:lpwstr>Afdelingschef, advokat (H)</vt:lpwstr>
  </property>
  <property fmtid="{D5CDD505-2E9C-101B-9397-08002B2CF9AE}" pid="11" name="fLogo">
    <vt:lpwstr>http://www.exformatics.com/images/logo_new.jpg</vt:lpwstr>
  </property>
  <property fmtid="{D5CDD505-2E9C-101B-9397-08002B2CF9AE}" pid="12" name="DL_AuthorDepartment">
    <vt:lpwstr>Arbejdsliv og Arbejdsret</vt:lpwstr>
  </property>
  <property fmtid="{D5CDD505-2E9C-101B-9397-08002B2CF9AE}" pid="13" name="DL_AuthorPhone">
    <vt:lpwstr>6055</vt:lpwstr>
  </property>
  <property fmtid="{D5CDD505-2E9C-101B-9397-08002B2CF9AE}" pid="14" name="DL_AuthorEmail">
    <vt:lpwstr>PNI@fho.dk</vt:lpwstr>
  </property>
  <property fmtid="{D5CDD505-2E9C-101B-9397-08002B2CF9AE}" pid="15" name="DL_JobTitle">
    <vt:lpwstr>Afdelingschef, advokat (H)</vt:lpwstr>
  </property>
  <property fmtid="{D5CDD505-2E9C-101B-9397-08002B2CF9AE}" pid="16" name="DL_Name">
    <vt:lpwstr>Peter Nisbeth</vt:lpwstr>
  </property>
  <property fmtid="{D5CDD505-2E9C-101B-9397-08002B2CF9AE}" pid="17" name="DL_AuthorName">
    <vt:lpwstr>Peter Nisbeth</vt:lpwstr>
  </property>
  <property fmtid="{D5CDD505-2E9C-101B-9397-08002B2CF9AE}" pid="18" name="_NewReviewCycle">
    <vt:lpwstr/>
  </property>
</Properties>
</file>