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58" r:id="rId1"/>
  </p:sldMasterIdLst>
  <p:notesMasterIdLst>
    <p:notesMasterId r:id="rId25"/>
  </p:notesMasterIdLst>
  <p:handoutMasterIdLst>
    <p:handoutMasterId r:id="rId26"/>
  </p:handoutMasterIdLst>
  <p:sldIdLst>
    <p:sldId id="271" r:id="rId2"/>
    <p:sldId id="377" r:id="rId3"/>
    <p:sldId id="353" r:id="rId4"/>
    <p:sldId id="355" r:id="rId5"/>
    <p:sldId id="383" r:id="rId6"/>
    <p:sldId id="384" r:id="rId7"/>
    <p:sldId id="356" r:id="rId8"/>
    <p:sldId id="385" r:id="rId9"/>
    <p:sldId id="376" r:id="rId10"/>
    <p:sldId id="380" r:id="rId11"/>
    <p:sldId id="357" r:id="rId12"/>
    <p:sldId id="358" r:id="rId13"/>
    <p:sldId id="369" r:id="rId14"/>
    <p:sldId id="370" r:id="rId15"/>
    <p:sldId id="381" r:id="rId16"/>
    <p:sldId id="382" r:id="rId17"/>
    <p:sldId id="379" r:id="rId18"/>
    <p:sldId id="378" r:id="rId19"/>
    <p:sldId id="374" r:id="rId20"/>
    <p:sldId id="373" r:id="rId21"/>
    <p:sldId id="371" r:id="rId22"/>
    <p:sldId id="367" r:id="rId23"/>
    <p:sldId id="368" r:id="rId24"/>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6">
          <p15:clr>
            <a:srgbClr val="A4A3A4"/>
          </p15:clr>
        </p15:guide>
        <p15:guide id="2" orient="horz" pos="391">
          <p15:clr>
            <a:srgbClr val="A4A3A4"/>
          </p15:clr>
        </p15:guide>
        <p15:guide id="3" orient="horz" pos="3975">
          <p15:clr>
            <a:srgbClr val="A4A3A4"/>
          </p15:clr>
        </p15:guide>
        <p15:guide id="4" orient="horz" pos="1030">
          <p15:clr>
            <a:srgbClr val="A4A3A4"/>
          </p15:clr>
        </p15:guide>
        <p15:guide id="5" pos="7312">
          <p15:clr>
            <a:srgbClr val="A4A3A4"/>
          </p15:clr>
        </p15:guide>
        <p15:guide id="6" pos="37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0" autoAdjust="0"/>
  </p:normalViewPr>
  <p:slideViewPr>
    <p:cSldViewPr snapToGrid="0" showGuides="1">
      <p:cViewPr varScale="1">
        <p:scale>
          <a:sx n="80" d="100"/>
          <a:sy n="80" d="100"/>
        </p:scale>
        <p:origin x="136" y="60"/>
      </p:cViewPr>
      <p:guideLst>
        <p:guide orient="horz" pos="936"/>
        <p:guide orient="horz" pos="391"/>
        <p:guide orient="horz" pos="3975"/>
        <p:guide orient="horz" pos="1030"/>
        <p:guide pos="7312"/>
        <p:guide pos="37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22" d="100"/>
          <a:sy n="122" d="100"/>
        </p:scale>
        <p:origin x="491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C68F9E11-F642-4BF2-B4DC-AF7D35EA7551}" type="datetimeFigureOut">
              <a:rPr lang="da-DK" smtClean="0"/>
              <a:t>10-06-2022</a:t>
            </a:fld>
            <a:endParaRPr lang="da-DK" dirty="0"/>
          </a:p>
        </p:txBody>
      </p:sp>
      <p:sp>
        <p:nvSpPr>
          <p:cNvPr id="4" name="Pladsholder til sidefod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a-DK" dirty="0"/>
          </a:p>
        </p:txBody>
      </p:sp>
      <p:sp>
        <p:nvSpPr>
          <p:cNvPr id="5" name="Pladsholder til slidenumm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7DA371A3-64EC-4735-8565-D99D78279674}" type="slidenum">
              <a:rPr lang="da-DK" smtClean="0"/>
              <a:t>‹#›</a:t>
            </a:fld>
            <a:endParaRPr lang="da-DK" dirty="0"/>
          </a:p>
        </p:txBody>
      </p:sp>
    </p:spTree>
    <p:extLst>
      <p:ext uri="{BB962C8B-B14F-4D97-AF65-F5344CB8AC3E}">
        <p14:creationId xmlns:p14="http://schemas.microsoft.com/office/powerpoint/2010/main" val="3469271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CD72A38B-F9FA-4036-A084-652409E98F08}" type="datetimeFigureOut">
              <a:rPr lang="da-DK" smtClean="0"/>
              <a:t>10-06-2022</a:t>
            </a:fld>
            <a:endParaRPr lang="da-DK" dirty="0"/>
          </a:p>
        </p:txBody>
      </p:sp>
      <p:sp>
        <p:nvSpPr>
          <p:cNvPr id="4" name="Slide Image Placeholder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a:avLst/>
          </a:prstGeom>
        </p:spPr>
        <p:txBody>
          <a:bodyPr vert="horz" lIns="91440" tIns="45720" rIns="91440" bIns="45720" rtlCol="0"/>
          <a:lstStyle/>
          <a:p>
            <a:pPr lvl="0"/>
            <a:r>
              <a:rPr lang="da-DK" dirty="0"/>
              <a:t>Click to edit Master text styles</a:t>
            </a:r>
          </a:p>
          <a:p>
            <a:pPr lvl="1"/>
            <a:r>
              <a:rPr lang="da-DK" dirty="0"/>
              <a:t>Second level</a:t>
            </a:r>
          </a:p>
          <a:p>
            <a:pPr lvl="2"/>
            <a:r>
              <a:rPr lang="da-DK" dirty="0"/>
              <a:t>Third level</a:t>
            </a:r>
          </a:p>
          <a:p>
            <a:pPr lvl="3"/>
            <a:r>
              <a:rPr lang="da-DK" dirty="0"/>
              <a:t>Fourth level</a:t>
            </a:r>
          </a:p>
          <a:p>
            <a:pPr lvl="4"/>
            <a:r>
              <a:rPr lang="da-DK" dirty="0"/>
              <a:t>Fifth level</a:t>
            </a:r>
          </a:p>
        </p:txBody>
      </p:sp>
      <p:sp>
        <p:nvSpPr>
          <p:cNvPr id="6" name="Footer Placeholder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49436F85-577F-4A92-A47F-D540A2BCC821}" type="slidenum">
              <a:rPr lang="da-DK" smtClean="0"/>
              <a:t>‹#›</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a:t>
            </a:fld>
            <a:endParaRPr lang="da-DK" dirty="0"/>
          </a:p>
        </p:txBody>
      </p:sp>
    </p:spTree>
    <p:extLst>
      <p:ext uri="{BB962C8B-B14F-4D97-AF65-F5344CB8AC3E}">
        <p14:creationId xmlns:p14="http://schemas.microsoft.com/office/powerpoint/2010/main" val="2455909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10</a:t>
            </a:fld>
            <a:endParaRPr lang="da-DK" dirty="0"/>
          </a:p>
        </p:txBody>
      </p:sp>
    </p:spTree>
    <p:extLst>
      <p:ext uri="{BB962C8B-B14F-4D97-AF65-F5344CB8AC3E}">
        <p14:creationId xmlns:p14="http://schemas.microsoft.com/office/powerpoint/2010/main" val="2535941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11</a:t>
            </a:fld>
            <a:endParaRPr lang="da-DK" dirty="0"/>
          </a:p>
        </p:txBody>
      </p:sp>
    </p:spTree>
    <p:extLst>
      <p:ext uri="{BB962C8B-B14F-4D97-AF65-F5344CB8AC3E}">
        <p14:creationId xmlns:p14="http://schemas.microsoft.com/office/powerpoint/2010/main" val="202895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12</a:t>
            </a:fld>
            <a:endParaRPr lang="da-DK" dirty="0"/>
          </a:p>
        </p:txBody>
      </p:sp>
    </p:spTree>
    <p:extLst>
      <p:ext uri="{BB962C8B-B14F-4D97-AF65-F5344CB8AC3E}">
        <p14:creationId xmlns:p14="http://schemas.microsoft.com/office/powerpoint/2010/main" val="36473471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13</a:t>
            </a:fld>
            <a:endParaRPr lang="da-DK" dirty="0"/>
          </a:p>
        </p:txBody>
      </p:sp>
    </p:spTree>
    <p:extLst>
      <p:ext uri="{BB962C8B-B14F-4D97-AF65-F5344CB8AC3E}">
        <p14:creationId xmlns:p14="http://schemas.microsoft.com/office/powerpoint/2010/main" val="1728132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14</a:t>
            </a:fld>
            <a:endParaRPr lang="da-DK" dirty="0"/>
          </a:p>
        </p:txBody>
      </p:sp>
    </p:spTree>
    <p:extLst>
      <p:ext uri="{BB962C8B-B14F-4D97-AF65-F5344CB8AC3E}">
        <p14:creationId xmlns:p14="http://schemas.microsoft.com/office/powerpoint/2010/main" val="1931340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15</a:t>
            </a:fld>
            <a:endParaRPr lang="da-DK" dirty="0"/>
          </a:p>
        </p:txBody>
      </p:sp>
    </p:spTree>
    <p:extLst>
      <p:ext uri="{BB962C8B-B14F-4D97-AF65-F5344CB8AC3E}">
        <p14:creationId xmlns:p14="http://schemas.microsoft.com/office/powerpoint/2010/main" val="671353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16</a:t>
            </a:fld>
            <a:endParaRPr lang="da-DK" dirty="0"/>
          </a:p>
        </p:txBody>
      </p:sp>
    </p:spTree>
    <p:extLst>
      <p:ext uri="{BB962C8B-B14F-4D97-AF65-F5344CB8AC3E}">
        <p14:creationId xmlns:p14="http://schemas.microsoft.com/office/powerpoint/2010/main" val="3841479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17</a:t>
            </a:fld>
            <a:endParaRPr lang="da-DK" dirty="0"/>
          </a:p>
        </p:txBody>
      </p:sp>
    </p:spTree>
    <p:extLst>
      <p:ext uri="{BB962C8B-B14F-4D97-AF65-F5344CB8AC3E}">
        <p14:creationId xmlns:p14="http://schemas.microsoft.com/office/powerpoint/2010/main" val="1379510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18</a:t>
            </a:fld>
            <a:endParaRPr lang="da-DK" dirty="0"/>
          </a:p>
        </p:txBody>
      </p:sp>
    </p:spTree>
    <p:extLst>
      <p:ext uri="{BB962C8B-B14F-4D97-AF65-F5344CB8AC3E}">
        <p14:creationId xmlns:p14="http://schemas.microsoft.com/office/powerpoint/2010/main" val="3840328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19</a:t>
            </a:fld>
            <a:endParaRPr lang="da-DK" dirty="0"/>
          </a:p>
        </p:txBody>
      </p:sp>
    </p:spTree>
    <p:extLst>
      <p:ext uri="{BB962C8B-B14F-4D97-AF65-F5344CB8AC3E}">
        <p14:creationId xmlns:p14="http://schemas.microsoft.com/office/powerpoint/2010/main" val="2658722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436F85-577F-4A92-A47F-D540A2BCC821}" type="slidenum">
              <a:rPr lang="da-DK" smtClean="0"/>
              <a:t>2</a:t>
            </a:fld>
            <a:endParaRPr lang="da-DK" dirty="0"/>
          </a:p>
        </p:txBody>
      </p:sp>
    </p:spTree>
    <p:extLst>
      <p:ext uri="{BB962C8B-B14F-4D97-AF65-F5344CB8AC3E}">
        <p14:creationId xmlns:p14="http://schemas.microsoft.com/office/powerpoint/2010/main" val="278524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20</a:t>
            </a:fld>
            <a:endParaRPr lang="da-DK" dirty="0"/>
          </a:p>
        </p:txBody>
      </p:sp>
    </p:spTree>
    <p:extLst>
      <p:ext uri="{BB962C8B-B14F-4D97-AF65-F5344CB8AC3E}">
        <p14:creationId xmlns:p14="http://schemas.microsoft.com/office/powerpoint/2010/main" val="725466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21</a:t>
            </a:fld>
            <a:endParaRPr lang="da-DK" dirty="0"/>
          </a:p>
        </p:txBody>
      </p:sp>
    </p:spTree>
    <p:extLst>
      <p:ext uri="{BB962C8B-B14F-4D97-AF65-F5344CB8AC3E}">
        <p14:creationId xmlns:p14="http://schemas.microsoft.com/office/powerpoint/2010/main" val="4219467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22</a:t>
            </a:fld>
            <a:endParaRPr lang="da-DK" dirty="0"/>
          </a:p>
        </p:txBody>
      </p:sp>
    </p:spTree>
    <p:extLst>
      <p:ext uri="{BB962C8B-B14F-4D97-AF65-F5344CB8AC3E}">
        <p14:creationId xmlns:p14="http://schemas.microsoft.com/office/powerpoint/2010/main" val="7563115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23</a:t>
            </a:fld>
            <a:endParaRPr lang="da-DK" dirty="0"/>
          </a:p>
        </p:txBody>
      </p:sp>
    </p:spTree>
    <p:extLst>
      <p:ext uri="{BB962C8B-B14F-4D97-AF65-F5344CB8AC3E}">
        <p14:creationId xmlns:p14="http://schemas.microsoft.com/office/powerpoint/2010/main" val="361248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3</a:t>
            </a:fld>
            <a:endParaRPr lang="da-DK" dirty="0"/>
          </a:p>
        </p:txBody>
      </p:sp>
    </p:spTree>
    <p:extLst>
      <p:ext uri="{BB962C8B-B14F-4D97-AF65-F5344CB8AC3E}">
        <p14:creationId xmlns:p14="http://schemas.microsoft.com/office/powerpoint/2010/main" val="84992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4</a:t>
            </a:fld>
            <a:endParaRPr lang="da-DK" dirty="0"/>
          </a:p>
        </p:txBody>
      </p:sp>
    </p:spTree>
    <p:extLst>
      <p:ext uri="{BB962C8B-B14F-4D97-AF65-F5344CB8AC3E}">
        <p14:creationId xmlns:p14="http://schemas.microsoft.com/office/powerpoint/2010/main" val="311800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5</a:t>
            </a:fld>
            <a:endParaRPr lang="da-DK" dirty="0"/>
          </a:p>
        </p:txBody>
      </p:sp>
    </p:spTree>
    <p:extLst>
      <p:ext uri="{BB962C8B-B14F-4D97-AF65-F5344CB8AC3E}">
        <p14:creationId xmlns:p14="http://schemas.microsoft.com/office/powerpoint/2010/main" val="263134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6</a:t>
            </a:fld>
            <a:endParaRPr lang="da-DK" dirty="0"/>
          </a:p>
        </p:txBody>
      </p:sp>
    </p:spTree>
    <p:extLst>
      <p:ext uri="{BB962C8B-B14F-4D97-AF65-F5344CB8AC3E}">
        <p14:creationId xmlns:p14="http://schemas.microsoft.com/office/powerpoint/2010/main" val="393374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7</a:t>
            </a:fld>
            <a:endParaRPr lang="da-DK" dirty="0"/>
          </a:p>
        </p:txBody>
      </p:sp>
    </p:spTree>
    <p:extLst>
      <p:ext uri="{BB962C8B-B14F-4D97-AF65-F5344CB8AC3E}">
        <p14:creationId xmlns:p14="http://schemas.microsoft.com/office/powerpoint/2010/main" val="3360519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8</a:t>
            </a:fld>
            <a:endParaRPr lang="da-DK" dirty="0"/>
          </a:p>
        </p:txBody>
      </p:sp>
    </p:spTree>
    <p:extLst>
      <p:ext uri="{BB962C8B-B14F-4D97-AF65-F5344CB8AC3E}">
        <p14:creationId xmlns:p14="http://schemas.microsoft.com/office/powerpoint/2010/main" val="1924210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36F85-577F-4A92-A47F-D540A2BCC821}" type="slidenum">
              <a:rPr lang="da-DK" smtClean="0"/>
              <a:t>9</a:t>
            </a:fld>
            <a:endParaRPr lang="da-DK" dirty="0"/>
          </a:p>
        </p:txBody>
      </p:sp>
    </p:spTree>
    <p:extLst>
      <p:ext uri="{BB962C8B-B14F-4D97-AF65-F5344CB8AC3E}">
        <p14:creationId xmlns:p14="http://schemas.microsoft.com/office/powerpoint/2010/main" val="13952427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hyperlink" Target="http://www.designguide.ku.dk/ku/skabeloner/powerpoint/praesentationer/" TargetMode="External"/><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image.ku.dk/lightbox/211/13407586855728741badb20/"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venstre">
    <p:spTree>
      <p:nvGrpSpPr>
        <p:cNvPr id="1" name=""/>
        <p:cNvGrpSpPr/>
        <p:nvPr/>
      </p:nvGrpSpPr>
      <p:grpSpPr>
        <a:xfrm>
          <a:off x="0" y="0"/>
          <a:ext cx="0" cy="0"/>
          <a:chOff x="0" y="0"/>
          <a:chExt cx="0" cy="0"/>
        </a:xfrm>
      </p:grpSpPr>
      <p:sp>
        <p:nvSpPr>
          <p:cNvPr id="1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du vil udskifte billedet</a:t>
            </a:r>
          </a:p>
        </p:txBody>
      </p:sp>
      <p:sp>
        <p:nvSpPr>
          <p:cNvPr id="2" name="Titel 2"/>
          <p:cNvSpPr>
            <a:spLocks noGrp="1"/>
          </p:cNvSpPr>
          <p:nvPr>
            <p:ph type="ctrTitle"/>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9610733C-9034-4EF1-A134-C713BE098F55}" type="datetime1">
              <a:rPr lang="da-DK" smtClean="0"/>
              <a:t>10-06-2022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1" name="Pladsholder til tekst 14"/>
          <p:cNvSpPr>
            <a:spLocks noGrp="1"/>
          </p:cNvSpPr>
          <p:nvPr>
            <p:ph type="body" sz="quarter" idx="13" hasCustomPrompt="1"/>
          </p:nvPr>
        </p:nvSpPr>
        <p:spPr>
          <a:xfrm>
            <a:off x="588962" y="4053600"/>
            <a:ext cx="4946650"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588962" y="3007285"/>
            <a:ext cx="4946649"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2" name="Titel 1"/>
          <p:cNvSpPr>
            <a:spLocks noGrp="1"/>
          </p:cNvSpPr>
          <p:nvPr>
            <p:ph type="body" sz="quarter" idx="15"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382908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billede ">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588963" y="1635125"/>
            <a:ext cx="11012487" cy="4675188"/>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4" y="620712"/>
            <a:ext cx="11012486" cy="865187"/>
          </a:xfrm>
        </p:spPr>
        <p:txBody>
          <a:bodyPr/>
          <a:lstStyle/>
          <a:p>
            <a:r>
              <a:rPr lang="da-DK" dirty="0"/>
              <a:t>Klik for at tilføje overskrift</a:t>
            </a:r>
          </a:p>
        </p:txBody>
      </p:sp>
      <p:sp>
        <p:nvSpPr>
          <p:cNvPr id="5" name="Pladsholder til dato 4"/>
          <p:cNvSpPr>
            <a:spLocks noGrp="1"/>
          </p:cNvSpPr>
          <p:nvPr>
            <p:ph type="dt" sz="half" idx="10"/>
          </p:nvPr>
        </p:nvSpPr>
        <p:spPr/>
        <p:txBody>
          <a:bodyPr/>
          <a:lstStyle/>
          <a:p>
            <a:fld id="{B15854C8-09F9-49F3-9200-F6E55E50E9FD}" type="datetime1">
              <a:rPr lang="da-DK" smtClean="0"/>
              <a:t>10-06-2022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19167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lle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tx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6243638" y="4903567"/>
            <a:ext cx="5948362" cy="1398808"/>
          </a:xfrm>
          <a:solidFill>
            <a:srgbClr val="A31D20">
              <a:alpha val="95000"/>
            </a:srgbClr>
          </a:solidFill>
        </p:spPr>
        <p:txBody>
          <a:bodyPr lIns="252000" tIns="144000" rIns="540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 </a:t>
            </a:r>
          </a:p>
        </p:txBody>
      </p:sp>
      <p:sp>
        <p:nvSpPr>
          <p:cNvPr id="4" name="Pladsholder til dato 3"/>
          <p:cNvSpPr>
            <a:spLocks noGrp="1"/>
          </p:cNvSpPr>
          <p:nvPr>
            <p:ph type="dt" sz="half" idx="10"/>
          </p:nvPr>
        </p:nvSpPr>
        <p:spPr/>
        <p:txBody>
          <a:bodyPr/>
          <a:lstStyle/>
          <a:p>
            <a:fld id="{68CF2C5F-F0E5-452B-A2F2-3EA33BA229B5}"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560550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lle tekstlabel venstre og billede">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2" name="Titel 1"/>
          <p:cNvSpPr>
            <a:spLocks noGrp="1"/>
          </p:cNvSpPr>
          <p:nvPr>
            <p:ph type="title" hasCustomPrompt="1"/>
          </p:nvPr>
        </p:nvSpPr>
        <p:spPr>
          <a:xfrm>
            <a:off x="0" y="4903567"/>
            <a:ext cx="5948362" cy="1398808"/>
          </a:xfrm>
          <a:solidFill>
            <a:srgbClr val="A31D20">
              <a:alpha val="95000"/>
            </a:srgbClr>
          </a:solidFill>
        </p:spPr>
        <p:txBody>
          <a:bodyPr lIns="576000" tIns="144000" rIns="252000" bIns="144000" anchor="t" anchorCtr="0"/>
          <a:lstStyle>
            <a:lvl1pPr marL="0" marR="0" indent="0" algn="l" defTabSz="914400" rtl="0" eaLnBrk="1" fontAlgn="auto" latinLnBrk="0" hangingPunct="1">
              <a:lnSpc>
                <a:spcPct val="100000"/>
              </a:lnSpc>
              <a:spcBef>
                <a:spcPct val="0"/>
              </a:spcBef>
              <a:spcAft>
                <a:spcPts val="0"/>
              </a:spcAft>
              <a:buClrTx/>
              <a:buSzTx/>
              <a:buFontTx/>
              <a:buNone/>
              <a:tabLst/>
              <a:defRPr sz="2400">
                <a:solidFill>
                  <a:schemeClr val="bg1"/>
                </a:solidFill>
              </a:defRPr>
            </a:lvl1pPr>
          </a:lstStyle>
          <a:p>
            <a:r>
              <a:rPr lang="da-DK" dirty="0"/>
              <a:t>Klik for at tilføje tekst</a:t>
            </a:r>
            <a:r>
              <a:rPr lang="da-DK" sz="2400" spc="100" dirty="0">
                <a:solidFill>
                  <a:schemeClr val="bg1"/>
                </a:solidFill>
                <a:latin typeface="+mj-lt"/>
                <a:cs typeface="Microsoft New Tai Lue"/>
              </a:rPr>
              <a:t/>
            </a:r>
            <a:br>
              <a:rPr lang="da-DK" sz="2400" spc="100" dirty="0">
                <a:solidFill>
                  <a:schemeClr val="bg1"/>
                </a:solidFill>
                <a:latin typeface="+mj-lt"/>
                <a:cs typeface="Microsoft New Tai Lue"/>
              </a:rPr>
            </a:br>
            <a:r>
              <a:rPr lang="da-DK" dirty="0"/>
              <a:t> </a:t>
            </a:r>
          </a:p>
        </p:txBody>
      </p:sp>
      <p:sp>
        <p:nvSpPr>
          <p:cNvPr id="4" name="Pladsholder til dato 3"/>
          <p:cNvSpPr>
            <a:spLocks noGrp="1"/>
          </p:cNvSpPr>
          <p:nvPr>
            <p:ph type="dt" sz="half" idx="10"/>
          </p:nvPr>
        </p:nvSpPr>
        <p:spPr/>
        <p:txBody>
          <a:bodyPr/>
          <a:lstStyle/>
          <a:p>
            <a:fld id="{27446445-93A7-4948-90C3-5E545867631D}"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94560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tekstlabel høj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p:txBody>
          <a:bodyPr/>
          <a:lstStyle/>
          <a:p>
            <a:fld id="{024DFD51-CB30-4E30-94A9-3C7B4B0535D6}"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10" name="Pladsholder til tekst 9"/>
          <p:cNvSpPr>
            <a:spLocks noGrp="1"/>
          </p:cNvSpPr>
          <p:nvPr>
            <p:ph type="body" sz="quarter" idx="15" hasCustomPrompt="1"/>
          </p:nvPr>
        </p:nvSpPr>
        <p:spPr>
          <a:xfrm>
            <a:off x="6243638" y="2036763"/>
            <a:ext cx="5948362" cy="4265612"/>
          </a:xfrm>
          <a:solidFill>
            <a:schemeClr val="accent1">
              <a:alpha val="95000"/>
            </a:schemeClr>
          </a:solidFill>
        </p:spPr>
        <p:txBody>
          <a:bodyPr lIns="252000" tIns="144000" rIns="540000" bIns="144000"/>
          <a:lstStyle>
            <a:lvl1pPr marL="0" indent="0">
              <a:buNone/>
              <a:defRPr>
                <a:solidFill>
                  <a:schemeClr val="bg1"/>
                </a:solidFill>
              </a:defRPr>
            </a:lvl1pPr>
            <a:lvl2pPr marL="719138" indent="-357188">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75801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 tekstlabel venstre og billede ">
    <p:spTree>
      <p:nvGrpSpPr>
        <p:cNvPr id="1" name=""/>
        <p:cNvGrpSpPr/>
        <p:nvPr/>
      </p:nvGrpSpPr>
      <p:grpSpPr>
        <a:xfrm>
          <a:off x="0" y="0"/>
          <a:ext cx="0" cy="0"/>
          <a:chOff x="0" y="0"/>
          <a:chExt cx="0" cy="0"/>
        </a:xfrm>
      </p:grpSpPr>
      <p:sp>
        <p:nvSpPr>
          <p:cNvPr id="7" name="Pladsholder til billede 9"/>
          <p:cNvSpPr>
            <a:spLocks noGrp="1"/>
          </p:cNvSpPr>
          <p:nvPr>
            <p:ph type="pic" sz="quarter" idx="14" hasCustomPrompt="1"/>
          </p:nvPr>
        </p:nvSpPr>
        <p:spPr>
          <a:xfrm>
            <a:off x="0" y="334851"/>
            <a:ext cx="12192000" cy="6523149"/>
          </a:xfrm>
          <a:blipFill>
            <a:blip r:embed="rId2"/>
            <a:stretch>
              <a:fillRect/>
            </a:stretch>
          </a:blipFill>
        </p:spPr>
        <p:txBody>
          <a:bodyPr lIns="6408000" tIns="360000" rIns="0" anchor="ctr" anchorCtr="0"/>
          <a:lstStyle>
            <a:lvl1pPr marL="0" indent="0" algn="l">
              <a:buNone/>
              <a:defRPr sz="3200" baseline="0">
                <a:solidFill>
                  <a:schemeClr val="bg1"/>
                </a:solidFill>
                <a:sym typeface="Wingdings" panose="05000000000000000000" pitchFamily="2" charset="2"/>
              </a:defRPr>
            </a:lvl1pPr>
          </a:lstStyle>
          <a:p>
            <a:r>
              <a:rPr lang="da-DK" dirty="0"/>
              <a:t> Klik på ikonet, hvis </a:t>
            </a:r>
            <a:br>
              <a:rPr lang="da-DK" dirty="0"/>
            </a:br>
            <a:r>
              <a:rPr lang="da-DK" dirty="0"/>
              <a:t>du vil udskifte billedet</a:t>
            </a:r>
          </a:p>
        </p:txBody>
      </p:sp>
      <p:sp>
        <p:nvSpPr>
          <p:cNvPr id="4" name="Pladsholder til dato 3"/>
          <p:cNvSpPr>
            <a:spLocks noGrp="1"/>
          </p:cNvSpPr>
          <p:nvPr>
            <p:ph type="dt" sz="half" idx="10"/>
          </p:nvPr>
        </p:nvSpPr>
        <p:spPr/>
        <p:txBody>
          <a:bodyPr/>
          <a:lstStyle/>
          <a:p>
            <a:fld id="{C8EE4329-2AA9-435B-BDB4-F4C3408B6DCE}"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8" name="Pladsholder til tekst 9"/>
          <p:cNvSpPr>
            <a:spLocks noGrp="1"/>
          </p:cNvSpPr>
          <p:nvPr>
            <p:ph type="body" sz="quarter" idx="15" hasCustomPrompt="1"/>
          </p:nvPr>
        </p:nvSpPr>
        <p:spPr>
          <a:xfrm>
            <a:off x="0" y="2036763"/>
            <a:ext cx="5948362" cy="4265612"/>
          </a:xfrm>
          <a:solidFill>
            <a:schemeClr val="accent1">
              <a:alpha val="95000"/>
            </a:schemeClr>
          </a:solidFill>
        </p:spPr>
        <p:txBody>
          <a:bodyPr lIns="576000" tIns="144000" rIns="252000" bIns="144000"/>
          <a:lstStyle>
            <a:lvl1pPr marL="0" indent="0">
              <a:buNone/>
              <a:defRPr>
                <a:solidFill>
                  <a:schemeClr val="bg1"/>
                </a:solidFill>
              </a:defRPr>
            </a:lvl1pPr>
            <a:lvl2pPr marL="719138" indent="-358775">
              <a:defRPr>
                <a:solidFill>
                  <a:schemeClr val="bg1"/>
                </a:solidFill>
              </a:defRPr>
            </a:lvl2pPr>
            <a:lvl3pPr marL="719138" indent="-358775">
              <a:defRPr>
                <a:solidFill>
                  <a:schemeClr val="bg1"/>
                </a:solidFill>
              </a:defRPr>
            </a:lvl3pPr>
            <a:lvl4pPr marL="719138" indent="-358775">
              <a:defRPr>
                <a:solidFill>
                  <a:schemeClr val="bg1"/>
                </a:solidFill>
              </a:defRPr>
            </a:lvl4pPr>
            <a:lvl5pPr marL="719138" indent="-358775">
              <a:defRPr>
                <a:solidFill>
                  <a:schemeClr val="bg1"/>
                </a:solidFill>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2147276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sal-punktopstilling rød">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9E964807-3496-47E8-915B-96DB96A167BC}"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620713"/>
            <a:ext cx="11012487" cy="5682589"/>
          </a:xfrm>
          <a:noFill/>
        </p:spPr>
        <p:txBody>
          <a:bodyPr lIns="0" tIns="0" rIns="0" bIns="0"/>
          <a:lstStyle>
            <a:lvl1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1pPr>
            <a:lvl2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2pPr>
            <a:lvl3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3pPr>
            <a:lvl4pPr marL="449263" indent="-449263" algn="l" defTabSz="914400" rtl="0" eaLnBrk="1" latinLnBrk="0" hangingPunct="1">
              <a:lnSpc>
                <a:spcPct val="90000"/>
              </a:lnSpc>
              <a:buFont typeface="Arial" panose="020B0604020202020204" pitchFamily="34" charset="0"/>
              <a:buChar char="•"/>
              <a:defRPr lang="da-DK" sz="4800" b="0" kern="1200" cap="all" spc="240" baseline="0" dirty="0" smtClean="0">
                <a:solidFill>
                  <a:schemeClr val="bg1"/>
                </a:solidFill>
                <a:latin typeface="+mn-lt"/>
                <a:ea typeface="+mn-ea"/>
                <a:cs typeface="+mn-cs"/>
              </a:defRPr>
            </a:lvl4pPr>
            <a:lvl5pPr marL="449263" indent="-449263" algn="l" defTabSz="914400" rtl="0" eaLnBrk="1" latinLnBrk="0" hangingPunct="1">
              <a:lnSpc>
                <a:spcPct val="90000"/>
              </a:lnSpc>
              <a:buFont typeface="Arial" panose="020B0604020202020204" pitchFamily="34" charset="0"/>
              <a:buChar char="•"/>
              <a:defRPr lang="da-DK" sz="4800" b="0" kern="1200" cap="all" spc="240"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87839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tat ">
    <p:bg>
      <p:bgPr>
        <a:solidFill>
          <a:schemeClr val="accent1"/>
        </a:solidFill>
        <a:effectLst/>
      </p:bgPr>
    </p:bg>
    <p:spTree>
      <p:nvGrpSpPr>
        <p:cNvPr id="1" name=""/>
        <p:cNvGrpSpPr/>
        <p:nvPr/>
      </p:nvGrpSpPr>
      <p:grpSpPr>
        <a:xfrm>
          <a:off x="0" y="0"/>
          <a:ext cx="0" cy="0"/>
          <a:chOff x="0" y="0"/>
          <a:chExt cx="0" cy="0"/>
        </a:xfrm>
      </p:grpSpPr>
      <p:sp>
        <p:nvSpPr>
          <p:cNvPr id="9" name="Tekstfelt 8"/>
          <p:cNvSpPr txBox="1"/>
          <p:nvPr userDrawn="1"/>
        </p:nvSpPr>
        <p:spPr>
          <a:xfrm>
            <a:off x="421280" y="612884"/>
            <a:ext cx="1167618" cy="2400657"/>
          </a:xfrm>
          <a:prstGeom prst="rect">
            <a:avLst/>
          </a:prstGeom>
          <a:noFill/>
        </p:spPr>
        <p:txBody>
          <a:bodyPr wrap="square" rtlCol="0">
            <a:spAutoFit/>
          </a:bodyPr>
          <a:lstStyle/>
          <a:p>
            <a:r>
              <a:rPr lang="da-DK" sz="15000" b="1" dirty="0">
                <a:solidFill>
                  <a:schemeClr val="bg1"/>
                </a:solidFill>
              </a:rPr>
              <a:t>”</a:t>
            </a:r>
          </a:p>
        </p:txBody>
      </p:sp>
      <p:sp>
        <p:nvSpPr>
          <p:cNvPr id="4" name="Pladsholder til dato 3"/>
          <p:cNvSpPr>
            <a:spLocks noGrp="1"/>
          </p:cNvSpPr>
          <p:nvPr>
            <p:ph type="dt" sz="half" idx="10"/>
          </p:nvPr>
        </p:nvSpPr>
        <p:spPr/>
        <p:txBody>
          <a:bodyPr/>
          <a:lstStyle/>
          <a:p>
            <a:fld id="{D8EEB03B-DE17-4D8C-BE2B-1AD42424342D}"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Pladsholder til tekst 9"/>
          <p:cNvSpPr>
            <a:spLocks noGrp="1"/>
          </p:cNvSpPr>
          <p:nvPr>
            <p:ph type="body" sz="quarter" idx="15" hasCustomPrompt="1"/>
          </p:nvPr>
        </p:nvSpPr>
        <p:spPr>
          <a:xfrm>
            <a:off x="588963" y="1628775"/>
            <a:ext cx="11012487" cy="4114799"/>
          </a:xfrm>
          <a:noFill/>
        </p:spPr>
        <p:txBody>
          <a:bodyPr lIns="0" tIns="0" rIns="0" bIns="0" anchor="t" anchorCtr="0"/>
          <a:lstStyle>
            <a:lvl1pPr marL="0" indent="0" algn="l" defTabSz="914400" rtl="0" eaLnBrk="1" latinLnBrk="0" hangingPunct="1">
              <a:lnSpc>
                <a:spcPct val="90000"/>
              </a:lnSpc>
              <a:buFont typeface="Arial" panose="020B0604020202020204" pitchFamily="34" charset="0"/>
              <a:buNone/>
              <a:defRPr lang="da-DK" sz="4800" b="0" kern="1200" cap="none" baseline="0" dirty="0" smtClean="0">
                <a:solidFill>
                  <a:schemeClr val="bg1"/>
                </a:solidFill>
                <a:latin typeface="+mn-lt"/>
                <a:ea typeface="+mn-ea"/>
                <a:cs typeface="+mn-cs"/>
              </a:defRPr>
            </a:lvl1pPr>
            <a:lvl2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2pPr>
            <a:lvl3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3pPr>
            <a:lvl4pPr marL="0" indent="0" algn="l" defTabSz="914400" rtl="0" eaLnBrk="1" latinLnBrk="0" hangingPunct="1">
              <a:lnSpc>
                <a:spcPct val="90000"/>
              </a:lnSpc>
              <a:buFont typeface="Arial" panose="020B0604020202020204" pitchFamily="34" charset="0"/>
              <a:buNone/>
              <a:defRPr lang="da-DK" sz="4800" b="1" kern="1200" cap="all" baseline="0" dirty="0" smtClean="0">
                <a:solidFill>
                  <a:schemeClr val="bg1"/>
                </a:solidFill>
                <a:latin typeface="+mn-lt"/>
                <a:ea typeface="+mn-ea"/>
                <a:cs typeface="+mn-cs"/>
              </a:defRPr>
            </a:lvl4pPr>
            <a:lvl5pPr marL="0" indent="0" algn="l" defTabSz="914400" rtl="0" eaLnBrk="1" latinLnBrk="0" hangingPunct="1">
              <a:lnSpc>
                <a:spcPct val="90000"/>
              </a:lnSpc>
              <a:buFont typeface="Arial" panose="020B0604020202020204" pitchFamily="34" charset="0"/>
              <a:buNone/>
              <a:defRPr lang="da-DK" sz="4800" b="1" kern="1200" cap="all" baseline="0" dirty="0">
                <a:solidFill>
                  <a:schemeClr val="bg1"/>
                </a:solidFill>
                <a:latin typeface="+mn-lt"/>
                <a:ea typeface="+mn-ea"/>
                <a:cs typeface="+mn-cs"/>
              </a:defRPr>
            </a:lvl5pPr>
          </a:lstStyle>
          <a:p>
            <a:pPr lvl="0"/>
            <a:r>
              <a:rPr lang="da-DK" dirty="0"/>
              <a:t>Klik for at tilføje tekst</a:t>
            </a:r>
          </a:p>
        </p:txBody>
      </p:sp>
      <p:sp>
        <p:nvSpPr>
          <p:cNvPr id="8" name="Pladsholder til tekst 14"/>
          <p:cNvSpPr>
            <a:spLocks noGrp="1"/>
          </p:cNvSpPr>
          <p:nvPr>
            <p:ph type="body" sz="quarter" idx="13" hasCustomPrompt="1"/>
          </p:nvPr>
        </p:nvSpPr>
        <p:spPr>
          <a:xfrm>
            <a:off x="582712" y="5934971"/>
            <a:ext cx="11019496" cy="367404"/>
          </a:xfrm>
        </p:spPr>
        <p:txBody>
          <a:bodyPr>
            <a:normAutofit/>
          </a:bodyPr>
          <a:lstStyle>
            <a:lvl1pPr marL="0" indent="0">
              <a:buNone/>
              <a:defRPr sz="2400" b="0" baseline="0">
                <a:solidFill>
                  <a:schemeClr val="bg1"/>
                </a:solidFill>
              </a:defRPr>
            </a:lvl1pPr>
          </a:lstStyle>
          <a:p>
            <a:pPr lvl="0"/>
            <a:r>
              <a:rPr lang="da-DK" dirty="0"/>
              <a:t>Navn, kilde</a:t>
            </a:r>
          </a:p>
        </p:txBody>
      </p:sp>
    </p:spTree>
    <p:extLst>
      <p:ext uri="{BB962C8B-B14F-4D97-AF65-F5344CB8AC3E}">
        <p14:creationId xmlns:p14="http://schemas.microsoft.com/office/powerpoint/2010/main" val="414296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ejlede tekster">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66554F7B-C476-4203-AE9B-5470D905B3E4}"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9" name="Pladsholder til tekst 9"/>
          <p:cNvSpPr>
            <a:spLocks noGrp="1"/>
          </p:cNvSpPr>
          <p:nvPr>
            <p:ph type="body" sz="quarter" idx="15" hasCustomPrompt="1"/>
          </p:nvPr>
        </p:nvSpPr>
        <p:spPr>
          <a:xfrm>
            <a:off x="588964" y="1628775"/>
            <a:ext cx="5358535" cy="4674527"/>
          </a:xfrm>
          <a:noFill/>
        </p:spPr>
        <p:txBody>
          <a:bodyPr lIns="0" tIns="0" rIns="0" bIns="0"/>
          <a:lstStyle>
            <a:lvl1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1pPr>
            <a:lvl2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2pPr>
            <a:lvl3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3pPr>
            <a:lvl4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smtClean="0">
                <a:solidFill>
                  <a:schemeClr val="bg1"/>
                </a:solidFill>
                <a:latin typeface="+mn-lt"/>
                <a:ea typeface="+mn-ea"/>
                <a:cs typeface="+mn-cs"/>
              </a:defRPr>
            </a:lvl4pPr>
            <a:lvl5pPr marL="0" indent="0" algn="r" defTabSz="914400" rtl="0" eaLnBrk="1" latinLnBrk="0" hangingPunct="1">
              <a:lnSpc>
                <a:spcPct val="90000"/>
              </a:lnSpc>
              <a:spcAft>
                <a:spcPts val="1200"/>
              </a:spcAft>
              <a:buFont typeface="Arial" panose="020B0604020202020204" pitchFamily="34" charset="0"/>
              <a:buNone/>
              <a:defRPr lang="da-DK" sz="3600" b="1"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tekst 9"/>
          <p:cNvSpPr>
            <a:spLocks noGrp="1"/>
          </p:cNvSpPr>
          <p:nvPr>
            <p:ph type="body" sz="quarter" idx="16" hasCustomPrompt="1"/>
          </p:nvPr>
        </p:nvSpPr>
        <p:spPr>
          <a:xfrm>
            <a:off x="6244503" y="1628775"/>
            <a:ext cx="5356948" cy="4674527"/>
          </a:xfrm>
          <a:noFill/>
        </p:spPr>
        <p:txBody>
          <a:bodyPr lIns="0" tIns="0" rIns="0" bIns="0"/>
          <a:lstStyle>
            <a:lvl1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1pPr>
            <a:lvl2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2pPr>
            <a:lvl3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3pPr>
            <a:lvl4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smtClean="0">
                <a:solidFill>
                  <a:schemeClr val="bg1"/>
                </a:solidFill>
                <a:latin typeface="+mn-lt"/>
                <a:ea typeface="+mn-ea"/>
                <a:cs typeface="+mn-cs"/>
              </a:defRPr>
            </a:lvl4pPr>
            <a:lvl5pPr marL="0" indent="0" algn="l" defTabSz="914400" rtl="0" eaLnBrk="1" latinLnBrk="0" hangingPunct="1">
              <a:lnSpc>
                <a:spcPct val="90000"/>
              </a:lnSpc>
              <a:spcAft>
                <a:spcPts val="1200"/>
              </a:spcAft>
              <a:buFont typeface="Arial" panose="020B0604020202020204" pitchFamily="34" charset="0"/>
              <a:buNone/>
              <a:defRPr lang="da-DK" sz="3600" b="0" kern="1200" cap="none" baseline="0" dirty="0">
                <a:solidFill>
                  <a:schemeClr val="bg1"/>
                </a:solidFill>
                <a:latin typeface="+mn-lt"/>
                <a:ea typeface="+mn-ea"/>
                <a:cs typeface="+mn-cs"/>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 </a:t>
            </a:r>
          </a:p>
        </p:txBody>
      </p:sp>
      <p:sp>
        <p:nvSpPr>
          <p:cNvPr id="7" name="Titel 1"/>
          <p:cNvSpPr>
            <a:spLocks noGrp="1"/>
          </p:cNvSpPr>
          <p:nvPr>
            <p:ph type="title" hasCustomPrompt="1"/>
          </p:nvPr>
        </p:nvSpPr>
        <p:spPr>
          <a:xfrm>
            <a:off x="588964" y="620714"/>
            <a:ext cx="11012486" cy="863599"/>
          </a:xfrm>
        </p:spPr>
        <p:txBody>
          <a:bodyPr/>
          <a:lstStyle>
            <a:lvl1pPr>
              <a:defRPr>
                <a:solidFill>
                  <a:schemeClr val="bg1"/>
                </a:solidFill>
              </a:defRPr>
            </a:lvl1pPr>
          </a:lstStyle>
          <a:p>
            <a:pPr lvl="0"/>
            <a:r>
              <a:rPr lang="da-DK" dirty="0"/>
              <a:t>Klik for at tilføje overskrift</a:t>
            </a:r>
          </a:p>
        </p:txBody>
      </p:sp>
    </p:spTree>
    <p:extLst>
      <p:ext uri="{BB962C8B-B14F-4D97-AF65-F5344CB8AC3E}">
        <p14:creationId xmlns:p14="http://schemas.microsoft.com/office/powerpoint/2010/main" val="262730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snitsoverskrift">
    <p:bg>
      <p:bgPr>
        <a:solidFill>
          <a:schemeClr val="accent1"/>
        </a:solidFill>
        <a:effectLst/>
      </p:bgPr>
    </p:bg>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p:txBody>
          <a:bodyPr/>
          <a:lstStyle/>
          <a:p>
            <a:fld id="{7E84363C-5D45-41B3-8FA7-E4A3C28213BA}"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
        <p:nvSpPr>
          <p:cNvPr id="7" name="Titel 1"/>
          <p:cNvSpPr>
            <a:spLocks noGrp="1"/>
          </p:cNvSpPr>
          <p:nvPr>
            <p:ph type="title" hasCustomPrompt="1"/>
          </p:nvPr>
        </p:nvSpPr>
        <p:spPr>
          <a:xfrm>
            <a:off x="588963" y="1628775"/>
            <a:ext cx="11012487" cy="4673600"/>
          </a:xfrm>
        </p:spPr>
        <p:txBody>
          <a:bodyPr anchor="t" anchorCtr="0"/>
          <a:lstStyle>
            <a:lvl1pPr>
              <a:defRPr sz="6400" b="0" baseline="0">
                <a:solidFill>
                  <a:schemeClr val="bg1"/>
                </a:solidFill>
              </a:defRPr>
            </a:lvl1pPr>
          </a:lstStyle>
          <a:p>
            <a:pPr lvl="0"/>
            <a:r>
              <a:rPr lang="da-DK" dirty="0"/>
              <a:t>Klik for at tilføje tekst</a:t>
            </a:r>
          </a:p>
        </p:txBody>
      </p:sp>
    </p:spTree>
    <p:extLst>
      <p:ext uri="{BB962C8B-B14F-4D97-AF65-F5344CB8AC3E}">
        <p14:creationId xmlns:p14="http://schemas.microsoft.com/office/powerpoint/2010/main" val="3543884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a-DK" dirty="0"/>
              <a:t>Klik for at tilføje overskrift</a:t>
            </a:r>
          </a:p>
        </p:txBody>
      </p:sp>
      <p:sp>
        <p:nvSpPr>
          <p:cNvPr id="3" name="Pladsholder til dato 2"/>
          <p:cNvSpPr>
            <a:spLocks noGrp="1"/>
          </p:cNvSpPr>
          <p:nvPr>
            <p:ph type="dt" sz="half" idx="10"/>
          </p:nvPr>
        </p:nvSpPr>
        <p:spPr/>
        <p:txBody>
          <a:bodyPr/>
          <a:lstStyle/>
          <a:p>
            <a:fld id="{2F197C15-2114-4FA8-A531-51E467CB49E5}" type="datetime1">
              <a:rPr lang="da-DK" smtClean="0"/>
              <a:t>10-06-2022</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76093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venstre ">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kern="1200" baseline="0" dirty="0">
                <a:solidFill>
                  <a:schemeClr val="bg1"/>
                </a:solidFill>
                <a:latin typeface="+mn-lt"/>
                <a:ea typeface="+mn-ea"/>
                <a:cs typeface="+mn-cs"/>
                <a:sym typeface="Wingdings" panose="05000000000000000000" pitchFamily="2" charset="2"/>
              </a:defRPr>
            </a:lvl1pPr>
          </a:lstStyle>
          <a:p>
            <a:r>
              <a:rPr lang="da-DK" dirty="0"/>
              <a:t> Klik på ikonet, hvis du vil udskifte billedet</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C64773BD-B564-4031-8BC1-8FE44AEFACDB}" type="datetime1">
              <a:rPr lang="da-DK" smtClean="0"/>
              <a:t>10-06-2022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26" name="Pladsholder til tekst 14"/>
          <p:cNvSpPr>
            <a:spLocks noGrp="1"/>
          </p:cNvSpPr>
          <p:nvPr>
            <p:ph type="body" sz="quarter" idx="13" hasCustomPrompt="1"/>
          </p:nvPr>
        </p:nvSpPr>
        <p:spPr>
          <a:xfrm>
            <a:off x="588963" y="4042705"/>
            <a:ext cx="4983162"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Titel 1"/>
          <p:cNvSpPr>
            <a:spLocks noGrp="1"/>
          </p:cNvSpPr>
          <p:nvPr>
            <p:ph type="body" sz="quarter" idx="15"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67803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3F47E5B2-C656-407A-ACD0-1DF350477539}" type="datetime1">
              <a:rPr lang="da-DK" smtClean="0"/>
              <a:t>10-06-2022</a:t>
            </a:fld>
            <a:endParaRPr lang="da-DK" dirty="0"/>
          </a:p>
        </p:txBody>
      </p:sp>
      <p:sp>
        <p:nvSpPr>
          <p:cNvPr id="3" name="Pladsholder til sidefod 2"/>
          <p:cNvSpPr>
            <a:spLocks noGrp="1"/>
          </p:cNvSpPr>
          <p:nvPr>
            <p:ph type="ftr" sz="quarter" idx="11"/>
          </p:nvPr>
        </p:nvSpPr>
        <p:spPr/>
        <p:txBody>
          <a:bodyPr/>
          <a:lstStyle/>
          <a:p>
            <a:endParaRPr lang="da-DK" dirty="0"/>
          </a:p>
        </p:txBody>
      </p:sp>
      <p:sp>
        <p:nvSpPr>
          <p:cNvPr id="4" name="Pladsholder til slidenummer 3"/>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631545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Tree>
    <p:extLst>
      <p:ext uri="{BB962C8B-B14F-4D97-AF65-F5344CB8AC3E}">
        <p14:creationId xmlns:p14="http://schemas.microsoft.com/office/powerpoint/2010/main" val="42675755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18" name="Title 1"/>
          <p:cNvSpPr txBox="1">
            <a:spLocks/>
          </p:cNvSpPr>
          <p:nvPr userDrawn="1"/>
        </p:nvSpPr>
        <p:spPr>
          <a:xfrm>
            <a:off x="588964" y="613649"/>
            <a:ext cx="11012486" cy="879921"/>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før du færdiggør din</a:t>
            </a:r>
            <a:r>
              <a:rPr lang="da-DK" sz="1800" baseline="0" dirty="0">
                <a:solidFill>
                  <a:schemeClr val="tx1"/>
                </a:solidFill>
              </a:rPr>
              <a:t> </a:t>
            </a:r>
            <a:r>
              <a:rPr lang="da-DK" sz="1800" dirty="0">
                <a:solidFill>
                  <a:schemeClr val="tx1"/>
                </a:solidFill>
              </a:rPr>
              <a:t>præsentation</a:t>
            </a:r>
          </a:p>
        </p:txBody>
      </p:sp>
      <p:sp>
        <p:nvSpPr>
          <p:cNvPr id="48" name="Text Box 48"/>
          <p:cNvSpPr txBox="1">
            <a:spLocks noChangeArrowheads="1"/>
          </p:cNvSpPr>
          <p:nvPr userDrawn="1"/>
        </p:nvSpPr>
        <p:spPr bwMode="auto">
          <a:xfrm>
            <a:off x="587376" y="1640495"/>
            <a:ext cx="1750290" cy="3842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KU-skabeloner til PowerPoint</a:t>
            </a:r>
            <a:br>
              <a:rPr lang="da-DK" sz="1000" b="1" noProof="1">
                <a:solidFill>
                  <a:schemeClr val="tx1"/>
                </a:solidFill>
                <a:latin typeface="+mn-lt"/>
                <a:cs typeface="Arial" panose="020B0604020202020204" pitchFamily="34" charset="0"/>
              </a:rPr>
            </a:br>
            <a:r>
              <a:rPr lang="da-DK" sz="800" dirty="0">
                <a:effectLst/>
                <a:latin typeface="+mj-lt"/>
                <a:ea typeface="Calibri" panose="020F0502020204030204" pitchFamily="34" charset="0"/>
                <a:cs typeface="Times New Roman" panose="02020603050405020304" pitchFamily="18" charset="0"/>
              </a:rPr>
              <a:t>Når du åbner PowerPoint på din KU-pc, åbner en skabelon i 4:3-format og med dansk KU-logo.</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Når du klikker på KU-fanen i værktøjslinjen, kan du via knappen ”Vælg Skabelon” vælge mellem skabeloner</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på henholdsvis dansk og engelsk </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formaterne 4:3 og 16:9</a:t>
            </a:r>
          </a:p>
          <a:p>
            <a:pPr marL="88900" lvl="0" indent="-88900">
              <a:lnSpc>
                <a:spcPct val="115000"/>
              </a:lnSpc>
              <a:spcAft>
                <a:spcPts val="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i ”fuld” eller ”tom” version (i den fulde version ser du et eksempel på hver diastype i venstrespalten)</a:t>
            </a:r>
          </a:p>
          <a:p>
            <a:pPr marL="88900" lvl="0" indent="-88900">
              <a:lnSpc>
                <a:spcPct val="115000"/>
              </a:lnSpc>
              <a:spcAft>
                <a:spcPts val="1000"/>
              </a:spcAft>
              <a:buFont typeface="Arial" panose="020B0604020202020204" pitchFamily="34" charset="0"/>
              <a:buChar char="•"/>
              <a:tabLst/>
            </a:pPr>
            <a:r>
              <a:rPr lang="da-DK" sz="800" dirty="0">
                <a:effectLst/>
                <a:latin typeface="+mj-lt"/>
                <a:ea typeface="Calibri" panose="020F0502020204030204" pitchFamily="34" charset="0"/>
                <a:cs typeface="Times New Roman" panose="02020603050405020304" pitchFamily="18" charset="0"/>
              </a:rPr>
              <a:t>samt en demopræsentation med indsat tekst på engelsk</a:t>
            </a:r>
          </a:p>
          <a:p>
            <a:pPr>
              <a:lnSpc>
                <a:spcPct val="115000"/>
              </a:lnSpc>
              <a:spcAft>
                <a:spcPts val="1000"/>
              </a:spcAft>
            </a:pPr>
            <a:r>
              <a:rPr lang="da-DK" sz="800" dirty="0">
                <a:effectLst/>
                <a:latin typeface="+mj-lt"/>
                <a:ea typeface="Calibri" panose="020F0502020204030204" pitchFamily="34" charset="0"/>
                <a:cs typeface="Times New Roman" panose="02020603050405020304" pitchFamily="18" charset="0"/>
              </a:rPr>
              <a:t>Hvis du bruger en ”fuld” version, skal du slette de dias, du ikke vil bruge.</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
            </a:r>
            <a:br>
              <a:rPr lang="da-DK" sz="800" dirty="0">
                <a:effectLst/>
                <a:latin typeface="+mj-lt"/>
                <a:ea typeface="Calibri" panose="020F0502020204030204" pitchFamily="34" charset="0"/>
                <a:cs typeface="Times New Roman" panose="02020603050405020304" pitchFamily="18" charset="0"/>
              </a:rPr>
            </a:br>
            <a:r>
              <a:rPr lang="da-DK" sz="800" dirty="0">
                <a:effectLst/>
                <a:latin typeface="+mj-lt"/>
                <a:ea typeface="Calibri" panose="020F0502020204030204" pitchFamily="34" charset="0"/>
                <a:cs typeface="Times New Roman" panose="02020603050405020304" pitchFamily="18" charset="0"/>
              </a:rPr>
              <a:t>Mac-brugere m.fl. kan hente PowerPoint-skabelonerne på</a:t>
            </a:r>
            <a:r>
              <a:rPr lang="da-DK" sz="800" baseline="0" dirty="0">
                <a:effectLst/>
                <a:latin typeface="+mj-lt"/>
                <a:ea typeface="Calibri" panose="020F0502020204030204" pitchFamily="34" charset="0"/>
                <a:cs typeface="Times New Roman" panose="02020603050405020304" pitchFamily="18" charset="0"/>
              </a:rPr>
              <a:t> </a:t>
            </a: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www.designguide.ku.dk/ku/</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skabeloner/powerpoint/</a:t>
            </a:r>
            <a:br>
              <a:rPr lang="da-DK" sz="800" dirty="0">
                <a:solidFill>
                  <a:schemeClr val="accent4"/>
                </a:solidFill>
                <a:effectLst/>
                <a:latin typeface="+mj-lt"/>
                <a:ea typeface="Calibri" panose="020F0502020204030204" pitchFamily="34" charset="0"/>
                <a:cs typeface="Times New Roman" panose="02020603050405020304" pitchFamily="18" charset="0"/>
                <a:hlinkClick r:id="rId2"/>
              </a:rPr>
            </a:br>
            <a:r>
              <a:rPr lang="da-DK" sz="800" dirty="0">
                <a:solidFill>
                  <a:schemeClr val="accent4"/>
                </a:solidFill>
                <a:effectLst/>
                <a:latin typeface="+mj-lt"/>
                <a:ea typeface="Calibri" panose="020F0502020204030204" pitchFamily="34" charset="0"/>
                <a:cs typeface="Times New Roman" panose="02020603050405020304" pitchFamily="18" charset="0"/>
                <a:hlinkClick r:id="rId2"/>
              </a:rPr>
              <a:t>praesentationer/</a:t>
            </a:r>
            <a:endParaRPr lang="da-DK" sz="800" dirty="0">
              <a:solidFill>
                <a:schemeClr val="accent4"/>
              </a:solidFill>
              <a:effectLst/>
              <a:latin typeface="+mj-lt"/>
              <a:ea typeface="Calibri" panose="020F0502020204030204" pitchFamily="34" charset="0"/>
              <a:cs typeface="Times New Roman" panose="02020603050405020304" pitchFamily="18" charset="0"/>
            </a:endParaRPr>
          </a:p>
        </p:txBody>
      </p:sp>
      <p:sp>
        <p:nvSpPr>
          <p:cNvPr id="49" name="Text Box 48"/>
          <p:cNvSpPr txBox="1">
            <a:spLocks noChangeArrowheads="1"/>
          </p:cNvSpPr>
          <p:nvPr userDrawn="1"/>
        </p:nvSpPr>
        <p:spPr bwMode="auto">
          <a:xfrm>
            <a:off x="2576655" y="4237555"/>
            <a:ext cx="1755548" cy="17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din enheds navn (fx institut), sidenummer og dato</a:t>
            </a:r>
            <a:br>
              <a:rPr lang="da-DK" sz="1000" b="1" noProof="1">
                <a:solidFill>
                  <a:schemeClr val="tx1"/>
                </a:solidFill>
                <a:latin typeface="+mj-lt"/>
                <a:cs typeface="Arial" panose="020B0604020202020204" pitchFamily="34" charset="0"/>
              </a:rPr>
            </a:br>
            <a:r>
              <a:rPr lang="da-DK" sz="800" b="1" dirty="0">
                <a:effectLst/>
                <a:latin typeface="+mj-lt"/>
                <a:ea typeface="Calibri" panose="020F0502020204030204" pitchFamily="34" charset="0"/>
                <a:cs typeface="Times New Roman" panose="02020603050405020304" pitchFamily="18" charset="0"/>
              </a:rPr>
              <a:t>1.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Indsæt </a:t>
            </a:r>
            <a:r>
              <a:rPr lang="da-DK" sz="800" dirty="0">
                <a:effectLst/>
                <a:latin typeface="+mj-lt"/>
                <a:ea typeface="Calibri" panose="020F0502020204030204" pitchFamily="34" charset="0"/>
                <a:cs typeface="Times New Roman" panose="02020603050405020304" pitchFamily="18" charset="0"/>
              </a:rPr>
              <a:t>i topmenuen </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2. </a:t>
            </a:r>
            <a:r>
              <a:rPr lang="da-DK" sz="800" dirty="0">
                <a:effectLst/>
                <a:latin typeface="+mj-lt"/>
                <a:ea typeface="Calibri" panose="020F0502020204030204" pitchFamily="34" charset="0"/>
                <a:cs typeface="Times New Roman" panose="02020603050405020304" pitchFamily="18" charset="0"/>
              </a:rPr>
              <a:t>Vælg </a:t>
            </a:r>
            <a:r>
              <a:rPr lang="da-DK" sz="800" b="1" dirty="0">
                <a:effectLst/>
                <a:latin typeface="+mj-lt"/>
                <a:ea typeface="Calibri" panose="020F0502020204030204" pitchFamily="34" charset="0"/>
                <a:cs typeface="Times New Roman" panose="02020603050405020304" pitchFamily="18" charset="0"/>
              </a:rPr>
              <a:t>Sidehoved og Sidefod</a:t>
            </a:r>
          </a:p>
          <a:p>
            <a:pPr>
              <a:lnSpc>
                <a:spcPct val="90000"/>
              </a:lnSpc>
              <a:spcAft>
                <a:spcPts val="1000"/>
              </a:spcAft>
            </a:pPr>
            <a:r>
              <a:rPr lang="da-DK" sz="800" b="1" dirty="0">
                <a:effectLst/>
                <a:latin typeface="+mj-lt"/>
                <a:ea typeface="Calibri" panose="020F0502020204030204" pitchFamily="34" charset="0"/>
                <a:cs typeface="Times New Roman" panose="02020603050405020304" pitchFamily="18" charset="0"/>
              </a:rPr>
              <a:t>3. </a:t>
            </a:r>
            <a:r>
              <a:rPr lang="da-DK" sz="800" dirty="0">
                <a:effectLst/>
                <a:latin typeface="+mj-lt"/>
                <a:ea typeface="Calibri" panose="020F0502020204030204" pitchFamily="34" charset="0"/>
                <a:cs typeface="Times New Roman" panose="02020603050405020304" pitchFamily="18" charset="0"/>
              </a:rPr>
              <a:t>Udfyld felterne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4. Vælg </a:t>
            </a:r>
            <a:r>
              <a:rPr lang="da-DK" sz="800" b="1" dirty="0">
                <a:effectLst/>
                <a:latin typeface="+mj-lt"/>
                <a:ea typeface="Calibri" panose="020F0502020204030204" pitchFamily="34" charset="0"/>
                <a:cs typeface="Times New Roman" panose="02020603050405020304" pitchFamily="18" charset="0"/>
              </a:rPr>
              <a:t>Anvend på alle </a:t>
            </a:r>
            <a:r>
              <a:rPr lang="da-DK" sz="800" dirty="0">
                <a:effectLst/>
                <a:latin typeface="+mj-lt"/>
                <a:ea typeface="Calibri" panose="020F0502020204030204" pitchFamily="34" charset="0"/>
                <a:cs typeface="Times New Roman" panose="02020603050405020304" pitchFamily="18" charset="0"/>
              </a:rPr>
              <a:t>- eller </a:t>
            </a:r>
            <a:r>
              <a:rPr lang="da-DK" sz="800" b="1" dirty="0">
                <a:effectLst/>
                <a:latin typeface="+mj-lt"/>
                <a:ea typeface="Calibri" panose="020F0502020204030204" pitchFamily="34" charset="0"/>
                <a:cs typeface="Times New Roman" panose="02020603050405020304" pitchFamily="18" charset="0"/>
              </a:rPr>
              <a:t>Anvend</a:t>
            </a:r>
            <a:r>
              <a:rPr lang="da-DK" sz="800" dirty="0">
                <a:effectLst/>
                <a:latin typeface="+mj-lt"/>
                <a:ea typeface="Calibri" panose="020F0502020204030204" pitchFamily="34" charset="0"/>
                <a:cs typeface="Times New Roman" panose="02020603050405020304" pitchFamily="18" charset="0"/>
              </a:rPr>
              <a:t>, hvis det kun skal være på et enkelt dias/slide</a:t>
            </a:r>
          </a:p>
          <a:p>
            <a:pPr>
              <a:lnSpc>
                <a:spcPct val="90000"/>
              </a:lnSpc>
              <a:spcAft>
                <a:spcPts val="1000"/>
              </a:spcAft>
            </a:pPr>
            <a:r>
              <a:rPr lang="da-DK" sz="800" dirty="0">
                <a:effectLst/>
                <a:latin typeface="+mj-lt"/>
                <a:ea typeface="Calibri" panose="020F0502020204030204" pitchFamily="34" charset="0"/>
                <a:cs typeface="Times New Roman" panose="02020603050405020304" pitchFamily="18" charset="0"/>
              </a:rPr>
              <a:t>Oplysningerne placeres i højre side af den grå topbjælke.</a:t>
            </a:r>
          </a:p>
        </p:txBody>
      </p:sp>
      <p:sp>
        <p:nvSpPr>
          <p:cNvPr id="50" name="Text Box 48"/>
          <p:cNvSpPr txBox="1">
            <a:spLocks noChangeArrowheads="1"/>
          </p:cNvSpPr>
          <p:nvPr userDrawn="1"/>
        </p:nvSpPr>
        <p:spPr bwMode="auto">
          <a:xfrm>
            <a:off x="587375" y="5678667"/>
            <a:ext cx="1899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0"/>
              </a:spcAft>
              <a:defRPr/>
            </a:pPr>
            <a:r>
              <a:rPr lang="da-DK" sz="1000" b="1" noProof="1">
                <a:solidFill>
                  <a:schemeClr val="tx1"/>
                </a:solidFill>
                <a:latin typeface="+mn-lt"/>
                <a:cs typeface="Arial" panose="020B0604020202020204" pitchFamily="34" charset="0"/>
              </a:rPr>
              <a:t>Lav nyt dias/slide (hhv. 2010- + 2013- og 2016-version) </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p:txBody>
      </p:sp>
      <p:pic>
        <p:nvPicPr>
          <p:cNvPr id="51" name="Billede 40"/>
          <p:cNvPicPr>
            <a:picLocks noChangeAspect="1"/>
          </p:cNvPicPr>
          <p:nvPr userDrawn="1"/>
        </p:nvPicPr>
        <p:blipFill rotWithShape="1">
          <a:blip r:embed="rId3"/>
          <a:srcRect l="36944" r="2272" b="69429"/>
          <a:stretch/>
        </p:blipFill>
        <p:spPr>
          <a:xfrm>
            <a:off x="4157637" y="2940574"/>
            <a:ext cx="395416" cy="126627"/>
          </a:xfrm>
          <a:prstGeom prst="rect">
            <a:avLst/>
          </a:prstGeom>
        </p:spPr>
      </p:pic>
      <p:sp>
        <p:nvSpPr>
          <p:cNvPr id="52" name="Text Box 48"/>
          <p:cNvSpPr txBox="1">
            <a:spLocks noChangeArrowheads="1"/>
          </p:cNvSpPr>
          <p:nvPr userDrawn="1"/>
        </p:nvSpPr>
        <p:spPr bwMode="auto">
          <a:xfrm>
            <a:off x="2587038" y="2582327"/>
            <a:ext cx="1624241"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Diastype</a:t>
            </a:r>
            <a:br>
              <a:rPr lang="da-DK" sz="1000" b="1" noProof="1">
                <a:solidFill>
                  <a:schemeClr val="tx1"/>
                </a:solidFill>
                <a:latin typeface="+mn-lt"/>
                <a:cs typeface="Arial" panose="020B0604020202020204" pitchFamily="34" charset="0"/>
              </a:rPr>
            </a:b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53" name="Text Box 48"/>
          <p:cNvSpPr txBox="1">
            <a:spLocks noChangeArrowheads="1"/>
          </p:cNvSpPr>
          <p:nvPr userDrawn="1"/>
        </p:nvSpPr>
        <p:spPr bwMode="auto">
          <a:xfrm>
            <a:off x="2576655" y="3571524"/>
            <a:ext cx="16346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br>
              <a:rPr lang="da-DK" sz="1000" b="1" noProof="1">
                <a:solidFill>
                  <a:schemeClr val="tx1"/>
                </a:solidFill>
                <a:latin typeface="+mn-lt"/>
                <a:cs typeface="Arial" panose="020B0604020202020204" pitchFamily="34" charset="0"/>
              </a:rPr>
            </a:br>
            <a:r>
              <a:rPr lang="da-DK" altLang="da-DK" sz="800" b="0" noProof="1">
                <a:solidFill>
                  <a:schemeClr val="tx1"/>
                </a:solidFill>
                <a:latin typeface="+mn-lt"/>
                <a:cs typeface="Arial" panose="020B0604020202020204" pitchFamily="34" charset="0"/>
              </a:rPr>
              <a:t>KU Anvender skriften Microsoft New Tai Lue i PowerPoint.</a:t>
            </a:r>
            <a:endParaRPr lang="da-DK" altLang="da-DK" sz="800" b="0" baseline="0" noProof="1">
              <a:solidFill>
                <a:schemeClr val="tx1"/>
              </a:solidFill>
              <a:latin typeface="+mn-lt"/>
              <a:cs typeface="Arial" panose="020B0604020202020204" pitchFamily="34" charset="0"/>
            </a:endParaRPr>
          </a:p>
        </p:txBody>
      </p:sp>
      <p:sp>
        <p:nvSpPr>
          <p:cNvPr id="54" name="Text Box 48"/>
          <p:cNvSpPr txBox="1">
            <a:spLocks noChangeArrowheads="1"/>
          </p:cNvSpPr>
          <p:nvPr userDrawn="1"/>
        </p:nvSpPr>
        <p:spPr bwMode="auto">
          <a:xfrm>
            <a:off x="4739114" y="1627125"/>
            <a:ext cx="1634624" cy="2339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0"/>
              </a:spcAft>
              <a:defRPr/>
            </a:pPr>
            <a:r>
              <a:rPr lang="da-DK" sz="1000" b="1" noProof="1">
                <a:solidFill>
                  <a:schemeClr val="tx1"/>
                </a:solidFill>
                <a:latin typeface="+mj-lt"/>
                <a:cs typeface="Arial" panose="020B0604020202020204" pitchFamily="34" charset="0"/>
              </a:rPr>
              <a:t>Gitter- og 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se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Klik på </a:t>
            </a:r>
            <a:r>
              <a:rPr lang="da-DK" sz="800" b="1" noProof="1">
                <a:solidFill>
                  <a:schemeClr val="tx1"/>
                </a:solidFill>
                <a:latin typeface="+mj-lt"/>
                <a:cs typeface="Arial" panose="020B0604020202020204" pitchFamily="34" charset="0"/>
              </a:rPr>
              <a:t>Vis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Vælg </a:t>
            </a:r>
            <a:r>
              <a:rPr lang="da-DK" sz="800" b="1" noProof="1">
                <a:solidFill>
                  <a:schemeClr val="tx1"/>
                </a:solidFill>
                <a:latin typeface="+mj-lt"/>
                <a:cs typeface="Arial" panose="020B0604020202020204" pitchFamily="34" charset="0"/>
              </a:rPr>
              <a:t>Gitterlinjer</a:t>
            </a:r>
            <a:r>
              <a:rPr lang="da-DK" sz="800" b="0" noProof="1">
                <a:solidFill>
                  <a:schemeClr val="tx1"/>
                </a:solidFill>
                <a:latin typeface="+mj-lt"/>
                <a:cs typeface="Arial" panose="020B0604020202020204" pitchFamily="34" charset="0"/>
              </a:rPr>
              <a:t> og/eller </a:t>
            </a:r>
            <a:r>
              <a:rPr lang="da-DK" sz="800" b="1" noProof="1">
                <a:solidFill>
                  <a:schemeClr val="tx1"/>
                </a:solidFill>
                <a:latin typeface="+mj-lt"/>
                <a:cs typeface="Arial" panose="020B0604020202020204" pitchFamily="34" charset="0"/>
              </a:rPr>
              <a:t>Hjælpelinjer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For at etablere flere gitter- og hjælpelinjer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1. </a:t>
            </a:r>
            <a:r>
              <a:rPr lang="da-DK" sz="800" b="0" noProof="1">
                <a:solidFill>
                  <a:schemeClr val="tx1"/>
                </a:solidFill>
                <a:latin typeface="+mj-lt"/>
                <a:cs typeface="Arial" panose="020B0604020202020204" pitchFamily="34" charset="0"/>
              </a:rPr>
              <a:t>Før musen over en eksisterende hjælpelinje og klik på linjen (koordinater på linjen vises)</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Hold </a:t>
            </a:r>
            <a:r>
              <a:rPr lang="da-DK" sz="800" b="1" noProof="1">
                <a:solidFill>
                  <a:schemeClr val="tx1"/>
                </a:solidFill>
                <a:latin typeface="+mj-lt"/>
                <a:cs typeface="Arial" panose="020B0604020202020204" pitchFamily="34" charset="0"/>
              </a:rPr>
              <a:t>CTRL</a:t>
            </a:r>
            <a:r>
              <a:rPr lang="da-DK" sz="800" b="0" noProof="1">
                <a:solidFill>
                  <a:schemeClr val="tx1"/>
                </a:solidFill>
                <a:latin typeface="+mj-lt"/>
                <a:cs typeface="Arial" panose="020B0604020202020204" pitchFamily="34" charset="0"/>
              </a:rPr>
              <a:t> nede, mens du flytter placeringen af den eksisterende linje (tilføjer en ny)</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Tryk </a:t>
            </a:r>
            <a:r>
              <a:rPr lang="da-DK" sz="800" b="1" noProof="1">
                <a:solidFill>
                  <a:schemeClr val="tx1"/>
                </a:solidFill>
                <a:latin typeface="+mj-lt"/>
                <a:cs typeface="Arial" panose="020B0604020202020204" pitchFamily="34" charset="0"/>
              </a:rPr>
              <a:t>Alt + F9</a:t>
            </a:r>
            <a:r>
              <a:rPr lang="da-DK" sz="800" b="0" noProof="1">
                <a:solidFill>
                  <a:schemeClr val="tx1"/>
                </a:solidFill>
                <a:latin typeface="+mj-lt"/>
                <a:cs typeface="Arial" panose="020B0604020202020204" pitchFamily="34" charset="0"/>
              </a:rPr>
              <a:t> for hurtig visning af hjælpelinjer</a:t>
            </a:r>
          </a:p>
        </p:txBody>
      </p:sp>
      <p:sp>
        <p:nvSpPr>
          <p:cNvPr id="55" name="Text Box 48"/>
          <p:cNvSpPr txBox="1">
            <a:spLocks noChangeArrowheads="1"/>
          </p:cNvSpPr>
          <p:nvPr userDrawn="1"/>
        </p:nvSpPr>
        <p:spPr bwMode="auto">
          <a:xfrm>
            <a:off x="4728822" y="4141417"/>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Indsæt billede</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På layouts med billedholder: Klik på ikon og vælg </a:t>
            </a:r>
            <a:r>
              <a:rPr lang="da-DK" sz="800" b="1" noProof="1">
                <a:solidFill>
                  <a:schemeClr val="tx1"/>
                </a:solidFill>
                <a:latin typeface="+mj-lt"/>
                <a:cs typeface="Arial" panose="020B0604020202020204" pitchFamily="34" charset="0"/>
              </a:rPr>
              <a:t>Indsæt</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Teksten ”Klik her, hvis du vil udskifte billedet” bliver ikke vist i din præsentation.  </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Du kan hente KU-billeder, som er tilpasset og minimeret til henholdsvis 4:3- og 16:9-format via dette link:</a:t>
            </a:r>
            <a:br>
              <a:rPr lang="da-DK" sz="800" b="0"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 </a:t>
            </a:r>
            <a:r>
              <a:rPr lang="da-DK" sz="800" b="0" noProof="1">
                <a:solidFill>
                  <a:schemeClr val="accent4"/>
                </a:solidFill>
                <a:latin typeface="+mj-lt"/>
                <a:cs typeface="Arial" panose="020B0604020202020204" pitchFamily="34" charset="0"/>
                <a:hlinkClick r:id="rId4"/>
              </a:rPr>
              <a:t>http://image.ku.dk/lightbox/211/13407586855728741badb20/</a:t>
            </a:r>
            <a:r>
              <a:rPr lang="da-DK" sz="800" b="0" baseline="0" noProof="1">
                <a:solidFill>
                  <a:schemeClr val="accent4"/>
                </a:solidFill>
                <a:latin typeface="+mj-lt"/>
                <a:cs typeface="Arial" panose="020B0604020202020204" pitchFamily="34" charset="0"/>
                <a:hlinkClick r:id="rId4"/>
              </a:rPr>
              <a:t> </a:t>
            </a:r>
            <a:endParaRPr lang="da-DK" sz="800" b="0" noProof="1">
              <a:solidFill>
                <a:schemeClr val="accent4"/>
              </a:solidFill>
              <a:latin typeface="+mj-lt"/>
              <a:cs typeface="Arial" panose="020B0604020202020204" pitchFamily="34" charset="0"/>
            </a:endParaRP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Vælg slideshow-visning for at gøre linket aktivt.</a:t>
            </a:r>
          </a:p>
        </p:txBody>
      </p:sp>
      <p:sp>
        <p:nvSpPr>
          <p:cNvPr id="56" name="Text Box 48"/>
          <p:cNvSpPr txBox="1">
            <a:spLocks noChangeArrowheads="1"/>
          </p:cNvSpPr>
          <p:nvPr userDrawn="1"/>
        </p:nvSpPr>
        <p:spPr bwMode="auto">
          <a:xfrm>
            <a:off x="6691561" y="1640495"/>
            <a:ext cx="16346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Billedstørrelser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De optimale billedstørrelser 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4:3-format: 1.500 x 1.073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16:9-format: 1.500 x 818 pixels</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Gem billederne i 72 dpi og i ”jpg-medium-kvalitet”</a:t>
            </a:r>
          </a:p>
        </p:txBody>
      </p:sp>
      <p:sp>
        <p:nvSpPr>
          <p:cNvPr id="57" name="Text Box 48"/>
          <p:cNvSpPr txBox="1">
            <a:spLocks noChangeArrowheads="1"/>
          </p:cNvSpPr>
          <p:nvPr userDrawn="1"/>
        </p:nvSpPr>
        <p:spPr bwMode="auto">
          <a:xfrm>
            <a:off x="6691561" y="2720006"/>
            <a:ext cx="1634624"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Beskær billede</a:t>
            </a:r>
            <a:br>
              <a:rPr lang="da-DK" sz="1000" b="1" noProof="1">
                <a:solidFill>
                  <a:schemeClr val="tx1"/>
                </a:solidFill>
                <a:latin typeface="+mj-lt"/>
                <a:cs typeface="Arial" panose="020B0604020202020204" pitchFamily="34" charset="0"/>
              </a:rPr>
            </a:br>
            <a:r>
              <a:rPr lang="da-DK" sz="800" b="1" noProof="1">
                <a:solidFill>
                  <a:schemeClr val="tx1"/>
                </a:solidFill>
                <a:latin typeface="+mj-lt"/>
                <a:cs typeface="Arial" panose="020B0604020202020204" pitchFamily="34" charset="0"/>
              </a:rPr>
              <a:t>1</a:t>
            </a:r>
            <a:r>
              <a:rPr lang="da-DK" sz="800" b="0" noProof="1">
                <a:solidFill>
                  <a:schemeClr val="tx1"/>
                </a:solidFill>
                <a:latin typeface="+mj-lt"/>
                <a:cs typeface="Arial" panose="020B0604020202020204" pitchFamily="34" charset="0"/>
              </a:rPr>
              <a:t>. Klik </a:t>
            </a:r>
            <a:r>
              <a:rPr lang="da-DK" sz="800" b="1" noProof="1">
                <a:solidFill>
                  <a:schemeClr val="tx1"/>
                </a:solidFill>
                <a:latin typeface="+mj-lt"/>
                <a:cs typeface="Arial" panose="020B0604020202020204" pitchFamily="34" charset="0"/>
              </a:rPr>
              <a:t>Beskær</a:t>
            </a:r>
            <a:r>
              <a:rPr lang="da-DK" sz="800" b="0" noProof="1">
                <a:solidFill>
                  <a:schemeClr val="tx1"/>
                </a:solidFill>
                <a:latin typeface="+mj-lt"/>
                <a:cs typeface="Arial" panose="020B0604020202020204" pitchFamily="34" charset="0"/>
              </a:rPr>
              <a:t> for at ændre billedets fokus/størrelse</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2. </a:t>
            </a:r>
            <a:r>
              <a:rPr lang="da-DK" sz="800" b="0" noProof="1">
                <a:solidFill>
                  <a:schemeClr val="tx1"/>
                </a:solidFill>
                <a:latin typeface="+mj-lt"/>
                <a:cs typeface="Arial" panose="020B0604020202020204" pitchFamily="34" charset="0"/>
              </a:rPr>
              <a:t>Ønsker du at skalere billedet, så hold </a:t>
            </a:r>
            <a:r>
              <a:rPr lang="da-DK" sz="800" b="1" noProof="1">
                <a:solidFill>
                  <a:schemeClr val="tx1"/>
                </a:solidFill>
                <a:latin typeface="+mj-lt"/>
                <a:cs typeface="Arial" panose="020B0604020202020204" pitchFamily="34" charset="0"/>
              </a:rPr>
              <a:t>SHIFT</a:t>
            </a:r>
            <a:r>
              <a:rPr lang="da-DK" sz="800" b="0" noProof="1">
                <a:solidFill>
                  <a:schemeClr val="tx1"/>
                </a:solidFill>
                <a:latin typeface="+mj-lt"/>
                <a:cs typeface="Arial" panose="020B0604020202020204" pitchFamily="34" charset="0"/>
              </a:rPr>
              <a:t>-knappen nede, mens du trækker i billedets hjørner</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3. </a:t>
            </a:r>
            <a:r>
              <a:rPr lang="da-DK" sz="800" b="0" noProof="1">
                <a:solidFill>
                  <a:schemeClr val="tx1"/>
                </a:solidFill>
                <a:latin typeface="+mj-lt"/>
                <a:cs typeface="Arial" panose="020B0604020202020204" pitchFamily="34" charset="0"/>
              </a:rPr>
              <a:t>Højreklik på billedet og vælg </a:t>
            </a:r>
            <a:r>
              <a:rPr lang="da-DK" sz="800" b="1" noProof="1">
                <a:solidFill>
                  <a:schemeClr val="tx1"/>
                </a:solidFill>
                <a:latin typeface="+mj-lt"/>
                <a:cs typeface="Arial" panose="020B0604020202020204" pitchFamily="34" charset="0"/>
              </a:rPr>
              <a:t>Placer bagerst</a:t>
            </a:r>
          </a:p>
          <a:p>
            <a:pPr eaLnBrk="1" hangingPunct="1">
              <a:lnSpc>
                <a:spcPct val="90000"/>
              </a:lnSpc>
              <a:spcAft>
                <a:spcPts val="600"/>
              </a:spcAft>
              <a:defRPr/>
            </a:pPr>
            <a:r>
              <a:rPr lang="da-DK" sz="800" b="1" noProof="1">
                <a:solidFill>
                  <a:schemeClr val="tx1"/>
                </a:solidFill>
                <a:latin typeface="+mj-lt"/>
                <a:cs typeface="Arial" panose="020B0604020202020204" pitchFamily="34" charset="0"/>
              </a:rPr>
              <a:t>Tip: </a:t>
            </a:r>
            <a:r>
              <a:rPr lang="da-DK" sz="800" b="0" noProof="1">
                <a:solidFill>
                  <a:schemeClr val="tx1"/>
                </a:solidFill>
                <a:latin typeface="+mj-lt"/>
                <a:cs typeface="Arial" panose="020B0604020202020204" pitchFamily="34" charset="0"/>
              </a:rPr>
              <a:t>Hvis du sletter billedet og indsætter et nyt, kan billedet lægge sig foran tekst og grafik. Hvis dette sker, skal du vælge billedet, højreklikke og vælge </a:t>
            </a:r>
            <a:r>
              <a:rPr lang="da-DK" sz="800" b="1" noProof="1">
                <a:solidFill>
                  <a:schemeClr val="tx1"/>
                </a:solidFill>
                <a:latin typeface="+mj-lt"/>
                <a:cs typeface="Arial" panose="020B0604020202020204" pitchFamily="34" charset="0"/>
              </a:rPr>
              <a:t>Placer bagerst</a:t>
            </a:r>
          </a:p>
        </p:txBody>
      </p:sp>
      <p:sp>
        <p:nvSpPr>
          <p:cNvPr id="58" name="Text Box 48"/>
          <p:cNvSpPr txBox="1">
            <a:spLocks noChangeArrowheads="1"/>
          </p:cNvSpPr>
          <p:nvPr userDrawn="1"/>
        </p:nvSpPr>
        <p:spPr bwMode="auto">
          <a:xfrm>
            <a:off x="6691561" y="4765322"/>
            <a:ext cx="1634624" cy="88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Skabelonens farver</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Du kan vælge mellem en række farver til baggrunde og grafer.</a:t>
            </a:r>
          </a:p>
          <a:p>
            <a:pPr eaLnBrk="1" hangingPunct="1">
              <a:lnSpc>
                <a:spcPct val="90000"/>
              </a:lnSpc>
              <a:spcAft>
                <a:spcPts val="600"/>
              </a:spcAft>
              <a:defRPr/>
            </a:pPr>
            <a:r>
              <a:rPr lang="da-DK" sz="800" b="0" noProof="1">
                <a:solidFill>
                  <a:schemeClr val="tx1"/>
                </a:solidFill>
                <a:latin typeface="+mj-lt"/>
                <a:cs typeface="Arial" panose="020B0604020202020204" pitchFamily="34" charset="0"/>
              </a:rPr>
              <a:t>Højreklik på den flade, du vil skifte farve på, og derefter malerbøtte-ikonet (Fyldfarve til figur)</a:t>
            </a:r>
          </a:p>
        </p:txBody>
      </p:sp>
      <p:sp>
        <p:nvSpPr>
          <p:cNvPr id="59" name="Text Box 48"/>
          <p:cNvSpPr txBox="1">
            <a:spLocks noChangeArrowheads="1"/>
          </p:cNvSpPr>
          <p:nvPr userDrawn="1"/>
        </p:nvSpPr>
        <p:spPr bwMode="auto">
          <a:xfrm>
            <a:off x="6691561" y="5815137"/>
            <a:ext cx="1634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600"/>
              </a:spcAft>
              <a:defRPr/>
            </a:pPr>
            <a:r>
              <a:rPr lang="da-DK" sz="1000" b="1" noProof="1">
                <a:solidFill>
                  <a:schemeClr val="tx1"/>
                </a:solidFill>
                <a:latin typeface="+mj-lt"/>
                <a:cs typeface="Arial" panose="020B0604020202020204" pitchFamily="34" charset="0"/>
              </a:rPr>
              <a:t>Mere information</a:t>
            </a:r>
            <a:br>
              <a:rPr lang="da-DK" sz="1000" b="1" noProof="1">
                <a:solidFill>
                  <a:schemeClr val="tx1"/>
                </a:solidFill>
                <a:latin typeface="+mj-lt"/>
                <a:cs typeface="Arial" panose="020B0604020202020204" pitchFamily="34" charset="0"/>
              </a:rPr>
            </a:br>
            <a:r>
              <a:rPr lang="da-DK" sz="800" b="0" noProof="1">
                <a:solidFill>
                  <a:schemeClr val="tx1"/>
                </a:solidFill>
                <a:latin typeface="+mj-lt"/>
                <a:cs typeface="Arial" panose="020B0604020202020204" pitchFamily="34" charset="0"/>
              </a:rPr>
              <a:t>Se</a:t>
            </a:r>
            <a:r>
              <a:rPr lang="da-DK" sz="800" b="0" baseline="0" noProof="1">
                <a:solidFill>
                  <a:schemeClr val="tx1"/>
                </a:solidFill>
                <a:latin typeface="+mj-lt"/>
                <a:cs typeface="Arial" panose="020B0604020202020204" pitchFamily="34" charset="0"/>
              </a:rPr>
              <a:t> designguiden</a:t>
            </a:r>
            <a:r>
              <a:rPr lang="da-DK" sz="800" b="0" noProof="1">
                <a:solidFill>
                  <a:schemeClr val="tx1"/>
                </a:solidFill>
                <a:latin typeface="+mj-lt"/>
                <a:cs typeface="Arial" panose="020B0604020202020204" pitchFamily="34" charset="0"/>
              </a:rPr>
              <a:t> på</a:t>
            </a:r>
            <a:r>
              <a:rPr lang="da-DK" sz="800" b="0" baseline="0" noProof="1">
                <a:solidFill>
                  <a:schemeClr val="tx1"/>
                </a:solidFill>
                <a:latin typeface="+mj-lt"/>
                <a:cs typeface="Arial" panose="020B0604020202020204" pitchFamily="34" charset="0"/>
              </a:rPr>
              <a:t/>
            </a:r>
            <a:br>
              <a:rPr lang="da-DK" sz="800" b="0" baseline="0" noProof="1">
                <a:solidFill>
                  <a:schemeClr val="tx1"/>
                </a:solidFill>
                <a:latin typeface="+mj-lt"/>
                <a:cs typeface="Arial" panose="020B0604020202020204" pitchFamily="34" charset="0"/>
              </a:rPr>
            </a:br>
            <a:r>
              <a:rPr lang="da-DK" sz="800" b="0" noProof="1">
                <a:solidFill>
                  <a:schemeClr val="accent4"/>
                </a:solidFill>
                <a:latin typeface="+mj-lt"/>
                <a:cs typeface="Arial" panose="020B0604020202020204" pitchFamily="34" charset="0"/>
                <a:hlinkClick r:id="rId2"/>
              </a:rPr>
              <a:t>www.designguide.ku.dk/ku/</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skabeloner/powerpoint/</a:t>
            </a:r>
            <a:br>
              <a:rPr lang="da-DK" sz="800" b="0" noProof="1">
                <a:solidFill>
                  <a:schemeClr val="accent4"/>
                </a:solidFill>
                <a:latin typeface="+mj-lt"/>
                <a:cs typeface="Arial" panose="020B0604020202020204" pitchFamily="34" charset="0"/>
                <a:hlinkClick r:id="rId2"/>
              </a:rPr>
            </a:br>
            <a:r>
              <a:rPr lang="da-DK" sz="800" b="0" noProof="1">
                <a:solidFill>
                  <a:schemeClr val="accent4"/>
                </a:solidFill>
                <a:latin typeface="+mj-lt"/>
                <a:cs typeface="Arial" panose="020B0604020202020204" pitchFamily="34" charset="0"/>
                <a:hlinkClick r:id="rId2"/>
              </a:rPr>
              <a:t>praesentationer/</a:t>
            </a:r>
            <a:endParaRPr lang="da-DK" sz="800" b="0" noProof="1">
              <a:solidFill>
                <a:schemeClr val="accent4"/>
              </a:solidFill>
              <a:latin typeface="+mj-lt"/>
              <a:cs typeface="Arial" panose="020B0604020202020204" pitchFamily="34" charset="0"/>
            </a:endParaRPr>
          </a:p>
        </p:txBody>
      </p:sp>
      <p:pic>
        <p:nvPicPr>
          <p:cNvPr id="60" name="Billede 25"/>
          <p:cNvPicPr>
            <a:picLocks noChangeAspect="1"/>
          </p:cNvPicPr>
          <p:nvPr userDrawn="1"/>
        </p:nvPicPr>
        <p:blipFill>
          <a:blip r:embed="rId5"/>
          <a:stretch>
            <a:fillRect/>
          </a:stretch>
        </p:blipFill>
        <p:spPr>
          <a:xfrm>
            <a:off x="6268044" y="4201412"/>
            <a:ext cx="257327" cy="275280"/>
          </a:xfrm>
          <a:prstGeom prst="rect">
            <a:avLst/>
          </a:prstGeom>
        </p:spPr>
      </p:pic>
      <p:pic>
        <p:nvPicPr>
          <p:cNvPr id="61" name="Billede 36"/>
          <p:cNvPicPr>
            <a:picLocks noChangeAspect="1"/>
          </p:cNvPicPr>
          <p:nvPr userDrawn="1"/>
        </p:nvPicPr>
        <p:blipFill>
          <a:blip r:embed="rId6"/>
          <a:stretch>
            <a:fillRect/>
          </a:stretch>
        </p:blipFill>
        <p:spPr>
          <a:xfrm>
            <a:off x="8223538" y="2795378"/>
            <a:ext cx="288708" cy="275280"/>
          </a:xfrm>
          <a:prstGeom prst="rect">
            <a:avLst/>
          </a:prstGeom>
        </p:spPr>
      </p:pic>
      <p:pic>
        <p:nvPicPr>
          <p:cNvPr id="62" name="Billede 37"/>
          <p:cNvPicPr>
            <a:picLocks noChangeAspect="1"/>
          </p:cNvPicPr>
          <p:nvPr userDrawn="1"/>
        </p:nvPicPr>
        <p:blipFill>
          <a:blip r:embed="rId7"/>
          <a:stretch>
            <a:fillRect/>
          </a:stretch>
        </p:blipFill>
        <p:spPr>
          <a:xfrm>
            <a:off x="8241826" y="3187789"/>
            <a:ext cx="223122" cy="228843"/>
          </a:xfrm>
          <a:prstGeom prst="rect">
            <a:avLst/>
          </a:prstGeom>
        </p:spPr>
      </p:pic>
      <p:sp>
        <p:nvSpPr>
          <p:cNvPr id="63" name="Text Box 48"/>
          <p:cNvSpPr txBox="1">
            <a:spLocks noChangeArrowheads="1"/>
          </p:cNvSpPr>
          <p:nvPr userDrawn="1"/>
        </p:nvSpPr>
        <p:spPr bwMode="auto">
          <a:xfrm>
            <a:off x="2564067" y="1666128"/>
            <a:ext cx="176813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Nyt dias/Nyt slide</a:t>
            </a:r>
            <a:r>
              <a:rPr lang="da-DK" altLang="da-DK" sz="800" baseline="0" noProof="1">
                <a:solidFill>
                  <a:schemeClr val="tx1"/>
                </a:solidFill>
                <a:latin typeface="+mn-lt"/>
                <a:cs typeface="Arial" panose="020B0604020202020204" pitchFamily="34" charset="0"/>
              </a:rPr>
              <a:t>. Klik på øverste del af knappen for at oprette i et dias/slide magen til det markerede. Klik på nederste del for at se et udvalg af mulige layoutvalg</a:t>
            </a:r>
            <a:endParaRPr lang="da-DK" altLang="da-DK" sz="800" noProof="1">
              <a:solidFill>
                <a:schemeClr val="tx1"/>
              </a:solidFill>
              <a:latin typeface="+mn-lt"/>
              <a:cs typeface="Arial" panose="020B0604020202020204" pitchFamily="34" charset="0"/>
            </a:endParaRPr>
          </a:p>
        </p:txBody>
      </p:sp>
      <p:pic>
        <p:nvPicPr>
          <p:cNvPr id="64" name="Billede 39"/>
          <p:cNvPicPr>
            <a:picLocks noChangeAspect="1"/>
          </p:cNvPicPr>
          <p:nvPr userDrawn="1"/>
        </p:nvPicPr>
        <p:blipFill rotWithShape="1">
          <a:blip r:embed="rId3"/>
          <a:srcRect l="2931" r="60888"/>
          <a:stretch/>
        </p:blipFill>
        <p:spPr>
          <a:xfrm>
            <a:off x="4231619" y="1844048"/>
            <a:ext cx="235367" cy="418987"/>
          </a:xfrm>
          <a:prstGeom prst="rect">
            <a:avLst/>
          </a:prstGeom>
        </p:spPr>
      </p:pic>
      <p:sp>
        <p:nvSpPr>
          <p:cNvPr id="65" name="Freeform 10"/>
          <p:cNvSpPr>
            <a:spLocks noChangeAspect="1"/>
          </p:cNvSpPr>
          <p:nvPr userDrawn="1"/>
        </p:nvSpPr>
        <p:spPr>
          <a:xfrm rot="19800000">
            <a:off x="44040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66" name="Freeform 10"/>
          <p:cNvSpPr>
            <a:spLocks noChangeAspect="1"/>
          </p:cNvSpPr>
          <p:nvPr userDrawn="1"/>
        </p:nvSpPr>
        <p:spPr>
          <a:xfrm rot="19800000">
            <a:off x="44164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Tree>
    <p:extLst>
      <p:ext uri="{BB962C8B-B14F-4D97-AF65-F5344CB8AC3E}">
        <p14:creationId xmlns:p14="http://schemas.microsoft.com/office/powerpoint/2010/main" val="274027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billede stor højre ">
    <p:spTree>
      <p:nvGrpSpPr>
        <p:cNvPr id="1" name=""/>
        <p:cNvGrpSpPr/>
        <p:nvPr/>
      </p:nvGrpSpPr>
      <p:grpSpPr>
        <a:xfrm>
          <a:off x="0" y="0"/>
          <a:ext cx="0" cy="0"/>
          <a:chOff x="0" y="0"/>
          <a:chExt cx="0" cy="0"/>
        </a:xfrm>
      </p:grpSpPr>
      <p:sp>
        <p:nvSpPr>
          <p:cNvPr id="12" name="Pladsholder til billede 9"/>
          <p:cNvSpPr>
            <a:spLocks noGrp="1"/>
          </p:cNvSpPr>
          <p:nvPr>
            <p:ph type="pic" sz="quarter" idx="14" hasCustomPrompt="1"/>
          </p:nvPr>
        </p:nvSpPr>
        <p:spPr>
          <a:xfrm>
            <a:off x="8804" y="0"/>
            <a:ext cx="12192000" cy="6858000"/>
          </a:xfrm>
          <a:blipFill>
            <a:blip r:embed="rId2"/>
            <a:stretch>
              <a:fillRect/>
            </a:stretch>
          </a:blipFill>
        </p:spPr>
        <p:txBody>
          <a:bodyPr lIns="0" tIns="360000" rIns="6408000" anchor="ctr" anchorCtr="0"/>
          <a:lstStyle>
            <a:lvl1pPr marL="0" indent="0" algn="r">
              <a:buNone/>
              <a:defRPr sz="3200" baseline="0">
                <a:sym typeface="Wingdings" panose="05000000000000000000" pitchFamily="2" charset="2"/>
              </a:defRPr>
            </a:lvl1pPr>
          </a:lstStyle>
          <a:p>
            <a:r>
              <a:rPr lang="da-DK" dirty="0"/>
              <a:t>Klik på ikonet, hvis du vil udskifte billedet  </a:t>
            </a:r>
            <a:br>
              <a:rPr lang="da-DK" dirty="0"/>
            </a:br>
            <a:r>
              <a:rPr lang="da-DK" dirty="0"/>
              <a:t> </a:t>
            </a:r>
          </a:p>
        </p:txBody>
      </p:sp>
      <p:sp>
        <p:nvSpPr>
          <p:cNvPr id="2" name="Titel 2"/>
          <p:cNvSpPr>
            <a:spLocks noGrp="1"/>
          </p:cNvSpPr>
          <p:nvPr>
            <p:ph type="ctrTitle"/>
          </p:nvPr>
        </p:nvSpPr>
        <p:spPr>
          <a:xfrm>
            <a:off x="6243638" y="691815"/>
            <a:ext cx="5948362" cy="5474035"/>
          </a:xfrm>
          <a:blipFill>
            <a:blip r:embed="rId3"/>
            <a:stretch>
              <a:fillRect/>
            </a:stretch>
          </a:blipFill>
        </p:spPr>
        <p:txBody>
          <a:bodyPr lIns="360000" tIns="468000" rIns="540000" bIns="3384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4" name="Pladsholder til dato 3"/>
          <p:cNvSpPr>
            <a:spLocks noGrp="1"/>
          </p:cNvSpPr>
          <p:nvPr>
            <p:ph type="dt" sz="half" idx="10"/>
          </p:nvPr>
        </p:nvSpPr>
        <p:spPr>
          <a:xfrm>
            <a:off x="10329111" y="-385164"/>
            <a:ext cx="814976" cy="176797"/>
          </a:xfrm>
        </p:spPr>
        <p:txBody>
          <a:bodyPr/>
          <a:lstStyle>
            <a:lvl1pPr>
              <a:defRPr sz="100">
                <a:solidFill>
                  <a:schemeClr val="bg1"/>
                </a:solidFill>
              </a:defRPr>
            </a:lvl1pPr>
          </a:lstStyle>
          <a:p>
            <a:fld id="{C333159E-FBB4-453B-BB73-EC3ABA0B9EC3}" type="datetime1">
              <a:rPr lang="da-DK" smtClean="0"/>
              <a:t>10-06-2022</a:t>
            </a:fld>
            <a:endParaRPr lang="da-DK" dirty="0"/>
          </a:p>
        </p:txBody>
      </p:sp>
      <p:sp>
        <p:nvSpPr>
          <p:cNvPr id="5" name="Pladsholder til sidefod 4"/>
          <p:cNvSpPr>
            <a:spLocks noGrp="1"/>
          </p:cNvSpPr>
          <p:nvPr>
            <p:ph type="ftr" sz="quarter" idx="11"/>
          </p:nvPr>
        </p:nvSpPr>
        <p:spPr>
          <a:xfrm>
            <a:off x="3236495" y="-385164"/>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164"/>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15" name="Pladsholder til tekst 14"/>
          <p:cNvSpPr>
            <a:spLocks noGrp="1"/>
          </p:cNvSpPr>
          <p:nvPr>
            <p:ph type="body" sz="quarter" idx="13" hasCustomPrompt="1"/>
          </p:nvPr>
        </p:nvSpPr>
        <p:spPr>
          <a:xfrm>
            <a:off x="6622257" y="4053600"/>
            <a:ext cx="4979193" cy="899766"/>
          </a:xfrm>
        </p:spPr>
        <p:txBody>
          <a:bodyPr rIns="0">
            <a:noAutofit/>
          </a:bodyPr>
          <a:lstStyle>
            <a:lvl1pPr marL="0" indent="0">
              <a:spcBef>
                <a:spcPts val="0"/>
              </a:spcBef>
              <a:buNone/>
              <a:defRPr sz="1800" baseline="0"/>
            </a:lvl1pPr>
          </a:lstStyle>
          <a:p>
            <a:pPr lvl="0"/>
            <a:r>
              <a:rPr lang="da-DK" dirty="0"/>
              <a:t>Navn på oplægsholder, KU-enhed, sted og dato</a:t>
            </a:r>
          </a:p>
        </p:txBody>
      </p:sp>
      <p:sp>
        <p:nvSpPr>
          <p:cNvPr id="9" name="Undertitel 2"/>
          <p:cNvSpPr>
            <a:spLocks noGrp="1"/>
          </p:cNvSpPr>
          <p:nvPr>
            <p:ph type="subTitle" idx="1" hasCustomPrompt="1"/>
          </p:nvPr>
        </p:nvSpPr>
        <p:spPr>
          <a:xfrm>
            <a:off x="6622257" y="3007285"/>
            <a:ext cx="4979193" cy="726435"/>
          </a:xfrm>
        </p:spPr>
        <p:txBody>
          <a:bodyPr>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10" name="Titel 1"/>
          <p:cNvSpPr>
            <a:spLocks noGrp="1"/>
          </p:cNvSpPr>
          <p:nvPr>
            <p:ph type="body" sz="quarter" idx="15" hasCustomPrompt="1"/>
          </p:nvPr>
        </p:nvSpPr>
        <p:spPr>
          <a:xfrm>
            <a:off x="6622257" y="1020200"/>
            <a:ext cx="4977606"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2903454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billede lille højre">
    <p:spTree>
      <p:nvGrpSpPr>
        <p:cNvPr id="1" name=""/>
        <p:cNvGrpSpPr/>
        <p:nvPr/>
      </p:nvGrpSpPr>
      <p:grpSpPr>
        <a:xfrm>
          <a:off x="0" y="0"/>
          <a:ext cx="0" cy="0"/>
          <a:chOff x="0" y="0"/>
          <a:chExt cx="0" cy="0"/>
        </a:xfrm>
      </p:grpSpPr>
      <p:sp>
        <p:nvSpPr>
          <p:cNvPr id="30" name="Pladsholder til billede 9"/>
          <p:cNvSpPr>
            <a:spLocks noGrp="1"/>
          </p:cNvSpPr>
          <p:nvPr>
            <p:ph type="pic" sz="quarter" idx="14" hasCustomPrompt="1"/>
          </p:nvPr>
        </p:nvSpPr>
        <p:spPr>
          <a:xfrm>
            <a:off x="0" y="0"/>
            <a:ext cx="12192000" cy="6858000"/>
          </a:xfrm>
          <a:blipFill>
            <a:blip r:embed="rId2"/>
            <a:stretch>
              <a:fillRect/>
            </a:stretch>
          </a:blipFill>
        </p:spPr>
        <p:txBody>
          <a:bodyPr lIns="0" tIns="360000" rIns="6408000" anchor="ctr" anchorCtr="0"/>
          <a:lstStyle>
            <a:lvl1pPr marL="0" indent="0" algn="r">
              <a:buNone/>
              <a:defRPr sz="3200" baseline="0">
                <a:solidFill>
                  <a:schemeClr val="bg1"/>
                </a:solidFill>
                <a:sym typeface="Wingdings" panose="05000000000000000000" pitchFamily="2" charset="2"/>
              </a:defRPr>
            </a:lvl1pPr>
          </a:lstStyle>
          <a:p>
            <a:r>
              <a:rPr lang="da-DK" dirty="0"/>
              <a:t>Klik på ikonet, hvis du vil udskifte billedet  </a:t>
            </a:r>
          </a:p>
        </p:txBody>
      </p:sp>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72EBC29C-0917-4C4D-9E80-3B6188930562}" type="datetime1">
              <a:rPr lang="da-DK" smtClean="0"/>
              <a:t>10-06-2022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6243638" y="2271092"/>
            <a:ext cx="5948362" cy="3895200"/>
          </a:xfrm>
          <a:blipFill>
            <a:blip r:embed="rId3"/>
            <a:stretch>
              <a:fillRect/>
            </a:stretch>
          </a:blipFill>
        </p:spPr>
        <p:txBody>
          <a:bodyPr lIns="360000" tIns="468000" rIns="540000" bIns="2448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9" name="Pladsholder til tekst 14"/>
          <p:cNvSpPr>
            <a:spLocks noGrp="1"/>
          </p:cNvSpPr>
          <p:nvPr>
            <p:ph type="body" sz="quarter" idx="13" hasCustomPrompt="1"/>
          </p:nvPr>
        </p:nvSpPr>
        <p:spPr>
          <a:xfrm>
            <a:off x="6622257" y="4053600"/>
            <a:ext cx="4979193" cy="899766"/>
          </a:xfrm>
        </p:spPr>
        <p:txBody>
          <a:bodyPr r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baseline="0"/>
            </a:lvl1pPr>
          </a:lstStyle>
          <a:p>
            <a:pPr lvl="0"/>
            <a:r>
              <a:rPr lang="da-DK" dirty="0"/>
              <a:t>Navn på oplægsholder, KU-enhed, sted og dato</a:t>
            </a:r>
          </a:p>
        </p:txBody>
      </p:sp>
      <p:sp>
        <p:nvSpPr>
          <p:cNvPr id="10" name="Titel 1"/>
          <p:cNvSpPr>
            <a:spLocks noGrp="1"/>
          </p:cNvSpPr>
          <p:nvPr>
            <p:ph type="body" sz="quarter" idx="15" hasCustomPrompt="1"/>
          </p:nvPr>
        </p:nvSpPr>
        <p:spPr>
          <a:xfrm>
            <a:off x="6622258" y="2610941"/>
            <a:ext cx="4962920"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62967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egl stor ">
    <p:spTree>
      <p:nvGrpSpPr>
        <p:cNvPr id="1" name=""/>
        <p:cNvGrpSpPr/>
        <p:nvPr/>
      </p:nvGrpSpPr>
      <p:grpSpPr>
        <a:xfrm>
          <a:off x="0" y="0"/>
          <a:ext cx="0" cy="0"/>
          <a:chOff x="0" y="0"/>
          <a:chExt cx="0" cy="0"/>
        </a:xfrm>
      </p:grpSpPr>
      <p:sp>
        <p:nvSpPr>
          <p:cNvPr id="8"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7"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8880D59A-D7B0-4B9B-8B78-E4C3DDBABBD4}" type="datetime1">
              <a:rPr lang="da-DK" smtClean="0"/>
              <a:t>10-06-2022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hasCustomPrompt="1"/>
          </p:nvPr>
        </p:nvSpPr>
        <p:spPr>
          <a:xfrm>
            <a:off x="0" y="691815"/>
            <a:ext cx="5959476" cy="5474035"/>
          </a:xfrm>
          <a:blipFill>
            <a:blip r:embed="rId3"/>
            <a:stretch>
              <a:fillRect/>
            </a:stretch>
          </a:blipFill>
        </p:spPr>
        <p:txBody>
          <a:bodyPr lIns="540000" tIns="468000" rIns="360000" bIns="3384000" anchor="b" anchorCtr="0">
            <a:noAutofit/>
          </a:bodyPr>
          <a:lstStyle>
            <a:lvl1pPr algn="l">
              <a:lnSpc>
                <a:spcPct val="900000"/>
              </a:lnSpc>
              <a:defRPr sz="3600">
                <a:solidFill>
                  <a:schemeClr val="bg1"/>
                </a:solidFill>
              </a:defRPr>
            </a:lvl1pPr>
          </a:lstStyle>
          <a:p>
            <a:r>
              <a:rPr lang="da-DK" dirty="0"/>
              <a:t>master</a:t>
            </a:r>
          </a:p>
        </p:txBody>
      </p:sp>
      <p:sp>
        <p:nvSpPr>
          <p:cNvPr id="37" name="Undertitel 2"/>
          <p:cNvSpPr>
            <a:spLocks noGrp="1"/>
          </p:cNvSpPr>
          <p:nvPr>
            <p:ph type="subTitle" idx="1" hasCustomPrompt="1"/>
          </p:nvPr>
        </p:nvSpPr>
        <p:spPr>
          <a:xfrm>
            <a:off x="588964" y="3007285"/>
            <a:ext cx="4946648" cy="726435"/>
          </a:xfrm>
        </p:spPr>
        <p:txBody>
          <a:bodyPr rIns="0">
            <a:no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Klik for at tilføje undertitel</a:t>
            </a:r>
          </a:p>
        </p:txBody>
      </p:sp>
      <p:sp>
        <p:nvSpPr>
          <p:cNvPr id="38"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2" name="Titel 1"/>
          <p:cNvSpPr>
            <a:spLocks noGrp="1"/>
          </p:cNvSpPr>
          <p:nvPr>
            <p:ph type="body" sz="quarter" idx="14" hasCustomPrompt="1"/>
          </p:nvPr>
        </p:nvSpPr>
        <p:spPr>
          <a:xfrm>
            <a:off x="587375" y="1020200"/>
            <a:ext cx="4946649" cy="1345417"/>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4281795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egl lille ">
    <p:spTree>
      <p:nvGrpSpPr>
        <p:cNvPr id="1" name=""/>
        <p:cNvGrpSpPr/>
        <p:nvPr/>
      </p:nvGrpSpPr>
      <p:grpSpPr>
        <a:xfrm>
          <a:off x="0" y="0"/>
          <a:ext cx="0" cy="0"/>
          <a:chOff x="0" y="0"/>
          <a:chExt cx="0" cy="0"/>
        </a:xfrm>
      </p:grpSpPr>
      <p:sp>
        <p:nvSpPr>
          <p:cNvPr id="11" name="Rectangle 7"/>
          <p:cNvSpPr/>
          <p:nvPr userDrawn="1"/>
        </p:nvSpPr>
        <p:spPr>
          <a:xfrm>
            <a:off x="0" y="0"/>
            <a:ext cx="12198350" cy="6858000"/>
          </a:xfrm>
          <a:prstGeom prst="rect">
            <a:avLst/>
          </a:prstGeom>
          <a:gradFill flip="none" rotWithShape="1">
            <a:gsLst>
              <a:gs pos="0">
                <a:srgbClr val="DDDDDD"/>
              </a:gs>
              <a:gs pos="100000">
                <a:schemeClr val="bg1"/>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1534" r="10628" b="7654"/>
          <a:stretch/>
        </p:blipFill>
        <p:spPr>
          <a:xfrm>
            <a:off x="1733575" y="-6016"/>
            <a:ext cx="10465859" cy="6858000"/>
          </a:xfrm>
          <a:prstGeom prst="rect">
            <a:avLst/>
          </a:prstGeom>
        </p:spPr>
      </p:pic>
      <p:sp>
        <p:nvSpPr>
          <p:cNvPr id="4" name="Pladsholder til dato 3"/>
          <p:cNvSpPr>
            <a:spLocks noGrp="1"/>
          </p:cNvSpPr>
          <p:nvPr>
            <p:ph type="dt" sz="half" idx="10"/>
          </p:nvPr>
        </p:nvSpPr>
        <p:spPr>
          <a:xfrm>
            <a:off x="10329111" y="-385200"/>
            <a:ext cx="814976" cy="176797"/>
          </a:xfrm>
        </p:spPr>
        <p:txBody>
          <a:bodyPr/>
          <a:lstStyle>
            <a:lvl1pPr>
              <a:defRPr sz="100">
                <a:solidFill>
                  <a:schemeClr val="bg1"/>
                </a:solidFill>
              </a:defRPr>
            </a:lvl1pPr>
          </a:lstStyle>
          <a:p>
            <a:fld id="{DACD5312-4BB5-4AD3-ABB6-C66798F20444}" type="datetime1">
              <a:rPr lang="da-DK" smtClean="0"/>
              <a:t>10-06-2022</a:t>
            </a:fld>
            <a:endParaRPr lang="da-DK" dirty="0"/>
          </a:p>
        </p:txBody>
      </p:sp>
      <p:sp>
        <p:nvSpPr>
          <p:cNvPr id="5" name="Pladsholder til sidefod 4"/>
          <p:cNvSpPr>
            <a:spLocks noGrp="1"/>
          </p:cNvSpPr>
          <p:nvPr>
            <p:ph type="ftr" sz="quarter" idx="11"/>
          </p:nvPr>
        </p:nvSpPr>
        <p:spPr>
          <a:xfrm>
            <a:off x="3236495" y="-385200"/>
            <a:ext cx="6981162" cy="176797"/>
          </a:xfrm>
        </p:spPr>
        <p:txBody>
          <a:bodyPr/>
          <a:lstStyle>
            <a:lvl1pPr>
              <a:defRPr sz="100">
                <a:solidFill>
                  <a:schemeClr val="bg1"/>
                </a:solidFill>
              </a:defRPr>
            </a:lvl1pPr>
          </a:lstStyle>
          <a:p>
            <a:endParaRPr lang="da-DK" dirty="0"/>
          </a:p>
        </p:txBody>
      </p:sp>
      <p:sp>
        <p:nvSpPr>
          <p:cNvPr id="6" name="Pladsholder til slidenummer 5"/>
          <p:cNvSpPr>
            <a:spLocks noGrp="1"/>
          </p:cNvSpPr>
          <p:nvPr>
            <p:ph type="sldNum" sz="quarter" idx="12"/>
          </p:nvPr>
        </p:nvSpPr>
        <p:spPr>
          <a:xfrm>
            <a:off x="11255542" y="-385200"/>
            <a:ext cx="381759" cy="176797"/>
          </a:xfrm>
        </p:spPr>
        <p:txBody>
          <a:bodyPr/>
          <a:lstStyle>
            <a:lvl1pPr>
              <a:defRPr sz="100">
                <a:solidFill>
                  <a:schemeClr val="bg1"/>
                </a:solidFill>
              </a:defRPr>
            </a:lvl1pPr>
          </a:lstStyle>
          <a:p>
            <a:fld id="{091A926C-488A-4E3E-9C21-57CAA120E114}" type="slidenum">
              <a:rPr lang="da-DK" smtClean="0"/>
              <a:pPr/>
              <a:t>‹#›</a:t>
            </a:fld>
            <a:endParaRPr lang="da-DK" dirty="0"/>
          </a:p>
        </p:txBody>
      </p:sp>
      <p:sp>
        <p:nvSpPr>
          <p:cNvPr id="22" name="Titel 2"/>
          <p:cNvSpPr>
            <a:spLocks noGrp="1"/>
          </p:cNvSpPr>
          <p:nvPr>
            <p:ph type="ctrTitle"/>
          </p:nvPr>
        </p:nvSpPr>
        <p:spPr>
          <a:xfrm>
            <a:off x="0" y="2271092"/>
            <a:ext cx="5959476" cy="3895200"/>
          </a:xfrm>
          <a:blipFill>
            <a:blip r:embed="rId3"/>
            <a:stretch>
              <a:fillRect/>
            </a:stretch>
          </a:blipFill>
        </p:spPr>
        <p:txBody>
          <a:bodyPr lIns="540000" tIns="468000" rIns="360000" bIns="2340000" anchor="b" anchorCtr="0">
            <a:noAutofit/>
          </a:bodyPr>
          <a:lstStyle>
            <a:lvl1pPr algn="l">
              <a:lnSpc>
                <a:spcPts val="4000"/>
              </a:lnSpc>
              <a:defRPr sz="3600">
                <a:solidFill>
                  <a:schemeClr val="bg1"/>
                </a:solidFill>
              </a:defRPr>
            </a:lvl1pPr>
          </a:lstStyle>
          <a:p>
            <a:r>
              <a:rPr lang="en-US"/>
              <a:t>Click to edit Master title style</a:t>
            </a:r>
            <a:endParaRPr lang="da-DK" dirty="0"/>
          </a:p>
        </p:txBody>
      </p:sp>
      <p:sp>
        <p:nvSpPr>
          <p:cNvPr id="15" name="Pladsholder til tekst 14"/>
          <p:cNvSpPr>
            <a:spLocks noGrp="1"/>
          </p:cNvSpPr>
          <p:nvPr>
            <p:ph type="body" sz="quarter" idx="13" hasCustomPrompt="1"/>
          </p:nvPr>
        </p:nvSpPr>
        <p:spPr>
          <a:xfrm>
            <a:off x="588963" y="4053600"/>
            <a:ext cx="4946649" cy="899766"/>
          </a:xfrm>
        </p:spPr>
        <p:txBody>
          <a:bodyPr rIns="0">
            <a:noAutofit/>
          </a:bodyPr>
          <a:lstStyle>
            <a:lvl1pPr marL="0" indent="0">
              <a:lnSpc>
                <a:spcPct val="100000"/>
              </a:lnSpc>
              <a:spcBef>
                <a:spcPts val="0"/>
              </a:spcBef>
              <a:buNone/>
              <a:defRPr sz="1800" baseline="0"/>
            </a:lvl1pPr>
          </a:lstStyle>
          <a:p>
            <a:pPr lvl="0"/>
            <a:r>
              <a:rPr lang="da-DK" dirty="0"/>
              <a:t>Navn på oplægsholder, KU-enhed, sted og dato</a:t>
            </a:r>
          </a:p>
        </p:txBody>
      </p:sp>
      <p:sp>
        <p:nvSpPr>
          <p:cNvPr id="10" name="Titel 1"/>
          <p:cNvSpPr>
            <a:spLocks noGrp="1"/>
          </p:cNvSpPr>
          <p:nvPr>
            <p:ph type="body" sz="quarter" idx="14" hasCustomPrompt="1"/>
          </p:nvPr>
        </p:nvSpPr>
        <p:spPr>
          <a:xfrm>
            <a:off x="587375" y="2610941"/>
            <a:ext cx="4946649" cy="1109335"/>
          </a:xfrm>
        </p:spPr>
        <p:txBody>
          <a:bodyPr rIns="0">
            <a:noAutofit/>
          </a:bodyPr>
          <a:lstStyle>
            <a:lvl1pPr marL="0" indent="0">
              <a:lnSpc>
                <a:spcPct val="100000"/>
              </a:lnSpc>
              <a:spcBef>
                <a:spcPts val="0"/>
              </a:spcBef>
              <a:buNone/>
              <a:defRPr sz="3600" baseline="0">
                <a:solidFill>
                  <a:schemeClr val="accent1"/>
                </a:solidFill>
              </a:defRPr>
            </a:lvl1pPr>
          </a:lstStyle>
          <a:p>
            <a:pPr lvl="0"/>
            <a:r>
              <a:rPr lang="da-DK" dirty="0"/>
              <a:t>Klik for at tilføje titel</a:t>
            </a:r>
          </a:p>
        </p:txBody>
      </p:sp>
    </p:spTree>
    <p:extLst>
      <p:ext uri="{BB962C8B-B14F-4D97-AF65-F5344CB8AC3E}">
        <p14:creationId xmlns:p14="http://schemas.microsoft.com/office/powerpoint/2010/main" val="169068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3" y="620714"/>
            <a:ext cx="11012488" cy="865186"/>
          </a:xfrm>
        </p:spPr>
        <p:txBody>
          <a:bodyPr/>
          <a:lstStyle/>
          <a:p>
            <a:pPr lvl="0"/>
            <a:r>
              <a:rPr lang="da-DK" dirty="0"/>
              <a:t>Klik for at tilføje overskrift</a:t>
            </a:r>
          </a:p>
        </p:txBody>
      </p:sp>
      <p:sp>
        <p:nvSpPr>
          <p:cNvPr id="3" name="Pladsholder til indhold 2"/>
          <p:cNvSpPr>
            <a:spLocks noGrp="1"/>
          </p:cNvSpPr>
          <p:nvPr>
            <p:ph idx="1" hasCustomPrompt="1"/>
          </p:nvPr>
        </p:nvSpPr>
        <p:spPr>
          <a:xfrm>
            <a:off x="588963" y="1635125"/>
            <a:ext cx="11012488" cy="4675188"/>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a:lvl4pPr>
          </a:lstStyle>
          <a:p>
            <a:pPr lvl="0"/>
            <a:r>
              <a:rPr lang="da-DK" dirty="0"/>
              <a:t>Klik for at indsætte tekst</a:t>
            </a:r>
          </a:p>
          <a:p>
            <a:pPr lvl="1"/>
            <a:r>
              <a:rPr lang="da-DK" dirty="0"/>
              <a:t>Andet niveau</a:t>
            </a:r>
          </a:p>
          <a:p>
            <a:pPr lvl="2"/>
            <a:r>
              <a:rPr lang="da-DK" dirty="0"/>
              <a:t>Tredje niveau</a:t>
            </a:r>
          </a:p>
        </p:txBody>
      </p:sp>
      <p:sp>
        <p:nvSpPr>
          <p:cNvPr id="4" name="Pladsholder til dato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idefod 4"/>
          <p:cNvSpPr>
            <a:spLocks noGrp="1"/>
          </p:cNvSpPr>
          <p:nvPr>
            <p:ph type="ftr" sz="quarter" idx="11"/>
          </p:nvPr>
        </p:nvSpPr>
        <p:spPr/>
        <p:txBody>
          <a:bodyPr/>
          <a:lstStyle/>
          <a:p>
            <a:endParaRPr lang="da-DK" dirty="0"/>
          </a:p>
        </p:txBody>
      </p:sp>
      <p:sp>
        <p:nvSpPr>
          <p:cNvPr id="6" name="Pladsholder til slidenummer 5"/>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27968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el og to indholdsobjekter ">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8964" y="620714"/>
            <a:ext cx="11012486" cy="865186"/>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8535" cy="4675187"/>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stStyle>
          <a:p>
            <a:pPr lvl="0"/>
            <a:r>
              <a:rPr lang="da-DK" dirty="0"/>
              <a:t>Klik for at indsætte tekst</a:t>
            </a:r>
          </a:p>
          <a:p>
            <a:pPr lvl="1"/>
            <a:r>
              <a:rPr lang="da-DK" dirty="0"/>
              <a:t>Andet niveau</a:t>
            </a:r>
          </a:p>
          <a:p>
            <a:pPr lvl="2"/>
            <a:r>
              <a:rPr lang="da-DK" dirty="0"/>
              <a:t>Tredje niveau</a:t>
            </a:r>
          </a:p>
          <a:p>
            <a:pPr lvl="3"/>
            <a:endParaRPr lang="da-DK" dirty="0"/>
          </a:p>
        </p:txBody>
      </p:sp>
      <p:sp>
        <p:nvSpPr>
          <p:cNvPr id="4" name="Pladsholder til indhold 3"/>
          <p:cNvSpPr>
            <a:spLocks noGrp="1"/>
          </p:cNvSpPr>
          <p:nvPr>
            <p:ph sz="half" idx="2" hasCustomPrompt="1"/>
          </p:nvPr>
        </p:nvSpPr>
        <p:spPr>
          <a:xfrm>
            <a:off x="6244502" y="1635125"/>
            <a:ext cx="5356948" cy="4675187"/>
          </a:xfrm>
        </p:spPr>
        <p:txBody>
          <a:bodyPr vert="horz" lIns="0" tIns="0" rIns="0" bIns="0" rtlCol="0">
            <a:noAutofit/>
          </a:bodyPr>
          <a:lstStyle>
            <a:lvl1pPr>
              <a:defRPr lang="da-DK" dirty="0" smtClean="0"/>
            </a:lvl1pPr>
            <a:lvl2pPr>
              <a:defRPr lang="da-DK" dirty="0" smtClean="0"/>
            </a:lvl2pPr>
            <a:lvl3pPr>
              <a:defRPr lang="da-DK" dirty="0" smtClean="0"/>
            </a:lvl3pPr>
            <a:lvl4pPr marL="719138" indent="0">
              <a:buNone/>
              <a:defRPr lang="da-DK" dirty="0" smtClean="0"/>
            </a:lvl4pPr>
            <a:lvl5pPr>
              <a:defRPr lang="da-DK" dirty="0"/>
            </a:lvl5pPr>
            <a:lvl8pPr marL="719138" indent="0">
              <a:buNone/>
              <a:defRPr/>
            </a:lvl8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EE4FFEAA-BA47-4F55-BB2A-ABDD4DBF5CDE}" type="datetime1">
              <a:rPr lang="da-DK" smtClean="0"/>
              <a:t>10-06-2022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375496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indhold og billede">
    <p:spTree>
      <p:nvGrpSpPr>
        <p:cNvPr id="1" name=""/>
        <p:cNvGrpSpPr/>
        <p:nvPr/>
      </p:nvGrpSpPr>
      <p:grpSpPr>
        <a:xfrm>
          <a:off x="0" y="0"/>
          <a:ext cx="0" cy="0"/>
          <a:chOff x="0" y="0"/>
          <a:chExt cx="0" cy="0"/>
        </a:xfrm>
      </p:grpSpPr>
      <p:sp>
        <p:nvSpPr>
          <p:cNvPr id="8" name="Pladsholder til billede 9"/>
          <p:cNvSpPr>
            <a:spLocks noGrp="1"/>
          </p:cNvSpPr>
          <p:nvPr>
            <p:ph type="pic" sz="quarter" idx="14" hasCustomPrompt="1"/>
          </p:nvPr>
        </p:nvSpPr>
        <p:spPr>
          <a:xfrm>
            <a:off x="6243639" y="1635125"/>
            <a:ext cx="5357812" cy="4675187"/>
          </a:xfrm>
          <a:blipFill>
            <a:blip r:embed="rId2"/>
            <a:stretch>
              <a:fillRect/>
            </a:stretch>
          </a:blipFill>
        </p:spPr>
        <p:txBody>
          <a:bodyPr lIns="0" tIns="2304000" rIns="0" anchor="t" anchorCtr="0"/>
          <a:lstStyle>
            <a:lvl1pPr marL="0" indent="0" algn="ctr">
              <a:buNone/>
              <a:defRPr sz="3200" baseline="0">
                <a:solidFill>
                  <a:schemeClr val="bg1"/>
                </a:solidFill>
                <a:sym typeface="Wingdings" panose="05000000000000000000" pitchFamily="2" charset="2"/>
              </a:defRPr>
            </a:lvl1pPr>
          </a:lstStyle>
          <a:p>
            <a:r>
              <a:rPr lang="da-DK" dirty="0"/>
              <a:t>Klik på ikonet, hvis du vil udskifte billedet </a:t>
            </a:r>
          </a:p>
        </p:txBody>
      </p:sp>
      <p:sp>
        <p:nvSpPr>
          <p:cNvPr id="2" name="Titel 1"/>
          <p:cNvSpPr>
            <a:spLocks noGrp="1"/>
          </p:cNvSpPr>
          <p:nvPr>
            <p:ph type="title" hasCustomPrompt="1"/>
          </p:nvPr>
        </p:nvSpPr>
        <p:spPr>
          <a:xfrm>
            <a:off x="588965" y="620712"/>
            <a:ext cx="11012486" cy="865187"/>
          </a:xfrm>
        </p:spPr>
        <p:txBody>
          <a:bodyPr/>
          <a:lstStyle/>
          <a:p>
            <a:pPr lvl="0"/>
            <a:r>
              <a:rPr lang="da-DK" dirty="0"/>
              <a:t>Klik for at tilføje overskrift</a:t>
            </a:r>
          </a:p>
        </p:txBody>
      </p:sp>
      <p:sp>
        <p:nvSpPr>
          <p:cNvPr id="3" name="Pladsholder til indhold 2"/>
          <p:cNvSpPr>
            <a:spLocks noGrp="1"/>
          </p:cNvSpPr>
          <p:nvPr>
            <p:ph sz="half" idx="1" hasCustomPrompt="1"/>
          </p:nvPr>
        </p:nvSpPr>
        <p:spPr>
          <a:xfrm>
            <a:off x="588964" y="1635125"/>
            <a:ext cx="5359398" cy="4675188"/>
          </a:xfrm>
        </p:spPr>
        <p:txBody>
          <a:bodyPr vert="horz" lIns="0" tIns="0" rIns="0" bIns="0" rtlCol="0">
            <a:noAutofit/>
          </a:bodyPr>
          <a:lstStyle>
            <a:lvl1pPr>
              <a:defRPr lang="da-DK" dirty="0" smtClean="0"/>
            </a:lvl1pPr>
            <a:lvl2pPr>
              <a:defRPr lang="da-DK" dirty="0" smtClean="0"/>
            </a:lvl2pPr>
            <a:lvl3pPr>
              <a:defRPr lang="da-DK" dirty="0" smtClean="0"/>
            </a:lvl3pPr>
            <a:lvl4pPr>
              <a:defRPr lang="da-DK" dirty="0" smtClean="0"/>
            </a:lvl4pPr>
            <a:lvl5pPr>
              <a:defRPr lang="da-DK" dirty="0"/>
            </a:lvl5pPr>
          </a:lstStyle>
          <a:p>
            <a:pPr lvl="0"/>
            <a:r>
              <a:rPr lang="da-DK" dirty="0"/>
              <a:t>Klik for at indsætte tekst</a:t>
            </a:r>
          </a:p>
          <a:p>
            <a:pPr lvl="1"/>
            <a:r>
              <a:rPr lang="da-DK" dirty="0"/>
              <a:t>Andet niveau</a:t>
            </a:r>
          </a:p>
          <a:p>
            <a:pPr lvl="2"/>
            <a:r>
              <a:rPr lang="da-DK" dirty="0"/>
              <a:t>Tredje niveau</a:t>
            </a:r>
          </a:p>
        </p:txBody>
      </p:sp>
      <p:sp>
        <p:nvSpPr>
          <p:cNvPr id="5" name="Pladsholder til dato 4"/>
          <p:cNvSpPr>
            <a:spLocks noGrp="1"/>
          </p:cNvSpPr>
          <p:nvPr>
            <p:ph type="dt" sz="half" idx="10"/>
          </p:nvPr>
        </p:nvSpPr>
        <p:spPr/>
        <p:txBody>
          <a:bodyPr/>
          <a:lstStyle/>
          <a:p>
            <a:fld id="{7822542C-E4D2-4366-8573-42718107279F}" type="datetime1">
              <a:rPr lang="da-DK" smtClean="0"/>
              <a:t>10-06-2022</a:t>
            </a:fld>
            <a:endParaRPr lang="da-DK" dirty="0"/>
          </a:p>
        </p:txBody>
      </p:sp>
      <p:sp>
        <p:nvSpPr>
          <p:cNvPr id="6" name="Pladsholder til sidefod 5"/>
          <p:cNvSpPr>
            <a:spLocks noGrp="1"/>
          </p:cNvSpPr>
          <p:nvPr>
            <p:ph type="ftr" sz="quarter" idx="11"/>
          </p:nvPr>
        </p:nvSpPr>
        <p:spPr/>
        <p:txBody>
          <a:bodyPr/>
          <a:lstStyle/>
          <a:p>
            <a:endParaRPr lang="da-DK" dirty="0"/>
          </a:p>
        </p:txBody>
      </p:sp>
      <p:sp>
        <p:nvSpPr>
          <p:cNvPr id="7" name="Pladsholder til slidenummer 6"/>
          <p:cNvSpPr>
            <a:spLocks noGrp="1"/>
          </p:cNvSpPr>
          <p:nvPr>
            <p:ph type="sldNum" sz="quarter" idx="12"/>
          </p:nvPr>
        </p:nvSpPr>
        <p:spPr/>
        <p:txBody>
          <a:bodyPr/>
          <a:lstStyle/>
          <a:p>
            <a:fld id="{091A926C-488A-4E3E-9C21-57CAA120E114}" type="slidenum">
              <a:rPr lang="da-DK" smtClean="0"/>
              <a:t>‹#›</a:t>
            </a:fld>
            <a:endParaRPr lang="da-DK" dirty="0"/>
          </a:p>
        </p:txBody>
      </p:sp>
    </p:spTree>
    <p:extLst>
      <p:ext uri="{BB962C8B-B14F-4D97-AF65-F5344CB8AC3E}">
        <p14:creationId xmlns:p14="http://schemas.microsoft.com/office/powerpoint/2010/main" val="101778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88965" y="620714"/>
            <a:ext cx="11012486" cy="865186"/>
          </a:xfrm>
          <a:prstGeom prst="rect">
            <a:avLst/>
          </a:prstGeom>
        </p:spPr>
        <p:txBody>
          <a:bodyPr vert="horz" lIns="0" tIns="0" rIns="0" bIns="0" rtlCol="0" anchor="t" anchorCtr="0">
            <a:noAutofit/>
          </a:bodyPr>
          <a:lstStyle/>
          <a:p>
            <a:r>
              <a:rPr lang="da-DK" dirty="0"/>
              <a:t>Klik for at redigere i master</a:t>
            </a:r>
          </a:p>
        </p:txBody>
      </p:sp>
      <p:sp>
        <p:nvSpPr>
          <p:cNvPr id="3" name="Pladsholder til tekst 2"/>
          <p:cNvSpPr>
            <a:spLocks noGrp="1"/>
          </p:cNvSpPr>
          <p:nvPr>
            <p:ph type="body" idx="1"/>
          </p:nvPr>
        </p:nvSpPr>
        <p:spPr>
          <a:xfrm>
            <a:off x="588964" y="1635125"/>
            <a:ext cx="11012487" cy="4675188"/>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4</a:t>
            </a:r>
          </a:p>
          <a:p>
            <a:pPr lvl="4"/>
            <a:r>
              <a:rPr lang="da-DK" dirty="0"/>
              <a:t>5</a:t>
            </a:r>
          </a:p>
          <a:p>
            <a:pPr lvl="5"/>
            <a:r>
              <a:rPr lang="da-DK" dirty="0"/>
              <a:t>6</a:t>
            </a:r>
          </a:p>
          <a:p>
            <a:pPr lvl="6"/>
            <a:r>
              <a:rPr lang="da-DK" dirty="0"/>
              <a:t>7</a:t>
            </a:r>
          </a:p>
          <a:p>
            <a:pPr lvl="7"/>
            <a:r>
              <a:rPr lang="da-DK" dirty="0"/>
              <a:t>8</a:t>
            </a:r>
          </a:p>
          <a:p>
            <a:pPr lvl="8"/>
            <a:r>
              <a:rPr lang="da-DK" dirty="0"/>
              <a:t>9</a:t>
            </a:r>
          </a:p>
        </p:txBody>
      </p:sp>
      <p:sp>
        <p:nvSpPr>
          <p:cNvPr id="7" name="Rectangle 19"/>
          <p:cNvSpPr/>
          <p:nvPr userDrawn="1"/>
        </p:nvSpPr>
        <p:spPr>
          <a:xfrm>
            <a:off x="0" y="2"/>
            <a:ext cx="12192000" cy="332655"/>
          </a:xfrm>
          <a:prstGeom prst="rect">
            <a:avLst/>
          </a:prstGeom>
          <a:gradFill flip="none" rotWithShape="1">
            <a:gsLst>
              <a:gs pos="0">
                <a:schemeClr val="bg1"/>
              </a:gs>
              <a:gs pos="100000">
                <a:srgbClr val="EEEFEE">
                  <a:alpha val="93000"/>
                </a:srgbClr>
              </a:gs>
            </a:gsLst>
            <a:lin ang="5400000" scaled="0"/>
            <a:tileRect/>
          </a:gradFill>
          <a:ln w="381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8" name="Picture 7"/>
          <p:cNvPicPr>
            <a:picLocks noChangeAspect="1"/>
          </p:cNvPicPr>
          <p:nvPr userDrawn="1"/>
        </p:nvPicPr>
        <p:blipFill rotWithShape="1">
          <a:blip r:embed="rId24"/>
          <a:srcRect l="12043" t="11448" r="17199" b="13844"/>
          <a:stretch/>
        </p:blipFill>
        <p:spPr>
          <a:xfrm>
            <a:off x="335534" y="63578"/>
            <a:ext cx="166516" cy="211296"/>
          </a:xfrm>
          <a:prstGeom prst="rect">
            <a:avLst/>
          </a:prstGeom>
        </p:spPr>
      </p:pic>
      <p:pic>
        <p:nvPicPr>
          <p:cNvPr id="9" name="Picture 27"/>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554698" y="96467"/>
            <a:ext cx="2346641" cy="159521"/>
          </a:xfrm>
          <a:prstGeom prst="rect">
            <a:avLst/>
          </a:prstGeom>
        </p:spPr>
      </p:pic>
      <p:sp>
        <p:nvSpPr>
          <p:cNvPr id="5" name="Pladsholder til sidefod 4"/>
          <p:cNvSpPr>
            <a:spLocks noGrp="1"/>
          </p:cNvSpPr>
          <p:nvPr>
            <p:ph type="ftr" sz="quarter" idx="3"/>
          </p:nvPr>
        </p:nvSpPr>
        <p:spPr>
          <a:xfrm>
            <a:off x="3236495" y="85745"/>
            <a:ext cx="6981162" cy="176797"/>
          </a:xfrm>
          <a:prstGeom prst="rect">
            <a:avLst/>
          </a:prstGeom>
        </p:spPr>
        <p:txBody>
          <a:bodyPr vert="horz" lIns="0" tIns="0" rIns="0" bIns="0" rtlCol="0" anchor="b" anchorCtr="0"/>
          <a:lstStyle>
            <a:lvl1pPr algn="r">
              <a:defRPr sz="1000">
                <a:solidFill>
                  <a:srgbClr val="333333"/>
                </a:solidFill>
              </a:defRPr>
            </a:lvl1pPr>
          </a:lstStyle>
          <a:p>
            <a:endParaRPr lang="da-DK" dirty="0"/>
          </a:p>
        </p:txBody>
      </p:sp>
      <p:sp>
        <p:nvSpPr>
          <p:cNvPr id="6" name="Pladsholder til slidenummer 5"/>
          <p:cNvSpPr>
            <a:spLocks noGrp="1"/>
          </p:cNvSpPr>
          <p:nvPr>
            <p:ph type="sldNum" sz="quarter" idx="4"/>
          </p:nvPr>
        </p:nvSpPr>
        <p:spPr>
          <a:xfrm>
            <a:off x="11219691" y="85745"/>
            <a:ext cx="381759" cy="176797"/>
          </a:xfrm>
          <a:prstGeom prst="rect">
            <a:avLst/>
          </a:prstGeom>
        </p:spPr>
        <p:txBody>
          <a:bodyPr vert="horz" lIns="0" tIns="0" rIns="0" bIns="0" rtlCol="0" anchor="b" anchorCtr="0"/>
          <a:lstStyle>
            <a:lvl1pPr algn="r">
              <a:defRPr sz="1000">
                <a:solidFill>
                  <a:srgbClr val="333333"/>
                </a:solidFill>
              </a:defRPr>
            </a:lvl1pPr>
          </a:lstStyle>
          <a:p>
            <a:fld id="{091A926C-488A-4E3E-9C21-57CAA120E114}" type="slidenum">
              <a:rPr lang="da-DK" smtClean="0"/>
              <a:pPr/>
              <a:t>‹#›</a:t>
            </a:fld>
            <a:endParaRPr lang="da-DK" dirty="0"/>
          </a:p>
        </p:txBody>
      </p:sp>
      <p:sp>
        <p:nvSpPr>
          <p:cNvPr id="4" name="Pladsholder til dato 3"/>
          <p:cNvSpPr>
            <a:spLocks noGrp="1"/>
          </p:cNvSpPr>
          <p:nvPr>
            <p:ph type="dt" sz="half" idx="2"/>
          </p:nvPr>
        </p:nvSpPr>
        <p:spPr>
          <a:xfrm>
            <a:off x="10329111" y="85745"/>
            <a:ext cx="814976" cy="176797"/>
          </a:xfrm>
          <a:prstGeom prst="rect">
            <a:avLst/>
          </a:prstGeom>
        </p:spPr>
        <p:txBody>
          <a:bodyPr vert="horz" lIns="0" tIns="0" rIns="0" bIns="0" rtlCol="0" anchor="b" anchorCtr="0"/>
          <a:lstStyle>
            <a:lvl1pPr algn="r">
              <a:defRPr sz="1000">
                <a:solidFill>
                  <a:srgbClr val="333333"/>
                </a:solidFill>
              </a:defRPr>
            </a:lvl1pPr>
          </a:lstStyle>
          <a:p>
            <a:fld id="{4276E65D-4FB3-40ED-B65A-20F69F4A226A}" type="datetime1">
              <a:rPr lang="da-DK" smtClean="0"/>
              <a:t>10-06-2022</a:t>
            </a:fld>
            <a:endParaRPr lang="da-DK" dirty="0"/>
          </a:p>
        </p:txBody>
      </p:sp>
    </p:spTree>
    <p:extLst>
      <p:ext uri="{BB962C8B-B14F-4D97-AF65-F5344CB8AC3E}">
        <p14:creationId xmlns:p14="http://schemas.microsoft.com/office/powerpoint/2010/main" val="1203620196"/>
      </p:ext>
    </p:extLst>
  </p:cSld>
  <p:clrMap bg1="lt1" tx1="dk1" bg2="lt2" tx2="dk2" accent1="accent1" accent2="accent2" accent3="accent3" accent4="accent4" accent5="accent5" accent6="accent6" hlink="hlink" folHlink="folHlink"/>
  <p:sldLayoutIdLst>
    <p:sldLayoutId id="2147483670" r:id="rId1"/>
    <p:sldLayoutId id="2147483674" r:id="rId2"/>
    <p:sldLayoutId id="2147483673" r:id="rId3"/>
    <p:sldLayoutId id="2147483671" r:id="rId4"/>
    <p:sldLayoutId id="2147483659" r:id="rId5"/>
    <p:sldLayoutId id="2147483672" r:id="rId6"/>
    <p:sldLayoutId id="2147483660" r:id="rId7"/>
    <p:sldLayoutId id="2147483662" r:id="rId8"/>
    <p:sldLayoutId id="2147483684" r:id="rId9"/>
    <p:sldLayoutId id="2147483685" r:id="rId10"/>
    <p:sldLayoutId id="2147483677" r:id="rId11"/>
    <p:sldLayoutId id="2147483675" r:id="rId12"/>
    <p:sldLayoutId id="2147483676" r:id="rId13"/>
    <p:sldLayoutId id="2147483678" r:id="rId14"/>
    <p:sldLayoutId id="2147483681" r:id="rId15"/>
    <p:sldLayoutId id="2147483682" r:id="rId16"/>
    <p:sldLayoutId id="2147483683" r:id="rId17"/>
    <p:sldLayoutId id="2147483687" r:id="rId18"/>
    <p:sldLayoutId id="2147483664" r:id="rId19"/>
    <p:sldLayoutId id="2147483665" r:id="rId20"/>
    <p:sldLayoutId id="2147483689" r:id="rId21"/>
    <p:sldLayoutId id="2147483688" r:id="rId22"/>
  </p:sldLayoutIdLst>
  <p:hf hdr="0" ftr="0"/>
  <p:txStyles>
    <p:titleStyle>
      <a:lvl1pPr algn="l" defTabSz="914400" rtl="0" eaLnBrk="1" latinLnBrk="0" hangingPunct="1">
        <a:lnSpc>
          <a:spcPct val="100000"/>
        </a:lnSpc>
        <a:spcBef>
          <a:spcPct val="0"/>
        </a:spcBef>
        <a:buNone/>
        <a:defRPr sz="3000" kern="1200" spc="60" baseline="0">
          <a:solidFill>
            <a:schemeClr val="accent1"/>
          </a:solidFill>
          <a:latin typeface="+mj-lt"/>
          <a:ea typeface="+mj-ea"/>
          <a:cs typeface="+mj-cs"/>
        </a:defRPr>
      </a:lvl1pPr>
    </p:titleStyle>
    <p:bodyStyle>
      <a:lvl1pPr marL="361950" indent="-361950" algn="l" defTabSz="914400" rtl="0" eaLnBrk="1" latinLnBrk="0" hangingPunct="1">
        <a:lnSpc>
          <a:spcPct val="100000"/>
        </a:lnSpc>
        <a:spcBef>
          <a:spcPts val="1000"/>
        </a:spcBef>
        <a:buFont typeface="Arial" panose="020B0604020202020204" pitchFamily="34" charset="0"/>
        <a:buChar char="•"/>
        <a:defRPr lang="da-DK" sz="2400" kern="1200" spc="60" baseline="0" dirty="0" smtClean="0">
          <a:solidFill>
            <a:schemeClr val="tx1"/>
          </a:solidFill>
          <a:latin typeface="+mn-lt"/>
          <a:ea typeface="+mn-ea"/>
          <a:cs typeface="+mn-cs"/>
        </a:defRPr>
      </a:lvl1pPr>
      <a:lvl2pPr marL="719138" marR="0" indent="-358775"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lang="da-DK" sz="2000" kern="1200" spc="60" baseline="0" dirty="0" smtClean="0">
          <a:solidFill>
            <a:schemeClr val="tx1"/>
          </a:solidFill>
          <a:latin typeface="+mn-lt"/>
          <a:ea typeface="+mn-ea"/>
          <a:cs typeface="+mn-cs"/>
        </a:defRPr>
      </a:lvl2pPr>
      <a:lvl3pPr marL="1073150" indent="-354013" algn="l" defTabSz="914400" rtl="0" eaLnBrk="1" latinLnBrk="0" hangingPunct="1">
        <a:lnSpc>
          <a:spcPct val="90000"/>
        </a:lnSpc>
        <a:spcBef>
          <a:spcPts val="500"/>
        </a:spcBef>
        <a:buFont typeface="Arial" panose="020B0604020202020204" pitchFamily="34" charset="0"/>
        <a:buChar char="•"/>
        <a:defRPr lang="da-DK" sz="1800" kern="1200" baseline="0" dirty="0" smtClean="0">
          <a:solidFill>
            <a:schemeClr val="tx1"/>
          </a:solidFill>
          <a:latin typeface="+mn-lt"/>
          <a:ea typeface="+mn-ea"/>
          <a:cs typeface="+mn-cs"/>
        </a:defRPr>
      </a:lvl3pPr>
      <a:lvl4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4pPr>
      <a:lvl5pPr marL="719138" indent="354013" algn="l" defTabSz="914400" rtl="0" eaLnBrk="1" latinLnBrk="0" hangingPunct="1">
        <a:lnSpc>
          <a:spcPct val="100000"/>
        </a:lnSpc>
        <a:spcBef>
          <a:spcPts val="500"/>
        </a:spcBef>
        <a:buFont typeface="Arial" panose="020B0604020202020204" pitchFamily="34" charset="0"/>
        <a:buChar char="•"/>
        <a:defRPr lang="da-DK" sz="1800" kern="1200" spc="60" baseline="0" dirty="0" smtClean="0">
          <a:solidFill>
            <a:schemeClr val="tx1"/>
          </a:solidFill>
          <a:latin typeface="+mn-lt"/>
          <a:ea typeface="+mn-ea"/>
          <a:cs typeface="+mn-cs"/>
        </a:defRPr>
      </a:lvl5pPr>
      <a:lvl6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6pPr>
      <a:lvl7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7pPr>
      <a:lvl8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8pPr>
      <a:lvl9pPr marL="719138" indent="354013" algn="l" defTabSz="914400" rtl="0" eaLnBrk="1" latinLnBrk="0" hangingPunct="1">
        <a:lnSpc>
          <a:spcPct val="90000"/>
        </a:lnSpc>
        <a:spcBef>
          <a:spcPts val="500"/>
        </a:spcBef>
        <a:buFont typeface="Arial" panose="020B0604020202020204" pitchFamily="34" charset="0"/>
        <a:buChar char="•"/>
        <a:defRPr lang="da-DK" sz="1800" kern="1200" dirty="0" smtClean="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70" userDrawn="1">
          <p15:clr>
            <a:srgbClr val="F26B43"/>
          </p15:clr>
        </p15:guide>
        <p15:guide id="2" pos="7307" userDrawn="1">
          <p15:clr>
            <a:srgbClr val="F26B43"/>
          </p15:clr>
        </p15:guide>
        <p15:guide id="3" orient="horz" pos="391" userDrawn="1">
          <p15:clr>
            <a:srgbClr val="F26B43"/>
          </p15:clr>
        </p15:guide>
        <p15:guide id="4" orient="horz" pos="935" userDrawn="1">
          <p15:clr>
            <a:srgbClr val="F26B43"/>
          </p15:clr>
        </p15:guide>
        <p15:guide id="5" pos="371" userDrawn="1">
          <p15:clr>
            <a:srgbClr val="F26B43"/>
          </p15:clr>
        </p15:guide>
        <p15:guide id="6" pos="7308" userDrawn="1">
          <p15:clr>
            <a:srgbClr val="F26B43"/>
          </p15:clr>
        </p15:guide>
        <p15:guide id="7" orient="horz" pos="1026" userDrawn="1">
          <p15:clr>
            <a:srgbClr val="F26B43"/>
          </p15:clr>
        </p15:guide>
        <p15:guide id="8" orient="horz" pos="397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Date Placeholder 2"/>
          <p:cNvSpPr>
            <a:spLocks noGrp="1"/>
          </p:cNvSpPr>
          <p:nvPr>
            <p:ph type="dt" sz="half" idx="10"/>
          </p:nvPr>
        </p:nvSpPr>
        <p:spPr/>
        <p:txBody>
          <a:bodyPr/>
          <a:lstStyle/>
          <a:p>
            <a:fld id="{72EBC29C-0917-4C4D-9E80-3B6188930562}" type="datetime1">
              <a:rPr lang="da-DK" smtClean="0"/>
              <a:t>10-06-2022</a:t>
            </a:fld>
            <a:endParaRPr lang="da-DK" dirty="0"/>
          </a:p>
        </p:txBody>
      </p:sp>
      <p:sp>
        <p:nvSpPr>
          <p:cNvPr id="4" name="Slide Number Placeholder 3"/>
          <p:cNvSpPr>
            <a:spLocks noGrp="1"/>
          </p:cNvSpPr>
          <p:nvPr>
            <p:ph type="sldNum" sz="quarter" idx="12"/>
          </p:nvPr>
        </p:nvSpPr>
        <p:spPr/>
        <p:txBody>
          <a:bodyPr/>
          <a:lstStyle/>
          <a:p>
            <a:fld id="{091A926C-488A-4E3E-9C21-57CAA120E114}" type="slidenum">
              <a:rPr lang="da-DK" smtClean="0"/>
              <a:pPr/>
              <a:t>1</a:t>
            </a:fld>
            <a:endParaRPr lang="da-DK" dirty="0"/>
          </a:p>
        </p:txBody>
      </p:sp>
      <p:sp>
        <p:nvSpPr>
          <p:cNvPr id="5" name="Title 4"/>
          <p:cNvSpPr>
            <a:spLocks noGrp="1"/>
          </p:cNvSpPr>
          <p:nvPr>
            <p:ph type="ctrTitle"/>
          </p:nvPr>
        </p:nvSpPr>
        <p:spPr/>
        <p:txBody>
          <a:bodyPr/>
          <a:lstStyle/>
          <a:p>
            <a:endParaRPr lang="en-GB" dirty="0"/>
          </a:p>
        </p:txBody>
      </p:sp>
      <p:sp>
        <p:nvSpPr>
          <p:cNvPr id="6" name="Text Placeholder 5"/>
          <p:cNvSpPr>
            <a:spLocks noGrp="1"/>
          </p:cNvSpPr>
          <p:nvPr>
            <p:ph type="body" sz="quarter" idx="13"/>
          </p:nvPr>
        </p:nvSpPr>
        <p:spPr/>
        <p:txBody>
          <a:bodyPr/>
          <a:lstStyle/>
          <a:p>
            <a:pPr algn="ctr"/>
            <a:r>
              <a:rPr lang="en-GB" dirty="0" smtClean="0"/>
              <a:t>10. </a:t>
            </a:r>
            <a:r>
              <a:rPr lang="en-GB" dirty="0" err="1" smtClean="0"/>
              <a:t>juni</a:t>
            </a:r>
            <a:r>
              <a:rPr lang="en-GB" dirty="0" smtClean="0"/>
              <a:t> 2022</a:t>
            </a:r>
            <a:endParaRPr lang="en-GB" dirty="0"/>
          </a:p>
          <a:p>
            <a:pPr algn="ctr"/>
            <a:r>
              <a:rPr lang="en-GB" dirty="0"/>
              <a:t>Dansk </a:t>
            </a:r>
            <a:r>
              <a:rPr lang="en-GB" dirty="0" err="1"/>
              <a:t>Forening</a:t>
            </a:r>
            <a:r>
              <a:rPr lang="en-GB" dirty="0"/>
              <a:t> for </a:t>
            </a:r>
            <a:r>
              <a:rPr lang="en-GB" dirty="0" err="1"/>
              <a:t>Arbejdsret</a:t>
            </a:r>
            <a:endParaRPr lang="en-GB" dirty="0"/>
          </a:p>
          <a:p>
            <a:pPr algn="ctr"/>
            <a:r>
              <a:rPr lang="en-GB" dirty="0"/>
              <a:t> professor, </a:t>
            </a:r>
            <a:r>
              <a:rPr lang="en-GB" dirty="0" err="1"/>
              <a:t>dr.</a:t>
            </a:r>
            <a:r>
              <a:rPr lang="en-GB" dirty="0"/>
              <a:t> </a:t>
            </a:r>
            <a:r>
              <a:rPr lang="en-GB" dirty="0" err="1"/>
              <a:t>jur</a:t>
            </a:r>
            <a:r>
              <a:rPr lang="en-GB" dirty="0"/>
              <a:t>. Jens Kristiansen</a:t>
            </a:r>
          </a:p>
        </p:txBody>
      </p:sp>
      <p:sp>
        <p:nvSpPr>
          <p:cNvPr id="7" name="Text Placeholder 6"/>
          <p:cNvSpPr>
            <a:spLocks noGrp="1"/>
          </p:cNvSpPr>
          <p:nvPr>
            <p:ph type="body" sz="quarter" idx="15"/>
          </p:nvPr>
        </p:nvSpPr>
        <p:spPr/>
        <p:txBody>
          <a:bodyPr/>
          <a:lstStyle/>
          <a:p>
            <a:pPr algn="ctr"/>
            <a:endParaRPr lang="da-DK" sz="2000" b="1" dirty="0"/>
          </a:p>
          <a:p>
            <a:pPr algn="ctr"/>
            <a:r>
              <a:rPr lang="da-DK" sz="2400" b="1" dirty="0"/>
              <a:t>Nyt fra EU  </a:t>
            </a:r>
            <a:endParaRPr lang="en-GB" sz="2400" b="1" dirty="0"/>
          </a:p>
        </p:txBody>
      </p:sp>
    </p:spTree>
    <p:extLst>
      <p:ext uri="{BB962C8B-B14F-4D97-AF65-F5344CB8AC3E}">
        <p14:creationId xmlns:p14="http://schemas.microsoft.com/office/powerpoint/2010/main" val="118180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EU-</a:t>
            </a:r>
            <a:r>
              <a:rPr lang="en-GB" sz="2800" dirty="0" err="1" smtClean="0"/>
              <a:t>Domstolens</a:t>
            </a:r>
            <a:r>
              <a:rPr lang="en-GB" sz="2800" dirty="0" smtClean="0"/>
              <a:t> </a:t>
            </a:r>
            <a:r>
              <a:rPr lang="en-GB" sz="2800" dirty="0" err="1" smtClean="0"/>
              <a:t>fortolkning</a:t>
            </a:r>
            <a:r>
              <a:rPr lang="en-GB" sz="2800" dirty="0" smtClean="0"/>
              <a:t> </a:t>
            </a:r>
            <a:r>
              <a:rPr lang="en-GB" sz="2800" dirty="0" err="1" smtClean="0"/>
              <a:t>af</a:t>
            </a:r>
            <a:r>
              <a:rPr lang="en-GB" sz="2800" dirty="0" smtClean="0"/>
              <a:t> “</a:t>
            </a:r>
            <a:r>
              <a:rPr lang="en-GB" sz="2800" dirty="0" err="1" smtClean="0"/>
              <a:t>lønforhold</a:t>
            </a:r>
            <a:r>
              <a:rPr lang="en-GB" sz="2800" dirty="0" smtClean="0"/>
              <a:t>”</a:t>
            </a:r>
            <a:endParaRPr lang="en-GB" sz="2800" dirty="0"/>
          </a:p>
        </p:txBody>
      </p:sp>
      <p:sp>
        <p:nvSpPr>
          <p:cNvPr id="3" name="Content Placeholder 2"/>
          <p:cNvSpPr>
            <a:spLocks noGrp="1"/>
          </p:cNvSpPr>
          <p:nvPr>
            <p:ph idx="1"/>
          </p:nvPr>
        </p:nvSpPr>
        <p:spPr/>
        <p:txBody>
          <a:bodyPr/>
          <a:lstStyle/>
          <a:p>
            <a:r>
              <a:rPr lang="en-GB" sz="2000" dirty="0" smtClean="0"/>
              <a:t>EU-</a:t>
            </a:r>
            <a:r>
              <a:rPr lang="en-GB" sz="2000" dirty="0" err="1" smtClean="0"/>
              <a:t>Domstolen</a:t>
            </a:r>
            <a:r>
              <a:rPr lang="en-GB" sz="2000" dirty="0" smtClean="0"/>
              <a:t> </a:t>
            </a:r>
            <a:r>
              <a:rPr lang="en-GB" sz="2000" dirty="0" err="1" smtClean="0"/>
              <a:t>har</a:t>
            </a:r>
            <a:r>
              <a:rPr lang="en-GB" sz="2000" dirty="0" smtClean="0"/>
              <a:t> </a:t>
            </a:r>
            <a:r>
              <a:rPr lang="en-GB" sz="2000" dirty="0" err="1" smtClean="0"/>
              <a:t>ikke</a:t>
            </a:r>
            <a:r>
              <a:rPr lang="en-GB" sz="2000" dirty="0" smtClean="0"/>
              <a:t> </a:t>
            </a:r>
            <a:r>
              <a:rPr lang="en-GB" sz="2000" dirty="0" err="1" smtClean="0"/>
              <a:t>udtalt</a:t>
            </a:r>
            <a:r>
              <a:rPr lang="en-GB" sz="2000" dirty="0" smtClean="0"/>
              <a:t> sig om TEUF </a:t>
            </a:r>
            <a:r>
              <a:rPr lang="en-GB" sz="2000" dirty="0" err="1" smtClean="0"/>
              <a:t>artikel</a:t>
            </a:r>
            <a:r>
              <a:rPr lang="en-GB" sz="2000" dirty="0" smtClean="0"/>
              <a:t> 153, stk. 1, </a:t>
            </a:r>
            <a:r>
              <a:rPr lang="en-GB" sz="2000" dirty="0" err="1" smtClean="0"/>
              <a:t>litra</a:t>
            </a:r>
            <a:r>
              <a:rPr lang="en-GB" sz="2000" dirty="0" smtClean="0"/>
              <a:t> f, men </a:t>
            </a:r>
            <a:r>
              <a:rPr lang="en-GB" sz="2000" dirty="0" err="1" smtClean="0"/>
              <a:t>flere</a:t>
            </a:r>
            <a:r>
              <a:rPr lang="en-GB" sz="2000" dirty="0" smtClean="0"/>
              <a:t> </a:t>
            </a:r>
            <a:r>
              <a:rPr lang="en-GB" sz="2000" dirty="0" err="1" smtClean="0"/>
              <a:t>gange</a:t>
            </a:r>
            <a:r>
              <a:rPr lang="en-GB" sz="2000" dirty="0" smtClean="0"/>
              <a:t> om TEUF </a:t>
            </a:r>
            <a:r>
              <a:rPr lang="en-GB" sz="2000" dirty="0" err="1" smtClean="0"/>
              <a:t>artikel</a:t>
            </a:r>
            <a:r>
              <a:rPr lang="en-GB" sz="2000" dirty="0" smtClean="0"/>
              <a:t> 153, stk. 5</a:t>
            </a:r>
          </a:p>
          <a:p>
            <a:pPr marL="0" indent="0">
              <a:buNone/>
            </a:pPr>
            <a:endParaRPr lang="en-GB" sz="800" dirty="0"/>
          </a:p>
          <a:p>
            <a:r>
              <a:rPr lang="en-GB" sz="2000" dirty="0" smtClean="0"/>
              <a:t>EU-</a:t>
            </a:r>
            <a:r>
              <a:rPr lang="en-GB" sz="2000" dirty="0" err="1" smtClean="0"/>
              <a:t>Domstolens</a:t>
            </a:r>
            <a:r>
              <a:rPr lang="en-GB" sz="2000" dirty="0" smtClean="0"/>
              <a:t> store </a:t>
            </a:r>
            <a:r>
              <a:rPr lang="en-GB" sz="2000" dirty="0" err="1" smtClean="0"/>
              <a:t>afdeling</a:t>
            </a:r>
            <a:r>
              <a:rPr lang="en-GB" sz="2000" dirty="0" smtClean="0"/>
              <a:t> </a:t>
            </a:r>
            <a:r>
              <a:rPr lang="en-GB" sz="2000" dirty="0" err="1" smtClean="0"/>
              <a:t>udtalte</a:t>
            </a:r>
            <a:r>
              <a:rPr lang="en-GB" sz="2000" dirty="0" smtClean="0"/>
              <a:t> </a:t>
            </a:r>
            <a:r>
              <a:rPr lang="en-GB" sz="2000" dirty="0" err="1" smtClean="0"/>
              <a:t>bl.a</a:t>
            </a:r>
            <a:r>
              <a:rPr lang="en-GB" sz="2000" dirty="0" smtClean="0"/>
              <a:t>. </a:t>
            </a:r>
            <a:r>
              <a:rPr lang="en-GB" sz="2000" dirty="0" err="1" smtClean="0"/>
              <a:t>følgende</a:t>
            </a:r>
            <a:r>
              <a:rPr lang="en-GB" sz="2000" dirty="0" smtClean="0"/>
              <a:t> </a:t>
            </a:r>
            <a:r>
              <a:rPr lang="en-GB" sz="2000" dirty="0" err="1" smtClean="0"/>
              <a:t>i</a:t>
            </a:r>
            <a:r>
              <a:rPr lang="en-GB" sz="2000" dirty="0" smtClean="0"/>
              <a:t> </a:t>
            </a:r>
            <a:r>
              <a:rPr lang="da-DK" sz="2000" dirty="0" smtClean="0"/>
              <a:t>dom </a:t>
            </a:r>
            <a:r>
              <a:rPr lang="da-DK" sz="2000" dirty="0"/>
              <a:t>af 15. april 2008 i C-268/06, </a:t>
            </a:r>
            <a:r>
              <a:rPr lang="da-DK" sz="2000" i="1" dirty="0" err="1" smtClean="0"/>
              <a:t>Impact</a:t>
            </a:r>
            <a:r>
              <a:rPr lang="da-DK" sz="2000" dirty="0" smtClean="0"/>
              <a:t> (præmis 124): </a:t>
            </a:r>
            <a:endParaRPr lang="en-US" sz="2000" dirty="0"/>
          </a:p>
          <a:p>
            <a:pPr marL="0" indent="0">
              <a:buNone/>
            </a:pPr>
            <a:endParaRPr lang="en-US" sz="800" dirty="0"/>
          </a:p>
          <a:p>
            <a:r>
              <a:rPr lang="da-DK" sz="2000" dirty="0" smtClean="0"/>
              <a:t>”</a:t>
            </a:r>
            <a:r>
              <a:rPr lang="da-DK" sz="2000" dirty="0"/>
              <a:t>Således som Kommissionen har gjort gældende, skal den nævnte undtagelse følgelig forstås således, at den sigter til foranstaltninger, der – såsom en ensretning af alle eller en del af de bestanddele, der indgår i lønningerne og/eller deres niveau i medlemsstaterne, eller indførelsen af en mindsteløn på fællesskabsplan – indebærer, at fællesskabsretten </a:t>
            </a:r>
            <a:r>
              <a:rPr lang="da-DK" sz="2000" b="1" dirty="0"/>
              <a:t>direkte griber ind i fastsættelsen af lønningerne </a:t>
            </a:r>
            <a:r>
              <a:rPr lang="da-DK" sz="2000" dirty="0"/>
              <a:t>i Fællesskabet.”</a:t>
            </a:r>
            <a:endParaRPr lang="en-US" sz="2000" dirty="0"/>
          </a:p>
          <a:p>
            <a:pPr marL="0" indent="0">
              <a:buNone/>
            </a:pPr>
            <a:endParaRPr lang="en-GB"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10</a:t>
            </a:fld>
            <a:endParaRPr lang="da-DK" dirty="0"/>
          </a:p>
        </p:txBody>
      </p:sp>
    </p:spTree>
    <p:extLst>
      <p:ext uri="{BB962C8B-B14F-4D97-AF65-F5344CB8AC3E}">
        <p14:creationId xmlns:p14="http://schemas.microsoft.com/office/powerpoint/2010/main" val="389081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A7D39-C855-47B9-99B3-C2837014BDC6}"/>
              </a:ext>
            </a:extLst>
          </p:cNvPr>
          <p:cNvSpPr>
            <a:spLocks noGrp="1"/>
          </p:cNvSpPr>
          <p:nvPr>
            <p:ph type="title"/>
          </p:nvPr>
        </p:nvSpPr>
        <p:spPr/>
        <p:txBody>
          <a:bodyPr/>
          <a:lstStyle/>
          <a:p>
            <a:r>
              <a:rPr lang="da-DK" sz="2800" dirty="0"/>
              <a:t>Forslag til direktiv om løngennemsigtighed</a:t>
            </a:r>
          </a:p>
        </p:txBody>
      </p:sp>
      <p:sp>
        <p:nvSpPr>
          <p:cNvPr id="3" name="Pladsholder til indhold 2">
            <a:extLst>
              <a:ext uri="{FF2B5EF4-FFF2-40B4-BE49-F238E27FC236}">
                <a16:creationId xmlns:a16="http://schemas.microsoft.com/office/drawing/2014/main" id="{23816EBE-AE73-446C-A999-449C70BE7B9D}"/>
              </a:ext>
            </a:extLst>
          </p:cNvPr>
          <p:cNvSpPr>
            <a:spLocks noGrp="1"/>
          </p:cNvSpPr>
          <p:nvPr>
            <p:ph idx="1"/>
          </p:nvPr>
        </p:nvSpPr>
        <p:spPr/>
        <p:txBody>
          <a:bodyPr/>
          <a:lstStyle/>
          <a:p>
            <a:r>
              <a:rPr lang="da-DK" sz="2000" dirty="0" smtClean="0"/>
              <a:t>Kommissionen fremsatte i </a:t>
            </a:r>
            <a:r>
              <a:rPr lang="da-DK" sz="2000" dirty="0"/>
              <a:t>marts 2021 </a:t>
            </a:r>
            <a:r>
              <a:rPr lang="da-DK" sz="2000" dirty="0" smtClean="0"/>
              <a:t>et </a:t>
            </a:r>
            <a:r>
              <a:rPr lang="da-DK" sz="2000" dirty="0"/>
              <a:t>direktivforslag om styrkelse af anvendelsen af princippet om lige løn til mænd og kvinder for samme arbejde eller arbejde af samme værdi ved hjælp af løngennemsigtighed og håndhævelsesmekanismer </a:t>
            </a:r>
            <a:r>
              <a:rPr lang="da-DK" sz="2000" dirty="0" smtClean="0"/>
              <a:t>(COM </a:t>
            </a:r>
            <a:r>
              <a:rPr lang="da-DK" sz="2000" dirty="0"/>
              <a:t>(2021) 93)</a:t>
            </a:r>
          </a:p>
          <a:p>
            <a:pPr marL="0" indent="0">
              <a:buNone/>
            </a:pPr>
            <a:endParaRPr lang="da-DK" sz="800" dirty="0"/>
          </a:p>
          <a:p>
            <a:r>
              <a:rPr lang="da-DK" sz="2000" dirty="0"/>
              <a:t>Forslaget er fremsat med TEUF artikel 157, stk. 3, som hjemmelsgrundlag (ligeløn), som gør det muligt at vedtage forslaget efter den almindelige lovgivningsprocedure</a:t>
            </a:r>
          </a:p>
          <a:p>
            <a:pPr marL="0" indent="0">
              <a:buNone/>
            </a:pPr>
            <a:endParaRPr lang="da-DK" sz="800" dirty="0"/>
          </a:p>
          <a:p>
            <a:r>
              <a:rPr lang="da-DK" sz="2000" dirty="0" smtClean="0"/>
              <a:t>Rådet og </a:t>
            </a:r>
            <a:r>
              <a:rPr lang="da-DK" sz="2000" dirty="0"/>
              <a:t>Parlamentet </a:t>
            </a:r>
            <a:r>
              <a:rPr lang="da-DK" sz="2000" dirty="0" smtClean="0"/>
              <a:t>har forskellige forslag til justeringer af direktivforslaget</a:t>
            </a:r>
          </a:p>
          <a:p>
            <a:pPr marL="0" indent="0">
              <a:buNone/>
            </a:pPr>
            <a:r>
              <a:rPr lang="da-DK" sz="2000" dirty="0"/>
              <a:t> </a:t>
            </a:r>
            <a:r>
              <a:rPr lang="da-DK" sz="2000" dirty="0" smtClean="0"/>
              <a:t>    - Rådet vil gerne have større fleksibilitet for medlemsstaterne, mens Parlamentet gerne </a:t>
            </a:r>
          </a:p>
          <a:p>
            <a:pPr marL="0" indent="0">
              <a:buNone/>
            </a:pPr>
            <a:r>
              <a:rPr lang="da-DK" sz="2000" dirty="0"/>
              <a:t> </a:t>
            </a:r>
            <a:r>
              <a:rPr lang="da-DK" sz="2000" dirty="0" smtClean="0"/>
              <a:t>      vil have skærpet pligterne, herunder nedsat tærsklen fra 250 til 50 medarbejdere i   </a:t>
            </a:r>
          </a:p>
          <a:p>
            <a:pPr marL="0" indent="0">
              <a:buNone/>
            </a:pPr>
            <a:r>
              <a:rPr lang="da-DK" sz="2000" dirty="0"/>
              <a:t> </a:t>
            </a:r>
            <a:r>
              <a:rPr lang="da-DK" sz="2000" dirty="0" smtClean="0"/>
              <a:t>      artikel 8 og 9 om lønoplysninger og fælles lønvurdering</a:t>
            </a:r>
          </a:p>
          <a:p>
            <a:pPr marL="0" indent="0">
              <a:buNone/>
            </a:pPr>
            <a:endParaRPr lang="da-DK" sz="800" dirty="0"/>
          </a:p>
          <a:p>
            <a:r>
              <a:rPr lang="da-DK" sz="2000" dirty="0" smtClean="0"/>
              <a:t>Rådet og Parlamentet forhandler fortsat om et muligt kompromis</a:t>
            </a:r>
            <a:endParaRPr lang="da-DK" sz="2000" dirty="0"/>
          </a:p>
          <a:p>
            <a:endParaRPr lang="da-DK" dirty="0"/>
          </a:p>
        </p:txBody>
      </p:sp>
      <p:sp>
        <p:nvSpPr>
          <p:cNvPr id="4" name="Pladsholder til dato 3">
            <a:extLst>
              <a:ext uri="{FF2B5EF4-FFF2-40B4-BE49-F238E27FC236}">
                <a16:creationId xmlns:a16="http://schemas.microsoft.com/office/drawing/2014/main" id="{6B4BF12F-899F-4132-A1C6-C0A6D88C1C72}"/>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5DF9108C-4CC6-4EC5-92FD-6F8585A2CEB2}"/>
              </a:ext>
            </a:extLst>
          </p:cNvPr>
          <p:cNvSpPr>
            <a:spLocks noGrp="1"/>
          </p:cNvSpPr>
          <p:nvPr>
            <p:ph type="sldNum" sz="quarter" idx="12"/>
          </p:nvPr>
        </p:nvSpPr>
        <p:spPr/>
        <p:txBody>
          <a:bodyPr/>
          <a:lstStyle/>
          <a:p>
            <a:fld id="{091A926C-488A-4E3E-9C21-57CAA120E114}" type="slidenum">
              <a:rPr lang="da-DK" smtClean="0"/>
              <a:t>11</a:t>
            </a:fld>
            <a:endParaRPr lang="da-DK" dirty="0"/>
          </a:p>
        </p:txBody>
      </p:sp>
    </p:spTree>
    <p:extLst>
      <p:ext uri="{BB962C8B-B14F-4D97-AF65-F5344CB8AC3E}">
        <p14:creationId xmlns:p14="http://schemas.microsoft.com/office/powerpoint/2010/main" val="1631871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9DBC6-EFB7-4566-BD6A-C03729186660}"/>
              </a:ext>
            </a:extLst>
          </p:cNvPr>
          <p:cNvSpPr>
            <a:spLocks noGrp="1"/>
          </p:cNvSpPr>
          <p:nvPr>
            <p:ph type="title"/>
          </p:nvPr>
        </p:nvSpPr>
        <p:spPr/>
        <p:txBody>
          <a:bodyPr/>
          <a:lstStyle/>
          <a:p>
            <a:r>
              <a:rPr lang="da-DK" sz="2800" dirty="0"/>
              <a:t>Forslagets hovedindhold</a:t>
            </a:r>
          </a:p>
        </p:txBody>
      </p:sp>
      <p:sp>
        <p:nvSpPr>
          <p:cNvPr id="3" name="Pladsholder til indhold 2">
            <a:extLst>
              <a:ext uri="{FF2B5EF4-FFF2-40B4-BE49-F238E27FC236}">
                <a16:creationId xmlns:a16="http://schemas.microsoft.com/office/drawing/2014/main" id="{B555C7C9-B9A9-4070-BB9B-C6C45109A8BF}"/>
              </a:ext>
            </a:extLst>
          </p:cNvPr>
          <p:cNvSpPr>
            <a:spLocks noGrp="1"/>
          </p:cNvSpPr>
          <p:nvPr>
            <p:ph idx="1"/>
          </p:nvPr>
        </p:nvSpPr>
        <p:spPr/>
        <p:txBody>
          <a:bodyPr/>
          <a:lstStyle/>
          <a:p>
            <a:r>
              <a:rPr lang="da-DK" sz="1800" dirty="0"/>
              <a:t>Medlemsstaterne skal sikre, at der er lønstrukturer og værktøjer til at sikre en effektiv anvendelse af princippet om lige løn for samme arbejde eller arbejde af samme værdi (artikel 4) </a:t>
            </a:r>
          </a:p>
          <a:p>
            <a:pPr marL="0" indent="0">
              <a:buNone/>
            </a:pPr>
            <a:endParaRPr lang="da-DK" sz="800" dirty="0"/>
          </a:p>
          <a:p>
            <a:r>
              <a:rPr lang="da-DK" sz="1800" dirty="0"/>
              <a:t>Jobansøgere skal have ret til at modtage oplysninger om lønniveau eller løninterval, der er baseret på objektive, kønsneutrale kriterier (artikel 5)</a:t>
            </a:r>
          </a:p>
          <a:p>
            <a:pPr marL="0" indent="0">
              <a:buNone/>
            </a:pPr>
            <a:endParaRPr lang="da-DK" sz="800" dirty="0"/>
          </a:p>
          <a:p>
            <a:r>
              <a:rPr lang="da-DK" sz="1800" dirty="0"/>
              <a:t>Ansatte skal have ret til oplysninger om deres individuelle lønniveau og de gennemsnitlige lønniveauer, opdelt efter køn, for kategorier af arbejdstagere, der udfører samme arbejde eller arbejde af samme værdi (artikel 7)</a:t>
            </a:r>
          </a:p>
          <a:p>
            <a:pPr marL="0" indent="0">
              <a:buNone/>
            </a:pPr>
            <a:endParaRPr lang="da-DK" sz="800" dirty="0"/>
          </a:p>
          <a:p>
            <a:r>
              <a:rPr lang="da-DK" sz="1800" dirty="0"/>
              <a:t>Der er særlige krav til lønoplysninger og (fælles) lønvurdering for virksomheder med mindst 250 medarbejdere (artikel 8 og 9)</a:t>
            </a:r>
          </a:p>
          <a:p>
            <a:pPr marL="0" indent="0">
              <a:buNone/>
            </a:pPr>
            <a:endParaRPr lang="da-DK" sz="800" dirty="0"/>
          </a:p>
          <a:p>
            <a:r>
              <a:rPr lang="da-DK" sz="1800" dirty="0"/>
              <a:t>Såvel den enkelte lønmodtager som foreninger og ligebehandlingsorganer skal have adgang til (effektive) klageprocedurer (artikel 12 og 13)</a:t>
            </a:r>
          </a:p>
        </p:txBody>
      </p:sp>
      <p:sp>
        <p:nvSpPr>
          <p:cNvPr id="4" name="Pladsholder til dato 3">
            <a:extLst>
              <a:ext uri="{FF2B5EF4-FFF2-40B4-BE49-F238E27FC236}">
                <a16:creationId xmlns:a16="http://schemas.microsoft.com/office/drawing/2014/main" id="{E19D9371-C012-4A51-85D7-E468E260244E}"/>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CCB735A6-CADC-4871-8963-67FDAB8E2516}"/>
              </a:ext>
            </a:extLst>
          </p:cNvPr>
          <p:cNvSpPr>
            <a:spLocks noGrp="1"/>
          </p:cNvSpPr>
          <p:nvPr>
            <p:ph type="sldNum" sz="quarter" idx="12"/>
          </p:nvPr>
        </p:nvSpPr>
        <p:spPr/>
        <p:txBody>
          <a:bodyPr/>
          <a:lstStyle/>
          <a:p>
            <a:fld id="{091A926C-488A-4E3E-9C21-57CAA120E114}" type="slidenum">
              <a:rPr lang="da-DK" smtClean="0"/>
              <a:t>12</a:t>
            </a:fld>
            <a:endParaRPr lang="da-DK" dirty="0"/>
          </a:p>
        </p:txBody>
      </p:sp>
    </p:spTree>
    <p:extLst>
      <p:ext uri="{BB962C8B-B14F-4D97-AF65-F5344CB8AC3E}">
        <p14:creationId xmlns:p14="http://schemas.microsoft.com/office/powerpoint/2010/main" val="419681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800" dirty="0" smtClean="0"/>
              <a:t>Arbejdsvilkårene for platformsarbejde</a:t>
            </a:r>
            <a:endParaRPr lang="en-US" sz="2800" dirty="0"/>
          </a:p>
        </p:txBody>
      </p:sp>
      <p:sp>
        <p:nvSpPr>
          <p:cNvPr id="3" name="Content Placeholder 2"/>
          <p:cNvSpPr>
            <a:spLocks noGrp="1"/>
          </p:cNvSpPr>
          <p:nvPr>
            <p:ph idx="1"/>
          </p:nvPr>
        </p:nvSpPr>
        <p:spPr/>
        <p:txBody>
          <a:bodyPr/>
          <a:lstStyle/>
          <a:p>
            <a:r>
              <a:rPr lang="da-DK" sz="2000" dirty="0" smtClean="0"/>
              <a:t>Kommissionen fremlagde i december 2021 et direktivforslag om forbedring af arbejdsvilkårene for platformsarbejde (COM (2021) 762)</a:t>
            </a:r>
          </a:p>
          <a:p>
            <a:pPr marL="0" indent="0">
              <a:buNone/>
            </a:pPr>
            <a:endParaRPr lang="da-DK" sz="2000" dirty="0"/>
          </a:p>
          <a:p>
            <a:r>
              <a:rPr lang="da-DK" sz="2000" dirty="0" smtClean="0"/>
              <a:t>Kommissionen fremlagde tillige et udkast til retningslinjer </a:t>
            </a:r>
            <a:r>
              <a:rPr lang="da-DK" sz="2000" dirty="0"/>
              <a:t>for anvendelsen af EU's konkurrencelovgivning på kollektive aftaler vedrørende arbejdsvilkår for selvstændige uden ansatte </a:t>
            </a:r>
            <a:endParaRPr lang="da-DK" sz="2000" dirty="0" smtClean="0"/>
          </a:p>
          <a:p>
            <a:endParaRPr lang="da-DK" sz="2000" dirty="0"/>
          </a:p>
          <a:p>
            <a:r>
              <a:rPr lang="da-DK" sz="2000" dirty="0"/>
              <a:t>Hverken Rådet eller Parlamentet </a:t>
            </a:r>
            <a:r>
              <a:rPr lang="da-DK" sz="2000" dirty="0" smtClean="0"/>
              <a:t>har så vidt ses fastlagt en holdning </a:t>
            </a:r>
            <a:r>
              <a:rPr lang="da-DK" sz="2000" dirty="0"/>
              <a:t>til </a:t>
            </a:r>
            <a:r>
              <a:rPr lang="da-DK" sz="2000" dirty="0" smtClean="0"/>
              <a:t>direktivforslaget og udkastet til retningslinjer</a:t>
            </a:r>
            <a:endParaRPr lang="da-DK" sz="2000" dirty="0"/>
          </a:p>
          <a:p>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13</a:t>
            </a:fld>
            <a:endParaRPr lang="da-DK" dirty="0"/>
          </a:p>
        </p:txBody>
      </p:sp>
    </p:spTree>
    <p:extLst>
      <p:ext uri="{BB962C8B-B14F-4D97-AF65-F5344CB8AC3E}">
        <p14:creationId xmlns:p14="http://schemas.microsoft.com/office/powerpoint/2010/main" val="427695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800" dirty="0" smtClean="0"/>
              <a:t>Direktivforslagets hovedindhold - formål</a:t>
            </a:r>
            <a:endParaRPr lang="en-US" sz="2800" dirty="0"/>
          </a:p>
        </p:txBody>
      </p:sp>
      <p:sp>
        <p:nvSpPr>
          <p:cNvPr id="3" name="Content Placeholder 2"/>
          <p:cNvSpPr>
            <a:spLocks noGrp="1"/>
          </p:cNvSpPr>
          <p:nvPr>
            <p:ph idx="1"/>
          </p:nvPr>
        </p:nvSpPr>
        <p:spPr/>
        <p:txBody>
          <a:bodyPr/>
          <a:lstStyle/>
          <a:p>
            <a:r>
              <a:rPr lang="da-DK" sz="2000" dirty="0" smtClean="0"/>
              <a:t>Hovedformålet er at forbedre arbejdsvilkårene for platformsarbejde, der udføres i et </a:t>
            </a:r>
          </a:p>
          <a:p>
            <a:pPr marL="0" indent="0">
              <a:buNone/>
            </a:pPr>
            <a:r>
              <a:rPr lang="da-DK" sz="2000" dirty="0"/>
              <a:t> </a:t>
            </a:r>
            <a:r>
              <a:rPr lang="da-DK" sz="2000" dirty="0" smtClean="0"/>
              <a:t>    ansættelsesforhold for ”digitale arbejdsplatforme (artikel 1)</a:t>
            </a:r>
          </a:p>
          <a:p>
            <a:endParaRPr lang="da-DK" sz="2000" dirty="0"/>
          </a:p>
          <a:p>
            <a:r>
              <a:rPr lang="da-DK" sz="2000" dirty="0" smtClean="0"/>
              <a:t>En digital arbejdsplatform ”</a:t>
            </a:r>
            <a:r>
              <a:rPr lang="en-GB" sz="2000" dirty="0" err="1" smtClean="0"/>
              <a:t>leverer</a:t>
            </a:r>
            <a:r>
              <a:rPr lang="en-GB" sz="2000" dirty="0" smtClean="0"/>
              <a:t> </a:t>
            </a:r>
            <a:r>
              <a:rPr lang="en-GB" sz="2000" dirty="0"/>
              <a:t>en </a:t>
            </a:r>
            <a:r>
              <a:rPr lang="en-GB" sz="2000" dirty="0" err="1"/>
              <a:t>kommerciel</a:t>
            </a:r>
            <a:r>
              <a:rPr lang="en-GB" sz="2000" dirty="0"/>
              <a:t> </a:t>
            </a:r>
            <a:r>
              <a:rPr lang="en-GB" sz="2000" dirty="0" err="1" smtClean="0"/>
              <a:t>tjeneste</a:t>
            </a:r>
            <a:r>
              <a:rPr lang="en-GB" sz="2000" dirty="0" smtClean="0"/>
              <a:t>”, </a:t>
            </a:r>
            <a:r>
              <a:rPr lang="en-GB" sz="2000" dirty="0" err="1" smtClean="0"/>
              <a:t>som</a:t>
            </a:r>
            <a:endParaRPr lang="en-GB" sz="2000" dirty="0" smtClean="0"/>
          </a:p>
          <a:p>
            <a:pPr marL="0" indent="0">
              <a:buNone/>
            </a:pPr>
            <a:r>
              <a:rPr lang="en-GB" sz="2000" dirty="0"/>
              <a:t> </a:t>
            </a:r>
            <a:r>
              <a:rPr lang="en-GB" sz="2000" dirty="0" smtClean="0"/>
              <a:t>    - “</a:t>
            </a:r>
            <a:r>
              <a:rPr lang="da-DK" sz="2000" dirty="0" smtClean="0"/>
              <a:t>leveres</a:t>
            </a:r>
            <a:r>
              <a:rPr lang="da-DK" sz="2000" dirty="0"/>
              <a:t>, i det mindste delvist, på afstand ved hjælp af elektroniske </a:t>
            </a:r>
            <a:r>
              <a:rPr lang="da-DK" sz="2000" dirty="0" smtClean="0"/>
              <a:t>midler”</a:t>
            </a:r>
            <a:endParaRPr lang="da-DK" sz="2000" dirty="0"/>
          </a:p>
          <a:p>
            <a:pPr marL="0" indent="0">
              <a:buNone/>
            </a:pPr>
            <a:r>
              <a:rPr lang="da-DK" sz="2000" dirty="0" smtClean="0"/>
              <a:t>     - ”leveres </a:t>
            </a:r>
            <a:r>
              <a:rPr lang="da-DK" sz="2000" dirty="0"/>
              <a:t>på anmodning af en </a:t>
            </a:r>
            <a:r>
              <a:rPr lang="da-DK" sz="2000" dirty="0" smtClean="0"/>
              <a:t>tjenestemodtager”</a:t>
            </a:r>
            <a:endParaRPr lang="da-DK" sz="2000" dirty="0"/>
          </a:p>
          <a:p>
            <a:pPr marL="0" indent="0">
              <a:buNone/>
            </a:pPr>
            <a:r>
              <a:rPr lang="da-DK" sz="2000" dirty="0"/>
              <a:t> </a:t>
            </a:r>
            <a:r>
              <a:rPr lang="da-DK" sz="2000" dirty="0" smtClean="0"/>
              <a:t>    - ”omfatter </a:t>
            </a:r>
            <a:r>
              <a:rPr lang="da-DK" sz="2000" dirty="0"/>
              <a:t>som en nødvendig og væsentlig del tilrettelæggelsen af det arbejde, der </a:t>
            </a:r>
            <a:endParaRPr lang="da-DK" sz="2000" dirty="0" smtClean="0"/>
          </a:p>
          <a:p>
            <a:pPr marL="0" indent="0">
              <a:buNone/>
            </a:pPr>
            <a:r>
              <a:rPr lang="da-DK" sz="2000" dirty="0"/>
              <a:t> </a:t>
            </a:r>
            <a:r>
              <a:rPr lang="da-DK" sz="2000" dirty="0" smtClean="0"/>
              <a:t>      udføres </a:t>
            </a:r>
            <a:r>
              <a:rPr lang="da-DK" sz="2000" dirty="0"/>
              <a:t>af enkeltpersoner, uanset om arbejdet udføres online eller på et bestemt </a:t>
            </a:r>
            <a:r>
              <a:rPr lang="da-DK" sz="2000" dirty="0" smtClean="0"/>
              <a:t>sted”     </a:t>
            </a:r>
          </a:p>
          <a:p>
            <a:pPr marL="0" indent="0">
              <a:buNone/>
            </a:pPr>
            <a:r>
              <a:rPr lang="da-DK" sz="2000" dirty="0"/>
              <a:t> </a:t>
            </a:r>
            <a:r>
              <a:rPr lang="da-DK" sz="2000" dirty="0" smtClean="0"/>
              <a:t>      (artikel 2)</a:t>
            </a:r>
          </a:p>
          <a:p>
            <a:endParaRPr lang="da-DK" sz="2000" dirty="0" smtClean="0"/>
          </a:p>
          <a:p>
            <a:pPr marL="0" indent="0">
              <a:buNone/>
            </a:pPr>
            <a:endParaRPr lang="da-DK" sz="800" dirty="0"/>
          </a:p>
          <a:p>
            <a:endParaRPr lang="da-DK" sz="2000" dirty="0" smtClean="0"/>
          </a:p>
          <a:p>
            <a:endParaRPr lang="da-DK" sz="2000" dirty="0"/>
          </a:p>
          <a:p>
            <a:endParaRPr lang="da-DK" sz="2000" dirty="0" smtClean="0"/>
          </a:p>
          <a:p>
            <a:endParaRPr lang="da-DK" dirty="0"/>
          </a:p>
          <a:p>
            <a:endParaRPr lang="da-DK" dirty="0" smtClean="0"/>
          </a:p>
          <a:p>
            <a:endParaRPr lang="da-DK" dirty="0"/>
          </a:p>
          <a:p>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14</a:t>
            </a:fld>
            <a:endParaRPr lang="da-DK" dirty="0"/>
          </a:p>
        </p:txBody>
      </p:sp>
    </p:spTree>
    <p:extLst>
      <p:ext uri="{BB962C8B-B14F-4D97-AF65-F5344CB8AC3E}">
        <p14:creationId xmlns:p14="http://schemas.microsoft.com/office/powerpoint/2010/main" val="2647701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err="1" smtClean="0"/>
              <a:t>Direktivforslagets</a:t>
            </a:r>
            <a:r>
              <a:rPr lang="en-US" sz="2800" dirty="0" smtClean="0"/>
              <a:t> </a:t>
            </a:r>
            <a:r>
              <a:rPr lang="en-US" sz="2800" dirty="0" err="1" smtClean="0"/>
              <a:t>hovedindhold</a:t>
            </a:r>
            <a:r>
              <a:rPr lang="en-US" sz="2800" dirty="0" smtClean="0"/>
              <a:t> - </a:t>
            </a:r>
            <a:r>
              <a:rPr lang="en-US" sz="2800" dirty="0" err="1" smtClean="0"/>
              <a:t>lønmodtagerstatus</a:t>
            </a:r>
            <a:r>
              <a:rPr lang="en-US" sz="2800" dirty="0" smtClean="0"/>
              <a:t> </a:t>
            </a:r>
            <a:endParaRPr lang="en-US" sz="2800" dirty="0"/>
          </a:p>
        </p:txBody>
      </p:sp>
      <p:sp>
        <p:nvSpPr>
          <p:cNvPr id="3" name="Content Placeholder 2"/>
          <p:cNvSpPr>
            <a:spLocks noGrp="1"/>
          </p:cNvSpPr>
          <p:nvPr>
            <p:ph idx="1"/>
          </p:nvPr>
        </p:nvSpPr>
        <p:spPr/>
        <p:txBody>
          <a:bodyPr/>
          <a:lstStyle/>
          <a:p>
            <a:r>
              <a:rPr lang="da-DK" sz="2000" dirty="0" smtClean="0"/>
              <a:t>Der skal være ”passende </a:t>
            </a:r>
            <a:r>
              <a:rPr lang="da-DK" sz="2000" dirty="0"/>
              <a:t>procedurer til at kontrollere og sikre en korrekt fastlæggelse af beskæftigelsesstatus for personer, der udfører </a:t>
            </a:r>
            <a:r>
              <a:rPr lang="da-DK" sz="2000" dirty="0" smtClean="0"/>
              <a:t>platformsarbejde” (artikel 3)</a:t>
            </a:r>
          </a:p>
          <a:p>
            <a:pPr marL="0" indent="0">
              <a:buNone/>
            </a:pPr>
            <a:endParaRPr lang="da-DK" sz="800" dirty="0"/>
          </a:p>
          <a:p>
            <a:r>
              <a:rPr lang="da-DK" sz="2000" dirty="0" smtClean="0"/>
              <a:t>Formodning for lønmodtagerstatus, når en digital arbejdsplatform ”kontrollerer” arbejdets udførelse (artikel 4, stk. 1)</a:t>
            </a:r>
          </a:p>
          <a:p>
            <a:pPr marL="0" indent="0">
              <a:buNone/>
            </a:pPr>
            <a:r>
              <a:rPr lang="da-DK" sz="2000" dirty="0"/>
              <a:t> </a:t>
            </a:r>
            <a:r>
              <a:rPr lang="da-DK" sz="2000" dirty="0" smtClean="0"/>
              <a:t>    - en digital arbejdsplatform ”kontrollerer” arbejdets udførelse, når den opfylder 2 ud </a:t>
            </a:r>
          </a:p>
          <a:p>
            <a:pPr marL="0" indent="0">
              <a:buNone/>
            </a:pPr>
            <a:r>
              <a:rPr lang="da-DK" sz="2000" dirty="0"/>
              <a:t> </a:t>
            </a:r>
            <a:r>
              <a:rPr lang="da-DK" sz="2000" dirty="0" smtClean="0"/>
              <a:t>      af 5 fastlagte kriterier (artikel 4, stk. 2)</a:t>
            </a:r>
          </a:p>
          <a:p>
            <a:pPr marL="0" indent="0">
              <a:buNone/>
            </a:pPr>
            <a:r>
              <a:rPr lang="da-DK" sz="2000" dirty="0"/>
              <a:t> </a:t>
            </a:r>
            <a:r>
              <a:rPr lang="da-DK" sz="2000" dirty="0" smtClean="0"/>
              <a:t>    - medlemsstaterne skal sikre ”effektiv gennemførelse af den retlige formodning”, men </a:t>
            </a:r>
          </a:p>
          <a:p>
            <a:pPr marL="0" indent="0">
              <a:buNone/>
            </a:pPr>
            <a:r>
              <a:rPr lang="da-DK" sz="2000" dirty="0"/>
              <a:t> </a:t>
            </a:r>
            <a:r>
              <a:rPr lang="da-DK" sz="2000" dirty="0" smtClean="0"/>
              <a:t>      undgå at ”reelle selvstændige erhvervsdrivende” bliver omfattet (artikel 4, stk. 3)</a:t>
            </a:r>
          </a:p>
          <a:p>
            <a:pPr marL="0" indent="0">
              <a:buNone/>
            </a:pPr>
            <a:endParaRPr lang="da-DK" sz="800" dirty="0" smtClean="0"/>
          </a:p>
          <a:p>
            <a:r>
              <a:rPr lang="da-DK" sz="2000" dirty="0" smtClean="0"/>
              <a:t>Begge parter har mulighed for at afkræfte formodningen</a:t>
            </a:r>
          </a:p>
          <a:p>
            <a:pPr marL="0" indent="0">
              <a:buNone/>
            </a:pPr>
            <a:r>
              <a:rPr lang="da-DK" sz="2000" dirty="0"/>
              <a:t> </a:t>
            </a:r>
            <a:r>
              <a:rPr lang="da-DK" sz="2000" dirty="0" smtClean="0"/>
              <a:t>    – et søgsmål har ikke opsættende virkning i forhold til formodningen (artikel 5) </a:t>
            </a:r>
            <a:endParaRPr lang="da-DK" sz="2000" dirty="0"/>
          </a:p>
          <a:p>
            <a:endParaRPr lang="da-DK" sz="2000" dirty="0" smtClean="0"/>
          </a:p>
          <a:p>
            <a:endParaRPr lang="da-DK" sz="2000" dirty="0"/>
          </a:p>
          <a:p>
            <a:endParaRPr lang="da-DK" sz="2000" dirty="0" smtClean="0"/>
          </a:p>
          <a:p>
            <a:endParaRPr lang="da-DK" dirty="0"/>
          </a:p>
          <a:p>
            <a:endParaRPr lang="da-DK" dirty="0" smtClean="0"/>
          </a:p>
          <a:p>
            <a:endParaRPr lang="da-DK" dirty="0"/>
          </a:p>
          <a:p>
            <a:endParaRPr lang="en-US"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15</a:t>
            </a:fld>
            <a:endParaRPr lang="da-DK" dirty="0"/>
          </a:p>
        </p:txBody>
      </p:sp>
    </p:spTree>
    <p:extLst>
      <p:ext uri="{BB962C8B-B14F-4D97-AF65-F5344CB8AC3E}">
        <p14:creationId xmlns:p14="http://schemas.microsoft.com/office/powerpoint/2010/main" val="4195719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Direktivforslagets</a:t>
            </a:r>
            <a:r>
              <a:rPr lang="en-GB" sz="2800" dirty="0" smtClean="0"/>
              <a:t> </a:t>
            </a:r>
            <a:r>
              <a:rPr lang="en-GB" sz="2800" dirty="0" err="1" smtClean="0"/>
              <a:t>hovedindhold</a:t>
            </a:r>
            <a:r>
              <a:rPr lang="en-GB" sz="2800" dirty="0" smtClean="0"/>
              <a:t> – </a:t>
            </a:r>
            <a:r>
              <a:rPr lang="en-GB" sz="2800" dirty="0" err="1" smtClean="0"/>
              <a:t>algoritmisk</a:t>
            </a:r>
            <a:r>
              <a:rPr lang="en-GB" sz="2800" dirty="0" smtClean="0"/>
              <a:t> </a:t>
            </a:r>
            <a:r>
              <a:rPr lang="en-GB" sz="2800" dirty="0" err="1" smtClean="0"/>
              <a:t>styring</a:t>
            </a:r>
            <a:r>
              <a:rPr lang="en-GB" sz="2800" dirty="0" smtClean="0"/>
              <a:t/>
            </a:r>
            <a:br>
              <a:rPr lang="en-GB" sz="2800" dirty="0" smtClean="0"/>
            </a:br>
            <a:endParaRPr lang="en-GB" sz="2800" dirty="0"/>
          </a:p>
        </p:txBody>
      </p:sp>
      <p:sp>
        <p:nvSpPr>
          <p:cNvPr id="3" name="Content Placeholder 2"/>
          <p:cNvSpPr>
            <a:spLocks noGrp="1"/>
          </p:cNvSpPr>
          <p:nvPr>
            <p:ph idx="1"/>
          </p:nvPr>
        </p:nvSpPr>
        <p:spPr/>
        <p:txBody>
          <a:bodyPr/>
          <a:lstStyle/>
          <a:p>
            <a:r>
              <a:rPr lang="en-GB" sz="2000" dirty="0" smtClean="0"/>
              <a:t>Den </a:t>
            </a:r>
            <a:r>
              <a:rPr lang="en-GB" sz="2000" dirty="0" err="1" smtClean="0"/>
              <a:t>digitale</a:t>
            </a:r>
            <a:r>
              <a:rPr lang="en-GB" sz="2000" dirty="0" smtClean="0"/>
              <a:t> </a:t>
            </a:r>
            <a:r>
              <a:rPr lang="en-GB" sz="2000" dirty="0" err="1" smtClean="0"/>
              <a:t>arbejdsplatform</a:t>
            </a:r>
            <a:r>
              <a:rPr lang="en-GB" sz="2000" dirty="0" smtClean="0"/>
              <a:t> </a:t>
            </a:r>
            <a:r>
              <a:rPr lang="en-GB" sz="2000" dirty="0" err="1" smtClean="0"/>
              <a:t>skal</a:t>
            </a:r>
            <a:r>
              <a:rPr lang="en-GB" sz="2000" dirty="0" smtClean="0"/>
              <a:t> </a:t>
            </a:r>
            <a:r>
              <a:rPr lang="en-GB" sz="2000" dirty="0" err="1" smtClean="0"/>
              <a:t>oplyse</a:t>
            </a:r>
            <a:r>
              <a:rPr lang="en-GB" sz="2000" dirty="0" smtClean="0"/>
              <a:t> </a:t>
            </a:r>
            <a:r>
              <a:rPr lang="en-GB" sz="2000" dirty="0" err="1" smtClean="0"/>
              <a:t>platformsarbejdere</a:t>
            </a:r>
            <a:r>
              <a:rPr lang="en-GB" sz="2000" dirty="0" smtClean="0"/>
              <a:t> om de “</a:t>
            </a:r>
            <a:r>
              <a:rPr lang="en-GB" sz="2000" dirty="0" err="1" smtClean="0"/>
              <a:t>automatiserede</a:t>
            </a:r>
            <a:r>
              <a:rPr lang="en-GB" sz="2000" dirty="0" smtClean="0"/>
              <a:t> </a:t>
            </a:r>
            <a:r>
              <a:rPr lang="en-GB" sz="2000" dirty="0" err="1" smtClean="0"/>
              <a:t>overvågningssystemer</a:t>
            </a:r>
            <a:r>
              <a:rPr lang="en-GB" sz="2000" dirty="0" smtClean="0"/>
              <a:t>” </a:t>
            </a:r>
            <a:r>
              <a:rPr lang="en-GB" sz="2000" dirty="0" err="1" smtClean="0"/>
              <a:t>og</a:t>
            </a:r>
            <a:r>
              <a:rPr lang="en-GB" sz="2000" dirty="0" smtClean="0"/>
              <a:t> “</a:t>
            </a:r>
            <a:r>
              <a:rPr lang="en-GB" sz="2000" dirty="0" err="1" smtClean="0"/>
              <a:t>beslutningssystemer</a:t>
            </a:r>
            <a:r>
              <a:rPr lang="en-GB" sz="2000" dirty="0" smtClean="0"/>
              <a:t>”, der </a:t>
            </a:r>
            <a:r>
              <a:rPr lang="en-GB" sz="2000" dirty="0" err="1" smtClean="0"/>
              <a:t>benyttes</a:t>
            </a:r>
            <a:r>
              <a:rPr lang="en-GB" sz="2000" dirty="0" smtClean="0"/>
              <a:t> (</a:t>
            </a:r>
            <a:r>
              <a:rPr lang="en-GB" sz="2000" dirty="0" err="1" smtClean="0"/>
              <a:t>artikel</a:t>
            </a:r>
            <a:r>
              <a:rPr lang="en-GB" sz="2000" dirty="0" smtClean="0"/>
              <a:t> 6)</a:t>
            </a:r>
          </a:p>
          <a:p>
            <a:pPr marL="0" indent="0">
              <a:buNone/>
            </a:pPr>
            <a:endParaRPr lang="en-GB" sz="800" dirty="0"/>
          </a:p>
          <a:p>
            <a:r>
              <a:rPr lang="en-GB" sz="2000" dirty="0" err="1" smtClean="0"/>
              <a:t>Digitale</a:t>
            </a:r>
            <a:r>
              <a:rPr lang="en-GB" sz="2000" dirty="0" smtClean="0"/>
              <a:t> </a:t>
            </a:r>
            <a:r>
              <a:rPr lang="en-GB" sz="2000" dirty="0" err="1"/>
              <a:t>arbejdsplatforme</a:t>
            </a:r>
            <a:r>
              <a:rPr lang="en-GB" sz="2000" dirty="0"/>
              <a:t> </a:t>
            </a:r>
            <a:r>
              <a:rPr lang="en-GB" sz="2000" dirty="0" err="1" smtClean="0"/>
              <a:t>skal</a:t>
            </a:r>
            <a:r>
              <a:rPr lang="en-GB" sz="2000" dirty="0" smtClean="0"/>
              <a:t> </a:t>
            </a:r>
            <a:r>
              <a:rPr lang="en-GB" sz="2000" dirty="0" err="1" smtClean="0"/>
              <a:t>tillige</a:t>
            </a:r>
            <a:r>
              <a:rPr lang="en-GB" sz="2000" dirty="0" smtClean="0"/>
              <a:t> “</a:t>
            </a:r>
            <a:r>
              <a:rPr lang="en-GB" sz="2000" dirty="0" err="1" smtClean="0"/>
              <a:t>regelmæssigt</a:t>
            </a:r>
            <a:r>
              <a:rPr lang="en-GB" sz="2000" dirty="0" smtClean="0"/>
              <a:t>” </a:t>
            </a:r>
            <a:r>
              <a:rPr lang="en-GB" sz="2000" dirty="0" err="1" smtClean="0"/>
              <a:t>overvåge</a:t>
            </a:r>
            <a:r>
              <a:rPr lang="en-GB" sz="2000" dirty="0" smtClean="0"/>
              <a:t> </a:t>
            </a:r>
            <a:r>
              <a:rPr lang="en-GB" sz="2000" dirty="0"/>
              <a:t>og </a:t>
            </a:r>
            <a:r>
              <a:rPr lang="en-GB" sz="2000" dirty="0" err="1" smtClean="0"/>
              <a:t>evaluere</a:t>
            </a:r>
            <a:r>
              <a:rPr lang="en-GB" sz="2000" dirty="0" smtClean="0"/>
              <a:t> </a:t>
            </a:r>
            <a:r>
              <a:rPr lang="en-GB" sz="2000" dirty="0"/>
              <a:t>indvirkningen på arbejdsvilkårene af individuelle beslutninger, der træffes eller støttes </a:t>
            </a:r>
            <a:r>
              <a:rPr lang="en-GB" sz="2000" dirty="0" err="1"/>
              <a:t>af</a:t>
            </a:r>
            <a:r>
              <a:rPr lang="en-GB" sz="2000" dirty="0"/>
              <a:t> </a:t>
            </a:r>
            <a:r>
              <a:rPr lang="en-GB" sz="2000" dirty="0" err="1" smtClean="0"/>
              <a:t>automatiserede</a:t>
            </a:r>
            <a:r>
              <a:rPr lang="en-GB" sz="2000" dirty="0" smtClean="0"/>
              <a:t> </a:t>
            </a:r>
            <a:r>
              <a:rPr lang="en-GB" sz="2000" dirty="0"/>
              <a:t>overvågnings- og </a:t>
            </a:r>
            <a:r>
              <a:rPr lang="en-GB" sz="2000" dirty="0" err="1" smtClean="0"/>
              <a:t>beslutningssystemer</a:t>
            </a:r>
            <a:r>
              <a:rPr lang="en-GB" sz="2000" dirty="0" smtClean="0"/>
              <a:t> (</a:t>
            </a:r>
            <a:r>
              <a:rPr lang="en-GB" sz="2000" dirty="0" err="1" smtClean="0"/>
              <a:t>artikel</a:t>
            </a:r>
            <a:r>
              <a:rPr lang="en-GB" sz="2000" dirty="0" smtClean="0"/>
              <a:t> 7)</a:t>
            </a:r>
          </a:p>
          <a:p>
            <a:pPr marL="0" indent="0">
              <a:buNone/>
            </a:pPr>
            <a:endParaRPr lang="en-GB" sz="800" dirty="0"/>
          </a:p>
          <a:p>
            <a:r>
              <a:rPr lang="da-DK" sz="2000" dirty="0" smtClean="0"/>
              <a:t>Platformsarbejdere skal have ret </a:t>
            </a:r>
            <a:r>
              <a:rPr lang="da-DK" sz="2000" dirty="0"/>
              <a:t>til at få en forklaring fra den digitale arbejdsplatform på enhver beslutning, der træffes eller støttes af et automatiseret beslutningssystem, som i væsentlig grad påvirker platformsarbejderens </a:t>
            </a:r>
            <a:r>
              <a:rPr lang="da-DK" sz="2000" dirty="0" smtClean="0"/>
              <a:t>arbejdsvilkår (artikel 8) </a:t>
            </a:r>
          </a:p>
          <a:p>
            <a:pPr marL="0" indent="0">
              <a:buNone/>
            </a:pPr>
            <a:endParaRPr lang="da-DK" sz="800" dirty="0"/>
          </a:p>
          <a:p>
            <a:r>
              <a:rPr lang="da-DK" sz="2000" dirty="0" smtClean="0"/>
              <a:t>De anførte pligter og rettigheder gælder i vidt omfang også i forhold til personer, som udfører arbejdet som selvstændige (artikel 11)</a:t>
            </a:r>
          </a:p>
          <a:p>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16</a:t>
            </a:fld>
            <a:endParaRPr lang="da-DK" dirty="0"/>
          </a:p>
        </p:txBody>
      </p:sp>
    </p:spTree>
    <p:extLst>
      <p:ext uri="{BB962C8B-B14F-4D97-AF65-F5344CB8AC3E}">
        <p14:creationId xmlns:p14="http://schemas.microsoft.com/office/powerpoint/2010/main" val="80066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err="1" smtClean="0"/>
              <a:t>Individuelle</a:t>
            </a:r>
            <a:r>
              <a:rPr lang="en-GB" sz="2800" dirty="0" smtClean="0"/>
              <a:t> </a:t>
            </a:r>
            <a:r>
              <a:rPr lang="en-GB" sz="2800" dirty="0" err="1" smtClean="0"/>
              <a:t>læringskonti</a:t>
            </a:r>
            <a:endParaRPr lang="en-GB" sz="2800" dirty="0"/>
          </a:p>
        </p:txBody>
      </p:sp>
      <p:sp>
        <p:nvSpPr>
          <p:cNvPr id="3" name="Content Placeholder 2"/>
          <p:cNvSpPr>
            <a:spLocks noGrp="1"/>
          </p:cNvSpPr>
          <p:nvPr>
            <p:ph idx="1"/>
          </p:nvPr>
        </p:nvSpPr>
        <p:spPr/>
        <p:txBody>
          <a:bodyPr/>
          <a:lstStyle/>
          <a:p>
            <a:r>
              <a:rPr lang="en-GB" sz="2000" dirty="0" err="1" smtClean="0"/>
              <a:t>Kommissionen</a:t>
            </a:r>
            <a:r>
              <a:rPr lang="en-GB" sz="2000" dirty="0" smtClean="0"/>
              <a:t> </a:t>
            </a:r>
            <a:r>
              <a:rPr lang="en-GB" sz="2000" dirty="0" err="1" smtClean="0"/>
              <a:t>fremlagde</a:t>
            </a:r>
            <a:r>
              <a:rPr lang="en-GB" sz="2000" dirty="0" smtClean="0"/>
              <a:t> </a:t>
            </a:r>
            <a:r>
              <a:rPr lang="en-GB" sz="2000" dirty="0" err="1" smtClean="0"/>
              <a:t>i</a:t>
            </a:r>
            <a:r>
              <a:rPr lang="en-GB" sz="2000" dirty="0" smtClean="0"/>
              <a:t> </a:t>
            </a:r>
            <a:r>
              <a:rPr lang="en-GB" sz="2000" dirty="0" err="1" smtClean="0"/>
              <a:t>december</a:t>
            </a:r>
            <a:r>
              <a:rPr lang="en-GB" sz="2000" dirty="0" smtClean="0"/>
              <a:t> 2021 et </a:t>
            </a:r>
            <a:r>
              <a:rPr lang="en-GB" sz="2000" dirty="0" err="1" smtClean="0"/>
              <a:t>forslag</a:t>
            </a:r>
            <a:r>
              <a:rPr lang="en-GB" sz="2000" dirty="0" smtClean="0"/>
              <a:t> </a:t>
            </a:r>
            <a:r>
              <a:rPr lang="en-GB" sz="2000" dirty="0" err="1" smtClean="0"/>
              <a:t>til</a:t>
            </a:r>
            <a:r>
              <a:rPr lang="en-GB" sz="2000" dirty="0" smtClean="0"/>
              <a:t> </a:t>
            </a:r>
            <a:r>
              <a:rPr lang="en-GB" sz="2000" dirty="0" err="1" smtClean="0"/>
              <a:t>Rådets</a:t>
            </a:r>
            <a:r>
              <a:rPr lang="en-GB" sz="2000" dirty="0" smtClean="0"/>
              <a:t> </a:t>
            </a:r>
            <a:r>
              <a:rPr lang="en-GB" sz="2000" dirty="0" err="1" smtClean="0"/>
              <a:t>henstilling</a:t>
            </a:r>
            <a:r>
              <a:rPr lang="en-GB" sz="2000" dirty="0" smtClean="0"/>
              <a:t> om </a:t>
            </a:r>
            <a:r>
              <a:rPr lang="en-GB" sz="2000" dirty="0" err="1" smtClean="0"/>
              <a:t>individuelle</a:t>
            </a:r>
            <a:r>
              <a:rPr lang="en-GB" sz="2000" dirty="0" smtClean="0"/>
              <a:t> </a:t>
            </a:r>
            <a:r>
              <a:rPr lang="en-GB" sz="2000" dirty="0" err="1" smtClean="0"/>
              <a:t>læringskonti</a:t>
            </a:r>
            <a:r>
              <a:rPr lang="en-GB" sz="2000" dirty="0" smtClean="0"/>
              <a:t> (COM (2021) 773)</a:t>
            </a:r>
          </a:p>
          <a:p>
            <a:pPr marL="0" indent="0">
              <a:buNone/>
            </a:pPr>
            <a:endParaRPr lang="en-GB" sz="800" dirty="0"/>
          </a:p>
          <a:p>
            <a:r>
              <a:rPr lang="en-GB" sz="2000" dirty="0" err="1" smtClean="0"/>
              <a:t>Forslaget</a:t>
            </a:r>
            <a:r>
              <a:rPr lang="en-GB" sz="2000" dirty="0" smtClean="0"/>
              <a:t> </a:t>
            </a:r>
            <a:r>
              <a:rPr lang="en-GB" sz="2000" dirty="0" err="1" smtClean="0"/>
              <a:t>har</a:t>
            </a:r>
            <a:r>
              <a:rPr lang="en-GB" sz="2000" dirty="0" smtClean="0"/>
              <a:t> </a:t>
            </a:r>
            <a:r>
              <a:rPr lang="en-GB" sz="2000" dirty="0" err="1" smtClean="0"/>
              <a:t>til</a:t>
            </a:r>
            <a:r>
              <a:rPr lang="en-GB" sz="2000" dirty="0" smtClean="0"/>
              <a:t> </a:t>
            </a:r>
            <a:r>
              <a:rPr lang="en-GB" sz="2000" dirty="0" err="1" smtClean="0"/>
              <a:t>formål</a:t>
            </a:r>
            <a:r>
              <a:rPr lang="en-GB" sz="2000" dirty="0" smtClean="0"/>
              <a:t> </a:t>
            </a:r>
            <a:r>
              <a:rPr lang="da-DK" sz="2000" dirty="0" smtClean="0"/>
              <a:t>at </a:t>
            </a:r>
            <a:r>
              <a:rPr lang="da-DK" sz="2000" dirty="0"/>
              <a:t>støtte medlemsstaternes reformer for at give flere voksne mulighed for at deltage i </a:t>
            </a:r>
            <a:r>
              <a:rPr lang="da-DK" sz="2000" dirty="0" smtClean="0"/>
              <a:t>uddannelse (pkt. 1)</a:t>
            </a:r>
          </a:p>
          <a:p>
            <a:pPr marL="0" indent="0">
              <a:buNone/>
            </a:pPr>
            <a:endParaRPr lang="da-DK" sz="800" dirty="0"/>
          </a:p>
          <a:p>
            <a:r>
              <a:rPr lang="da-DK" sz="2000" dirty="0"/>
              <a:t>Det </a:t>
            </a:r>
            <a:r>
              <a:rPr lang="da-DK" sz="2000" dirty="0" smtClean="0"/>
              <a:t>anbefales, </a:t>
            </a:r>
            <a:r>
              <a:rPr lang="da-DK" sz="2000" dirty="0"/>
              <a:t>at medlemsstaterne opretter individuelle læringskonti </a:t>
            </a:r>
            <a:r>
              <a:rPr lang="da-DK" sz="2000" dirty="0" smtClean="0"/>
              <a:t>for at  </a:t>
            </a:r>
            <a:r>
              <a:rPr lang="da-DK" sz="2000" dirty="0"/>
              <a:t>give den enkelte mulighed for at deltage i arbejdsmarkedsrelevant </a:t>
            </a:r>
            <a:r>
              <a:rPr lang="da-DK" sz="2000" dirty="0" smtClean="0"/>
              <a:t>uddannelse (pkt. 2)</a:t>
            </a:r>
          </a:p>
          <a:p>
            <a:pPr marL="0" indent="0">
              <a:buNone/>
            </a:pPr>
            <a:endParaRPr lang="da-DK" sz="800" dirty="0"/>
          </a:p>
          <a:p>
            <a:r>
              <a:rPr lang="da-DK" sz="2000" dirty="0" smtClean="0"/>
              <a:t>Medlemsstaternes arbejde med reformer bør </a:t>
            </a:r>
            <a:r>
              <a:rPr lang="da-DK" sz="2000" dirty="0"/>
              <a:t>overvåges inden for rammerne af </a:t>
            </a:r>
            <a:r>
              <a:rPr lang="da-DK" sz="2000" dirty="0" err="1" smtClean="0"/>
              <a:t>af</a:t>
            </a:r>
            <a:r>
              <a:rPr lang="da-DK" sz="2000" dirty="0" smtClean="0"/>
              <a:t> det </a:t>
            </a:r>
            <a:r>
              <a:rPr lang="da-DK" sz="2000" dirty="0"/>
              <a:t>europæiske </a:t>
            </a:r>
            <a:r>
              <a:rPr lang="da-DK" sz="2000" dirty="0" smtClean="0"/>
              <a:t>semester (pkt. 28)</a:t>
            </a:r>
          </a:p>
          <a:p>
            <a:pPr marL="0" indent="0">
              <a:buNone/>
            </a:pPr>
            <a:endParaRPr lang="da-DK" sz="800" dirty="0"/>
          </a:p>
          <a:p>
            <a:r>
              <a:rPr lang="da-DK" sz="2000" dirty="0" smtClean="0"/>
              <a:t>Rådet har (endnu) ikke vedtaget henstillingen</a:t>
            </a:r>
            <a:endParaRPr lang="en-GB"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17</a:t>
            </a:fld>
            <a:endParaRPr lang="da-DK" dirty="0"/>
          </a:p>
        </p:txBody>
      </p:sp>
    </p:spTree>
    <p:extLst>
      <p:ext uri="{BB962C8B-B14F-4D97-AF65-F5344CB8AC3E}">
        <p14:creationId xmlns:p14="http://schemas.microsoft.com/office/powerpoint/2010/main" val="1299473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GB" sz="2800" b="1" dirty="0" err="1" smtClean="0"/>
              <a:t>Udvalgte</a:t>
            </a:r>
            <a:r>
              <a:rPr lang="en-GB" sz="2800" b="1" dirty="0" smtClean="0"/>
              <a:t> </a:t>
            </a:r>
            <a:r>
              <a:rPr lang="en-GB" sz="2800" b="1" dirty="0" err="1" smtClean="0"/>
              <a:t>domme</a:t>
            </a:r>
            <a:r>
              <a:rPr lang="en-GB" sz="2800" b="1" dirty="0" smtClean="0"/>
              <a:t> </a:t>
            </a:r>
            <a:r>
              <a:rPr lang="en-GB" sz="2800" b="1" dirty="0" err="1" smtClean="0"/>
              <a:t>siden</a:t>
            </a:r>
            <a:r>
              <a:rPr lang="en-GB" sz="2800" b="1" dirty="0" smtClean="0"/>
              <a:t> </a:t>
            </a:r>
            <a:r>
              <a:rPr lang="en-GB" sz="2800" b="1" dirty="0" err="1" smtClean="0"/>
              <a:t>september</a:t>
            </a:r>
            <a:r>
              <a:rPr lang="en-GB" sz="2800" b="1" dirty="0" smtClean="0"/>
              <a:t> 2021</a:t>
            </a:r>
            <a:endParaRPr lang="en-GB" sz="2800" b="1"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18</a:t>
            </a:fld>
            <a:endParaRPr lang="da-DK" dirty="0"/>
          </a:p>
        </p:txBody>
      </p:sp>
    </p:spTree>
    <p:extLst>
      <p:ext uri="{BB962C8B-B14F-4D97-AF65-F5344CB8AC3E}">
        <p14:creationId xmlns:p14="http://schemas.microsoft.com/office/powerpoint/2010/main" val="1375424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smtClean="0"/>
              <a:t>Dom af 28. oktober 2021 i C-909/19, </a:t>
            </a:r>
            <a:r>
              <a:rPr lang="en-US" sz="2400" dirty="0" err="1"/>
              <a:t>Unitatea</a:t>
            </a:r>
            <a:r>
              <a:rPr lang="en-US" sz="2400" dirty="0"/>
              <a:t> </a:t>
            </a:r>
            <a:r>
              <a:rPr lang="en-US" sz="2400" dirty="0" err="1"/>
              <a:t>Administrativ</a:t>
            </a:r>
            <a:r>
              <a:rPr lang="en-US" sz="2400" dirty="0"/>
              <a:t> </a:t>
            </a:r>
            <a:r>
              <a:rPr lang="en-US" sz="2400" dirty="0" err="1"/>
              <a:t>Teritorială</a:t>
            </a:r>
            <a:r>
              <a:rPr lang="en-US" sz="2400" dirty="0"/>
              <a:t> D</a:t>
            </a:r>
          </a:p>
        </p:txBody>
      </p:sp>
      <p:sp>
        <p:nvSpPr>
          <p:cNvPr id="3" name="Content Placeholder 2"/>
          <p:cNvSpPr>
            <a:spLocks noGrp="1"/>
          </p:cNvSpPr>
          <p:nvPr>
            <p:ph idx="1"/>
          </p:nvPr>
        </p:nvSpPr>
        <p:spPr/>
        <p:txBody>
          <a:bodyPr/>
          <a:lstStyle/>
          <a:p>
            <a:r>
              <a:rPr lang="da-DK" sz="2000" dirty="0" smtClean="0"/>
              <a:t>En medarbejder blev pålagt at </a:t>
            </a:r>
            <a:r>
              <a:rPr lang="da-DK" sz="2000" dirty="0"/>
              <a:t>gennemføre 160 timers </a:t>
            </a:r>
            <a:r>
              <a:rPr lang="da-DK" sz="2000" dirty="0" smtClean="0"/>
              <a:t>erhvervsuddannelse uden for arbejdspladsen og overvejende uden for medarbejderens normale arbejdstid</a:t>
            </a:r>
          </a:p>
          <a:p>
            <a:pPr marL="0" indent="0">
              <a:buNone/>
            </a:pPr>
            <a:endParaRPr lang="da-DK" sz="800" dirty="0" smtClean="0"/>
          </a:p>
          <a:p>
            <a:r>
              <a:rPr lang="da-DK" sz="2000" dirty="0" smtClean="0"/>
              <a:t>Parterne var uenige om den tid, der lå uden for normal arbejdstid, skulle honoreres som overarbejde, og det afhang efter national ret tilsyneladende af, om der var tale om ”arbejdstid” i direktivets forstand</a:t>
            </a:r>
          </a:p>
          <a:p>
            <a:pPr marL="0" indent="0">
              <a:buNone/>
            </a:pPr>
            <a:endParaRPr lang="da-DK" sz="800" dirty="0"/>
          </a:p>
          <a:p>
            <a:r>
              <a:rPr lang="da-DK" sz="2000" dirty="0" smtClean="0"/>
              <a:t>Ifølge dommen er det ”arbejdstid” efter direktiv 2003/88, når ”en </a:t>
            </a:r>
            <a:r>
              <a:rPr lang="da-DK" sz="2000" dirty="0"/>
              <a:t>arbejdstager efter krav fra sin arbejdsgiver følger en erhvervsuddannelse, som finder sted uden for den pågældendes sædvanlige arbejdssted i uddannelsesudbyderens lokaler, og uden at vedkommende udfører sine sædvanlige </a:t>
            </a:r>
            <a:r>
              <a:rPr lang="da-DK" sz="2000" dirty="0" smtClean="0"/>
              <a:t>arbejdsopgaver”</a:t>
            </a:r>
          </a:p>
          <a:p>
            <a:pPr marL="0" indent="0">
              <a:buNone/>
            </a:pPr>
            <a:endParaRPr lang="da-DK" sz="800" dirty="0"/>
          </a:p>
          <a:p>
            <a:r>
              <a:rPr lang="da-DK" sz="2000" dirty="0" smtClean="0"/>
              <a:t>Dommens resultat flugter med artikel 13 i direktiv 2019/1152 om gennemsigtige og forudsigelige arbejdsvilkår</a:t>
            </a:r>
            <a:endParaRPr lang="en-US"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19</a:t>
            </a:fld>
            <a:endParaRPr lang="da-DK" dirty="0"/>
          </a:p>
        </p:txBody>
      </p:sp>
    </p:spTree>
    <p:extLst>
      <p:ext uri="{BB962C8B-B14F-4D97-AF65-F5344CB8AC3E}">
        <p14:creationId xmlns:p14="http://schemas.microsoft.com/office/powerpoint/2010/main" val="301570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lgn="ctr">
              <a:buNone/>
            </a:pPr>
            <a:r>
              <a:rPr lang="en-GB" sz="2800" b="1" dirty="0" err="1" smtClean="0"/>
              <a:t>Verserende</a:t>
            </a:r>
            <a:r>
              <a:rPr lang="en-GB" sz="2800" b="1" dirty="0" smtClean="0"/>
              <a:t> </a:t>
            </a:r>
            <a:r>
              <a:rPr lang="en-GB" sz="2800" b="1" dirty="0" err="1" smtClean="0"/>
              <a:t>politiske</a:t>
            </a:r>
            <a:r>
              <a:rPr lang="en-GB" sz="2800" b="1" dirty="0" smtClean="0"/>
              <a:t> </a:t>
            </a:r>
            <a:r>
              <a:rPr lang="en-GB" sz="2800" b="1" dirty="0" err="1" smtClean="0"/>
              <a:t>forslag</a:t>
            </a:r>
            <a:endParaRPr lang="en-GB" sz="2800" b="1"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a:t>
            </a:fld>
            <a:endParaRPr lang="da-DK" dirty="0"/>
          </a:p>
        </p:txBody>
      </p:sp>
    </p:spTree>
    <p:extLst>
      <p:ext uri="{BB962C8B-B14F-4D97-AF65-F5344CB8AC3E}">
        <p14:creationId xmlns:p14="http://schemas.microsoft.com/office/powerpoint/2010/main" val="79951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smtClean="0"/>
              <a:t>Dom af 11. november 2021 i C-214/20, Dublin City </a:t>
            </a:r>
            <a:r>
              <a:rPr lang="da-DK" sz="2400" dirty="0" err="1" smtClean="0"/>
              <a:t>Council</a:t>
            </a:r>
            <a:endParaRPr lang="en-US" sz="2400" dirty="0"/>
          </a:p>
        </p:txBody>
      </p:sp>
      <p:sp>
        <p:nvSpPr>
          <p:cNvPr id="3" name="Content Placeholder 2"/>
          <p:cNvSpPr>
            <a:spLocks noGrp="1"/>
          </p:cNvSpPr>
          <p:nvPr>
            <p:ph idx="1"/>
          </p:nvPr>
        </p:nvSpPr>
        <p:spPr/>
        <p:txBody>
          <a:bodyPr/>
          <a:lstStyle/>
          <a:p>
            <a:r>
              <a:rPr lang="da-DK" sz="2000" dirty="0" smtClean="0"/>
              <a:t>En deltidsbrandmand havde en løbende vagttjeneste, der ikke indebar krav </a:t>
            </a:r>
            <a:r>
              <a:rPr lang="da-DK" sz="2000" dirty="0"/>
              <a:t>om ophold </a:t>
            </a:r>
            <a:r>
              <a:rPr lang="da-DK" sz="2000" dirty="0" smtClean="0"/>
              <a:t>på et bestemt sted, men pligt </a:t>
            </a:r>
            <a:r>
              <a:rPr lang="da-DK" sz="2000" dirty="0"/>
              <a:t>til at deltage i </a:t>
            </a:r>
            <a:r>
              <a:rPr lang="da-DK" sz="2000" dirty="0" smtClean="0"/>
              <a:t>75 % </a:t>
            </a:r>
            <a:r>
              <a:rPr lang="da-DK" sz="2000" dirty="0"/>
              <a:t>af </a:t>
            </a:r>
            <a:r>
              <a:rPr lang="da-DK" sz="2000" dirty="0" smtClean="0"/>
              <a:t>udrykningerne og med en maksimal </a:t>
            </a:r>
            <a:r>
              <a:rPr lang="da-DK" sz="2000" dirty="0"/>
              <a:t>frist for ankomst på ti </a:t>
            </a:r>
            <a:r>
              <a:rPr lang="da-DK" sz="2000" dirty="0" smtClean="0"/>
              <a:t>minutter</a:t>
            </a:r>
          </a:p>
          <a:p>
            <a:pPr marL="0" indent="0">
              <a:buNone/>
            </a:pPr>
            <a:endParaRPr lang="da-DK" sz="800" dirty="0" smtClean="0"/>
          </a:p>
          <a:p>
            <a:r>
              <a:rPr lang="da-DK" sz="2000" dirty="0" smtClean="0"/>
              <a:t>Der er tale om arbejdstid, hvis den nationale ret vurderer, at begrænsningerne har ”en </a:t>
            </a:r>
            <a:r>
              <a:rPr lang="da-DK" sz="2000" dirty="0"/>
              <a:t>sådan intensitet, at de objektivt set og i meget betydeligt </a:t>
            </a:r>
            <a:r>
              <a:rPr lang="da-DK" sz="2000" dirty="0" smtClean="0"/>
              <a:t>omfang” påvirker hans </a:t>
            </a:r>
            <a:r>
              <a:rPr lang="da-DK" sz="2000" dirty="0"/>
              <a:t>mulighed for </a:t>
            </a:r>
            <a:r>
              <a:rPr lang="da-DK" sz="2000" dirty="0" smtClean="0"/>
              <a:t>at </a:t>
            </a:r>
            <a:r>
              <a:rPr lang="da-DK" sz="2000" dirty="0"/>
              <a:t>disponere frit over </a:t>
            </a:r>
            <a:r>
              <a:rPr lang="da-DK" sz="2000" dirty="0" smtClean="0"/>
              <a:t>sin tid (præmis 42)</a:t>
            </a:r>
          </a:p>
          <a:p>
            <a:pPr marL="0" indent="0">
              <a:buNone/>
            </a:pPr>
            <a:endParaRPr lang="da-DK" sz="800" dirty="0"/>
          </a:p>
          <a:p>
            <a:r>
              <a:rPr lang="da-DK" sz="2000" dirty="0" smtClean="0"/>
              <a:t>Uforeneligt med artikel </a:t>
            </a:r>
            <a:r>
              <a:rPr lang="da-DK" sz="2000" dirty="0"/>
              <a:t>5 og 6 i direktiv 89/391 </a:t>
            </a:r>
            <a:r>
              <a:rPr lang="da-DK" sz="2000" dirty="0" smtClean="0"/>
              <a:t>at indføre vagttjenester, </a:t>
            </a:r>
            <a:r>
              <a:rPr lang="da-DK" sz="2000" dirty="0"/>
              <a:t>der er så lange eller hyppige, at de udgør en risiko for arbejdstagerens sikkerhed og sundhed, uanset om </a:t>
            </a:r>
            <a:r>
              <a:rPr lang="da-DK" sz="2000" dirty="0" smtClean="0"/>
              <a:t>vagttjenesten kvalificeres </a:t>
            </a:r>
            <a:r>
              <a:rPr lang="da-DK" sz="2000" dirty="0"/>
              <a:t>som </a:t>
            </a:r>
            <a:r>
              <a:rPr lang="da-DK" sz="2000" dirty="0" smtClean="0"/>
              <a:t>”hvileperioder” efter direktiv 2003/88</a:t>
            </a:r>
          </a:p>
          <a:p>
            <a:pPr marL="0" indent="0">
              <a:buNone/>
            </a:pPr>
            <a:endParaRPr lang="da-DK" sz="800" dirty="0" smtClean="0"/>
          </a:p>
          <a:p>
            <a:r>
              <a:rPr lang="da-DK" sz="2000" dirty="0" smtClean="0"/>
              <a:t>Det </a:t>
            </a:r>
            <a:r>
              <a:rPr lang="da-DK" sz="2000" dirty="0"/>
              <a:t>tilkommer medlemsstaterne at definere måderne for anvendelsen af </a:t>
            </a:r>
            <a:r>
              <a:rPr lang="da-DK" sz="2000" dirty="0" smtClean="0"/>
              <a:t>den arbejdsmiljømæssige </a:t>
            </a:r>
            <a:r>
              <a:rPr lang="da-DK" sz="2000" dirty="0"/>
              <a:t>forpligtelse i deres nationale </a:t>
            </a:r>
            <a:r>
              <a:rPr lang="da-DK" sz="2000" dirty="0" smtClean="0"/>
              <a:t>lovgivning</a:t>
            </a:r>
            <a:endParaRPr lang="en-US"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20</a:t>
            </a:fld>
            <a:endParaRPr lang="da-DK" dirty="0"/>
          </a:p>
        </p:txBody>
      </p:sp>
    </p:spTree>
    <p:extLst>
      <p:ext uri="{BB962C8B-B14F-4D97-AF65-F5344CB8AC3E}">
        <p14:creationId xmlns:p14="http://schemas.microsoft.com/office/powerpoint/2010/main" val="1097739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smtClean="0"/>
              <a:t>Dom af 10. februar 2022 i C-485/20, HR </a:t>
            </a:r>
            <a:r>
              <a:rPr lang="da-DK" sz="2400" dirty="0" err="1" smtClean="0"/>
              <a:t>Rail</a:t>
            </a:r>
            <a:endParaRPr lang="en-US" sz="2400" dirty="0"/>
          </a:p>
        </p:txBody>
      </p:sp>
      <p:sp>
        <p:nvSpPr>
          <p:cNvPr id="3" name="Content Placeholder 2"/>
          <p:cNvSpPr>
            <a:spLocks noGrp="1"/>
          </p:cNvSpPr>
          <p:nvPr>
            <p:ph idx="1"/>
          </p:nvPr>
        </p:nvSpPr>
        <p:spPr/>
        <p:txBody>
          <a:bodyPr/>
          <a:lstStyle/>
          <a:p>
            <a:r>
              <a:rPr lang="en-US" sz="2000" dirty="0" err="1" smtClean="0"/>
              <a:t>En</a:t>
            </a:r>
            <a:r>
              <a:rPr lang="en-US" sz="2000" dirty="0" smtClean="0"/>
              <a:t> </a:t>
            </a:r>
            <a:r>
              <a:rPr lang="en-US" sz="2000" dirty="0" err="1" smtClean="0"/>
              <a:t>jernbanemedarbejder</a:t>
            </a:r>
            <a:r>
              <a:rPr lang="en-US" sz="2000" dirty="0" smtClean="0"/>
              <a:t> </a:t>
            </a:r>
            <a:r>
              <a:rPr lang="en-US" sz="2000" dirty="0" err="1" smtClean="0"/>
              <a:t>blev</a:t>
            </a:r>
            <a:r>
              <a:rPr lang="en-US" sz="2000" dirty="0" smtClean="0"/>
              <a:t> </a:t>
            </a:r>
            <a:r>
              <a:rPr lang="da-DK" sz="2000" dirty="0" smtClean="0"/>
              <a:t>diagnosticeret </a:t>
            </a:r>
            <a:r>
              <a:rPr lang="da-DK" sz="2000" dirty="0"/>
              <a:t>med en hjertefejl, der </a:t>
            </a:r>
            <a:r>
              <a:rPr lang="da-DK" sz="2000" dirty="0" smtClean="0"/>
              <a:t>gjorde pacemaker nødvendig, og han kunne ikke længere udføre sit arbejde, da pacemakeren var følsom over </a:t>
            </a:r>
            <a:r>
              <a:rPr lang="da-DK" sz="2000" dirty="0"/>
              <a:t>for de elektromagnetiske </a:t>
            </a:r>
            <a:r>
              <a:rPr lang="da-DK" sz="2000" dirty="0" smtClean="0"/>
              <a:t>felter, som findes i jernbaneskinner</a:t>
            </a:r>
          </a:p>
          <a:p>
            <a:pPr marL="0" indent="0">
              <a:buNone/>
            </a:pPr>
            <a:endParaRPr lang="da-DK" sz="800" dirty="0"/>
          </a:p>
          <a:p>
            <a:r>
              <a:rPr lang="da-DK" sz="2000" dirty="0" smtClean="0"/>
              <a:t>Parterne var uenige om, hvorvidt arbejdsgiverens tilpasningsforpligtelse indebar en pligt til at omplacere medarbejderen til andet arbejde frem for at skille sig af med denne</a:t>
            </a:r>
          </a:p>
          <a:p>
            <a:pPr marL="0" indent="0">
              <a:buNone/>
            </a:pPr>
            <a:endParaRPr lang="en-US" sz="800" dirty="0" smtClean="0"/>
          </a:p>
          <a:p>
            <a:r>
              <a:rPr lang="en-US" sz="2000" dirty="0" err="1" smtClean="0"/>
              <a:t>Ifølge</a:t>
            </a:r>
            <a:r>
              <a:rPr lang="en-US" sz="2000" dirty="0" smtClean="0"/>
              <a:t> </a:t>
            </a:r>
            <a:r>
              <a:rPr lang="en-US" sz="2000" dirty="0" err="1" smtClean="0"/>
              <a:t>dommen</a:t>
            </a:r>
            <a:r>
              <a:rPr lang="en-US" sz="2000" dirty="0" smtClean="0"/>
              <a:t> </a:t>
            </a:r>
            <a:r>
              <a:rPr lang="en-US" sz="2000" dirty="0" err="1" smtClean="0"/>
              <a:t>er</a:t>
            </a:r>
            <a:r>
              <a:rPr lang="en-US" sz="2000" dirty="0" smtClean="0"/>
              <a:t> der </a:t>
            </a:r>
            <a:r>
              <a:rPr lang="en-US" sz="2000" dirty="0" err="1" smtClean="0"/>
              <a:t>pligt</a:t>
            </a:r>
            <a:r>
              <a:rPr lang="en-US" sz="2000" dirty="0" smtClean="0"/>
              <a:t> </a:t>
            </a:r>
            <a:r>
              <a:rPr lang="en-US" sz="2000" dirty="0" err="1" smtClean="0"/>
              <a:t>til</a:t>
            </a:r>
            <a:r>
              <a:rPr lang="en-US" sz="2000" dirty="0" smtClean="0"/>
              <a:t> </a:t>
            </a:r>
            <a:r>
              <a:rPr lang="en-US" sz="2000" dirty="0" err="1" smtClean="0"/>
              <a:t>omplacering</a:t>
            </a:r>
            <a:r>
              <a:rPr lang="en-US" sz="2000" dirty="0" smtClean="0"/>
              <a:t> </a:t>
            </a:r>
            <a:r>
              <a:rPr lang="en-US" sz="2000" dirty="0" err="1" smtClean="0"/>
              <a:t>til</a:t>
            </a:r>
            <a:r>
              <a:rPr lang="en-US" sz="2000" dirty="0" smtClean="0"/>
              <a:t> </a:t>
            </a:r>
            <a:r>
              <a:rPr lang="en-US" sz="2000" dirty="0" err="1" smtClean="0"/>
              <a:t>en</a:t>
            </a:r>
            <a:r>
              <a:rPr lang="en-US" sz="2000" dirty="0" smtClean="0"/>
              <a:t> </a:t>
            </a:r>
            <a:r>
              <a:rPr lang="en-US" sz="2000" dirty="0" err="1" smtClean="0"/>
              <a:t>anden</a:t>
            </a:r>
            <a:r>
              <a:rPr lang="en-US" sz="2000" dirty="0" smtClean="0"/>
              <a:t> stilling, </a:t>
            </a:r>
            <a:r>
              <a:rPr lang="en-US" sz="2000" dirty="0" err="1" smtClean="0"/>
              <a:t>hvis</a:t>
            </a:r>
            <a:r>
              <a:rPr lang="en-US" sz="2000" dirty="0" smtClean="0"/>
              <a:t> </a:t>
            </a:r>
            <a:r>
              <a:rPr lang="en-US" sz="2000" dirty="0" err="1" smtClean="0"/>
              <a:t>medarbejderen</a:t>
            </a:r>
            <a:r>
              <a:rPr lang="en-US" sz="2000" dirty="0" smtClean="0"/>
              <a:t> “</a:t>
            </a:r>
            <a:r>
              <a:rPr lang="en-US" sz="2000" dirty="0" err="1" smtClean="0"/>
              <a:t>varigt</a:t>
            </a:r>
            <a:r>
              <a:rPr lang="en-US" sz="2000" dirty="0" smtClean="0"/>
              <a:t>” </a:t>
            </a:r>
            <a:r>
              <a:rPr lang="en-US" sz="2000" dirty="0" err="1" smtClean="0"/>
              <a:t>bliver</a:t>
            </a:r>
            <a:r>
              <a:rPr lang="en-US" sz="2000" dirty="0" smtClean="0"/>
              <a:t> </a:t>
            </a:r>
            <a:r>
              <a:rPr lang="en-US" sz="2000" dirty="0" err="1" smtClean="0"/>
              <a:t>ude</a:t>
            </a:r>
            <a:r>
              <a:rPr lang="en-US" sz="2000" dirty="0" smtClean="0"/>
              <a:t> </a:t>
            </a:r>
            <a:r>
              <a:rPr lang="en-US" sz="2000" dirty="0" err="1" smtClean="0"/>
              <a:t>af</a:t>
            </a:r>
            <a:r>
              <a:rPr lang="en-US" sz="2000" dirty="0" smtClean="0"/>
              <a:t> stand </a:t>
            </a:r>
            <a:r>
              <a:rPr lang="en-US" sz="2000" dirty="0" err="1" smtClean="0"/>
              <a:t>til</a:t>
            </a:r>
            <a:r>
              <a:rPr lang="en-US" sz="2000" dirty="0" smtClean="0"/>
              <a:t> at bestride sin stilling” (</a:t>
            </a:r>
            <a:r>
              <a:rPr lang="en-US" sz="2000" dirty="0" err="1" smtClean="0"/>
              <a:t>præmis</a:t>
            </a:r>
            <a:r>
              <a:rPr lang="en-US" sz="2000" dirty="0" smtClean="0"/>
              <a:t> 43)</a:t>
            </a:r>
          </a:p>
          <a:p>
            <a:pPr marL="0" indent="0">
              <a:buNone/>
            </a:pPr>
            <a:endParaRPr lang="en-US" sz="800" dirty="0"/>
          </a:p>
          <a:p>
            <a:r>
              <a:rPr lang="da-DK" sz="2000" dirty="0" smtClean="0"/>
              <a:t>Pligten til at omplacere forudsætter</a:t>
            </a:r>
            <a:r>
              <a:rPr lang="da-DK" sz="2000" dirty="0"/>
              <a:t>, </a:t>
            </a:r>
            <a:r>
              <a:rPr lang="da-DK" sz="2000" dirty="0" smtClean="0"/>
              <a:t>”at </a:t>
            </a:r>
            <a:r>
              <a:rPr lang="da-DK" sz="2000" dirty="0"/>
              <a:t>der er mindst én ledig stilling, som den pågældende arbejdstager kan varetage, sådan som generaladvokaten har påpeget i punkt 77 i sit forslag til </a:t>
            </a:r>
            <a:r>
              <a:rPr lang="da-DK" sz="2000" dirty="0" smtClean="0"/>
              <a:t>afgørelse” (præmis 48)</a:t>
            </a:r>
            <a:endParaRPr lang="en-US"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21</a:t>
            </a:fld>
            <a:endParaRPr lang="da-DK" dirty="0"/>
          </a:p>
        </p:txBody>
      </p:sp>
    </p:spTree>
    <p:extLst>
      <p:ext uri="{BB962C8B-B14F-4D97-AF65-F5344CB8AC3E}">
        <p14:creationId xmlns:p14="http://schemas.microsoft.com/office/powerpoint/2010/main" val="3153351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smtClean="0"/>
              <a:t>Dom af 5. maj 2022 i C-101/21, HJ</a:t>
            </a:r>
            <a:endParaRPr lang="en-US" sz="2400" dirty="0"/>
          </a:p>
        </p:txBody>
      </p:sp>
      <p:sp>
        <p:nvSpPr>
          <p:cNvPr id="3" name="Content Placeholder 2"/>
          <p:cNvSpPr>
            <a:spLocks noGrp="1"/>
          </p:cNvSpPr>
          <p:nvPr>
            <p:ph idx="1"/>
          </p:nvPr>
        </p:nvSpPr>
        <p:spPr/>
        <p:txBody>
          <a:bodyPr/>
          <a:lstStyle/>
          <a:p>
            <a:r>
              <a:rPr lang="en-US" sz="2000" dirty="0" err="1" smtClean="0"/>
              <a:t>Kan</a:t>
            </a:r>
            <a:r>
              <a:rPr lang="en-US" sz="2000" dirty="0" smtClean="0"/>
              <a:t> </a:t>
            </a:r>
            <a:r>
              <a:rPr lang="en-US" sz="2000" dirty="0" err="1" smtClean="0"/>
              <a:t>en</a:t>
            </a:r>
            <a:r>
              <a:rPr lang="en-US" sz="2000" dirty="0" smtClean="0"/>
              <a:t> </a:t>
            </a:r>
            <a:r>
              <a:rPr lang="en-US" sz="2000" dirty="0" err="1" smtClean="0"/>
              <a:t>bestyrelsespost</a:t>
            </a:r>
            <a:r>
              <a:rPr lang="en-US" sz="2000" dirty="0" smtClean="0"/>
              <a:t> </a:t>
            </a:r>
            <a:r>
              <a:rPr lang="en-US" sz="2000" dirty="0" err="1" smtClean="0"/>
              <a:t>udelukke</a:t>
            </a:r>
            <a:r>
              <a:rPr lang="en-US" sz="2000" dirty="0" smtClean="0"/>
              <a:t> </a:t>
            </a:r>
            <a:r>
              <a:rPr lang="en-US" sz="2000" dirty="0" err="1" smtClean="0"/>
              <a:t>en</a:t>
            </a:r>
            <a:r>
              <a:rPr lang="en-US" sz="2000" dirty="0" smtClean="0"/>
              <a:t> </a:t>
            </a:r>
            <a:r>
              <a:rPr lang="en-US" sz="2000" dirty="0" err="1" smtClean="0"/>
              <a:t>direktør</a:t>
            </a:r>
            <a:r>
              <a:rPr lang="en-US" sz="2000" dirty="0" smtClean="0"/>
              <a:t> </a:t>
            </a:r>
            <a:r>
              <a:rPr lang="en-US" sz="2000" dirty="0" err="1" smtClean="0"/>
              <a:t>fra</a:t>
            </a:r>
            <a:r>
              <a:rPr lang="en-US" sz="2000" dirty="0" smtClean="0"/>
              <a:t> at </a:t>
            </a:r>
            <a:r>
              <a:rPr lang="en-US" sz="2000" dirty="0" err="1" smtClean="0"/>
              <a:t>være</a:t>
            </a:r>
            <a:r>
              <a:rPr lang="en-US" sz="2000" dirty="0" smtClean="0"/>
              <a:t> </a:t>
            </a:r>
            <a:r>
              <a:rPr lang="en-US" sz="2000" dirty="0" err="1" smtClean="0"/>
              <a:t>omfattet</a:t>
            </a:r>
            <a:r>
              <a:rPr lang="en-US" sz="2000" dirty="0" smtClean="0"/>
              <a:t> </a:t>
            </a:r>
            <a:r>
              <a:rPr lang="en-US" sz="2000" dirty="0" err="1" smtClean="0"/>
              <a:t>af</a:t>
            </a:r>
            <a:r>
              <a:rPr lang="en-US" sz="2000" dirty="0" smtClean="0"/>
              <a:t> </a:t>
            </a:r>
            <a:r>
              <a:rPr lang="en-US" sz="2000" dirty="0" err="1" smtClean="0"/>
              <a:t>direktivet</a:t>
            </a:r>
            <a:r>
              <a:rPr lang="en-US" sz="2000" dirty="0" smtClean="0"/>
              <a:t> om </a:t>
            </a:r>
            <a:r>
              <a:rPr lang="en-US" sz="2000" dirty="0" err="1" smtClean="0"/>
              <a:t>lønmodtageres</a:t>
            </a:r>
            <a:r>
              <a:rPr lang="en-US" sz="2000" dirty="0" smtClean="0"/>
              <a:t> </a:t>
            </a:r>
            <a:r>
              <a:rPr lang="en-US" sz="2000" dirty="0" err="1" smtClean="0"/>
              <a:t>beskyttelse</a:t>
            </a:r>
            <a:r>
              <a:rPr lang="en-US" sz="2000" dirty="0" smtClean="0"/>
              <a:t> </a:t>
            </a:r>
            <a:r>
              <a:rPr lang="en-US" sz="2000" dirty="0" err="1" smtClean="0"/>
              <a:t>ved</a:t>
            </a:r>
            <a:r>
              <a:rPr lang="en-US" sz="2000" dirty="0" smtClean="0"/>
              <a:t> </a:t>
            </a:r>
            <a:r>
              <a:rPr lang="en-US" sz="2000" dirty="0" err="1" smtClean="0"/>
              <a:t>arbejdsgivers</a:t>
            </a:r>
            <a:r>
              <a:rPr lang="en-US" sz="2000" dirty="0" smtClean="0"/>
              <a:t> </a:t>
            </a:r>
            <a:r>
              <a:rPr lang="en-US" sz="2000" dirty="0" err="1" smtClean="0"/>
              <a:t>insolvens</a:t>
            </a:r>
            <a:r>
              <a:rPr lang="en-US" sz="2000" dirty="0" smtClean="0"/>
              <a:t>?</a:t>
            </a:r>
          </a:p>
          <a:p>
            <a:pPr marL="0" indent="0">
              <a:buNone/>
            </a:pPr>
            <a:endParaRPr lang="en-US" sz="800" dirty="0"/>
          </a:p>
          <a:p>
            <a:r>
              <a:rPr lang="en-US" sz="2000" dirty="0" err="1" smtClean="0"/>
              <a:t>Ifølge</a:t>
            </a:r>
            <a:r>
              <a:rPr lang="en-US" sz="2000" dirty="0" smtClean="0"/>
              <a:t> </a:t>
            </a:r>
            <a:r>
              <a:rPr lang="en-US" sz="2000" dirty="0" err="1" smtClean="0"/>
              <a:t>dommen</a:t>
            </a:r>
            <a:r>
              <a:rPr lang="en-US" sz="2000" dirty="0" smtClean="0"/>
              <a:t> </a:t>
            </a:r>
            <a:r>
              <a:rPr lang="en-US" sz="2000" dirty="0" err="1" smtClean="0"/>
              <a:t>kan</a:t>
            </a:r>
            <a:r>
              <a:rPr lang="en-US" sz="2000" dirty="0" smtClean="0"/>
              <a:t> </a:t>
            </a:r>
            <a:r>
              <a:rPr lang="en-US" sz="2000" dirty="0" err="1" smtClean="0"/>
              <a:t>det</a:t>
            </a:r>
            <a:r>
              <a:rPr lang="en-US" sz="2000" dirty="0" smtClean="0"/>
              <a:t> </a:t>
            </a:r>
            <a:r>
              <a:rPr lang="en-US" sz="2000" dirty="0" err="1" smtClean="0"/>
              <a:t>forhold</a:t>
            </a:r>
            <a:r>
              <a:rPr lang="en-US" sz="2000" dirty="0" smtClean="0"/>
              <a:t>, at </a:t>
            </a:r>
            <a:r>
              <a:rPr lang="en-US" sz="2000" dirty="0" err="1" smtClean="0"/>
              <a:t>en</a:t>
            </a:r>
            <a:r>
              <a:rPr lang="en-US" sz="2000" dirty="0" smtClean="0"/>
              <a:t> </a:t>
            </a:r>
            <a:r>
              <a:rPr lang="da-DK" sz="2000" dirty="0" smtClean="0"/>
              <a:t>direktør også er medlem af et vedtægtsmæssigt organ ”ikke i sig selv” udelukke direktøren fra at være omfattet af direktivet (præmis 36)</a:t>
            </a:r>
          </a:p>
          <a:p>
            <a:pPr marL="0" indent="0">
              <a:buNone/>
            </a:pPr>
            <a:endParaRPr lang="da-DK" sz="800" dirty="0"/>
          </a:p>
          <a:p>
            <a:r>
              <a:rPr lang="da-DK" sz="2000" dirty="0" smtClean="0"/>
              <a:t>Overladt til national domstol at afgøre, om direktøren konkret opfyldte kravene til at være lønmodtager</a:t>
            </a:r>
          </a:p>
          <a:p>
            <a:pPr marL="0" indent="0">
              <a:buNone/>
            </a:pPr>
            <a:endParaRPr lang="da-DK" sz="800" dirty="0"/>
          </a:p>
          <a:p>
            <a:r>
              <a:rPr lang="da-DK" sz="2000" dirty="0" smtClean="0"/>
              <a:t>Domstolen bemærkede, at direktivets artikel 12 om misbrug heller ikke kan begrunde en generel regel om, at medlemmer af et vedtægtsbestemt organ ikke er omfattet af garantiordningen</a:t>
            </a:r>
            <a:endParaRPr lang="en-US"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22</a:t>
            </a:fld>
            <a:endParaRPr lang="da-DK" dirty="0"/>
          </a:p>
        </p:txBody>
      </p:sp>
    </p:spTree>
    <p:extLst>
      <p:ext uri="{BB962C8B-B14F-4D97-AF65-F5344CB8AC3E}">
        <p14:creationId xmlns:p14="http://schemas.microsoft.com/office/powerpoint/2010/main" val="414219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smtClean="0"/>
              <a:t>Dom af 2. juni 2022 i C-587/20, Ligebehandlingsnævnet mod HK</a:t>
            </a:r>
            <a:endParaRPr lang="en-US" sz="2400" dirty="0"/>
          </a:p>
        </p:txBody>
      </p:sp>
      <p:sp>
        <p:nvSpPr>
          <p:cNvPr id="3" name="Content Placeholder 2"/>
          <p:cNvSpPr>
            <a:spLocks noGrp="1"/>
          </p:cNvSpPr>
          <p:nvPr>
            <p:ph idx="1"/>
          </p:nvPr>
        </p:nvSpPr>
        <p:spPr/>
        <p:txBody>
          <a:bodyPr/>
          <a:lstStyle/>
          <a:p>
            <a:r>
              <a:rPr lang="en-US" sz="2000" dirty="0" err="1" smtClean="0"/>
              <a:t>En</a:t>
            </a:r>
            <a:r>
              <a:rPr lang="en-US" sz="2000" dirty="0" smtClean="0"/>
              <a:t> </a:t>
            </a:r>
            <a:r>
              <a:rPr lang="en-US" sz="2000" dirty="0" err="1" smtClean="0"/>
              <a:t>politisk</a:t>
            </a:r>
            <a:r>
              <a:rPr lang="en-US" sz="2000" dirty="0" smtClean="0"/>
              <a:t> </a:t>
            </a:r>
            <a:r>
              <a:rPr lang="en-US" sz="2000" dirty="0" err="1" smtClean="0"/>
              <a:t>valgt</a:t>
            </a:r>
            <a:r>
              <a:rPr lang="en-US" sz="2000" dirty="0" smtClean="0"/>
              <a:t> </a:t>
            </a:r>
            <a:r>
              <a:rPr lang="en-US" sz="2000" dirty="0" err="1" smtClean="0"/>
              <a:t>sektorformand</a:t>
            </a:r>
            <a:r>
              <a:rPr lang="en-US" sz="2000" dirty="0" smtClean="0"/>
              <a:t> </a:t>
            </a:r>
            <a:r>
              <a:rPr lang="en-US" sz="2000" dirty="0" err="1" smtClean="0"/>
              <a:t>i</a:t>
            </a:r>
            <a:r>
              <a:rPr lang="en-US" sz="2000" dirty="0" smtClean="0"/>
              <a:t> HK </a:t>
            </a:r>
            <a:r>
              <a:rPr lang="en-US" sz="2000" dirty="0" err="1" smtClean="0"/>
              <a:t>havde</a:t>
            </a:r>
            <a:r>
              <a:rPr lang="en-US" sz="2000" dirty="0" smtClean="0"/>
              <a:t> </a:t>
            </a:r>
            <a:r>
              <a:rPr lang="en-US" sz="2000" dirty="0" err="1" smtClean="0"/>
              <a:t>ikke</a:t>
            </a:r>
            <a:r>
              <a:rPr lang="en-US" sz="2000" dirty="0" smtClean="0"/>
              <a:t> </a:t>
            </a:r>
            <a:r>
              <a:rPr lang="en-US" sz="2000" dirty="0" err="1" smtClean="0"/>
              <a:t>mulighed</a:t>
            </a:r>
            <a:r>
              <a:rPr lang="en-US" sz="2000" dirty="0" smtClean="0"/>
              <a:t> for at </a:t>
            </a:r>
            <a:r>
              <a:rPr lang="en-US" sz="2000" dirty="0" err="1" smtClean="0"/>
              <a:t>genopstille</a:t>
            </a:r>
            <a:r>
              <a:rPr lang="en-US" sz="2000" dirty="0" smtClean="0"/>
              <a:t> </a:t>
            </a:r>
            <a:r>
              <a:rPr lang="en-US" sz="2000" dirty="0" err="1" smtClean="0"/>
              <a:t>pga</a:t>
            </a:r>
            <a:r>
              <a:rPr lang="en-US" sz="2000" dirty="0" smtClean="0"/>
              <a:t>. </a:t>
            </a:r>
            <a:r>
              <a:rPr lang="en-US" sz="2000" dirty="0" err="1" smtClean="0"/>
              <a:t>en</a:t>
            </a:r>
            <a:r>
              <a:rPr lang="en-US" sz="2000" dirty="0" smtClean="0"/>
              <a:t> </a:t>
            </a:r>
            <a:r>
              <a:rPr lang="en-US" sz="2000" dirty="0" err="1" smtClean="0"/>
              <a:t>vedtægtsbestemt</a:t>
            </a:r>
            <a:r>
              <a:rPr lang="en-US" sz="2000" dirty="0" smtClean="0"/>
              <a:t> </a:t>
            </a:r>
            <a:r>
              <a:rPr lang="en-US" sz="2000" dirty="0" err="1" smtClean="0"/>
              <a:t>aldersgrænse</a:t>
            </a:r>
            <a:endParaRPr lang="en-US" sz="2000" dirty="0" smtClean="0"/>
          </a:p>
          <a:p>
            <a:pPr marL="0" indent="0">
              <a:buNone/>
            </a:pPr>
            <a:endParaRPr lang="en-US" sz="800" dirty="0"/>
          </a:p>
          <a:p>
            <a:r>
              <a:rPr lang="en-US" sz="2000" dirty="0" smtClean="0"/>
              <a:t>LBN </a:t>
            </a:r>
            <a:r>
              <a:rPr lang="en-US" sz="2000" dirty="0" err="1" smtClean="0"/>
              <a:t>havde</a:t>
            </a:r>
            <a:r>
              <a:rPr lang="en-US" sz="2000" dirty="0" smtClean="0"/>
              <a:t> </a:t>
            </a:r>
            <a:r>
              <a:rPr lang="en-US" sz="2000" dirty="0" err="1" smtClean="0"/>
              <a:t>i</a:t>
            </a:r>
            <a:r>
              <a:rPr lang="en-US" sz="2000" dirty="0" smtClean="0"/>
              <a:t> </a:t>
            </a:r>
            <a:r>
              <a:rPr lang="en-US" sz="2000" dirty="0" err="1" smtClean="0"/>
              <a:t>en</a:t>
            </a:r>
            <a:r>
              <a:rPr lang="en-US" sz="2000" dirty="0" smtClean="0"/>
              <a:t> </a:t>
            </a:r>
            <a:r>
              <a:rPr lang="en-US" sz="2000" dirty="0" err="1" smtClean="0"/>
              <a:t>afgørelse</a:t>
            </a:r>
            <a:r>
              <a:rPr lang="en-US" sz="2000" dirty="0" smtClean="0"/>
              <a:t> </a:t>
            </a:r>
            <a:r>
              <a:rPr lang="en-US" sz="2000" dirty="0" err="1" smtClean="0"/>
              <a:t>af</a:t>
            </a:r>
            <a:r>
              <a:rPr lang="en-US" sz="2000" dirty="0" smtClean="0"/>
              <a:t> 22. </a:t>
            </a:r>
            <a:r>
              <a:rPr lang="en-US" sz="2000" dirty="0" err="1" smtClean="0"/>
              <a:t>juni</a:t>
            </a:r>
            <a:r>
              <a:rPr lang="en-US" sz="2000" dirty="0" smtClean="0"/>
              <a:t> 2016 </a:t>
            </a:r>
            <a:r>
              <a:rPr lang="en-US" sz="2000" dirty="0" err="1" smtClean="0"/>
              <a:t>fastslået</a:t>
            </a:r>
            <a:r>
              <a:rPr lang="en-US" sz="2000" dirty="0" smtClean="0"/>
              <a:t>, at </a:t>
            </a:r>
            <a:r>
              <a:rPr lang="en-US" sz="2000" dirty="0" err="1" smtClean="0"/>
              <a:t>afskæringen</a:t>
            </a:r>
            <a:r>
              <a:rPr lang="en-US" sz="2000" dirty="0" smtClean="0"/>
              <a:t> </a:t>
            </a:r>
            <a:r>
              <a:rPr lang="en-US" sz="2000" dirty="0" err="1" smtClean="0"/>
              <a:t>fra</a:t>
            </a:r>
            <a:r>
              <a:rPr lang="en-US" sz="2000" dirty="0" smtClean="0"/>
              <a:t> at </a:t>
            </a:r>
            <a:r>
              <a:rPr lang="en-US" sz="2000" dirty="0" err="1" smtClean="0"/>
              <a:t>genopstille</a:t>
            </a:r>
            <a:r>
              <a:rPr lang="en-US" sz="2000" dirty="0" smtClean="0"/>
              <a:t> </a:t>
            </a:r>
            <a:r>
              <a:rPr lang="en-US" sz="2000" dirty="0" err="1" smtClean="0"/>
              <a:t>pga</a:t>
            </a:r>
            <a:r>
              <a:rPr lang="en-US" sz="2000" dirty="0" smtClean="0"/>
              <a:t>. den </a:t>
            </a:r>
            <a:r>
              <a:rPr lang="en-US" sz="2000" dirty="0" err="1" smtClean="0"/>
              <a:t>vedtægtsbestemte</a:t>
            </a:r>
            <a:r>
              <a:rPr lang="en-US" sz="2000" dirty="0" smtClean="0"/>
              <a:t> </a:t>
            </a:r>
            <a:r>
              <a:rPr lang="en-US" sz="2000" dirty="0" err="1" smtClean="0"/>
              <a:t>aldersgrænse</a:t>
            </a:r>
            <a:r>
              <a:rPr lang="en-US" sz="2000" dirty="0" smtClean="0"/>
              <a:t> </a:t>
            </a:r>
            <a:r>
              <a:rPr lang="en-US" sz="2000" dirty="0" err="1" smtClean="0"/>
              <a:t>var</a:t>
            </a:r>
            <a:r>
              <a:rPr lang="en-US" sz="2000" dirty="0" smtClean="0"/>
              <a:t> </a:t>
            </a:r>
            <a:r>
              <a:rPr lang="en-US" sz="2000" dirty="0" err="1" smtClean="0"/>
              <a:t>aldersdiskriminerende</a:t>
            </a:r>
            <a:endParaRPr lang="en-US" sz="2000" dirty="0" smtClean="0"/>
          </a:p>
          <a:p>
            <a:pPr marL="0" indent="0">
              <a:buNone/>
            </a:pPr>
            <a:endParaRPr lang="en-US" sz="800" dirty="0"/>
          </a:p>
          <a:p>
            <a:r>
              <a:rPr lang="en-US" sz="2000" dirty="0" err="1" smtClean="0"/>
              <a:t>Ifølge</a:t>
            </a:r>
            <a:r>
              <a:rPr lang="en-US" sz="2000" dirty="0" smtClean="0"/>
              <a:t> </a:t>
            </a:r>
            <a:r>
              <a:rPr lang="en-US" sz="2000" dirty="0" err="1" smtClean="0"/>
              <a:t>dommen</a:t>
            </a:r>
            <a:r>
              <a:rPr lang="en-US" sz="2000" dirty="0" smtClean="0"/>
              <a:t> </a:t>
            </a:r>
            <a:r>
              <a:rPr lang="en-US" sz="2000" dirty="0" err="1" smtClean="0"/>
              <a:t>ikke</a:t>
            </a:r>
            <a:r>
              <a:rPr lang="en-US" sz="2000" dirty="0" smtClean="0"/>
              <a:t> </a:t>
            </a:r>
            <a:r>
              <a:rPr lang="en-US" sz="2000" dirty="0" err="1" smtClean="0"/>
              <a:t>afgørende</a:t>
            </a:r>
            <a:r>
              <a:rPr lang="en-US" sz="2000" dirty="0" smtClean="0"/>
              <a:t>, om der </a:t>
            </a:r>
            <a:r>
              <a:rPr lang="en-US" sz="2000" dirty="0" err="1" smtClean="0"/>
              <a:t>er</a:t>
            </a:r>
            <a:r>
              <a:rPr lang="en-US" sz="2000" dirty="0" smtClean="0"/>
              <a:t> tale om et </a:t>
            </a:r>
            <a:r>
              <a:rPr lang="en-US" sz="2000" dirty="0" err="1" smtClean="0"/>
              <a:t>lønmodtagerforhold</a:t>
            </a:r>
            <a:r>
              <a:rPr lang="en-US" sz="2000" dirty="0" smtClean="0"/>
              <a:t>, da </a:t>
            </a:r>
            <a:r>
              <a:rPr lang="en-US" sz="2000" dirty="0" err="1" smtClean="0"/>
              <a:t>direktivet</a:t>
            </a:r>
            <a:r>
              <a:rPr lang="en-US" sz="2000" dirty="0" smtClean="0"/>
              <a:t> </a:t>
            </a:r>
            <a:r>
              <a:rPr lang="en-US" sz="2000" dirty="0" err="1" smtClean="0"/>
              <a:t>omfatter</a:t>
            </a:r>
            <a:r>
              <a:rPr lang="en-US" sz="2000" dirty="0" smtClean="0"/>
              <a:t> </a:t>
            </a:r>
            <a:r>
              <a:rPr lang="en-US" sz="2000" dirty="0" err="1" smtClean="0"/>
              <a:t>enhver</a:t>
            </a:r>
            <a:r>
              <a:rPr lang="en-US" sz="2000" dirty="0" smtClean="0"/>
              <a:t> </a:t>
            </a:r>
            <a:r>
              <a:rPr lang="en-US" sz="2000" dirty="0" err="1" smtClean="0"/>
              <a:t>erhvervsmæssig</a:t>
            </a:r>
            <a:r>
              <a:rPr lang="en-US" sz="2000" dirty="0" smtClean="0"/>
              <a:t> </a:t>
            </a:r>
            <a:r>
              <a:rPr lang="en-US" sz="2000" dirty="0" err="1" smtClean="0"/>
              <a:t>aktivitet</a:t>
            </a:r>
            <a:r>
              <a:rPr lang="en-US" sz="2000" dirty="0" smtClean="0"/>
              <a:t>, </a:t>
            </a:r>
            <a:r>
              <a:rPr lang="en-US" sz="2000" dirty="0" err="1" smtClean="0"/>
              <a:t>jf</a:t>
            </a:r>
            <a:r>
              <a:rPr lang="en-US" sz="2000" dirty="0" smtClean="0"/>
              <a:t>. </a:t>
            </a:r>
            <a:r>
              <a:rPr lang="en-US" sz="2000" dirty="0" err="1" smtClean="0"/>
              <a:t>artikel</a:t>
            </a:r>
            <a:r>
              <a:rPr lang="en-US" sz="2000" dirty="0" smtClean="0"/>
              <a:t> 3, stk. 1, </a:t>
            </a:r>
            <a:r>
              <a:rPr lang="en-US" sz="2000" dirty="0" err="1" smtClean="0"/>
              <a:t>litra</a:t>
            </a:r>
            <a:r>
              <a:rPr lang="en-US" sz="2000" dirty="0" smtClean="0"/>
              <a:t> a</a:t>
            </a:r>
          </a:p>
          <a:p>
            <a:pPr marL="0" indent="0">
              <a:buNone/>
            </a:pPr>
            <a:endParaRPr lang="en-US" sz="800" dirty="0" smtClean="0"/>
          </a:p>
          <a:p>
            <a:r>
              <a:rPr lang="en-US" sz="2000" dirty="0" smtClean="0"/>
              <a:t>Der </a:t>
            </a:r>
            <a:r>
              <a:rPr lang="en-US" sz="2000" dirty="0" err="1" smtClean="0"/>
              <a:t>er</a:t>
            </a:r>
            <a:r>
              <a:rPr lang="en-US" sz="2000" dirty="0" smtClean="0"/>
              <a:t> </a:t>
            </a:r>
            <a:r>
              <a:rPr lang="en-US" sz="2000" dirty="0" err="1" smtClean="0"/>
              <a:t>tillige</a:t>
            </a:r>
            <a:r>
              <a:rPr lang="en-US" sz="2000" dirty="0" smtClean="0"/>
              <a:t> tale om “</a:t>
            </a:r>
            <a:r>
              <a:rPr lang="en-US" sz="2000" dirty="0" err="1" smtClean="0"/>
              <a:t>deltagelse</a:t>
            </a:r>
            <a:r>
              <a:rPr lang="en-US" sz="2000" dirty="0" smtClean="0"/>
              <a:t>” </a:t>
            </a:r>
            <a:r>
              <a:rPr lang="en-US" sz="2000" dirty="0" err="1" smtClean="0"/>
              <a:t>i</a:t>
            </a:r>
            <a:r>
              <a:rPr lang="en-US" sz="2000" dirty="0" smtClean="0"/>
              <a:t> </a:t>
            </a:r>
            <a:r>
              <a:rPr lang="en-US" sz="2000" dirty="0" err="1" smtClean="0"/>
              <a:t>en</a:t>
            </a:r>
            <a:r>
              <a:rPr lang="en-US" sz="2000" dirty="0" smtClean="0"/>
              <a:t> </a:t>
            </a:r>
            <a:r>
              <a:rPr lang="en-US" sz="2000" dirty="0" err="1" smtClean="0"/>
              <a:t>fagforening</a:t>
            </a:r>
            <a:r>
              <a:rPr lang="en-US" sz="2000" dirty="0" smtClean="0"/>
              <a:t>, </a:t>
            </a:r>
            <a:r>
              <a:rPr lang="en-US" sz="2000" dirty="0" err="1" smtClean="0"/>
              <a:t>som</a:t>
            </a:r>
            <a:r>
              <a:rPr lang="en-US" sz="2000" dirty="0" smtClean="0"/>
              <a:t> </a:t>
            </a:r>
            <a:r>
              <a:rPr lang="en-US" sz="2000" dirty="0" err="1" smtClean="0"/>
              <a:t>også</a:t>
            </a:r>
            <a:r>
              <a:rPr lang="en-US" sz="2000" dirty="0" smtClean="0"/>
              <a:t> </a:t>
            </a:r>
            <a:r>
              <a:rPr lang="en-US" sz="2000" dirty="0" err="1" smtClean="0"/>
              <a:t>er</a:t>
            </a:r>
            <a:r>
              <a:rPr lang="en-US" sz="2000" dirty="0" smtClean="0"/>
              <a:t> </a:t>
            </a:r>
            <a:r>
              <a:rPr lang="en-US" sz="2000" dirty="0" err="1" smtClean="0"/>
              <a:t>omfattet</a:t>
            </a:r>
            <a:r>
              <a:rPr lang="en-US" sz="2000" dirty="0" smtClean="0"/>
              <a:t> </a:t>
            </a:r>
            <a:r>
              <a:rPr lang="en-US" sz="2000" dirty="0" err="1" smtClean="0"/>
              <a:t>af</a:t>
            </a:r>
            <a:r>
              <a:rPr lang="en-US" sz="2000" dirty="0" smtClean="0"/>
              <a:t> </a:t>
            </a:r>
            <a:r>
              <a:rPr lang="en-US" sz="2000" dirty="0" err="1" smtClean="0"/>
              <a:t>direktivet</a:t>
            </a:r>
            <a:r>
              <a:rPr lang="en-US" sz="2000" dirty="0" smtClean="0"/>
              <a:t>, </a:t>
            </a:r>
            <a:r>
              <a:rPr lang="en-US" sz="2000" dirty="0" err="1" smtClean="0"/>
              <a:t>jf</a:t>
            </a:r>
            <a:r>
              <a:rPr lang="en-US" sz="2000" dirty="0" smtClean="0"/>
              <a:t>. </a:t>
            </a:r>
            <a:r>
              <a:rPr lang="en-US" sz="2000" dirty="0" err="1"/>
              <a:t>a</a:t>
            </a:r>
            <a:r>
              <a:rPr lang="en-US" sz="2000" dirty="0" err="1" smtClean="0"/>
              <a:t>rtikel</a:t>
            </a:r>
            <a:r>
              <a:rPr lang="en-US" sz="2000" dirty="0" smtClean="0"/>
              <a:t> 3, stk. 1, </a:t>
            </a:r>
            <a:r>
              <a:rPr lang="en-US" sz="2000" dirty="0" err="1" smtClean="0"/>
              <a:t>litra</a:t>
            </a:r>
            <a:r>
              <a:rPr lang="en-US" sz="2000" dirty="0" smtClean="0"/>
              <a:t> d</a:t>
            </a:r>
          </a:p>
          <a:p>
            <a:pPr marL="0" indent="0">
              <a:buNone/>
            </a:pPr>
            <a:endParaRPr lang="en-US" sz="800" dirty="0"/>
          </a:p>
          <a:p>
            <a:r>
              <a:rPr lang="en-US" sz="2000" dirty="0" err="1" smtClean="0"/>
              <a:t>Dommen</a:t>
            </a:r>
            <a:r>
              <a:rPr lang="en-US" sz="2000" dirty="0" smtClean="0"/>
              <a:t> </a:t>
            </a:r>
            <a:r>
              <a:rPr lang="en-US" sz="2000" dirty="0" err="1" smtClean="0"/>
              <a:t>har</a:t>
            </a:r>
            <a:r>
              <a:rPr lang="en-US" sz="2000" dirty="0" smtClean="0"/>
              <a:t> general </a:t>
            </a:r>
            <a:r>
              <a:rPr lang="en-US" sz="2000" dirty="0" err="1" smtClean="0"/>
              <a:t>betydning</a:t>
            </a:r>
            <a:r>
              <a:rPr lang="en-US" sz="2000" dirty="0" smtClean="0"/>
              <a:t> for </a:t>
            </a:r>
            <a:r>
              <a:rPr lang="en-US" sz="2000" dirty="0" err="1" smtClean="0"/>
              <a:t>eventuelle</a:t>
            </a:r>
            <a:r>
              <a:rPr lang="en-US" sz="2000" dirty="0" smtClean="0"/>
              <a:t> </a:t>
            </a:r>
            <a:r>
              <a:rPr lang="en-US" sz="2000" dirty="0" err="1" smtClean="0"/>
              <a:t>vedtægtsbestemte</a:t>
            </a:r>
            <a:r>
              <a:rPr lang="en-US" sz="2000" dirty="0" smtClean="0"/>
              <a:t> </a:t>
            </a:r>
            <a:r>
              <a:rPr lang="en-US" sz="2000" dirty="0" err="1" smtClean="0"/>
              <a:t>aldersgrænser</a:t>
            </a:r>
            <a:r>
              <a:rPr lang="en-US" sz="2000" dirty="0" smtClean="0"/>
              <a:t> </a:t>
            </a:r>
            <a:r>
              <a:rPr lang="en-US" sz="2000" dirty="0" err="1" smtClean="0"/>
              <a:t>i</a:t>
            </a:r>
            <a:r>
              <a:rPr lang="en-US" sz="2000" dirty="0" smtClean="0"/>
              <a:t> </a:t>
            </a:r>
            <a:r>
              <a:rPr lang="en-US" sz="2000" dirty="0" err="1" smtClean="0"/>
              <a:t>bl.a</a:t>
            </a:r>
            <a:r>
              <a:rPr lang="en-US" sz="2000" dirty="0" smtClean="0"/>
              <a:t>. </a:t>
            </a:r>
            <a:r>
              <a:rPr lang="en-US" sz="2000" dirty="0" err="1" smtClean="0"/>
              <a:t>fagforeninger</a:t>
            </a:r>
            <a:r>
              <a:rPr lang="en-US" sz="2000" dirty="0" smtClean="0"/>
              <a:t>, </a:t>
            </a:r>
            <a:r>
              <a:rPr lang="en-US" sz="2000" dirty="0" err="1" smtClean="0"/>
              <a:t>arbejdsgiverforeninger</a:t>
            </a:r>
            <a:r>
              <a:rPr lang="en-US" sz="2000" dirty="0" smtClean="0"/>
              <a:t> </a:t>
            </a:r>
            <a:r>
              <a:rPr lang="en-US" sz="2000" dirty="0" err="1" smtClean="0"/>
              <a:t>og</a:t>
            </a:r>
            <a:r>
              <a:rPr lang="en-US" sz="2000" dirty="0" smtClean="0"/>
              <a:t> </a:t>
            </a:r>
            <a:r>
              <a:rPr lang="en-US" sz="2000" dirty="0" err="1" smtClean="0"/>
              <a:t>selskaber</a:t>
            </a:r>
            <a:r>
              <a:rPr lang="en-US" sz="2000" dirty="0" smtClean="0"/>
              <a:t> </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p:txBody>
      </p:sp>
      <p:sp>
        <p:nvSpPr>
          <p:cNvPr id="4" name="Date Placeholder 3"/>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Slide Number Placeholder 4"/>
          <p:cNvSpPr>
            <a:spLocks noGrp="1"/>
          </p:cNvSpPr>
          <p:nvPr>
            <p:ph type="sldNum" sz="quarter" idx="12"/>
          </p:nvPr>
        </p:nvSpPr>
        <p:spPr/>
        <p:txBody>
          <a:bodyPr/>
          <a:lstStyle/>
          <a:p>
            <a:fld id="{091A926C-488A-4E3E-9C21-57CAA120E114}" type="slidenum">
              <a:rPr lang="da-DK" smtClean="0"/>
              <a:t>23</a:t>
            </a:fld>
            <a:endParaRPr lang="da-DK" dirty="0"/>
          </a:p>
        </p:txBody>
      </p:sp>
    </p:spTree>
    <p:extLst>
      <p:ext uri="{BB962C8B-B14F-4D97-AF65-F5344CB8AC3E}">
        <p14:creationId xmlns:p14="http://schemas.microsoft.com/office/powerpoint/2010/main" val="197158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EDA4-D5B3-446E-9501-8B551B1A61EE}"/>
              </a:ext>
            </a:extLst>
          </p:cNvPr>
          <p:cNvSpPr>
            <a:spLocks noGrp="1"/>
          </p:cNvSpPr>
          <p:nvPr>
            <p:ph type="title"/>
          </p:nvPr>
        </p:nvSpPr>
        <p:spPr/>
        <p:txBody>
          <a:bodyPr/>
          <a:lstStyle/>
          <a:p>
            <a:r>
              <a:rPr lang="da-DK" sz="2800" dirty="0"/>
              <a:t>Kommissionens handlingsplan</a:t>
            </a:r>
          </a:p>
        </p:txBody>
      </p:sp>
      <p:sp>
        <p:nvSpPr>
          <p:cNvPr id="3" name="Pladsholder til indhold 2">
            <a:extLst>
              <a:ext uri="{FF2B5EF4-FFF2-40B4-BE49-F238E27FC236}">
                <a16:creationId xmlns:a16="http://schemas.microsoft.com/office/drawing/2014/main" id="{40B97FE9-232F-4C8A-A60D-7A6CB9E106C1}"/>
              </a:ext>
            </a:extLst>
          </p:cNvPr>
          <p:cNvSpPr>
            <a:spLocks noGrp="1"/>
          </p:cNvSpPr>
          <p:nvPr>
            <p:ph idx="1"/>
          </p:nvPr>
        </p:nvSpPr>
        <p:spPr/>
        <p:txBody>
          <a:bodyPr/>
          <a:lstStyle/>
          <a:p>
            <a:pPr marL="0" indent="0">
              <a:buNone/>
              <a:defRPr/>
            </a:pPr>
            <a:r>
              <a:rPr lang="da-DK" sz="2000" dirty="0"/>
              <a:t>Kommissionen fremlagde i foråret 2021 en </a:t>
            </a:r>
            <a:r>
              <a:rPr lang="da-DK" sz="2000" dirty="0" smtClean="0"/>
              <a:t>handlingsplan med en række konkrete initiativer </a:t>
            </a:r>
            <a:r>
              <a:rPr lang="da-DK" sz="2000" dirty="0"/>
              <a:t>til gennemførelse af den sociale søjle, herunder</a:t>
            </a:r>
          </a:p>
          <a:p>
            <a:pPr>
              <a:defRPr/>
            </a:pPr>
            <a:r>
              <a:rPr lang="da-DK" sz="2000" b="1" dirty="0"/>
              <a:t>direktivforslag om passende minimumsløn (fremsat i oktober 2020)</a:t>
            </a:r>
          </a:p>
          <a:p>
            <a:pPr>
              <a:defRPr/>
            </a:pPr>
            <a:r>
              <a:rPr lang="da-DK" sz="2000" b="1" dirty="0"/>
              <a:t>direktivforslag om løngennemsigtighed (fremsat i marts 2021)</a:t>
            </a:r>
          </a:p>
          <a:p>
            <a:pPr>
              <a:defRPr/>
            </a:pPr>
            <a:r>
              <a:rPr lang="da-DK" sz="2000" b="1" dirty="0"/>
              <a:t>retsakt om arbejdsvilkårene for platformsarbejde </a:t>
            </a:r>
            <a:r>
              <a:rPr lang="da-DK" sz="2000" b="1" dirty="0" smtClean="0"/>
              <a:t>(fremsat i december </a:t>
            </a:r>
            <a:r>
              <a:rPr lang="da-DK" sz="2000" b="1" dirty="0"/>
              <a:t>2021) </a:t>
            </a:r>
          </a:p>
          <a:p>
            <a:pPr>
              <a:defRPr/>
            </a:pPr>
            <a:r>
              <a:rPr lang="da-DK" sz="2000" b="1" dirty="0" smtClean="0"/>
              <a:t>initiativ </a:t>
            </a:r>
            <a:r>
              <a:rPr lang="da-DK" sz="2000" b="1" dirty="0"/>
              <a:t>om individuelle læringskonti </a:t>
            </a:r>
            <a:r>
              <a:rPr lang="da-DK" sz="2000" b="1" dirty="0" smtClean="0"/>
              <a:t>(fremsat i december </a:t>
            </a:r>
            <a:r>
              <a:rPr lang="da-DK" sz="2000" b="1" dirty="0"/>
              <a:t>2021) </a:t>
            </a:r>
            <a:endParaRPr lang="da-DK" sz="2000" b="1" dirty="0" smtClean="0"/>
          </a:p>
          <a:p>
            <a:pPr>
              <a:defRPr/>
            </a:pPr>
            <a:r>
              <a:rPr lang="da-DK" sz="2000" dirty="0" smtClean="0"/>
              <a:t>retsakt </a:t>
            </a:r>
            <a:r>
              <a:rPr lang="da-DK" sz="2000" dirty="0"/>
              <a:t>til bekæmpelse af kønsbestemt vold mod kvinder på arbejdspladsen, herunder chikane på grund af </a:t>
            </a:r>
            <a:r>
              <a:rPr lang="da-DK" sz="2000" dirty="0" smtClean="0"/>
              <a:t>køn (skal formentlig fremsættes efter TEUF artikel 83)</a:t>
            </a:r>
            <a:endParaRPr lang="da-DK" sz="2000" dirty="0"/>
          </a:p>
          <a:p>
            <a:pPr>
              <a:defRPr/>
            </a:pPr>
            <a:r>
              <a:rPr lang="da-DK" sz="2000" dirty="0" smtClean="0"/>
              <a:t>overveje </a:t>
            </a:r>
            <a:r>
              <a:rPr lang="da-DK" sz="2000" dirty="0"/>
              <a:t>Parlamentets beslutning om ret til at være offline (TEUF artikel 225</a:t>
            </a:r>
            <a:r>
              <a:rPr lang="da-DK" sz="2000" dirty="0" smtClean="0"/>
              <a:t>)</a:t>
            </a:r>
          </a:p>
          <a:p>
            <a:pPr>
              <a:defRPr/>
            </a:pPr>
            <a:r>
              <a:rPr lang="da-DK" sz="2000" dirty="0"/>
              <a:t>fremlægge rapport om gennemførelse af arbejdstidsdirektivet</a:t>
            </a:r>
          </a:p>
          <a:p>
            <a:pPr marL="0" indent="0">
              <a:buNone/>
              <a:defRPr/>
            </a:pPr>
            <a:endParaRPr lang="da-DK" sz="2000" dirty="0"/>
          </a:p>
          <a:p>
            <a:pPr marL="0" indent="0">
              <a:buNone/>
              <a:defRPr/>
            </a:pPr>
            <a:endParaRPr lang="da-DK" sz="800" dirty="0"/>
          </a:p>
          <a:p>
            <a:pPr marL="0" indent="0">
              <a:buNone/>
              <a:defRPr/>
            </a:pPr>
            <a:endParaRPr lang="da-DK" sz="800" dirty="0"/>
          </a:p>
          <a:p>
            <a:pPr marL="0" indent="0">
              <a:buNone/>
              <a:defRPr/>
            </a:pPr>
            <a:endParaRPr lang="da-DK" sz="2000" dirty="0"/>
          </a:p>
          <a:p>
            <a:pPr marL="0" indent="0">
              <a:buNone/>
              <a:defRPr/>
            </a:pPr>
            <a:endParaRPr lang="en-US" sz="2000" dirty="0"/>
          </a:p>
          <a:p>
            <a:pPr marL="0" indent="0">
              <a:buNone/>
            </a:pPr>
            <a:endParaRPr lang="da-DK" dirty="0"/>
          </a:p>
        </p:txBody>
      </p:sp>
      <p:sp>
        <p:nvSpPr>
          <p:cNvPr id="4" name="Pladsholder til dato 3">
            <a:extLst>
              <a:ext uri="{FF2B5EF4-FFF2-40B4-BE49-F238E27FC236}">
                <a16:creationId xmlns:a16="http://schemas.microsoft.com/office/drawing/2014/main" id="{D966577F-84E4-4618-9882-AF918EE66B7E}"/>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5E430D7F-52CF-446C-933A-367DEA292746}"/>
              </a:ext>
            </a:extLst>
          </p:cNvPr>
          <p:cNvSpPr>
            <a:spLocks noGrp="1"/>
          </p:cNvSpPr>
          <p:nvPr>
            <p:ph type="sldNum" sz="quarter" idx="12"/>
          </p:nvPr>
        </p:nvSpPr>
        <p:spPr/>
        <p:txBody>
          <a:bodyPr/>
          <a:lstStyle/>
          <a:p>
            <a:fld id="{091A926C-488A-4E3E-9C21-57CAA120E114}" type="slidenum">
              <a:rPr lang="da-DK" smtClean="0"/>
              <a:t>3</a:t>
            </a:fld>
            <a:endParaRPr lang="da-DK" dirty="0"/>
          </a:p>
        </p:txBody>
      </p:sp>
    </p:spTree>
    <p:extLst>
      <p:ext uri="{BB962C8B-B14F-4D97-AF65-F5344CB8AC3E}">
        <p14:creationId xmlns:p14="http://schemas.microsoft.com/office/powerpoint/2010/main" val="107009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EDA4-D5B3-446E-9501-8B551B1A61EE}"/>
              </a:ext>
            </a:extLst>
          </p:cNvPr>
          <p:cNvSpPr>
            <a:spLocks noGrp="1"/>
          </p:cNvSpPr>
          <p:nvPr>
            <p:ph type="title"/>
          </p:nvPr>
        </p:nvSpPr>
        <p:spPr/>
        <p:txBody>
          <a:bodyPr/>
          <a:lstStyle/>
          <a:p>
            <a:r>
              <a:rPr lang="da-DK" sz="2800" dirty="0"/>
              <a:t>Forslag til direktiv om passende mindstelønninger</a:t>
            </a:r>
            <a:br>
              <a:rPr lang="da-DK" sz="2800" dirty="0"/>
            </a:br>
            <a:endParaRPr lang="da-DK" sz="2800" dirty="0"/>
          </a:p>
        </p:txBody>
      </p:sp>
      <p:sp>
        <p:nvSpPr>
          <p:cNvPr id="3" name="Pladsholder til indhold 2">
            <a:extLst>
              <a:ext uri="{FF2B5EF4-FFF2-40B4-BE49-F238E27FC236}">
                <a16:creationId xmlns:a16="http://schemas.microsoft.com/office/drawing/2014/main" id="{40B97FE9-232F-4C8A-A60D-7A6CB9E106C1}"/>
              </a:ext>
            </a:extLst>
          </p:cNvPr>
          <p:cNvSpPr>
            <a:spLocks noGrp="1"/>
          </p:cNvSpPr>
          <p:nvPr>
            <p:ph idx="1"/>
          </p:nvPr>
        </p:nvSpPr>
        <p:spPr/>
        <p:txBody>
          <a:bodyPr/>
          <a:lstStyle/>
          <a:p>
            <a:pPr>
              <a:defRPr/>
            </a:pPr>
            <a:r>
              <a:rPr lang="da-DK" sz="2000" dirty="0" smtClean="0"/>
              <a:t>Kommissionen fremsatte i </a:t>
            </a:r>
            <a:r>
              <a:rPr lang="da-DK" sz="2000" dirty="0"/>
              <a:t>oktober 2020 et direktivforslag om passende mindstelønninger </a:t>
            </a:r>
            <a:r>
              <a:rPr lang="da-DK" sz="2000" dirty="0" smtClean="0"/>
              <a:t>(COM </a:t>
            </a:r>
            <a:r>
              <a:rPr lang="da-DK" sz="2000" dirty="0"/>
              <a:t>(2020) 682)</a:t>
            </a:r>
          </a:p>
          <a:p>
            <a:pPr marL="0" indent="0">
              <a:buNone/>
              <a:defRPr/>
            </a:pPr>
            <a:endParaRPr lang="da-DK" sz="800" dirty="0"/>
          </a:p>
          <a:p>
            <a:pPr>
              <a:defRPr/>
            </a:pPr>
            <a:r>
              <a:rPr lang="da-DK" sz="2000" dirty="0" smtClean="0"/>
              <a:t>Rådet og </a:t>
            </a:r>
            <a:r>
              <a:rPr lang="da-DK" sz="2000" dirty="0"/>
              <a:t>Parlamentet </a:t>
            </a:r>
            <a:r>
              <a:rPr lang="da-DK" sz="2000" dirty="0" smtClean="0"/>
              <a:t>har fremlagt meget forskellige forslag til justeringer af direktivforslaget</a:t>
            </a:r>
          </a:p>
          <a:p>
            <a:pPr marL="0" indent="0">
              <a:buNone/>
              <a:defRPr/>
            </a:pPr>
            <a:r>
              <a:rPr lang="da-DK" sz="2000" dirty="0"/>
              <a:t> </a:t>
            </a:r>
            <a:r>
              <a:rPr lang="da-DK" sz="2000" dirty="0" smtClean="0"/>
              <a:t>    - Rådet vil gerne have nedtonet kravene, mens Parlamentet gerne vil have skærpet </a:t>
            </a:r>
          </a:p>
          <a:p>
            <a:pPr marL="0" indent="0">
              <a:buNone/>
              <a:defRPr/>
            </a:pPr>
            <a:r>
              <a:rPr lang="da-DK" sz="2000" dirty="0"/>
              <a:t> </a:t>
            </a:r>
            <a:r>
              <a:rPr lang="da-DK" sz="2000" dirty="0" smtClean="0"/>
              <a:t>    kravene, især artikel 4 om fremme af overenskomstdækningen</a:t>
            </a:r>
          </a:p>
          <a:p>
            <a:pPr marL="0" indent="0">
              <a:buNone/>
              <a:defRPr/>
            </a:pPr>
            <a:r>
              <a:rPr lang="da-DK" sz="800" dirty="0" smtClean="0"/>
              <a:t>  </a:t>
            </a:r>
            <a:endParaRPr lang="da-DK" sz="800" dirty="0"/>
          </a:p>
          <a:p>
            <a:pPr>
              <a:defRPr/>
            </a:pPr>
            <a:r>
              <a:rPr lang="da-DK" sz="2000" dirty="0" smtClean="0"/>
              <a:t>Rådet og Parlamentet har den 7/6 2022 opnået enighed om en foreløbig aftale</a:t>
            </a:r>
          </a:p>
          <a:p>
            <a:pPr marL="0" indent="0">
              <a:buNone/>
              <a:defRPr/>
            </a:pPr>
            <a:endParaRPr lang="da-DK" sz="800" dirty="0"/>
          </a:p>
          <a:p>
            <a:pPr>
              <a:defRPr/>
            </a:pPr>
            <a:r>
              <a:rPr lang="da-DK" sz="2000" dirty="0" smtClean="0"/>
              <a:t>Aftalen skal vedtages i både Rådet og Parlamentet</a:t>
            </a:r>
          </a:p>
          <a:p>
            <a:pPr marL="0" indent="0">
              <a:buNone/>
              <a:defRPr/>
            </a:pPr>
            <a:endParaRPr lang="da-DK" sz="800" dirty="0"/>
          </a:p>
          <a:p>
            <a:pPr marL="0" indent="0">
              <a:buNone/>
              <a:defRPr/>
            </a:pPr>
            <a:endParaRPr lang="da-DK" sz="2000" dirty="0"/>
          </a:p>
          <a:p>
            <a:pPr>
              <a:defRPr/>
            </a:pPr>
            <a:endParaRPr lang="da-DK" sz="2000" dirty="0"/>
          </a:p>
          <a:p>
            <a:pPr marL="0" indent="0">
              <a:buNone/>
              <a:defRPr/>
            </a:pPr>
            <a:endParaRPr lang="da-DK" sz="2000" dirty="0"/>
          </a:p>
          <a:p>
            <a:pPr marL="0" indent="0">
              <a:buNone/>
              <a:defRPr/>
            </a:pPr>
            <a:endParaRPr lang="en-US" sz="2000" dirty="0"/>
          </a:p>
          <a:p>
            <a:pPr marL="0" indent="0">
              <a:buNone/>
            </a:pPr>
            <a:endParaRPr lang="da-DK" dirty="0"/>
          </a:p>
        </p:txBody>
      </p:sp>
      <p:sp>
        <p:nvSpPr>
          <p:cNvPr id="4" name="Pladsholder til dato 3">
            <a:extLst>
              <a:ext uri="{FF2B5EF4-FFF2-40B4-BE49-F238E27FC236}">
                <a16:creationId xmlns:a16="http://schemas.microsoft.com/office/drawing/2014/main" id="{D966577F-84E4-4618-9882-AF918EE66B7E}"/>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5E430D7F-52CF-446C-933A-367DEA292746}"/>
              </a:ext>
            </a:extLst>
          </p:cNvPr>
          <p:cNvSpPr>
            <a:spLocks noGrp="1"/>
          </p:cNvSpPr>
          <p:nvPr>
            <p:ph type="sldNum" sz="quarter" idx="12"/>
          </p:nvPr>
        </p:nvSpPr>
        <p:spPr/>
        <p:txBody>
          <a:bodyPr/>
          <a:lstStyle/>
          <a:p>
            <a:fld id="{091A926C-488A-4E3E-9C21-57CAA120E114}" type="slidenum">
              <a:rPr lang="da-DK" smtClean="0"/>
              <a:t>4</a:t>
            </a:fld>
            <a:endParaRPr lang="da-DK" dirty="0"/>
          </a:p>
        </p:txBody>
      </p:sp>
    </p:spTree>
    <p:extLst>
      <p:ext uri="{BB962C8B-B14F-4D97-AF65-F5344CB8AC3E}">
        <p14:creationId xmlns:p14="http://schemas.microsoft.com/office/powerpoint/2010/main" val="114605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8F87D-9463-4222-BE18-F1E260C68F5B}"/>
              </a:ext>
            </a:extLst>
          </p:cNvPr>
          <p:cNvSpPr>
            <a:spLocks noGrp="1"/>
          </p:cNvSpPr>
          <p:nvPr>
            <p:ph type="title"/>
          </p:nvPr>
        </p:nvSpPr>
        <p:spPr/>
        <p:txBody>
          <a:bodyPr/>
          <a:lstStyle/>
          <a:p>
            <a:r>
              <a:rPr lang="da-DK" sz="2800" dirty="0" smtClean="0"/>
              <a:t>Nogle af hovedelementerne i den foreløbige aftale</a:t>
            </a:r>
            <a:endParaRPr lang="da-DK" sz="2800" dirty="0"/>
          </a:p>
        </p:txBody>
      </p:sp>
      <p:sp>
        <p:nvSpPr>
          <p:cNvPr id="3" name="Pladsholder til indhold 2">
            <a:extLst>
              <a:ext uri="{FF2B5EF4-FFF2-40B4-BE49-F238E27FC236}">
                <a16:creationId xmlns:a16="http://schemas.microsoft.com/office/drawing/2014/main" id="{894D2EFE-548E-406E-8102-FE165BA40E54}"/>
              </a:ext>
            </a:extLst>
          </p:cNvPr>
          <p:cNvSpPr>
            <a:spLocks noGrp="1"/>
          </p:cNvSpPr>
          <p:nvPr>
            <p:ph idx="1"/>
          </p:nvPr>
        </p:nvSpPr>
        <p:spPr/>
        <p:txBody>
          <a:bodyPr/>
          <a:lstStyle/>
          <a:p>
            <a:r>
              <a:rPr lang="da-DK" sz="2000" b="1" dirty="0" smtClean="0"/>
              <a:t>De indledende betragtninger</a:t>
            </a:r>
          </a:p>
          <a:p>
            <a:pPr marL="0" indent="0">
              <a:buNone/>
            </a:pPr>
            <a:r>
              <a:rPr lang="da-DK" sz="2000" dirty="0" smtClean="0"/>
              <a:t>     - mere omfattende henvisninger til grundlæggende rettigheder, herunder retten til at </a:t>
            </a:r>
          </a:p>
          <a:p>
            <a:pPr marL="0" indent="0">
              <a:buNone/>
            </a:pPr>
            <a:r>
              <a:rPr lang="da-DK" sz="2000" dirty="0"/>
              <a:t> </a:t>
            </a:r>
            <a:r>
              <a:rPr lang="da-DK" sz="2000" dirty="0" smtClean="0"/>
              <a:t>      forhandle kollektivt, som nu er nævnt i betragtning 3, 4 og mere omfattende 25 </a:t>
            </a:r>
          </a:p>
          <a:p>
            <a:pPr marL="0" indent="0">
              <a:buNone/>
            </a:pPr>
            <a:endParaRPr lang="da-DK" sz="800" dirty="0" smtClean="0"/>
          </a:p>
          <a:p>
            <a:r>
              <a:rPr lang="da-DK" sz="2000" b="1" dirty="0" smtClean="0"/>
              <a:t>Den generelle ramme for mindstelønsbeskyttelse (artikel 1)</a:t>
            </a:r>
          </a:p>
          <a:p>
            <a:pPr marL="0" indent="0">
              <a:buNone/>
            </a:pPr>
            <a:r>
              <a:rPr lang="da-DK" sz="2000" dirty="0" smtClean="0"/>
              <a:t>     - mere tydeligt, at formålet ikke er at pålægge alle en </a:t>
            </a:r>
            <a:r>
              <a:rPr lang="da-DK" sz="2000" dirty="0"/>
              <a:t>lovbestemt </a:t>
            </a:r>
            <a:r>
              <a:rPr lang="da-DK" sz="2000" dirty="0" smtClean="0"/>
              <a:t>mindsteløn, men </a:t>
            </a:r>
          </a:p>
          <a:p>
            <a:pPr marL="0" indent="0">
              <a:buNone/>
            </a:pPr>
            <a:r>
              <a:rPr lang="da-DK" sz="2000" dirty="0"/>
              <a:t> </a:t>
            </a:r>
            <a:r>
              <a:rPr lang="da-DK" sz="2000" dirty="0" smtClean="0"/>
              <a:t>      stadig ulden vending,</a:t>
            </a:r>
            <a:r>
              <a:rPr lang="da-DK" sz="2000" i="1" dirty="0" smtClean="0"/>
              <a:t> ”hvor lønfastsættelsen udelukkende sikres via kollektive </a:t>
            </a:r>
          </a:p>
          <a:p>
            <a:pPr marL="0" indent="0">
              <a:buNone/>
            </a:pPr>
            <a:r>
              <a:rPr lang="da-DK" sz="2000" i="1" dirty="0" smtClean="0"/>
              <a:t>       overenskomster” </a:t>
            </a:r>
            <a:r>
              <a:rPr lang="da-DK" sz="2000" dirty="0" smtClean="0"/>
              <a:t>(tilsvarende i betragtning 19)</a:t>
            </a:r>
          </a:p>
          <a:p>
            <a:pPr marL="0" indent="0">
              <a:buNone/>
            </a:pPr>
            <a:endParaRPr lang="da-DK" sz="800" dirty="0" smtClean="0"/>
          </a:p>
          <a:p>
            <a:pPr marL="0" indent="0">
              <a:buNone/>
            </a:pPr>
            <a:endParaRPr lang="da-DK" sz="800"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AEB68EA2-A40A-4894-A3AF-46F6588265E7}"/>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739AC9F0-0E12-402A-82D6-E8B702B19AC5}"/>
              </a:ext>
            </a:extLst>
          </p:cNvPr>
          <p:cNvSpPr>
            <a:spLocks noGrp="1"/>
          </p:cNvSpPr>
          <p:nvPr>
            <p:ph type="sldNum" sz="quarter" idx="12"/>
          </p:nvPr>
        </p:nvSpPr>
        <p:spPr/>
        <p:txBody>
          <a:bodyPr/>
          <a:lstStyle/>
          <a:p>
            <a:fld id="{091A926C-488A-4E3E-9C21-57CAA120E114}" type="slidenum">
              <a:rPr lang="da-DK" smtClean="0"/>
              <a:t>5</a:t>
            </a:fld>
            <a:endParaRPr lang="da-DK" dirty="0"/>
          </a:p>
        </p:txBody>
      </p:sp>
    </p:spTree>
    <p:extLst>
      <p:ext uri="{BB962C8B-B14F-4D97-AF65-F5344CB8AC3E}">
        <p14:creationId xmlns:p14="http://schemas.microsoft.com/office/powerpoint/2010/main" val="1411785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8F87D-9463-4222-BE18-F1E260C68F5B}"/>
              </a:ext>
            </a:extLst>
          </p:cNvPr>
          <p:cNvSpPr>
            <a:spLocks noGrp="1"/>
          </p:cNvSpPr>
          <p:nvPr>
            <p:ph type="title"/>
          </p:nvPr>
        </p:nvSpPr>
        <p:spPr/>
        <p:txBody>
          <a:bodyPr/>
          <a:lstStyle/>
          <a:p>
            <a:endParaRPr lang="da-DK" sz="2800" dirty="0"/>
          </a:p>
        </p:txBody>
      </p:sp>
      <p:sp>
        <p:nvSpPr>
          <p:cNvPr id="3" name="Pladsholder til indhold 2">
            <a:extLst>
              <a:ext uri="{FF2B5EF4-FFF2-40B4-BE49-F238E27FC236}">
                <a16:creationId xmlns:a16="http://schemas.microsoft.com/office/drawing/2014/main" id="{894D2EFE-548E-406E-8102-FE165BA40E54}"/>
              </a:ext>
            </a:extLst>
          </p:cNvPr>
          <p:cNvSpPr>
            <a:spLocks noGrp="1"/>
          </p:cNvSpPr>
          <p:nvPr>
            <p:ph idx="1"/>
          </p:nvPr>
        </p:nvSpPr>
        <p:spPr/>
        <p:txBody>
          <a:bodyPr/>
          <a:lstStyle/>
          <a:p>
            <a:r>
              <a:rPr lang="da-DK" sz="1800" b="1" dirty="0" smtClean="0"/>
              <a:t>Fremme af kollektive overenskomstforhandlinger om lønfastsættelse (artikel 4)</a:t>
            </a:r>
          </a:p>
          <a:p>
            <a:pPr marL="0" indent="0">
              <a:buNone/>
            </a:pPr>
            <a:r>
              <a:rPr lang="da-DK" sz="1800" dirty="0" smtClean="0"/>
              <a:t>     - større fokus i </a:t>
            </a:r>
            <a:r>
              <a:rPr lang="da-DK" sz="1800" b="1" u="sng" dirty="0" smtClean="0"/>
              <a:t>stk. 1 </a:t>
            </a:r>
            <a:r>
              <a:rPr lang="da-DK" sz="1800" dirty="0" smtClean="0"/>
              <a:t>på at understøtte retten til at forhandle kollektive overenskomster</a:t>
            </a:r>
          </a:p>
          <a:p>
            <a:pPr marL="0" indent="0">
              <a:buNone/>
            </a:pPr>
            <a:r>
              <a:rPr lang="da-DK" sz="1800" dirty="0"/>
              <a:t> </a:t>
            </a:r>
            <a:r>
              <a:rPr lang="da-DK" sz="1800" dirty="0" smtClean="0"/>
              <a:t>    - nye specifikke pligter om beskyttelse af retten til udøve retten til at forhandle </a:t>
            </a:r>
          </a:p>
          <a:p>
            <a:pPr marL="0" indent="0">
              <a:buNone/>
            </a:pPr>
            <a:r>
              <a:rPr lang="da-DK" sz="1800" dirty="0"/>
              <a:t> </a:t>
            </a:r>
            <a:r>
              <a:rPr lang="da-DK" sz="1800" dirty="0" smtClean="0"/>
              <a:t>      kollektive overenskomster og beskyttelse mod organisationsfjendtlig adfærd</a:t>
            </a:r>
          </a:p>
          <a:p>
            <a:pPr marL="0" indent="0">
              <a:buNone/>
            </a:pPr>
            <a:r>
              <a:rPr lang="da-DK" sz="1800" dirty="0"/>
              <a:t> </a:t>
            </a:r>
            <a:r>
              <a:rPr lang="da-DK" sz="1800" dirty="0" smtClean="0"/>
              <a:t>      (artikel 4, stk. 1, litra c og d)</a:t>
            </a:r>
          </a:p>
          <a:p>
            <a:pPr marL="0" indent="0">
              <a:buNone/>
            </a:pPr>
            <a:endParaRPr lang="da-DK" sz="800" dirty="0" smtClean="0"/>
          </a:p>
          <a:p>
            <a:pPr marL="0" indent="0">
              <a:buNone/>
            </a:pPr>
            <a:r>
              <a:rPr lang="da-DK" sz="1800" dirty="0" smtClean="0"/>
              <a:t>     - de skærpede krav efter </a:t>
            </a:r>
            <a:r>
              <a:rPr lang="da-DK" sz="1800" b="1" u="sng" dirty="0" smtClean="0"/>
              <a:t>stk. 2 </a:t>
            </a:r>
            <a:r>
              <a:rPr lang="da-DK" sz="1800" dirty="0" smtClean="0"/>
              <a:t>indtræder allerede ved en overenskomstdækning under </a:t>
            </a:r>
          </a:p>
          <a:p>
            <a:pPr marL="0" indent="0">
              <a:buNone/>
            </a:pPr>
            <a:r>
              <a:rPr lang="da-DK" sz="1800" dirty="0"/>
              <a:t> </a:t>
            </a:r>
            <a:r>
              <a:rPr lang="da-DK" sz="1800" dirty="0" smtClean="0"/>
              <a:t>      80 % (og ikke 70 %)</a:t>
            </a:r>
          </a:p>
          <a:p>
            <a:pPr marL="0" indent="0">
              <a:buNone/>
            </a:pPr>
            <a:r>
              <a:rPr lang="da-DK" sz="1800" dirty="0"/>
              <a:t> </a:t>
            </a:r>
            <a:r>
              <a:rPr lang="da-DK" sz="1800" dirty="0" smtClean="0"/>
              <a:t>    - uklart om overenskomstansatte uden fast mindsteløn kan tælle med (artikel 3, stk. 5)</a:t>
            </a:r>
          </a:p>
          <a:p>
            <a:pPr marL="0" indent="0">
              <a:buNone/>
            </a:pPr>
            <a:r>
              <a:rPr lang="da-DK" sz="1800" dirty="0"/>
              <a:t> </a:t>
            </a:r>
            <a:r>
              <a:rPr lang="da-DK" sz="1800" dirty="0" smtClean="0"/>
              <a:t>    - staten skal fortsat sørge for ”en </a:t>
            </a:r>
            <a:r>
              <a:rPr lang="da-DK" sz="1800" dirty="0"/>
              <a:t>ramme af grundforudsætninger for </a:t>
            </a:r>
            <a:r>
              <a:rPr lang="da-DK" sz="1800" dirty="0" smtClean="0"/>
              <a:t>kollektive </a:t>
            </a:r>
          </a:p>
          <a:p>
            <a:pPr marL="0" indent="0">
              <a:buNone/>
            </a:pPr>
            <a:r>
              <a:rPr lang="da-DK" sz="1800" dirty="0"/>
              <a:t> </a:t>
            </a:r>
            <a:r>
              <a:rPr lang="da-DK" sz="1800" dirty="0" smtClean="0"/>
              <a:t>      overenskomstforhandlinger”, mens handleplanen nu kan overlades til arbejdsmarkedets </a:t>
            </a:r>
          </a:p>
          <a:p>
            <a:pPr marL="0" indent="0">
              <a:buNone/>
            </a:pPr>
            <a:r>
              <a:rPr lang="da-DK" sz="1800" dirty="0"/>
              <a:t> </a:t>
            </a:r>
            <a:r>
              <a:rPr lang="da-DK" sz="1800" dirty="0" smtClean="0"/>
              <a:t>      parter, hvis de er enige herom </a:t>
            </a:r>
            <a:endParaRPr lang="da-DK" sz="1800" dirty="0"/>
          </a:p>
          <a:p>
            <a:pPr marL="0" indent="0">
              <a:buNone/>
            </a:pPr>
            <a:endParaRPr lang="da-DK" sz="800"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AEB68EA2-A40A-4894-A3AF-46F6588265E7}"/>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739AC9F0-0E12-402A-82D6-E8B702B19AC5}"/>
              </a:ext>
            </a:extLst>
          </p:cNvPr>
          <p:cNvSpPr>
            <a:spLocks noGrp="1"/>
          </p:cNvSpPr>
          <p:nvPr>
            <p:ph type="sldNum" sz="quarter" idx="12"/>
          </p:nvPr>
        </p:nvSpPr>
        <p:spPr/>
        <p:txBody>
          <a:bodyPr/>
          <a:lstStyle/>
          <a:p>
            <a:fld id="{091A926C-488A-4E3E-9C21-57CAA120E114}" type="slidenum">
              <a:rPr lang="da-DK" smtClean="0"/>
              <a:t>6</a:t>
            </a:fld>
            <a:endParaRPr lang="da-DK" dirty="0"/>
          </a:p>
        </p:txBody>
      </p:sp>
    </p:spTree>
    <p:extLst>
      <p:ext uri="{BB962C8B-B14F-4D97-AF65-F5344CB8AC3E}">
        <p14:creationId xmlns:p14="http://schemas.microsoft.com/office/powerpoint/2010/main" val="2986662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8F87D-9463-4222-BE18-F1E260C68F5B}"/>
              </a:ext>
            </a:extLst>
          </p:cNvPr>
          <p:cNvSpPr>
            <a:spLocks noGrp="1"/>
          </p:cNvSpPr>
          <p:nvPr>
            <p:ph type="title"/>
          </p:nvPr>
        </p:nvSpPr>
        <p:spPr>
          <a:xfrm>
            <a:off x="597432" y="516240"/>
            <a:ext cx="11012488" cy="865186"/>
          </a:xfrm>
        </p:spPr>
        <p:txBody>
          <a:bodyPr/>
          <a:lstStyle/>
          <a:p>
            <a:endParaRPr lang="da-DK" sz="2800" dirty="0"/>
          </a:p>
        </p:txBody>
      </p:sp>
      <p:sp>
        <p:nvSpPr>
          <p:cNvPr id="3" name="Pladsholder til indhold 2">
            <a:extLst>
              <a:ext uri="{FF2B5EF4-FFF2-40B4-BE49-F238E27FC236}">
                <a16:creationId xmlns:a16="http://schemas.microsoft.com/office/drawing/2014/main" id="{894D2EFE-548E-406E-8102-FE165BA40E54}"/>
              </a:ext>
            </a:extLst>
          </p:cNvPr>
          <p:cNvSpPr>
            <a:spLocks noGrp="1"/>
          </p:cNvSpPr>
          <p:nvPr>
            <p:ph idx="1"/>
          </p:nvPr>
        </p:nvSpPr>
        <p:spPr/>
        <p:txBody>
          <a:bodyPr/>
          <a:lstStyle/>
          <a:p>
            <a:r>
              <a:rPr lang="da-DK" sz="2000" b="1" dirty="0" smtClean="0"/>
              <a:t>Passende </a:t>
            </a:r>
            <a:r>
              <a:rPr lang="da-DK" sz="2000" b="1" dirty="0"/>
              <a:t>lovbestemte mindstelønninger (artikel 5-8)</a:t>
            </a:r>
          </a:p>
          <a:p>
            <a:pPr marL="0" indent="0">
              <a:buNone/>
            </a:pPr>
            <a:r>
              <a:rPr lang="da-DK" sz="2000" dirty="0"/>
              <a:t>    - </a:t>
            </a:r>
            <a:r>
              <a:rPr lang="da-DK" sz="2000" dirty="0" smtClean="0"/>
              <a:t>der er nu i </a:t>
            </a:r>
            <a:r>
              <a:rPr lang="da-DK" sz="2000" b="1" u="sng" dirty="0" smtClean="0"/>
              <a:t>artikel 5</a:t>
            </a:r>
            <a:r>
              <a:rPr lang="da-DK" sz="2000" dirty="0" smtClean="0"/>
              <a:t> i højere grad tale om at indføre en procedure for fastsættelse af </a:t>
            </a:r>
          </a:p>
          <a:p>
            <a:pPr marL="0" indent="0">
              <a:buNone/>
            </a:pPr>
            <a:r>
              <a:rPr lang="da-DK" sz="2000" dirty="0"/>
              <a:t> </a:t>
            </a:r>
            <a:r>
              <a:rPr lang="da-DK" sz="2000" dirty="0" smtClean="0"/>
              <a:t>     passende mindstelønninger (artikel 5)</a:t>
            </a:r>
          </a:p>
          <a:p>
            <a:pPr marL="0" indent="0">
              <a:buNone/>
            </a:pPr>
            <a:r>
              <a:rPr lang="da-DK" sz="2000" dirty="0"/>
              <a:t> </a:t>
            </a:r>
            <a:r>
              <a:rPr lang="da-DK" sz="2000" dirty="0" smtClean="0"/>
              <a:t>   - der er dog stadig pligt til som minimum at anvende fire specifikke kriterier (stk. 2) og </a:t>
            </a:r>
          </a:p>
          <a:p>
            <a:pPr marL="0" indent="0">
              <a:buNone/>
            </a:pPr>
            <a:r>
              <a:rPr lang="da-DK" sz="2000" dirty="0"/>
              <a:t> </a:t>
            </a:r>
            <a:r>
              <a:rPr lang="da-DK" sz="2000" dirty="0" smtClean="0"/>
              <a:t>     vejledende referenceværdier som rettesnor for et passende niveau (stk. 4)</a:t>
            </a:r>
          </a:p>
          <a:p>
            <a:pPr marL="0" indent="0">
              <a:buNone/>
            </a:pPr>
            <a:r>
              <a:rPr lang="da-DK" sz="2000" dirty="0" smtClean="0"/>
              <a:t>    - retningslinjen om </a:t>
            </a:r>
            <a:r>
              <a:rPr lang="da-DK" sz="2000" dirty="0"/>
              <a:t>60 % af </a:t>
            </a:r>
            <a:r>
              <a:rPr lang="da-DK" sz="2000" dirty="0" smtClean="0"/>
              <a:t>bruttomedianlønnen </a:t>
            </a:r>
            <a:r>
              <a:rPr lang="da-DK" sz="2000" dirty="0"/>
              <a:t>og 50 % af </a:t>
            </a:r>
            <a:r>
              <a:rPr lang="da-DK" sz="2000" dirty="0" smtClean="0"/>
              <a:t>den </a:t>
            </a:r>
            <a:r>
              <a:rPr lang="da-DK" sz="2000" dirty="0"/>
              <a:t>gennemsnitlige </a:t>
            </a:r>
            <a:endParaRPr lang="da-DK" sz="2000" dirty="0" smtClean="0"/>
          </a:p>
          <a:p>
            <a:pPr marL="0" indent="0">
              <a:buNone/>
            </a:pPr>
            <a:r>
              <a:rPr lang="da-DK" sz="2000" dirty="0"/>
              <a:t> </a:t>
            </a:r>
            <a:r>
              <a:rPr lang="da-DK" sz="2000" dirty="0" smtClean="0"/>
              <a:t>     bruttoløn er flyttet fra betragtningerne til selve direktivteksten (stk. 4)</a:t>
            </a:r>
            <a:endParaRPr lang="da-DK" sz="2000" dirty="0"/>
          </a:p>
          <a:p>
            <a:pPr marL="0" indent="0">
              <a:buNone/>
            </a:pPr>
            <a:r>
              <a:rPr lang="da-DK" sz="2000" dirty="0"/>
              <a:t>    </a:t>
            </a:r>
            <a:endParaRPr lang="da-DK" sz="2000" dirty="0" smtClean="0"/>
          </a:p>
          <a:p>
            <a:pPr marL="0" indent="0">
              <a:buNone/>
            </a:pPr>
            <a:r>
              <a:rPr lang="da-DK" sz="2000" dirty="0"/>
              <a:t> </a:t>
            </a:r>
            <a:r>
              <a:rPr lang="da-DK" sz="2000" dirty="0" smtClean="0"/>
              <a:t>     - generelt blødere udformning af </a:t>
            </a:r>
            <a:r>
              <a:rPr lang="da-DK" sz="2000" b="1" u="sng" dirty="0" smtClean="0"/>
              <a:t>artikel 6</a:t>
            </a:r>
            <a:r>
              <a:rPr lang="da-DK" sz="2000" dirty="0" smtClean="0"/>
              <a:t>, men fortsat særlige krav til at anvende </a:t>
            </a:r>
          </a:p>
          <a:p>
            <a:pPr marL="0" indent="0">
              <a:buNone/>
            </a:pPr>
            <a:r>
              <a:rPr lang="da-DK" sz="2000" dirty="0"/>
              <a:t> </a:t>
            </a:r>
            <a:r>
              <a:rPr lang="da-DK" sz="2000" dirty="0" smtClean="0"/>
              <a:t>     varierende </a:t>
            </a:r>
            <a:r>
              <a:rPr lang="da-DK" sz="2000" dirty="0"/>
              <a:t>og nedsatte satser for bestemte grupper </a:t>
            </a:r>
            <a:endParaRPr lang="da-DK" sz="2000" dirty="0" smtClean="0"/>
          </a:p>
          <a:p>
            <a:pPr marL="0" indent="0">
              <a:buNone/>
            </a:pPr>
            <a:r>
              <a:rPr lang="da-DK" sz="2000" dirty="0"/>
              <a:t> </a:t>
            </a:r>
            <a:r>
              <a:rPr lang="da-DK" sz="2000" dirty="0" smtClean="0"/>
              <a:t>     </a:t>
            </a:r>
          </a:p>
          <a:p>
            <a:pPr marL="0" indent="0">
              <a:buNone/>
            </a:pPr>
            <a:endParaRPr lang="da-DK" sz="800" dirty="0"/>
          </a:p>
          <a:p>
            <a:pPr marL="0" indent="0">
              <a:buNone/>
            </a:pPr>
            <a:endParaRPr lang="da-DK" sz="800"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AEB68EA2-A40A-4894-A3AF-46F6588265E7}"/>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739AC9F0-0E12-402A-82D6-E8B702B19AC5}"/>
              </a:ext>
            </a:extLst>
          </p:cNvPr>
          <p:cNvSpPr>
            <a:spLocks noGrp="1"/>
          </p:cNvSpPr>
          <p:nvPr>
            <p:ph type="sldNum" sz="quarter" idx="12"/>
          </p:nvPr>
        </p:nvSpPr>
        <p:spPr/>
        <p:txBody>
          <a:bodyPr/>
          <a:lstStyle/>
          <a:p>
            <a:fld id="{091A926C-488A-4E3E-9C21-57CAA120E114}" type="slidenum">
              <a:rPr lang="da-DK" smtClean="0"/>
              <a:t>7</a:t>
            </a:fld>
            <a:endParaRPr lang="da-DK" dirty="0"/>
          </a:p>
        </p:txBody>
      </p:sp>
    </p:spTree>
    <p:extLst>
      <p:ext uri="{BB962C8B-B14F-4D97-AF65-F5344CB8AC3E}">
        <p14:creationId xmlns:p14="http://schemas.microsoft.com/office/powerpoint/2010/main" val="2113375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08F87D-9463-4222-BE18-F1E260C68F5B}"/>
              </a:ext>
            </a:extLst>
          </p:cNvPr>
          <p:cNvSpPr>
            <a:spLocks noGrp="1"/>
          </p:cNvSpPr>
          <p:nvPr>
            <p:ph type="title"/>
          </p:nvPr>
        </p:nvSpPr>
        <p:spPr>
          <a:xfrm>
            <a:off x="597432" y="516240"/>
            <a:ext cx="11012488" cy="865186"/>
          </a:xfrm>
        </p:spPr>
        <p:txBody>
          <a:bodyPr/>
          <a:lstStyle/>
          <a:p>
            <a:endParaRPr lang="da-DK" sz="2800" dirty="0"/>
          </a:p>
        </p:txBody>
      </p:sp>
      <p:sp>
        <p:nvSpPr>
          <p:cNvPr id="3" name="Pladsholder til indhold 2">
            <a:extLst>
              <a:ext uri="{FF2B5EF4-FFF2-40B4-BE49-F238E27FC236}">
                <a16:creationId xmlns:a16="http://schemas.microsoft.com/office/drawing/2014/main" id="{894D2EFE-548E-406E-8102-FE165BA40E54}"/>
              </a:ext>
            </a:extLst>
          </p:cNvPr>
          <p:cNvSpPr>
            <a:spLocks noGrp="1"/>
          </p:cNvSpPr>
          <p:nvPr>
            <p:ph idx="1"/>
          </p:nvPr>
        </p:nvSpPr>
        <p:spPr/>
        <p:txBody>
          <a:bodyPr/>
          <a:lstStyle/>
          <a:p>
            <a:r>
              <a:rPr lang="da-DK" sz="2000" b="1" dirty="0" smtClean="0"/>
              <a:t>Indberetning af statistiske data (artikel 10)</a:t>
            </a:r>
          </a:p>
          <a:p>
            <a:pPr marL="0" indent="0">
              <a:buNone/>
            </a:pPr>
            <a:r>
              <a:rPr lang="da-DK" sz="2000" dirty="0"/>
              <a:t> </a:t>
            </a:r>
            <a:r>
              <a:rPr lang="da-DK" sz="2000" dirty="0" smtClean="0"/>
              <a:t>    - mindre detaljeret bestemmelse, men fortsat indberetningspligt i forhold </a:t>
            </a:r>
            <a:r>
              <a:rPr lang="da-DK" sz="2000" smtClean="0"/>
              <a:t>til (bl.a.) </a:t>
            </a:r>
            <a:endParaRPr lang="da-DK" sz="2000" dirty="0" smtClean="0"/>
          </a:p>
          <a:p>
            <a:pPr marL="0" indent="0">
              <a:buNone/>
            </a:pPr>
            <a:r>
              <a:rPr lang="da-DK" sz="2000" dirty="0"/>
              <a:t> </a:t>
            </a:r>
            <a:r>
              <a:rPr lang="da-DK" sz="2000" dirty="0" smtClean="0"/>
              <a:t>      graden af og nu også udviklingen i overenskomstdækningen</a:t>
            </a:r>
          </a:p>
          <a:p>
            <a:pPr marL="0" indent="0">
              <a:buNone/>
            </a:pPr>
            <a:endParaRPr lang="da-DK" sz="800" dirty="0"/>
          </a:p>
          <a:p>
            <a:r>
              <a:rPr lang="da-DK" sz="2000" b="1" dirty="0" smtClean="0"/>
              <a:t>Genoprejsning og ugunstig behandling (tidligere artikel 11, nu artikel 12)</a:t>
            </a:r>
            <a:r>
              <a:rPr lang="da-DK" sz="2000" dirty="0" smtClean="0"/>
              <a:t> </a:t>
            </a:r>
          </a:p>
          <a:p>
            <a:pPr marL="0" indent="0">
              <a:buNone/>
            </a:pPr>
            <a:r>
              <a:rPr lang="da-DK" sz="2000" dirty="0"/>
              <a:t> </a:t>
            </a:r>
            <a:r>
              <a:rPr lang="da-DK" sz="2000" dirty="0" smtClean="0"/>
              <a:t>    - kun mindre, redaktionelt prægede justeringer</a:t>
            </a:r>
          </a:p>
          <a:p>
            <a:pPr marL="0" indent="0">
              <a:buNone/>
            </a:pPr>
            <a:endParaRPr lang="da-DK" sz="800" dirty="0"/>
          </a:p>
          <a:p>
            <a:r>
              <a:rPr lang="da-DK" sz="2000" b="1" dirty="0" smtClean="0"/>
              <a:t>Sanktioner (artikel 13)</a:t>
            </a:r>
          </a:p>
          <a:p>
            <a:pPr marL="0" indent="0">
              <a:buNone/>
            </a:pPr>
            <a:r>
              <a:rPr lang="da-DK" sz="2000" dirty="0"/>
              <a:t> </a:t>
            </a:r>
            <a:r>
              <a:rPr lang="da-DK" sz="2000" dirty="0" smtClean="0"/>
              <a:t>    - nu mere klart, at der stilles krav til bodssanktionen ved brud på mindstelønsregler i </a:t>
            </a:r>
          </a:p>
          <a:p>
            <a:pPr marL="0" indent="0">
              <a:buNone/>
            </a:pPr>
            <a:r>
              <a:rPr lang="da-DK" sz="2000" dirty="0"/>
              <a:t> </a:t>
            </a:r>
            <a:r>
              <a:rPr lang="da-DK" sz="2000" dirty="0" smtClean="0"/>
              <a:t>      kollektive overenskomster  </a:t>
            </a:r>
            <a:endParaRPr lang="da-DK" sz="2000" dirty="0"/>
          </a:p>
          <a:p>
            <a:pPr marL="0" indent="0">
              <a:buNone/>
            </a:pPr>
            <a:r>
              <a:rPr lang="da-DK" sz="800" dirty="0" smtClean="0"/>
              <a:t>   </a:t>
            </a:r>
            <a:endParaRPr lang="da-DK" sz="800" dirty="0"/>
          </a:p>
          <a:p>
            <a:pPr marL="0" indent="0">
              <a:buNone/>
            </a:pPr>
            <a:endParaRPr lang="da-DK" dirty="0"/>
          </a:p>
          <a:p>
            <a:endParaRPr lang="da-DK" dirty="0"/>
          </a:p>
        </p:txBody>
      </p:sp>
      <p:sp>
        <p:nvSpPr>
          <p:cNvPr id="4" name="Pladsholder til dato 3">
            <a:extLst>
              <a:ext uri="{FF2B5EF4-FFF2-40B4-BE49-F238E27FC236}">
                <a16:creationId xmlns:a16="http://schemas.microsoft.com/office/drawing/2014/main" id="{AEB68EA2-A40A-4894-A3AF-46F6588265E7}"/>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739AC9F0-0E12-402A-82D6-E8B702B19AC5}"/>
              </a:ext>
            </a:extLst>
          </p:cNvPr>
          <p:cNvSpPr>
            <a:spLocks noGrp="1"/>
          </p:cNvSpPr>
          <p:nvPr>
            <p:ph type="sldNum" sz="quarter" idx="12"/>
          </p:nvPr>
        </p:nvSpPr>
        <p:spPr/>
        <p:txBody>
          <a:bodyPr/>
          <a:lstStyle/>
          <a:p>
            <a:fld id="{091A926C-488A-4E3E-9C21-57CAA120E114}" type="slidenum">
              <a:rPr lang="da-DK" smtClean="0"/>
              <a:t>8</a:t>
            </a:fld>
            <a:endParaRPr lang="da-DK" dirty="0"/>
          </a:p>
        </p:txBody>
      </p:sp>
    </p:spTree>
    <p:extLst>
      <p:ext uri="{BB962C8B-B14F-4D97-AF65-F5344CB8AC3E}">
        <p14:creationId xmlns:p14="http://schemas.microsoft.com/office/powerpoint/2010/main" val="2078685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B1AC5-FE03-496A-900C-872BF44455D1}"/>
              </a:ext>
            </a:extLst>
          </p:cNvPr>
          <p:cNvSpPr>
            <a:spLocks noGrp="1"/>
          </p:cNvSpPr>
          <p:nvPr>
            <p:ph type="title"/>
          </p:nvPr>
        </p:nvSpPr>
        <p:spPr/>
        <p:txBody>
          <a:bodyPr/>
          <a:lstStyle/>
          <a:p>
            <a:r>
              <a:rPr lang="da-DK" sz="2800" dirty="0" smtClean="0"/>
              <a:t>Hvad kan den danske regering gøre?</a:t>
            </a:r>
            <a:endParaRPr lang="da-DK" sz="2800" dirty="0"/>
          </a:p>
        </p:txBody>
      </p:sp>
      <p:sp>
        <p:nvSpPr>
          <p:cNvPr id="3" name="Pladsholder til indhold 2">
            <a:extLst>
              <a:ext uri="{FF2B5EF4-FFF2-40B4-BE49-F238E27FC236}">
                <a16:creationId xmlns:a16="http://schemas.microsoft.com/office/drawing/2014/main" id="{5F84724E-A63B-48B9-B280-C5EDCAFBD199}"/>
              </a:ext>
            </a:extLst>
          </p:cNvPr>
          <p:cNvSpPr>
            <a:spLocks noGrp="1"/>
          </p:cNvSpPr>
          <p:nvPr>
            <p:ph idx="1"/>
          </p:nvPr>
        </p:nvSpPr>
        <p:spPr/>
        <p:txBody>
          <a:bodyPr/>
          <a:lstStyle/>
          <a:p>
            <a:r>
              <a:rPr lang="da-DK" sz="1800" dirty="0"/>
              <a:t>Forslaget er fremsat efter en bestemmelse om ”</a:t>
            </a:r>
            <a:r>
              <a:rPr lang="da-DK" sz="1800" i="1" dirty="0"/>
              <a:t>arbejdsvilkår</a:t>
            </a:r>
            <a:r>
              <a:rPr lang="da-DK" sz="1800" dirty="0"/>
              <a:t>”, der gør det muligt at vedtage </a:t>
            </a:r>
            <a:endParaRPr lang="da-DK" sz="1800" dirty="0" smtClean="0"/>
          </a:p>
          <a:p>
            <a:pPr marL="0" indent="0">
              <a:buNone/>
            </a:pPr>
            <a:r>
              <a:rPr lang="da-DK" sz="1800" dirty="0"/>
              <a:t> </a:t>
            </a:r>
            <a:r>
              <a:rPr lang="da-DK" sz="1800" dirty="0" smtClean="0"/>
              <a:t>    forslaget </a:t>
            </a:r>
            <a:r>
              <a:rPr lang="da-DK" sz="1800" dirty="0"/>
              <a:t>efter den almindelige lovgivningsprocedure (TEUF artikel 153, stk. 1 b)</a:t>
            </a:r>
          </a:p>
          <a:p>
            <a:pPr marL="0" indent="0">
              <a:buNone/>
            </a:pPr>
            <a:endParaRPr lang="da-DK" sz="800" dirty="0"/>
          </a:p>
          <a:p>
            <a:r>
              <a:rPr lang="da-DK" sz="1800" dirty="0" smtClean="0"/>
              <a:t>Forslaget har to hjemmelsmæssige udfordringer:</a:t>
            </a:r>
          </a:p>
          <a:p>
            <a:pPr marL="0" indent="0">
              <a:buNone/>
            </a:pPr>
            <a:r>
              <a:rPr lang="da-DK" sz="1800" dirty="0" smtClean="0"/>
              <a:t>     (1) ”</a:t>
            </a:r>
            <a:r>
              <a:rPr lang="da-DK" sz="1800" i="1" dirty="0" smtClean="0"/>
              <a:t>lønforhold</a:t>
            </a:r>
            <a:r>
              <a:rPr lang="da-DK" sz="1800" dirty="0" smtClean="0"/>
              <a:t>” er undtaget fra EU’s kompetence (TEUF artikel 153, stk. 5)</a:t>
            </a:r>
          </a:p>
          <a:p>
            <a:pPr marL="0" indent="0">
              <a:buNone/>
            </a:pPr>
            <a:r>
              <a:rPr lang="da-DK" sz="1800" dirty="0" smtClean="0"/>
              <a:t>     (2) ”</a:t>
            </a:r>
            <a:r>
              <a:rPr lang="da-DK" sz="1800" i="1" dirty="0" smtClean="0"/>
              <a:t>kollektivt forsvar for arbejdstagernes og arbejdsgivernes interesser</a:t>
            </a:r>
            <a:r>
              <a:rPr lang="da-DK" sz="1800" dirty="0" smtClean="0"/>
              <a:t>” er undergivet en særlig</a:t>
            </a:r>
          </a:p>
          <a:p>
            <a:pPr marL="0" indent="0">
              <a:buNone/>
            </a:pPr>
            <a:r>
              <a:rPr lang="da-DK" sz="1800" dirty="0"/>
              <a:t> </a:t>
            </a:r>
            <a:r>
              <a:rPr lang="da-DK" sz="1800" dirty="0" smtClean="0"/>
              <a:t>         lovgivningsprocedure med enstemmighed i Rådet (TEUF artikel 153, stk. 1 f)</a:t>
            </a:r>
          </a:p>
          <a:p>
            <a:pPr marL="0" indent="0">
              <a:buNone/>
            </a:pPr>
            <a:endParaRPr lang="da-DK" sz="800" dirty="0" smtClean="0"/>
          </a:p>
          <a:p>
            <a:r>
              <a:rPr lang="da-DK" sz="1800" dirty="0" smtClean="0"/>
              <a:t>Den </a:t>
            </a:r>
            <a:r>
              <a:rPr lang="da-DK" sz="1800" dirty="0"/>
              <a:t>danske regering er ”</a:t>
            </a:r>
            <a:r>
              <a:rPr lang="da-DK" sz="1800" i="1" dirty="0"/>
              <a:t>skeptisk over for, om der er hjemmel</a:t>
            </a:r>
            <a:r>
              <a:rPr lang="da-DK" sz="1800" dirty="0"/>
              <a:t>” (se </a:t>
            </a:r>
            <a:r>
              <a:rPr lang="da-DK" sz="1800" dirty="0" smtClean="0"/>
              <a:t>f.eks. svar </a:t>
            </a:r>
            <a:r>
              <a:rPr lang="da-DK" sz="1800" dirty="0"/>
              <a:t>af 15/9 2021 på spørgsmål 31 fra Europaudvalget)</a:t>
            </a:r>
          </a:p>
          <a:p>
            <a:pPr marL="0" indent="0">
              <a:buNone/>
            </a:pPr>
            <a:endParaRPr lang="da-DK" sz="800" dirty="0"/>
          </a:p>
          <a:p>
            <a:r>
              <a:rPr lang="da-DK" sz="1800" dirty="0" smtClean="0"/>
              <a:t>Regeringen har den mulighed at anlægge et </a:t>
            </a:r>
            <a:r>
              <a:rPr lang="da-DK" sz="1800" dirty="0" err="1" smtClean="0"/>
              <a:t>annullationssøgsmål</a:t>
            </a:r>
            <a:r>
              <a:rPr lang="da-DK" sz="1800" dirty="0" smtClean="0"/>
              <a:t> efter TEUF artikel 263</a:t>
            </a:r>
          </a:p>
          <a:p>
            <a:pPr marL="0" indent="0">
              <a:buNone/>
            </a:pPr>
            <a:r>
              <a:rPr lang="da-DK" sz="1800" dirty="0" smtClean="0"/>
              <a:t>      - det skal i givet fald ske senest 2 mdr. efter, at direktivet er ”offentliggjort”</a:t>
            </a:r>
            <a:endParaRPr lang="da-DK" sz="800" dirty="0"/>
          </a:p>
          <a:p>
            <a:pPr marL="0" indent="0">
              <a:buNone/>
            </a:pPr>
            <a:endParaRPr lang="da-DK" sz="2000" dirty="0"/>
          </a:p>
        </p:txBody>
      </p:sp>
      <p:sp>
        <p:nvSpPr>
          <p:cNvPr id="4" name="Pladsholder til dato 3">
            <a:extLst>
              <a:ext uri="{FF2B5EF4-FFF2-40B4-BE49-F238E27FC236}">
                <a16:creationId xmlns:a16="http://schemas.microsoft.com/office/drawing/2014/main" id="{43DFEC4E-86D9-4586-9615-C5EF7B1912E5}"/>
              </a:ext>
            </a:extLst>
          </p:cNvPr>
          <p:cNvSpPr>
            <a:spLocks noGrp="1"/>
          </p:cNvSpPr>
          <p:nvPr>
            <p:ph type="dt" sz="half" idx="10"/>
          </p:nvPr>
        </p:nvSpPr>
        <p:spPr/>
        <p:txBody>
          <a:bodyPr/>
          <a:lstStyle/>
          <a:p>
            <a:fld id="{3C829339-1C74-4825-ADEB-BCD7E13EFC81}" type="datetime1">
              <a:rPr lang="da-DK" smtClean="0"/>
              <a:t>10-06-2022</a:t>
            </a:fld>
            <a:endParaRPr lang="da-DK" dirty="0"/>
          </a:p>
        </p:txBody>
      </p:sp>
      <p:sp>
        <p:nvSpPr>
          <p:cNvPr id="5" name="Pladsholder til slidenummer 4">
            <a:extLst>
              <a:ext uri="{FF2B5EF4-FFF2-40B4-BE49-F238E27FC236}">
                <a16:creationId xmlns:a16="http://schemas.microsoft.com/office/drawing/2014/main" id="{F436539F-706E-4444-A845-135C9DC55845}"/>
              </a:ext>
            </a:extLst>
          </p:cNvPr>
          <p:cNvSpPr>
            <a:spLocks noGrp="1"/>
          </p:cNvSpPr>
          <p:nvPr>
            <p:ph type="sldNum" sz="quarter" idx="12"/>
          </p:nvPr>
        </p:nvSpPr>
        <p:spPr/>
        <p:txBody>
          <a:bodyPr/>
          <a:lstStyle/>
          <a:p>
            <a:fld id="{091A926C-488A-4E3E-9C21-57CAA120E114}" type="slidenum">
              <a:rPr lang="da-DK" smtClean="0"/>
              <a:t>9</a:t>
            </a:fld>
            <a:endParaRPr lang="da-DK" dirty="0"/>
          </a:p>
        </p:txBody>
      </p:sp>
    </p:spTree>
    <p:extLst>
      <p:ext uri="{BB962C8B-B14F-4D97-AF65-F5344CB8AC3E}">
        <p14:creationId xmlns:p14="http://schemas.microsoft.com/office/powerpoint/2010/main" val="4094614934"/>
      </p:ext>
    </p:extLst>
  </p:cSld>
  <p:clrMapOvr>
    <a:masterClrMapping/>
  </p:clrMapOvr>
</p:sld>
</file>

<file path=ppt/theme/theme1.xml><?xml version="1.0" encoding="utf-8"?>
<a:theme xmlns:a="http://schemas.openxmlformats.org/drawingml/2006/main" name="Brugerdefineret design">
  <a:themeElements>
    <a:clrScheme name="KU 2016">
      <a:dk1>
        <a:sysClr val="windowText" lastClr="000000"/>
      </a:dk1>
      <a:lt1>
        <a:sysClr val="window" lastClr="FFFFFF"/>
      </a:lt1>
      <a:dk2>
        <a:srgbClr val="6E6E6E"/>
      </a:dk2>
      <a:lt2>
        <a:srgbClr val="E7E6E6"/>
      </a:lt2>
      <a:accent1>
        <a:srgbClr val="A31D20"/>
      </a:accent1>
      <a:accent2>
        <a:srgbClr val="7B7B7B"/>
      </a:accent2>
      <a:accent3>
        <a:srgbClr val="D49F3A"/>
      </a:accent3>
      <a:accent4>
        <a:srgbClr val="42759B"/>
      </a:accent4>
      <a:accent5>
        <a:srgbClr val="79ADB1"/>
      </a:accent5>
      <a:accent6>
        <a:srgbClr val="779921"/>
      </a:accent6>
      <a:hlink>
        <a:srgbClr val="A31D20"/>
      </a:hlink>
      <a:folHlink>
        <a:srgbClr val="000000"/>
      </a:folHlink>
    </a:clrScheme>
    <a:fontScheme name="KU2016">
      <a:majorFont>
        <a:latin typeface="Microsoft New Tai Lue"/>
        <a:ea typeface=""/>
        <a:cs typeface=""/>
      </a:majorFont>
      <a:minorFont>
        <a:latin typeface="Microsoft New Tai Lue"/>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x9_DK_lille.potx" id="{BE9C15E7-90F8-4CF2-8B96-2848F515C8F5}" vid="{DD010ABE-EF93-4421-BF04-578FEEDB9F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2453</Words>
  <Application>Microsoft Office PowerPoint</Application>
  <PresentationFormat>Widescreen</PresentationFormat>
  <Paragraphs>298</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Microsoft New Tai Lue</vt:lpstr>
      <vt:lpstr>Times New Roman</vt:lpstr>
      <vt:lpstr>Wingdings</vt:lpstr>
      <vt:lpstr>Brugerdefineret design</vt:lpstr>
      <vt:lpstr>PowerPoint Presentation</vt:lpstr>
      <vt:lpstr>PowerPoint Presentation</vt:lpstr>
      <vt:lpstr>Kommissionens handlingsplan</vt:lpstr>
      <vt:lpstr>Forslag til direktiv om passende mindstelønninger </vt:lpstr>
      <vt:lpstr>Nogle af hovedelementerne i den foreløbige aftale</vt:lpstr>
      <vt:lpstr>PowerPoint Presentation</vt:lpstr>
      <vt:lpstr>PowerPoint Presentation</vt:lpstr>
      <vt:lpstr>PowerPoint Presentation</vt:lpstr>
      <vt:lpstr>Hvad kan den danske regering gøre?</vt:lpstr>
      <vt:lpstr>EU-Domstolens fortolkning af “lønforhold”</vt:lpstr>
      <vt:lpstr>Forslag til direktiv om løngennemsigtighed</vt:lpstr>
      <vt:lpstr>Forslagets hovedindhold</vt:lpstr>
      <vt:lpstr>Arbejdsvilkårene for platformsarbejde</vt:lpstr>
      <vt:lpstr>Direktivforslagets hovedindhold - formål</vt:lpstr>
      <vt:lpstr>Direktivforslagets hovedindhold - lønmodtagerstatus </vt:lpstr>
      <vt:lpstr>Direktivforslagets hovedindhold – algoritmisk styring </vt:lpstr>
      <vt:lpstr>Individuelle læringskonti</vt:lpstr>
      <vt:lpstr>PowerPoint Presentation</vt:lpstr>
      <vt:lpstr>Dom af 28. oktober 2021 i C-909/19, Unitatea Administrativ Teritorială D</vt:lpstr>
      <vt:lpstr>Dom af 11. november 2021 i C-214/20, Dublin City Council</vt:lpstr>
      <vt:lpstr>Dom af 10. februar 2022 i C-485/20, HR Rail</vt:lpstr>
      <vt:lpstr>Dom af 5. maj 2022 i C-101/21, HJ</vt:lpstr>
      <vt:lpstr>Dom af 2. juni 2022 i C-587/20, Ligebehandlingsnævnet mod HK</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2020-09-11T09:51:31Z</dcterms:created>
  <dcterms:modified xsi:type="dcterms:W3CDTF">2022-06-10T17:57:02Z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SD_DocumentLanguage">
    <vt:lpwstr>da-DK</vt:lpwstr>
  </property>
</Properties>
</file>