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61" r:id="rId3"/>
    <p:sldId id="260" r:id="rId4"/>
    <p:sldId id="257" r:id="rId5"/>
    <p:sldId id="266" r:id="rId6"/>
    <p:sldId id="262" r:id="rId7"/>
    <p:sldId id="258" r:id="rId8"/>
    <p:sldId id="259" r:id="rId9"/>
    <p:sldId id="268" r:id="rId10"/>
    <p:sldId id="269" r:id="rId11"/>
    <p:sldId id="270" r:id="rId12"/>
    <p:sldId id="271" r:id="rId13"/>
    <p:sldId id="276" r:id="rId14"/>
    <p:sldId id="272" r:id="rId15"/>
    <p:sldId id="273" r:id="rId16"/>
    <p:sldId id="264" r:id="rId17"/>
    <p:sldId id="275" r:id="rId18"/>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008"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bg>
      <p:bgPr>
        <a:solidFill>
          <a:srgbClr val="041A3D"/>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solidFill>
                  <a:srgbClr val="C9CCD0"/>
                </a:solidFill>
              </a:defRPr>
            </a:lvl1pPr>
          </a:lstStyle>
          <a:p>
            <a:r>
              <a:rPr lang="da-DK" smtClean="0"/>
              <a:t>Klik for at redigere i master</a:t>
            </a:r>
            <a:endParaRPr lang="da-DK"/>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da-DK" smtClean="0"/>
              <a:t>Klik for at redigere i master</a:t>
            </a:r>
            <a:endParaRPr lang="da-DK"/>
          </a:p>
        </p:txBody>
      </p:sp>
      <p:sp>
        <p:nvSpPr>
          <p:cNvPr id="3076" name="Rectangle 4"/>
          <p:cNvSpPr>
            <a:spLocks noGrp="1" noChangeArrowheads="1"/>
          </p:cNvSpPr>
          <p:nvPr>
            <p:ph type="dt" sz="half" idx="2"/>
          </p:nvPr>
        </p:nvSpPr>
        <p:spPr>
          <a:xfrm>
            <a:off x="427580" y="6642398"/>
            <a:ext cx="1296144" cy="215602"/>
          </a:xfrm>
        </p:spPr>
        <p:txBody>
          <a:bodyPr/>
          <a:lstStyle>
            <a:lvl1pPr>
              <a:defRPr sz="800">
                <a:solidFill>
                  <a:srgbClr val="041A3D"/>
                </a:solidFill>
              </a:defRPr>
            </a:lvl1pPr>
          </a:lstStyle>
          <a:p>
            <a:fld id="{8B5CBE77-F3BE-4AA3-8E88-D4932D9C699F}" type="datetimeFigureOut">
              <a:rPr lang="da-DK" smtClean="0"/>
              <a:pPr/>
              <a:t>10-05-2016</a:t>
            </a:fld>
            <a:endParaRPr lang="da-DK" dirty="0" smtClean="0"/>
          </a:p>
          <a:p>
            <a:endParaRPr lang="da-DK" dirty="0"/>
          </a:p>
        </p:txBody>
      </p:sp>
      <p:sp>
        <p:nvSpPr>
          <p:cNvPr id="3077" name="Rectangle 5"/>
          <p:cNvSpPr>
            <a:spLocks noGrp="1" noChangeArrowheads="1"/>
          </p:cNvSpPr>
          <p:nvPr>
            <p:ph type="ftr" sz="quarter" idx="3"/>
          </p:nvPr>
        </p:nvSpPr>
        <p:spPr>
          <a:xfrm>
            <a:off x="3124200" y="6245225"/>
            <a:ext cx="2895600" cy="476250"/>
          </a:xfrm>
        </p:spPr>
        <p:txBody>
          <a:bodyPr/>
          <a:lstStyle>
            <a:lvl1pPr>
              <a:defRPr sz="1400">
                <a:solidFill>
                  <a:srgbClr val="041A3D"/>
                </a:solidFill>
              </a:defRPr>
            </a:lvl1pPr>
          </a:lstStyle>
          <a:p>
            <a:endParaRPr lang="da-DK"/>
          </a:p>
        </p:txBody>
      </p:sp>
      <p:sp>
        <p:nvSpPr>
          <p:cNvPr id="3078" name="Rectangle 6"/>
          <p:cNvSpPr>
            <a:spLocks noGrp="1" noChangeArrowheads="1"/>
          </p:cNvSpPr>
          <p:nvPr>
            <p:ph type="sldNum" sz="quarter" idx="4"/>
          </p:nvPr>
        </p:nvSpPr>
        <p:spPr>
          <a:xfrm>
            <a:off x="6553200" y="6245225"/>
            <a:ext cx="683096" cy="476250"/>
          </a:xfrm>
        </p:spPr>
        <p:txBody>
          <a:bodyPr/>
          <a:lstStyle>
            <a:lvl1pPr>
              <a:defRPr sz="1400">
                <a:solidFill>
                  <a:srgbClr val="041A3D"/>
                </a:solidFill>
              </a:defRPr>
            </a:lvl1pPr>
          </a:lstStyle>
          <a:p>
            <a:fld id="{D98C8FA4-8040-41B4-9868-45306824DB78}" type="slidenum">
              <a:rPr lang="da-DK" smtClean="0"/>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8B5CBE77-F3BE-4AA3-8E88-D4932D9C699F}" type="datetimeFigureOut">
              <a:rPr lang="da-DK" smtClean="0"/>
              <a:pPr/>
              <a:t>10-05-2016</a:t>
            </a:fld>
            <a:endParaRPr lang="da-DK"/>
          </a:p>
        </p:txBody>
      </p:sp>
      <p:sp>
        <p:nvSpPr>
          <p:cNvPr id="5" name="Pladsholder til sidefod 4"/>
          <p:cNvSpPr>
            <a:spLocks noGrp="1"/>
          </p:cNvSpPr>
          <p:nvPr>
            <p:ph type="ftr" sz="quarter" idx="11"/>
          </p:nvPr>
        </p:nvSpPr>
        <p:spPr/>
        <p:txBody>
          <a:bodyPr/>
          <a:lstStyle>
            <a:lvl1pPr>
              <a:defRPr/>
            </a:lvl1pPr>
          </a:lstStyle>
          <a:p>
            <a:endParaRPr lang="da-DK"/>
          </a:p>
        </p:txBody>
      </p:sp>
      <p:sp>
        <p:nvSpPr>
          <p:cNvPr id="6" name="Pladsholder til diasnummer 5"/>
          <p:cNvSpPr>
            <a:spLocks noGrp="1"/>
          </p:cNvSpPr>
          <p:nvPr>
            <p:ph type="sldNum" sz="quarter" idx="12"/>
          </p:nvPr>
        </p:nvSpPr>
        <p:spPr/>
        <p:txBody>
          <a:bodyPr/>
          <a:lstStyle>
            <a:lvl1pPr>
              <a:defRPr/>
            </a:lvl1pPr>
          </a:lstStyle>
          <a:p>
            <a:fld id="{D98C8FA4-8040-41B4-9868-45306824DB78}"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858000" y="188913"/>
            <a:ext cx="2286000" cy="5605462"/>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0" y="188913"/>
            <a:ext cx="6705600" cy="5605462"/>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8B5CBE77-F3BE-4AA3-8E88-D4932D9C699F}" type="datetimeFigureOut">
              <a:rPr lang="da-DK" smtClean="0"/>
              <a:pPr/>
              <a:t>10-05-2016</a:t>
            </a:fld>
            <a:endParaRPr lang="da-DK"/>
          </a:p>
        </p:txBody>
      </p:sp>
      <p:sp>
        <p:nvSpPr>
          <p:cNvPr id="5" name="Pladsholder til sidefod 4"/>
          <p:cNvSpPr>
            <a:spLocks noGrp="1"/>
          </p:cNvSpPr>
          <p:nvPr>
            <p:ph type="ftr" sz="quarter" idx="11"/>
          </p:nvPr>
        </p:nvSpPr>
        <p:spPr/>
        <p:txBody>
          <a:bodyPr/>
          <a:lstStyle>
            <a:lvl1pPr>
              <a:defRPr/>
            </a:lvl1pPr>
          </a:lstStyle>
          <a:p>
            <a:endParaRPr lang="da-DK"/>
          </a:p>
        </p:txBody>
      </p:sp>
      <p:sp>
        <p:nvSpPr>
          <p:cNvPr id="6" name="Pladsholder til diasnummer 5"/>
          <p:cNvSpPr>
            <a:spLocks noGrp="1"/>
          </p:cNvSpPr>
          <p:nvPr>
            <p:ph type="sldNum" sz="quarter" idx="12"/>
          </p:nvPr>
        </p:nvSpPr>
        <p:spPr/>
        <p:txBody>
          <a:bodyPr/>
          <a:lstStyle>
            <a:lvl1pPr>
              <a:defRPr/>
            </a:lvl1pPr>
          </a:lstStyle>
          <a:p>
            <a:fld id="{D98C8FA4-8040-41B4-9868-45306824DB78}" type="slidenum">
              <a:rPr lang="da-DK" smtClean="0"/>
              <a:pPr/>
              <a:t>‹nr.›</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A-Kurvedia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US"/>
          </a:p>
        </p:txBody>
      </p:sp>
      <p:sp>
        <p:nvSpPr>
          <p:cNvPr id="4" name="Pladsholder til dato 3"/>
          <p:cNvSpPr>
            <a:spLocks noGrp="1"/>
          </p:cNvSpPr>
          <p:nvPr>
            <p:ph type="dt" sz="half" idx="10"/>
          </p:nvPr>
        </p:nvSpPr>
        <p:spPr/>
        <p:txBody>
          <a:bodyPr/>
          <a:lstStyle/>
          <a:p>
            <a:fld id="{DCFC840A-C673-4542-86B6-F87DA58F6041}" type="datetimeFigureOut">
              <a:rPr lang="en-US" smtClean="0"/>
              <a:pPr/>
              <a:t>5/10/2016</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diasnummer 5"/>
          <p:cNvSpPr>
            <a:spLocks noGrp="1"/>
          </p:cNvSpPr>
          <p:nvPr>
            <p:ph type="sldNum" sz="quarter" idx="12"/>
          </p:nvPr>
        </p:nvSpPr>
        <p:spPr/>
        <p:txBody>
          <a:bodyPr/>
          <a:lstStyle/>
          <a:p>
            <a:fld id="{E2B0508F-B4E7-4825-B960-E72C155A65D2}" type="slidenum">
              <a:rPr lang="en-US" smtClean="0"/>
              <a:pPr/>
              <a:t>‹nr.›</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A-Kurvedia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US"/>
          </a:p>
        </p:txBody>
      </p:sp>
      <p:sp>
        <p:nvSpPr>
          <p:cNvPr id="4" name="Pladsholder til dato 3"/>
          <p:cNvSpPr>
            <a:spLocks noGrp="1"/>
          </p:cNvSpPr>
          <p:nvPr>
            <p:ph type="dt" sz="half" idx="10"/>
          </p:nvPr>
        </p:nvSpPr>
        <p:spPr/>
        <p:txBody>
          <a:bodyPr/>
          <a:lstStyle/>
          <a:p>
            <a:fld id="{DCFC840A-C673-4542-86B6-F87DA58F6041}" type="datetimeFigureOut">
              <a:rPr lang="en-US" smtClean="0"/>
              <a:pPr/>
              <a:t>5/10/2016</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diasnummer 5"/>
          <p:cNvSpPr>
            <a:spLocks noGrp="1"/>
          </p:cNvSpPr>
          <p:nvPr>
            <p:ph type="sldNum" sz="quarter" idx="12"/>
          </p:nvPr>
        </p:nvSpPr>
        <p:spPr/>
        <p:txBody>
          <a:bodyPr/>
          <a:lstStyle/>
          <a:p>
            <a:fld id="{E2B0508F-B4E7-4825-B960-E72C155A65D2}"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611560" y="1268413"/>
            <a:ext cx="8075240" cy="4525962"/>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11" name="Titel 10"/>
          <p:cNvSpPr>
            <a:spLocks noGrp="1"/>
          </p:cNvSpPr>
          <p:nvPr>
            <p:ph type="title"/>
          </p:nvPr>
        </p:nvSpPr>
        <p:spPr/>
        <p:txBody>
          <a:bodyPr/>
          <a:lstStyle/>
          <a:p>
            <a:r>
              <a:rPr lang="da-DK" smtClean="0"/>
              <a:t>Klik for at redigere i master</a:t>
            </a:r>
            <a:endParaRPr lang="da-DK"/>
          </a:p>
        </p:txBody>
      </p:sp>
      <p:sp>
        <p:nvSpPr>
          <p:cNvPr id="12" name="Pladsholder til dato 11"/>
          <p:cNvSpPr>
            <a:spLocks noGrp="1"/>
          </p:cNvSpPr>
          <p:nvPr>
            <p:ph type="dt" sz="half" idx="10"/>
          </p:nvPr>
        </p:nvSpPr>
        <p:spPr>
          <a:xfrm>
            <a:off x="395536" y="6697166"/>
            <a:ext cx="2133600" cy="476250"/>
          </a:xfrm>
        </p:spPr>
        <p:txBody>
          <a:bodyPr/>
          <a:lstStyle>
            <a:lvl1pPr>
              <a:defRPr sz="900"/>
            </a:lvl1pPr>
          </a:lstStyle>
          <a:p>
            <a:fld id="{8B5CBE77-F3BE-4AA3-8E88-D4932D9C699F}" type="datetimeFigureOut">
              <a:rPr lang="da-DK" smtClean="0"/>
              <a:pPr/>
              <a:t>10-05-2016</a:t>
            </a:fld>
            <a:endParaRPr lang="da-DK" dirty="0"/>
          </a:p>
        </p:txBody>
      </p:sp>
      <p:sp>
        <p:nvSpPr>
          <p:cNvPr id="13" name="Pladsholder til diasnummer 12"/>
          <p:cNvSpPr>
            <a:spLocks noGrp="1"/>
          </p:cNvSpPr>
          <p:nvPr>
            <p:ph type="sldNum" sz="quarter" idx="11"/>
          </p:nvPr>
        </p:nvSpPr>
        <p:spPr>
          <a:xfrm>
            <a:off x="6478588" y="6491288"/>
            <a:ext cx="829716" cy="476250"/>
          </a:xfrm>
        </p:spPr>
        <p:txBody>
          <a:bodyPr/>
          <a:lstStyle/>
          <a:p>
            <a:fld id="{D98C8FA4-8040-41B4-9868-45306824DB78}" type="slidenum">
              <a:rPr lang="da-DK" smtClean="0"/>
              <a:pPr/>
              <a:t>‹nr.›</a:t>
            </a:fld>
            <a:endParaRPr lang="da-DK"/>
          </a:p>
        </p:txBody>
      </p:sp>
      <p:sp>
        <p:nvSpPr>
          <p:cNvPr id="14" name="Pladsholder til sidefod 13"/>
          <p:cNvSpPr>
            <a:spLocks noGrp="1"/>
          </p:cNvSpPr>
          <p:nvPr>
            <p:ph type="ftr" sz="quarter" idx="12"/>
          </p:nvPr>
        </p:nvSpPr>
        <p:spPr>
          <a:xfrm>
            <a:off x="2483644" y="6491288"/>
            <a:ext cx="4176713" cy="476250"/>
          </a:xfrm>
        </p:spPr>
        <p:txBody>
          <a:bodyPr/>
          <a:lstStyle>
            <a:lvl1pPr algn="ctr">
              <a:defRPr/>
            </a:lvl1pPr>
          </a:lstStyle>
          <a:p>
            <a:endParaRPr lang="da-DK"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
        <p:nvSpPr>
          <p:cNvPr id="4" name="Pladsholder til dato 3"/>
          <p:cNvSpPr>
            <a:spLocks noGrp="1"/>
          </p:cNvSpPr>
          <p:nvPr>
            <p:ph type="dt" sz="half" idx="10"/>
          </p:nvPr>
        </p:nvSpPr>
        <p:spPr/>
        <p:txBody>
          <a:bodyPr/>
          <a:lstStyle>
            <a:lvl1pPr>
              <a:defRPr/>
            </a:lvl1pPr>
          </a:lstStyle>
          <a:p>
            <a:fld id="{8B5CBE77-F3BE-4AA3-8E88-D4932D9C699F}" type="datetimeFigureOut">
              <a:rPr lang="da-DK" smtClean="0"/>
              <a:pPr/>
              <a:t>10-05-2016</a:t>
            </a:fld>
            <a:endParaRPr lang="da-DK"/>
          </a:p>
        </p:txBody>
      </p:sp>
      <p:sp>
        <p:nvSpPr>
          <p:cNvPr id="5" name="Pladsholder til sidefod 4"/>
          <p:cNvSpPr>
            <a:spLocks noGrp="1"/>
          </p:cNvSpPr>
          <p:nvPr>
            <p:ph type="ftr" sz="quarter" idx="11"/>
          </p:nvPr>
        </p:nvSpPr>
        <p:spPr/>
        <p:txBody>
          <a:bodyPr/>
          <a:lstStyle>
            <a:lvl1pPr>
              <a:defRPr/>
            </a:lvl1pPr>
          </a:lstStyle>
          <a:p>
            <a:endParaRPr lang="da-DK"/>
          </a:p>
        </p:txBody>
      </p:sp>
      <p:sp>
        <p:nvSpPr>
          <p:cNvPr id="6" name="Pladsholder til diasnummer 5"/>
          <p:cNvSpPr>
            <a:spLocks noGrp="1"/>
          </p:cNvSpPr>
          <p:nvPr>
            <p:ph type="sldNum" sz="quarter" idx="12"/>
          </p:nvPr>
        </p:nvSpPr>
        <p:spPr/>
        <p:txBody>
          <a:bodyPr/>
          <a:lstStyle>
            <a:lvl1pPr>
              <a:defRPr/>
            </a:lvl1pPr>
          </a:lstStyle>
          <a:p>
            <a:fld id="{D98C8FA4-8040-41B4-9868-45306824DB78}" type="slidenum">
              <a:rPr lang="da-DK" smtClean="0"/>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2684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2684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lvl1pPr>
              <a:defRPr/>
            </a:lvl1pPr>
          </a:lstStyle>
          <a:p>
            <a:fld id="{8B5CBE77-F3BE-4AA3-8E88-D4932D9C699F}" type="datetimeFigureOut">
              <a:rPr lang="da-DK" smtClean="0"/>
              <a:pPr/>
              <a:t>10-05-2016</a:t>
            </a:fld>
            <a:endParaRPr lang="da-DK"/>
          </a:p>
        </p:txBody>
      </p:sp>
      <p:sp>
        <p:nvSpPr>
          <p:cNvPr id="6" name="Pladsholder til sidefod 5"/>
          <p:cNvSpPr>
            <a:spLocks noGrp="1"/>
          </p:cNvSpPr>
          <p:nvPr>
            <p:ph type="ftr" sz="quarter" idx="11"/>
          </p:nvPr>
        </p:nvSpPr>
        <p:spPr/>
        <p:txBody>
          <a:bodyPr/>
          <a:lstStyle>
            <a:lvl1pPr>
              <a:defRPr/>
            </a:lvl1pPr>
          </a:lstStyle>
          <a:p>
            <a:endParaRPr lang="da-DK"/>
          </a:p>
        </p:txBody>
      </p:sp>
      <p:sp>
        <p:nvSpPr>
          <p:cNvPr id="7" name="Pladsholder til diasnummer 6"/>
          <p:cNvSpPr>
            <a:spLocks noGrp="1"/>
          </p:cNvSpPr>
          <p:nvPr>
            <p:ph type="sldNum" sz="quarter" idx="12"/>
          </p:nvPr>
        </p:nvSpPr>
        <p:spPr/>
        <p:txBody>
          <a:bodyPr/>
          <a:lstStyle>
            <a:lvl1pPr>
              <a:defRPr/>
            </a:lvl1pPr>
          </a:lstStyle>
          <a:p>
            <a:fld id="{D98C8FA4-8040-41B4-9868-45306824DB78}"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lvl1pPr>
              <a:defRPr/>
            </a:lvl1pPr>
          </a:lstStyle>
          <a:p>
            <a:fld id="{8B5CBE77-F3BE-4AA3-8E88-D4932D9C699F}" type="datetimeFigureOut">
              <a:rPr lang="da-DK" smtClean="0"/>
              <a:pPr/>
              <a:t>10-05-2016</a:t>
            </a:fld>
            <a:endParaRPr lang="da-DK"/>
          </a:p>
        </p:txBody>
      </p:sp>
      <p:sp>
        <p:nvSpPr>
          <p:cNvPr id="8" name="Pladsholder til sidefod 7"/>
          <p:cNvSpPr>
            <a:spLocks noGrp="1"/>
          </p:cNvSpPr>
          <p:nvPr>
            <p:ph type="ftr" sz="quarter" idx="11"/>
          </p:nvPr>
        </p:nvSpPr>
        <p:spPr/>
        <p:txBody>
          <a:bodyPr/>
          <a:lstStyle>
            <a:lvl1pPr>
              <a:defRPr/>
            </a:lvl1pPr>
          </a:lstStyle>
          <a:p>
            <a:endParaRPr lang="da-DK"/>
          </a:p>
        </p:txBody>
      </p:sp>
      <p:sp>
        <p:nvSpPr>
          <p:cNvPr id="9" name="Pladsholder til diasnummer 8"/>
          <p:cNvSpPr>
            <a:spLocks noGrp="1"/>
          </p:cNvSpPr>
          <p:nvPr>
            <p:ph type="sldNum" sz="quarter" idx="12"/>
          </p:nvPr>
        </p:nvSpPr>
        <p:spPr/>
        <p:txBody>
          <a:bodyPr/>
          <a:lstStyle>
            <a:lvl1pPr>
              <a:defRPr/>
            </a:lvl1pPr>
          </a:lstStyle>
          <a:p>
            <a:fld id="{D98C8FA4-8040-41B4-9868-45306824DB78}"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lvl1pPr>
              <a:defRPr/>
            </a:lvl1pPr>
          </a:lstStyle>
          <a:p>
            <a:fld id="{8B5CBE77-F3BE-4AA3-8E88-D4932D9C699F}" type="datetimeFigureOut">
              <a:rPr lang="da-DK" smtClean="0"/>
              <a:pPr/>
              <a:t>10-05-2016</a:t>
            </a:fld>
            <a:endParaRPr lang="da-DK"/>
          </a:p>
        </p:txBody>
      </p:sp>
      <p:sp>
        <p:nvSpPr>
          <p:cNvPr id="4" name="Pladsholder til sidefod 3"/>
          <p:cNvSpPr>
            <a:spLocks noGrp="1"/>
          </p:cNvSpPr>
          <p:nvPr>
            <p:ph type="ftr" sz="quarter" idx="11"/>
          </p:nvPr>
        </p:nvSpPr>
        <p:spPr/>
        <p:txBody>
          <a:bodyPr/>
          <a:lstStyle>
            <a:lvl1pPr>
              <a:defRPr/>
            </a:lvl1pPr>
          </a:lstStyle>
          <a:p>
            <a:endParaRPr lang="da-DK"/>
          </a:p>
        </p:txBody>
      </p:sp>
      <p:sp>
        <p:nvSpPr>
          <p:cNvPr id="5" name="Pladsholder til diasnummer 4"/>
          <p:cNvSpPr>
            <a:spLocks noGrp="1"/>
          </p:cNvSpPr>
          <p:nvPr>
            <p:ph type="sldNum" sz="quarter" idx="12"/>
          </p:nvPr>
        </p:nvSpPr>
        <p:spPr/>
        <p:txBody>
          <a:bodyPr/>
          <a:lstStyle>
            <a:lvl1pPr>
              <a:defRPr/>
            </a:lvl1pPr>
          </a:lstStyle>
          <a:p>
            <a:fld id="{D98C8FA4-8040-41B4-9868-45306824DB78}"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lvl1pPr>
          </a:lstStyle>
          <a:p>
            <a:fld id="{8B5CBE77-F3BE-4AA3-8E88-D4932D9C699F}" type="datetimeFigureOut">
              <a:rPr lang="da-DK" smtClean="0"/>
              <a:pPr/>
              <a:t>10-05-2016</a:t>
            </a:fld>
            <a:endParaRPr lang="da-DK"/>
          </a:p>
        </p:txBody>
      </p:sp>
      <p:sp>
        <p:nvSpPr>
          <p:cNvPr id="3" name="Pladsholder til sidefod 2"/>
          <p:cNvSpPr>
            <a:spLocks noGrp="1"/>
          </p:cNvSpPr>
          <p:nvPr>
            <p:ph type="ftr" sz="quarter" idx="11"/>
          </p:nvPr>
        </p:nvSpPr>
        <p:spPr/>
        <p:txBody>
          <a:bodyPr/>
          <a:lstStyle>
            <a:lvl1pPr>
              <a:defRPr/>
            </a:lvl1pPr>
          </a:lstStyle>
          <a:p>
            <a:endParaRPr lang="da-DK"/>
          </a:p>
        </p:txBody>
      </p:sp>
      <p:sp>
        <p:nvSpPr>
          <p:cNvPr id="4" name="Pladsholder til diasnummer 3"/>
          <p:cNvSpPr>
            <a:spLocks noGrp="1"/>
          </p:cNvSpPr>
          <p:nvPr>
            <p:ph type="sldNum" sz="quarter" idx="12"/>
          </p:nvPr>
        </p:nvSpPr>
        <p:spPr/>
        <p:txBody>
          <a:bodyPr/>
          <a:lstStyle>
            <a:lvl1pPr>
              <a:defRPr/>
            </a:lvl1pPr>
          </a:lstStyle>
          <a:p>
            <a:fld id="{D98C8FA4-8040-41B4-9868-45306824DB78}"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lvl1pPr>
              <a:defRPr/>
            </a:lvl1pPr>
          </a:lstStyle>
          <a:p>
            <a:fld id="{8B5CBE77-F3BE-4AA3-8E88-D4932D9C699F}" type="datetimeFigureOut">
              <a:rPr lang="da-DK" smtClean="0"/>
              <a:pPr/>
              <a:t>10-05-2016</a:t>
            </a:fld>
            <a:endParaRPr lang="da-DK"/>
          </a:p>
        </p:txBody>
      </p:sp>
      <p:sp>
        <p:nvSpPr>
          <p:cNvPr id="6" name="Pladsholder til sidefod 5"/>
          <p:cNvSpPr>
            <a:spLocks noGrp="1"/>
          </p:cNvSpPr>
          <p:nvPr>
            <p:ph type="ftr" sz="quarter" idx="11"/>
          </p:nvPr>
        </p:nvSpPr>
        <p:spPr/>
        <p:txBody>
          <a:bodyPr/>
          <a:lstStyle>
            <a:lvl1pPr>
              <a:defRPr/>
            </a:lvl1pPr>
          </a:lstStyle>
          <a:p>
            <a:endParaRPr lang="da-DK"/>
          </a:p>
        </p:txBody>
      </p:sp>
      <p:sp>
        <p:nvSpPr>
          <p:cNvPr id="7" name="Pladsholder til diasnummer 6"/>
          <p:cNvSpPr>
            <a:spLocks noGrp="1"/>
          </p:cNvSpPr>
          <p:nvPr>
            <p:ph type="sldNum" sz="quarter" idx="12"/>
          </p:nvPr>
        </p:nvSpPr>
        <p:spPr/>
        <p:txBody>
          <a:bodyPr/>
          <a:lstStyle>
            <a:lvl1pPr>
              <a:defRPr/>
            </a:lvl1pPr>
          </a:lstStyle>
          <a:p>
            <a:fld id="{D98C8FA4-8040-41B4-9868-45306824DB78}"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lvl1pPr>
              <a:defRPr/>
            </a:lvl1pPr>
          </a:lstStyle>
          <a:p>
            <a:fld id="{8B5CBE77-F3BE-4AA3-8E88-D4932D9C699F}" type="datetimeFigureOut">
              <a:rPr lang="da-DK" smtClean="0"/>
              <a:pPr/>
              <a:t>10-05-2016</a:t>
            </a:fld>
            <a:endParaRPr lang="da-DK"/>
          </a:p>
        </p:txBody>
      </p:sp>
      <p:sp>
        <p:nvSpPr>
          <p:cNvPr id="6" name="Pladsholder til sidefod 5"/>
          <p:cNvSpPr>
            <a:spLocks noGrp="1"/>
          </p:cNvSpPr>
          <p:nvPr>
            <p:ph type="ftr" sz="quarter" idx="11"/>
          </p:nvPr>
        </p:nvSpPr>
        <p:spPr/>
        <p:txBody>
          <a:bodyPr/>
          <a:lstStyle>
            <a:lvl1pPr>
              <a:defRPr/>
            </a:lvl1pPr>
          </a:lstStyle>
          <a:p>
            <a:endParaRPr lang="da-DK"/>
          </a:p>
        </p:txBody>
      </p:sp>
      <p:sp>
        <p:nvSpPr>
          <p:cNvPr id="7" name="Pladsholder til diasnummer 6"/>
          <p:cNvSpPr>
            <a:spLocks noGrp="1"/>
          </p:cNvSpPr>
          <p:nvPr>
            <p:ph type="sldNum" sz="quarter" idx="12"/>
          </p:nvPr>
        </p:nvSpPr>
        <p:spPr/>
        <p:txBody>
          <a:bodyPr/>
          <a:lstStyle>
            <a:lvl1pPr>
              <a:defRPr/>
            </a:lvl1pPr>
          </a:lstStyle>
          <a:p>
            <a:fld id="{D98C8FA4-8040-41B4-9868-45306824DB78}" type="slidenum">
              <a:rPr lang="da-DK" smtClean="0"/>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1560" y="188640"/>
            <a:ext cx="7921625" cy="630237"/>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p>
            <a:pPr lvl="0"/>
            <a:r>
              <a:rPr lang="da-DK" dirty="0" smtClean="0"/>
              <a:t>Klik for at redigere titeltypografi</a:t>
            </a:r>
          </a:p>
        </p:txBody>
      </p:sp>
      <p:sp>
        <p:nvSpPr>
          <p:cNvPr id="1027" name="Rectangle 3"/>
          <p:cNvSpPr>
            <a:spLocks noGrp="1" noChangeArrowheads="1"/>
          </p:cNvSpPr>
          <p:nvPr>
            <p:ph type="body" idx="1"/>
          </p:nvPr>
        </p:nvSpPr>
        <p:spPr bwMode="auto">
          <a:xfrm>
            <a:off x="457200" y="1268413"/>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28" name="Rectangle 4"/>
          <p:cNvSpPr>
            <a:spLocks noGrp="1" noChangeArrowheads="1"/>
          </p:cNvSpPr>
          <p:nvPr>
            <p:ph type="dt" sz="half" idx="2"/>
          </p:nvPr>
        </p:nvSpPr>
        <p:spPr bwMode="auto">
          <a:xfrm>
            <a:off x="1692275" y="6491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919399"/>
                </a:solidFill>
              </a:defRPr>
            </a:lvl1pPr>
          </a:lstStyle>
          <a:p>
            <a:fld id="{8B5CBE77-F3BE-4AA3-8E88-D4932D9C699F}" type="datetimeFigureOut">
              <a:rPr lang="da-DK" smtClean="0"/>
              <a:pPr/>
              <a:t>10-05-2016</a:t>
            </a:fld>
            <a:endParaRPr lang="da-DK"/>
          </a:p>
        </p:txBody>
      </p:sp>
      <p:sp>
        <p:nvSpPr>
          <p:cNvPr id="1029" name="Rectangle 5"/>
          <p:cNvSpPr>
            <a:spLocks noGrp="1" noChangeArrowheads="1"/>
          </p:cNvSpPr>
          <p:nvPr>
            <p:ph type="ftr" sz="quarter" idx="3"/>
          </p:nvPr>
        </p:nvSpPr>
        <p:spPr bwMode="auto">
          <a:xfrm>
            <a:off x="3924300" y="6491288"/>
            <a:ext cx="417671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919399"/>
                </a:solidFill>
              </a:defRPr>
            </a:lvl1pPr>
          </a:lstStyle>
          <a:p>
            <a:endParaRPr lang="da-DK"/>
          </a:p>
        </p:txBody>
      </p:sp>
      <p:sp>
        <p:nvSpPr>
          <p:cNvPr id="1030" name="Rectangle 6"/>
          <p:cNvSpPr>
            <a:spLocks noGrp="1" noChangeArrowheads="1"/>
          </p:cNvSpPr>
          <p:nvPr>
            <p:ph type="sldNum" sz="quarter" idx="4"/>
          </p:nvPr>
        </p:nvSpPr>
        <p:spPr bwMode="auto">
          <a:xfrm>
            <a:off x="6478588" y="6491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919399"/>
                </a:solidFill>
              </a:defRPr>
            </a:lvl1pPr>
          </a:lstStyle>
          <a:p>
            <a:fld id="{D98C8FA4-8040-41B4-9868-45306824DB78}" type="slidenum">
              <a:rPr lang="da-DK" smtClean="0"/>
              <a:pPr/>
              <a:t>‹nr.›</a:t>
            </a:fld>
            <a:endParaRPr lang="da-DK"/>
          </a:p>
        </p:txBody>
      </p:sp>
      <p:pic>
        <p:nvPicPr>
          <p:cNvPr id="8" name="Billede 7" descr="PowerPoint_undergrafik.png"/>
          <p:cNvPicPr>
            <a:picLocks noChangeAspect="1"/>
          </p:cNvPicPr>
          <p:nvPr/>
        </p:nvPicPr>
        <p:blipFill>
          <a:blip r:embed="rId15" cstate="print"/>
          <a:stretch>
            <a:fillRect/>
          </a:stretch>
        </p:blipFill>
        <p:spPr>
          <a:xfrm>
            <a:off x="-812" y="5970582"/>
            <a:ext cx="9144000" cy="890294"/>
          </a:xfrm>
          <a:prstGeom prst="rect">
            <a:avLst/>
          </a:prstGeom>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24" r:id="rId13"/>
  </p:sldLayoutIdLst>
  <p:txStyles>
    <p:titleStyle>
      <a:lvl1pPr algn="ctr" rtl="0" eaLnBrk="1" fontAlgn="base" hangingPunct="1">
        <a:spcBef>
          <a:spcPct val="0"/>
        </a:spcBef>
        <a:spcAft>
          <a:spcPct val="0"/>
        </a:spcAft>
        <a:defRPr sz="2600" b="1">
          <a:solidFill>
            <a:srgbClr val="777A7C"/>
          </a:solidFill>
          <a:latin typeface="+mj-lt"/>
          <a:ea typeface="+mj-ea"/>
          <a:cs typeface="+mj-cs"/>
        </a:defRPr>
      </a:lvl1pPr>
      <a:lvl2pPr algn="ctr" rtl="0" eaLnBrk="1" fontAlgn="base" hangingPunct="1">
        <a:spcBef>
          <a:spcPct val="0"/>
        </a:spcBef>
        <a:spcAft>
          <a:spcPct val="0"/>
        </a:spcAft>
        <a:defRPr sz="2600" b="1">
          <a:solidFill>
            <a:srgbClr val="777A7C"/>
          </a:solidFill>
          <a:latin typeface="Verdana" pitchFamily="34" charset="0"/>
        </a:defRPr>
      </a:lvl2pPr>
      <a:lvl3pPr algn="ctr" rtl="0" eaLnBrk="1" fontAlgn="base" hangingPunct="1">
        <a:spcBef>
          <a:spcPct val="0"/>
        </a:spcBef>
        <a:spcAft>
          <a:spcPct val="0"/>
        </a:spcAft>
        <a:defRPr sz="2600" b="1">
          <a:solidFill>
            <a:srgbClr val="777A7C"/>
          </a:solidFill>
          <a:latin typeface="Verdana" pitchFamily="34" charset="0"/>
        </a:defRPr>
      </a:lvl3pPr>
      <a:lvl4pPr algn="ctr" rtl="0" eaLnBrk="1" fontAlgn="base" hangingPunct="1">
        <a:spcBef>
          <a:spcPct val="0"/>
        </a:spcBef>
        <a:spcAft>
          <a:spcPct val="0"/>
        </a:spcAft>
        <a:defRPr sz="2600" b="1">
          <a:solidFill>
            <a:srgbClr val="777A7C"/>
          </a:solidFill>
          <a:latin typeface="Verdana" pitchFamily="34" charset="0"/>
        </a:defRPr>
      </a:lvl4pPr>
      <a:lvl5pPr algn="ctr" rtl="0" eaLnBrk="1" fontAlgn="base" hangingPunct="1">
        <a:spcBef>
          <a:spcPct val="0"/>
        </a:spcBef>
        <a:spcAft>
          <a:spcPct val="0"/>
        </a:spcAft>
        <a:defRPr sz="2600" b="1">
          <a:solidFill>
            <a:srgbClr val="777A7C"/>
          </a:solidFill>
          <a:latin typeface="Verdana" pitchFamily="34" charset="0"/>
        </a:defRPr>
      </a:lvl5pPr>
      <a:lvl6pPr marL="457200" algn="ctr" rtl="0" eaLnBrk="1" fontAlgn="base" hangingPunct="1">
        <a:spcBef>
          <a:spcPct val="0"/>
        </a:spcBef>
        <a:spcAft>
          <a:spcPct val="0"/>
        </a:spcAft>
        <a:defRPr sz="2600" b="1">
          <a:solidFill>
            <a:srgbClr val="777A7C"/>
          </a:solidFill>
          <a:latin typeface="Verdana" pitchFamily="34" charset="0"/>
        </a:defRPr>
      </a:lvl6pPr>
      <a:lvl7pPr marL="914400" algn="ctr" rtl="0" eaLnBrk="1" fontAlgn="base" hangingPunct="1">
        <a:spcBef>
          <a:spcPct val="0"/>
        </a:spcBef>
        <a:spcAft>
          <a:spcPct val="0"/>
        </a:spcAft>
        <a:defRPr sz="2600" b="1">
          <a:solidFill>
            <a:srgbClr val="777A7C"/>
          </a:solidFill>
          <a:latin typeface="Verdana" pitchFamily="34" charset="0"/>
        </a:defRPr>
      </a:lvl7pPr>
      <a:lvl8pPr marL="1371600" algn="ctr" rtl="0" eaLnBrk="1" fontAlgn="base" hangingPunct="1">
        <a:spcBef>
          <a:spcPct val="0"/>
        </a:spcBef>
        <a:spcAft>
          <a:spcPct val="0"/>
        </a:spcAft>
        <a:defRPr sz="2600" b="1">
          <a:solidFill>
            <a:srgbClr val="777A7C"/>
          </a:solidFill>
          <a:latin typeface="Verdana" pitchFamily="34" charset="0"/>
        </a:defRPr>
      </a:lvl8pPr>
      <a:lvl9pPr marL="1828800" algn="ctr" rtl="0" eaLnBrk="1" fontAlgn="base" hangingPunct="1">
        <a:spcBef>
          <a:spcPct val="0"/>
        </a:spcBef>
        <a:spcAft>
          <a:spcPct val="0"/>
        </a:spcAft>
        <a:defRPr sz="2600" b="1">
          <a:solidFill>
            <a:srgbClr val="777A7C"/>
          </a:solidFill>
          <a:latin typeface="Verdana" pitchFamily="34" charset="0"/>
        </a:defRPr>
      </a:lvl9pPr>
    </p:titleStyle>
    <p:bodyStyle>
      <a:lvl1pPr marL="342900" indent="-342900" algn="l" rtl="0" eaLnBrk="1" fontAlgn="base" hangingPunct="1">
        <a:spcBef>
          <a:spcPct val="20000"/>
        </a:spcBef>
        <a:spcAft>
          <a:spcPct val="0"/>
        </a:spcAft>
        <a:buClr>
          <a:srgbClr val="405C7F"/>
        </a:buClr>
        <a:buChar char="•"/>
        <a:defRPr sz="2200">
          <a:solidFill>
            <a:srgbClr val="111111"/>
          </a:solidFill>
          <a:latin typeface="+mn-lt"/>
          <a:ea typeface="+mn-ea"/>
          <a:cs typeface="+mn-cs"/>
        </a:defRPr>
      </a:lvl1pPr>
      <a:lvl2pPr marL="742950" indent="-285750" algn="l" rtl="0" eaLnBrk="1" fontAlgn="base" hangingPunct="1">
        <a:spcBef>
          <a:spcPct val="20000"/>
        </a:spcBef>
        <a:spcAft>
          <a:spcPct val="0"/>
        </a:spcAft>
        <a:buClr>
          <a:srgbClr val="7F93A9"/>
        </a:buClr>
        <a:buFont typeface="Verdana" pitchFamily="34" charset="0"/>
        <a:buChar char="–"/>
        <a:defRPr sz="2000">
          <a:solidFill>
            <a:srgbClr val="111111"/>
          </a:solidFill>
          <a:latin typeface="+mn-lt"/>
        </a:defRPr>
      </a:lvl2pPr>
      <a:lvl3pPr marL="1143000" indent="-228600" algn="l" rtl="0" eaLnBrk="1" fontAlgn="base" hangingPunct="1">
        <a:spcBef>
          <a:spcPct val="20000"/>
        </a:spcBef>
        <a:spcAft>
          <a:spcPct val="0"/>
        </a:spcAft>
        <a:buClr>
          <a:srgbClr val="BFC9D4"/>
        </a:buClr>
        <a:buChar char="•"/>
        <a:defRPr>
          <a:solidFill>
            <a:srgbClr val="111111"/>
          </a:solidFill>
          <a:latin typeface="+mn-lt"/>
        </a:defRPr>
      </a:lvl3pPr>
      <a:lvl4pPr marL="1600200" indent="-228600" algn="l" rtl="0" eaLnBrk="1" fontAlgn="base" hangingPunct="1">
        <a:spcBef>
          <a:spcPct val="20000"/>
        </a:spcBef>
        <a:spcAft>
          <a:spcPct val="0"/>
        </a:spcAft>
        <a:buClr>
          <a:srgbClr val="BFC9D4"/>
        </a:buClr>
        <a:buFont typeface="Verdana" pitchFamily="34" charset="0"/>
        <a:buChar char="–"/>
        <a:defRPr sz="1600">
          <a:solidFill>
            <a:srgbClr val="111111"/>
          </a:solidFill>
          <a:latin typeface="+mn-lt"/>
        </a:defRPr>
      </a:lvl4pPr>
      <a:lvl5pPr marL="2057400" indent="-228600" algn="l" rtl="0" eaLnBrk="1" fontAlgn="base" hangingPunct="1">
        <a:spcBef>
          <a:spcPct val="20000"/>
        </a:spcBef>
        <a:spcAft>
          <a:spcPct val="0"/>
        </a:spcAft>
        <a:buClr>
          <a:srgbClr val="BFC9D4"/>
        </a:buClr>
        <a:buFont typeface="Verdana" pitchFamily="34" charset="0"/>
        <a:buChar char="»"/>
        <a:defRPr sz="1400">
          <a:solidFill>
            <a:srgbClr val="111111"/>
          </a:solidFill>
          <a:latin typeface="+mn-lt"/>
        </a:defRPr>
      </a:lvl5pPr>
      <a:lvl6pPr marL="2514600" indent="-228600" algn="l" rtl="0" eaLnBrk="1" fontAlgn="base" hangingPunct="1">
        <a:spcBef>
          <a:spcPct val="20000"/>
        </a:spcBef>
        <a:spcAft>
          <a:spcPct val="0"/>
        </a:spcAft>
        <a:buClr>
          <a:srgbClr val="BFC9D4"/>
        </a:buClr>
        <a:buFont typeface="Verdana" pitchFamily="34" charset="0"/>
        <a:buChar char="»"/>
        <a:defRPr sz="1400">
          <a:solidFill>
            <a:srgbClr val="111111"/>
          </a:solidFill>
          <a:latin typeface="+mn-lt"/>
        </a:defRPr>
      </a:lvl6pPr>
      <a:lvl7pPr marL="2971800" indent="-228600" algn="l" rtl="0" eaLnBrk="1" fontAlgn="base" hangingPunct="1">
        <a:spcBef>
          <a:spcPct val="20000"/>
        </a:spcBef>
        <a:spcAft>
          <a:spcPct val="0"/>
        </a:spcAft>
        <a:buClr>
          <a:srgbClr val="BFC9D4"/>
        </a:buClr>
        <a:buFont typeface="Verdana" pitchFamily="34" charset="0"/>
        <a:buChar char="»"/>
        <a:defRPr sz="1400">
          <a:solidFill>
            <a:srgbClr val="111111"/>
          </a:solidFill>
          <a:latin typeface="+mn-lt"/>
        </a:defRPr>
      </a:lvl7pPr>
      <a:lvl8pPr marL="3429000" indent="-228600" algn="l" rtl="0" eaLnBrk="1" fontAlgn="base" hangingPunct="1">
        <a:spcBef>
          <a:spcPct val="20000"/>
        </a:spcBef>
        <a:spcAft>
          <a:spcPct val="0"/>
        </a:spcAft>
        <a:buClr>
          <a:srgbClr val="BFC9D4"/>
        </a:buClr>
        <a:buFont typeface="Verdana" pitchFamily="34" charset="0"/>
        <a:buChar char="»"/>
        <a:defRPr sz="1400">
          <a:solidFill>
            <a:srgbClr val="111111"/>
          </a:solidFill>
          <a:latin typeface="+mn-lt"/>
        </a:defRPr>
      </a:lvl8pPr>
      <a:lvl9pPr marL="3886200" indent="-228600" algn="l" rtl="0" eaLnBrk="1" fontAlgn="base" hangingPunct="1">
        <a:spcBef>
          <a:spcPct val="20000"/>
        </a:spcBef>
        <a:spcAft>
          <a:spcPct val="0"/>
        </a:spcAft>
        <a:buClr>
          <a:srgbClr val="BFC9D4"/>
        </a:buClr>
        <a:buFont typeface="Verdana" pitchFamily="34" charset="0"/>
        <a:buChar char="»"/>
        <a:defRPr sz="1400">
          <a:solidFill>
            <a:srgbClr val="11111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err="1" smtClean="0"/>
              <a:t>Arbejdsretlig</a:t>
            </a:r>
            <a:r>
              <a:rPr lang="en-US" dirty="0" smtClean="0"/>
              <a:t> </a:t>
            </a:r>
            <a:r>
              <a:rPr lang="en-US" dirty="0" err="1" smtClean="0"/>
              <a:t>identitet</a:t>
            </a:r>
            <a:endParaRPr lang="da-DK" dirty="0"/>
          </a:p>
        </p:txBody>
      </p:sp>
      <p:sp>
        <p:nvSpPr>
          <p:cNvPr id="3" name="Undertitel 2"/>
          <p:cNvSpPr>
            <a:spLocks noGrp="1"/>
          </p:cNvSpPr>
          <p:nvPr>
            <p:ph type="subTitle" idx="1"/>
          </p:nvPr>
        </p:nvSpPr>
        <p:spPr/>
        <p:txBody>
          <a:bodyPr/>
          <a:lstStyle/>
          <a:p>
            <a:r>
              <a:rPr lang="en-US" dirty="0" smtClean="0"/>
              <a:t>Dansk </a:t>
            </a:r>
            <a:r>
              <a:rPr lang="en-US" dirty="0" err="1" smtClean="0"/>
              <a:t>forening</a:t>
            </a:r>
            <a:r>
              <a:rPr lang="en-US" dirty="0" smtClean="0"/>
              <a:t> for </a:t>
            </a:r>
            <a:r>
              <a:rPr lang="en-US" dirty="0" err="1" smtClean="0"/>
              <a:t>arbejdsret</a:t>
            </a:r>
            <a:endParaRPr lang="en-US" dirty="0" smtClean="0"/>
          </a:p>
          <a:p>
            <a:r>
              <a:rPr lang="en-US" dirty="0" err="1"/>
              <a:t>f</a:t>
            </a:r>
            <a:r>
              <a:rPr lang="en-US" dirty="0" err="1" smtClean="0"/>
              <a:t>redag</a:t>
            </a:r>
            <a:r>
              <a:rPr lang="en-US" dirty="0" smtClean="0"/>
              <a:t> den 29. </a:t>
            </a:r>
            <a:r>
              <a:rPr lang="en-US" dirty="0" err="1" smtClean="0"/>
              <a:t>april</a:t>
            </a:r>
            <a:r>
              <a:rPr lang="en-US" dirty="0" smtClean="0"/>
              <a:t> 2016</a:t>
            </a:r>
            <a:endParaRPr lang="da-DK" dirty="0"/>
          </a:p>
        </p:txBody>
      </p:sp>
    </p:spTree>
    <p:extLst>
      <p:ext uri="{BB962C8B-B14F-4D97-AF65-F5344CB8AC3E}">
        <p14:creationId xmlns:p14="http://schemas.microsoft.com/office/powerpoint/2010/main" val="2057979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en-US" dirty="0" smtClean="0"/>
              <a:t>Arbejdsretten:</a:t>
            </a:r>
          </a:p>
          <a:p>
            <a:endParaRPr lang="en-US" dirty="0" smtClean="0"/>
          </a:p>
          <a:p>
            <a:pPr marL="0" indent="0" algn="just">
              <a:buNone/>
            </a:pPr>
            <a:r>
              <a:rPr lang="en-US" dirty="0" smtClean="0"/>
              <a:t>“… </a:t>
            </a:r>
            <a:r>
              <a:rPr lang="en-US" i="1" dirty="0" err="1" smtClean="0"/>
              <a:t>ikke</a:t>
            </a:r>
            <a:r>
              <a:rPr lang="en-US" i="1" dirty="0" smtClean="0"/>
              <a:t> finder </a:t>
            </a:r>
            <a:r>
              <a:rPr lang="en-US" i="1" dirty="0" err="1" smtClean="0"/>
              <a:t>det</a:t>
            </a:r>
            <a:r>
              <a:rPr lang="en-US" i="1" dirty="0" smtClean="0"/>
              <a:t> </a:t>
            </a:r>
            <a:r>
              <a:rPr lang="en-US" i="1" dirty="0" err="1" smtClean="0"/>
              <a:t>godtgjort</a:t>
            </a:r>
            <a:r>
              <a:rPr lang="en-US" i="1" dirty="0" smtClean="0"/>
              <a:t>, at den </a:t>
            </a:r>
            <a:r>
              <a:rPr lang="en-US" i="1" dirty="0" err="1" smtClean="0"/>
              <a:t>virksomhed</a:t>
            </a:r>
            <a:r>
              <a:rPr lang="en-US" i="1" dirty="0" smtClean="0"/>
              <a:t>, </a:t>
            </a:r>
            <a:r>
              <a:rPr lang="en-US" i="1" dirty="0" err="1" smtClean="0"/>
              <a:t>som</a:t>
            </a:r>
            <a:r>
              <a:rPr lang="en-US" i="1" dirty="0" smtClean="0"/>
              <a:t> drives </a:t>
            </a:r>
            <a:r>
              <a:rPr lang="en-US" i="1" dirty="0" err="1" smtClean="0"/>
              <a:t>i</a:t>
            </a:r>
            <a:r>
              <a:rPr lang="en-US" i="1" dirty="0" smtClean="0"/>
              <a:t> ISS Hotel &amp; Event Services, </a:t>
            </a:r>
            <a:r>
              <a:rPr lang="en-US" i="1" dirty="0" err="1" smtClean="0"/>
              <a:t>har</a:t>
            </a:r>
            <a:r>
              <a:rPr lang="en-US" i="1" dirty="0" smtClean="0"/>
              <a:t> </a:t>
            </a:r>
            <a:r>
              <a:rPr lang="en-US" i="1" dirty="0" err="1" smtClean="0"/>
              <a:t>til</a:t>
            </a:r>
            <a:r>
              <a:rPr lang="en-US" i="1" dirty="0" smtClean="0"/>
              <a:t> </a:t>
            </a:r>
            <a:r>
              <a:rPr lang="en-US" i="1" dirty="0" err="1" smtClean="0"/>
              <a:t>formål</a:t>
            </a:r>
            <a:r>
              <a:rPr lang="en-US" i="1" dirty="0" smtClean="0"/>
              <a:t> at </a:t>
            </a:r>
            <a:r>
              <a:rPr lang="en-US" i="1" dirty="0" err="1" smtClean="0"/>
              <a:t>omgå</a:t>
            </a:r>
            <a:r>
              <a:rPr lang="en-US" i="1" dirty="0" smtClean="0"/>
              <a:t> </a:t>
            </a:r>
            <a:r>
              <a:rPr lang="en-US" i="1" dirty="0" err="1" smtClean="0"/>
              <a:t>moderselskabets</a:t>
            </a:r>
            <a:r>
              <a:rPr lang="en-US" i="1" dirty="0" smtClean="0"/>
              <a:t> </a:t>
            </a:r>
            <a:r>
              <a:rPr lang="en-US" i="1" dirty="0" err="1" smtClean="0"/>
              <a:t>overenskomstmæssige</a:t>
            </a:r>
            <a:r>
              <a:rPr lang="en-US" i="1" dirty="0" smtClean="0"/>
              <a:t> </a:t>
            </a:r>
            <a:r>
              <a:rPr lang="en-US" i="1" dirty="0" err="1" smtClean="0"/>
              <a:t>forpligtelser</a:t>
            </a:r>
            <a:r>
              <a:rPr lang="en-US" i="1" dirty="0" smtClean="0"/>
              <a:t> </a:t>
            </a:r>
            <a:r>
              <a:rPr lang="en-US" i="1" dirty="0" err="1" smtClean="0"/>
              <a:t>i</a:t>
            </a:r>
            <a:r>
              <a:rPr lang="en-US" i="1" dirty="0" smtClean="0"/>
              <a:t> </a:t>
            </a:r>
            <a:r>
              <a:rPr lang="en-US" i="1" dirty="0" err="1" smtClean="0"/>
              <a:t>forhold</a:t>
            </a:r>
            <a:r>
              <a:rPr lang="en-US" i="1" dirty="0" smtClean="0"/>
              <a:t> </a:t>
            </a:r>
            <a:r>
              <a:rPr lang="en-US" i="1" dirty="0" err="1" smtClean="0"/>
              <a:t>til</a:t>
            </a:r>
            <a:r>
              <a:rPr lang="en-US" i="1" dirty="0" smtClean="0"/>
              <a:t> </a:t>
            </a:r>
            <a:r>
              <a:rPr lang="en-US" i="1" dirty="0" err="1" smtClean="0"/>
              <a:t>Serviceoverenskomsten</a:t>
            </a:r>
            <a:r>
              <a:rPr lang="en-US" i="1" dirty="0" smtClean="0"/>
              <a:t>”.</a:t>
            </a:r>
          </a:p>
          <a:p>
            <a:pPr marL="0" indent="0" algn="just">
              <a:buNone/>
            </a:pPr>
            <a:endParaRPr lang="en-US" i="1" dirty="0"/>
          </a:p>
        </p:txBody>
      </p:sp>
      <p:sp>
        <p:nvSpPr>
          <p:cNvPr id="3" name="Titel 2"/>
          <p:cNvSpPr>
            <a:spLocks noGrp="1"/>
          </p:cNvSpPr>
          <p:nvPr>
            <p:ph type="title"/>
          </p:nvPr>
        </p:nvSpPr>
        <p:spPr>
          <a:xfrm>
            <a:off x="611560" y="188640"/>
            <a:ext cx="7921625" cy="864096"/>
          </a:xfrm>
        </p:spPr>
        <p:txBody>
          <a:bodyPr>
            <a:normAutofit fontScale="90000"/>
          </a:bodyPr>
          <a:lstStyle/>
          <a:p>
            <a:r>
              <a:rPr lang="da-DK" dirty="0"/>
              <a:t>ARD2013.0453 (24.09.2015) ISS</a:t>
            </a:r>
            <a:br>
              <a:rPr lang="da-DK" dirty="0"/>
            </a:br>
            <a:endParaRPr lang="da-DK" dirty="0"/>
          </a:p>
        </p:txBody>
      </p:sp>
    </p:spTree>
    <p:extLst>
      <p:ext uri="{BB962C8B-B14F-4D97-AF65-F5344CB8AC3E}">
        <p14:creationId xmlns:p14="http://schemas.microsoft.com/office/powerpoint/2010/main" val="3514684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pPr algn="just"/>
            <a:r>
              <a:rPr lang="en-US" sz="2000" dirty="0" err="1" smtClean="0"/>
              <a:t>Forretningsområde</a:t>
            </a:r>
            <a:r>
              <a:rPr lang="en-US" sz="2000" dirty="0" smtClean="0"/>
              <a:t> </a:t>
            </a:r>
            <a:r>
              <a:rPr lang="en-US" sz="2000" dirty="0" err="1" smtClean="0"/>
              <a:t>udskilt</a:t>
            </a:r>
            <a:r>
              <a:rPr lang="en-US" sz="2000" dirty="0" smtClean="0"/>
              <a:t> </a:t>
            </a:r>
            <a:r>
              <a:rPr lang="en-US" sz="2000" dirty="0" err="1" smtClean="0"/>
              <a:t>ved</a:t>
            </a:r>
            <a:r>
              <a:rPr lang="en-US" sz="2000" dirty="0" smtClean="0"/>
              <a:t> </a:t>
            </a:r>
            <a:r>
              <a:rPr lang="en-US" sz="2000" dirty="0" err="1" smtClean="0"/>
              <a:t>en</a:t>
            </a:r>
            <a:r>
              <a:rPr lang="en-US" sz="2000" dirty="0" smtClean="0"/>
              <a:t> </a:t>
            </a:r>
            <a:r>
              <a:rPr lang="en-US" sz="2000" dirty="0" err="1" smtClean="0"/>
              <a:t>selskabsretlig</a:t>
            </a:r>
            <a:r>
              <a:rPr lang="en-US" sz="2000" dirty="0" smtClean="0"/>
              <a:t> </a:t>
            </a:r>
            <a:r>
              <a:rPr lang="en-US" sz="2000" dirty="0" err="1" smtClean="0"/>
              <a:t>spaltning</a:t>
            </a:r>
            <a:r>
              <a:rPr lang="en-US" sz="2000" dirty="0" smtClean="0"/>
              <a:t> – </a:t>
            </a:r>
            <a:r>
              <a:rPr lang="en-US" sz="2000" dirty="0" err="1" smtClean="0"/>
              <a:t>herefter</a:t>
            </a:r>
            <a:r>
              <a:rPr lang="en-US" sz="2000" dirty="0" smtClean="0"/>
              <a:t> </a:t>
            </a:r>
            <a:r>
              <a:rPr lang="en-US" sz="2000" dirty="0" err="1" smtClean="0"/>
              <a:t>bestod</a:t>
            </a:r>
            <a:r>
              <a:rPr lang="en-US" sz="2000" dirty="0" smtClean="0"/>
              <a:t> to </a:t>
            </a:r>
            <a:r>
              <a:rPr lang="en-US" sz="2000" dirty="0" err="1" smtClean="0"/>
              <a:t>koncernforbundne</a:t>
            </a:r>
            <a:r>
              <a:rPr lang="en-US" sz="2000" dirty="0" smtClean="0"/>
              <a:t> </a:t>
            </a:r>
            <a:r>
              <a:rPr lang="en-US" sz="2000" dirty="0" err="1" smtClean="0"/>
              <a:t>selskaber</a:t>
            </a:r>
            <a:r>
              <a:rPr lang="en-US" sz="2000" dirty="0" smtClean="0"/>
              <a:t>.</a:t>
            </a:r>
          </a:p>
          <a:p>
            <a:pPr algn="just"/>
            <a:endParaRPr lang="en-US" sz="2000" dirty="0"/>
          </a:p>
          <a:p>
            <a:pPr algn="just"/>
            <a:r>
              <a:rPr lang="en-US" sz="2000" dirty="0" err="1" smtClean="0"/>
              <a:t>Reglerne</a:t>
            </a:r>
            <a:r>
              <a:rPr lang="en-US" sz="2000" dirty="0" smtClean="0"/>
              <a:t> </a:t>
            </a:r>
            <a:r>
              <a:rPr lang="en-US" sz="2000" dirty="0" err="1" smtClean="0"/>
              <a:t>i</a:t>
            </a:r>
            <a:r>
              <a:rPr lang="en-US" sz="2000" dirty="0" smtClean="0"/>
              <a:t> VOL </a:t>
            </a:r>
            <a:r>
              <a:rPr lang="en-US" sz="2000" dirty="0" err="1" smtClean="0"/>
              <a:t>anvendt</a:t>
            </a:r>
            <a:r>
              <a:rPr lang="en-US" sz="2000" dirty="0" smtClean="0"/>
              <a:t> – </a:t>
            </a:r>
            <a:r>
              <a:rPr lang="en-US" sz="2000" dirty="0" err="1" smtClean="0"/>
              <a:t>det</a:t>
            </a:r>
            <a:r>
              <a:rPr lang="en-US" sz="2000" dirty="0" smtClean="0"/>
              <a:t> </a:t>
            </a:r>
            <a:r>
              <a:rPr lang="en-US" sz="2000" dirty="0" err="1" smtClean="0"/>
              <a:t>udspaltede</a:t>
            </a:r>
            <a:r>
              <a:rPr lang="en-US" sz="2000" dirty="0" smtClean="0"/>
              <a:t> </a:t>
            </a:r>
            <a:r>
              <a:rPr lang="en-US" sz="2000" dirty="0" err="1" smtClean="0"/>
              <a:t>forretningsområde</a:t>
            </a:r>
            <a:r>
              <a:rPr lang="en-US" sz="2000" dirty="0" smtClean="0"/>
              <a:t> </a:t>
            </a:r>
            <a:r>
              <a:rPr lang="en-US" sz="2000" dirty="0" err="1" smtClean="0"/>
              <a:t>frasagde</a:t>
            </a:r>
            <a:r>
              <a:rPr lang="en-US" sz="2000" dirty="0" smtClean="0"/>
              <a:t> sig </a:t>
            </a:r>
            <a:r>
              <a:rPr lang="en-US" sz="2000" dirty="0" err="1" smtClean="0"/>
              <a:t>ikke</a:t>
            </a:r>
            <a:r>
              <a:rPr lang="en-US" sz="2000" dirty="0" smtClean="0"/>
              <a:t> </a:t>
            </a:r>
            <a:r>
              <a:rPr lang="en-US" sz="2000" dirty="0" err="1" smtClean="0"/>
              <a:t>overenskomsten</a:t>
            </a:r>
            <a:r>
              <a:rPr lang="en-US" sz="2000" dirty="0" smtClean="0"/>
              <a:t>.</a:t>
            </a:r>
          </a:p>
          <a:p>
            <a:pPr marL="0" indent="0" algn="just">
              <a:buNone/>
            </a:pPr>
            <a:endParaRPr lang="en-US" sz="2000" dirty="0"/>
          </a:p>
        </p:txBody>
      </p:sp>
      <p:sp>
        <p:nvSpPr>
          <p:cNvPr id="3" name="Titel 2"/>
          <p:cNvSpPr>
            <a:spLocks noGrp="1"/>
          </p:cNvSpPr>
          <p:nvPr>
            <p:ph type="title"/>
          </p:nvPr>
        </p:nvSpPr>
        <p:spPr>
          <a:xfrm>
            <a:off x="611560" y="188640"/>
            <a:ext cx="7921625" cy="792088"/>
          </a:xfrm>
        </p:spPr>
        <p:txBody>
          <a:bodyPr>
            <a:normAutofit fontScale="90000"/>
          </a:bodyPr>
          <a:lstStyle/>
          <a:p>
            <a:r>
              <a:rPr lang="da-DK" dirty="0"/>
              <a:t>ARD2012.0695 (02.12.2015) KMD</a:t>
            </a:r>
            <a:br>
              <a:rPr lang="da-DK" dirty="0"/>
            </a:br>
            <a:endParaRPr lang="da-DK" dirty="0"/>
          </a:p>
        </p:txBody>
      </p:sp>
    </p:spTree>
    <p:extLst>
      <p:ext uri="{BB962C8B-B14F-4D97-AF65-F5344CB8AC3E}">
        <p14:creationId xmlns:p14="http://schemas.microsoft.com/office/powerpoint/2010/main" val="964560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pPr marL="0" lvl="0" indent="0" algn="just">
              <a:buNone/>
            </a:pPr>
            <a:r>
              <a:rPr lang="en-US" sz="2000" dirty="0"/>
              <a:t>Arbejdsretten om </a:t>
            </a:r>
            <a:r>
              <a:rPr lang="en-US" sz="2000" dirty="0" err="1"/>
              <a:t>udskillelsen</a:t>
            </a:r>
            <a:r>
              <a:rPr lang="en-US" sz="2000" dirty="0" smtClean="0"/>
              <a:t>:</a:t>
            </a:r>
          </a:p>
          <a:p>
            <a:pPr marL="0" lvl="0" indent="0" algn="just">
              <a:buNone/>
            </a:pPr>
            <a:endParaRPr lang="en-US" sz="2000" dirty="0"/>
          </a:p>
          <a:p>
            <a:pPr marL="0" lvl="0" indent="0" algn="just">
              <a:buNone/>
            </a:pPr>
            <a:r>
              <a:rPr lang="en-US" sz="2000" dirty="0"/>
              <a:t>“… </a:t>
            </a:r>
            <a:r>
              <a:rPr lang="en-US" sz="2000" i="1" dirty="0"/>
              <a:t>den </a:t>
            </a:r>
            <a:r>
              <a:rPr lang="en-US" sz="2000" i="1" dirty="0" err="1"/>
              <a:t>havde</a:t>
            </a:r>
            <a:r>
              <a:rPr lang="en-US" sz="2000" i="1" dirty="0"/>
              <a:t> </a:t>
            </a:r>
            <a:r>
              <a:rPr lang="en-US" sz="2000" i="1" dirty="0" err="1"/>
              <a:t>ikke</a:t>
            </a:r>
            <a:r>
              <a:rPr lang="en-US" sz="2000" i="1" dirty="0"/>
              <a:t> </a:t>
            </a:r>
            <a:r>
              <a:rPr lang="en-US" sz="2000" i="1" dirty="0" err="1"/>
              <a:t>til</a:t>
            </a:r>
            <a:r>
              <a:rPr lang="en-US" sz="2000" i="1" dirty="0"/>
              <a:t> </a:t>
            </a:r>
            <a:r>
              <a:rPr lang="en-US" sz="2000" i="1" dirty="0" err="1"/>
              <a:t>formål</a:t>
            </a:r>
            <a:r>
              <a:rPr lang="en-US" sz="2000" i="1" dirty="0"/>
              <a:t> at give </a:t>
            </a:r>
            <a:r>
              <a:rPr lang="en-US" sz="2000" i="1" dirty="0" err="1"/>
              <a:t>det</a:t>
            </a:r>
            <a:r>
              <a:rPr lang="en-US" sz="2000" i="1" dirty="0"/>
              <a:t> </a:t>
            </a:r>
            <a:r>
              <a:rPr lang="en-US" sz="2000" i="1" dirty="0" err="1"/>
              <a:t>nye</a:t>
            </a:r>
            <a:r>
              <a:rPr lang="en-US" sz="2000" i="1" dirty="0"/>
              <a:t> </a:t>
            </a:r>
            <a:r>
              <a:rPr lang="en-US" sz="2000" i="1" dirty="0" err="1"/>
              <a:t>selskab</a:t>
            </a:r>
            <a:r>
              <a:rPr lang="en-US" sz="2000" i="1" dirty="0"/>
              <a:t> </a:t>
            </a:r>
            <a:r>
              <a:rPr lang="en-US" sz="2000" i="1" dirty="0" smtClean="0"/>
              <a:t>KMD BPO </a:t>
            </a:r>
            <a:r>
              <a:rPr lang="en-US" sz="2000" i="1" dirty="0" err="1" smtClean="0"/>
              <a:t>mulighed</a:t>
            </a:r>
            <a:r>
              <a:rPr lang="en-US" sz="2000" i="1" dirty="0" smtClean="0"/>
              <a:t> for at </a:t>
            </a:r>
            <a:r>
              <a:rPr lang="en-US" sz="2000" i="1" dirty="0" err="1" smtClean="0"/>
              <a:t>frasige</a:t>
            </a:r>
            <a:r>
              <a:rPr lang="en-US" sz="2000" i="1" dirty="0" smtClean="0"/>
              <a:t> sig </a:t>
            </a:r>
            <a:r>
              <a:rPr lang="en-US" sz="2000" i="1" dirty="0" err="1" smtClean="0"/>
              <a:t>det</a:t>
            </a:r>
            <a:r>
              <a:rPr lang="en-US" sz="2000" i="1" dirty="0" smtClean="0"/>
              <a:t> </a:t>
            </a:r>
            <a:r>
              <a:rPr lang="en-US" sz="2000" i="1" dirty="0" err="1" smtClean="0"/>
              <a:t>overenskomstgrundlag</a:t>
            </a:r>
            <a:r>
              <a:rPr lang="en-US" sz="2000" i="1" dirty="0" smtClean="0"/>
              <a:t>, der </a:t>
            </a:r>
            <a:r>
              <a:rPr lang="en-US" sz="2000" i="1" dirty="0" err="1" smtClean="0"/>
              <a:t>var</a:t>
            </a:r>
            <a:r>
              <a:rPr lang="en-US" sz="2000" i="1" dirty="0" smtClean="0"/>
              <a:t> </a:t>
            </a:r>
            <a:r>
              <a:rPr lang="en-US" sz="2000" i="1" dirty="0" err="1" smtClean="0"/>
              <a:t>gældende</a:t>
            </a:r>
            <a:r>
              <a:rPr lang="en-US" sz="2000" i="1" dirty="0" smtClean="0"/>
              <a:t> </a:t>
            </a:r>
            <a:r>
              <a:rPr lang="en-US" sz="2000" i="1" dirty="0" err="1" smtClean="0"/>
              <a:t>i</a:t>
            </a:r>
            <a:r>
              <a:rPr lang="en-US" sz="2000" i="1" dirty="0" smtClean="0"/>
              <a:t> KMD </a:t>
            </a:r>
            <a:r>
              <a:rPr lang="en-US" sz="2000" i="1" dirty="0" err="1" smtClean="0"/>
              <a:t>inden</a:t>
            </a:r>
            <a:r>
              <a:rPr lang="en-US" sz="2000" i="1" dirty="0" smtClean="0"/>
              <a:t> </a:t>
            </a:r>
            <a:r>
              <a:rPr lang="en-US" sz="2000" i="1" dirty="0" err="1" smtClean="0"/>
              <a:t>udskillelsen</a:t>
            </a:r>
            <a:r>
              <a:rPr lang="en-US" sz="2000" i="1" dirty="0" smtClean="0"/>
              <a:t>. Der </a:t>
            </a:r>
            <a:r>
              <a:rPr lang="en-US" sz="2000" i="1" dirty="0" err="1" smtClean="0"/>
              <a:t>skete</a:t>
            </a:r>
            <a:r>
              <a:rPr lang="en-US" sz="2000" i="1" dirty="0" smtClean="0"/>
              <a:t> </a:t>
            </a:r>
            <a:r>
              <a:rPr lang="en-US" sz="2000" i="1" dirty="0" err="1" smtClean="0"/>
              <a:t>således</a:t>
            </a:r>
            <a:r>
              <a:rPr lang="en-US" sz="2000" i="1" dirty="0" smtClean="0"/>
              <a:t> </a:t>
            </a:r>
            <a:r>
              <a:rPr lang="en-US" sz="2000" i="1" dirty="0" err="1" smtClean="0"/>
              <a:t>ikke</a:t>
            </a:r>
            <a:r>
              <a:rPr lang="en-US" sz="2000" i="1" dirty="0" smtClean="0"/>
              <a:t> </a:t>
            </a:r>
            <a:r>
              <a:rPr lang="en-US" sz="2000" i="1" dirty="0" err="1" smtClean="0"/>
              <a:t>frasigelse</a:t>
            </a:r>
            <a:r>
              <a:rPr lang="en-US" sz="2000" i="1" dirty="0" smtClean="0"/>
              <a:t>, </a:t>
            </a:r>
            <a:r>
              <a:rPr lang="en-US" sz="2000" i="1" dirty="0" err="1" smtClean="0"/>
              <a:t>og</a:t>
            </a:r>
            <a:r>
              <a:rPr lang="en-US" sz="2000" i="1" dirty="0" smtClean="0"/>
              <a:t> </a:t>
            </a:r>
            <a:r>
              <a:rPr lang="en-US" sz="2000" i="1" dirty="0" err="1" smtClean="0"/>
              <a:t>det</a:t>
            </a:r>
            <a:r>
              <a:rPr lang="en-US" sz="2000" i="1" dirty="0" smtClean="0"/>
              <a:t> </a:t>
            </a:r>
            <a:r>
              <a:rPr lang="en-US" sz="2000" i="1" dirty="0" err="1" smtClean="0"/>
              <a:t>nye</a:t>
            </a:r>
            <a:r>
              <a:rPr lang="en-US" sz="2000" i="1" dirty="0" smtClean="0"/>
              <a:t> </a:t>
            </a:r>
            <a:r>
              <a:rPr lang="en-US" sz="2000" i="1" dirty="0" err="1" smtClean="0"/>
              <a:t>selskab</a:t>
            </a:r>
            <a:r>
              <a:rPr lang="en-US" sz="2000" i="1" dirty="0" smtClean="0"/>
              <a:t> </a:t>
            </a:r>
            <a:r>
              <a:rPr lang="en-US" sz="2000" i="1" dirty="0" err="1" smtClean="0"/>
              <a:t>indtrådte</a:t>
            </a:r>
            <a:r>
              <a:rPr lang="en-US" sz="2000" i="1" dirty="0" smtClean="0"/>
              <a:t> </a:t>
            </a:r>
            <a:r>
              <a:rPr lang="en-US" sz="2000" i="1" dirty="0" err="1" smtClean="0"/>
              <a:t>i</a:t>
            </a:r>
            <a:r>
              <a:rPr lang="en-US" sz="2000" i="1" dirty="0" smtClean="0"/>
              <a:t> KMD’s </a:t>
            </a:r>
            <a:r>
              <a:rPr lang="en-US" sz="2000" i="1" dirty="0" err="1" smtClean="0"/>
              <a:t>overenskomstmæssige</a:t>
            </a:r>
            <a:r>
              <a:rPr lang="en-US" sz="2000" i="1" dirty="0" smtClean="0"/>
              <a:t> </a:t>
            </a:r>
            <a:r>
              <a:rPr lang="en-US" sz="2000" i="1" dirty="0" err="1" smtClean="0"/>
              <a:t>forpligtelser</a:t>
            </a:r>
            <a:r>
              <a:rPr lang="en-US" sz="2000" i="1" dirty="0" smtClean="0"/>
              <a:t>, </a:t>
            </a:r>
            <a:r>
              <a:rPr lang="en-US" sz="2000" i="1" dirty="0" err="1" smtClean="0"/>
              <a:t>herunder</a:t>
            </a:r>
            <a:r>
              <a:rPr lang="en-US" sz="2000" i="1" dirty="0" smtClean="0"/>
              <a:t> </a:t>
            </a:r>
            <a:r>
              <a:rPr lang="en-US" sz="2000" i="1" dirty="0" err="1" smtClean="0"/>
              <a:t>lokalaftalerne</a:t>
            </a:r>
            <a:r>
              <a:rPr lang="en-US" sz="2000" dirty="0" smtClean="0"/>
              <a:t>.”</a:t>
            </a:r>
            <a:endParaRPr lang="en-US" sz="2000" dirty="0"/>
          </a:p>
          <a:p>
            <a:pPr marL="0" lvl="0" indent="0" algn="just">
              <a:buNone/>
            </a:pPr>
            <a:endParaRPr lang="en-US" sz="2000" dirty="0"/>
          </a:p>
          <a:p>
            <a:endParaRPr lang="da-DK" dirty="0"/>
          </a:p>
        </p:txBody>
      </p:sp>
      <p:sp>
        <p:nvSpPr>
          <p:cNvPr id="3" name="Titel 2"/>
          <p:cNvSpPr>
            <a:spLocks noGrp="1"/>
          </p:cNvSpPr>
          <p:nvPr>
            <p:ph type="title"/>
          </p:nvPr>
        </p:nvSpPr>
        <p:spPr>
          <a:xfrm>
            <a:off x="611560" y="188640"/>
            <a:ext cx="7921625" cy="720080"/>
          </a:xfrm>
        </p:spPr>
        <p:txBody>
          <a:bodyPr>
            <a:normAutofit fontScale="90000"/>
          </a:bodyPr>
          <a:lstStyle/>
          <a:p>
            <a:r>
              <a:rPr lang="da-DK" dirty="0"/>
              <a:t>ARD2012.0695 (02.12.2015) KMD</a:t>
            </a:r>
            <a:br>
              <a:rPr lang="da-DK" dirty="0"/>
            </a:br>
            <a:endParaRPr lang="da-DK" dirty="0"/>
          </a:p>
        </p:txBody>
      </p:sp>
    </p:spTree>
    <p:extLst>
      <p:ext uri="{BB962C8B-B14F-4D97-AF65-F5344CB8AC3E}">
        <p14:creationId xmlns:p14="http://schemas.microsoft.com/office/powerpoint/2010/main" val="2086780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W\AppData\Local\Microsoft\Windows\INetCache\IE\FM3FUTU9\92234751-0x0m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506413"/>
            <a:ext cx="5544616" cy="543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207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467544" y="1268760"/>
            <a:ext cx="8208912" cy="4525962"/>
          </a:xfrm>
        </p:spPr>
        <p:txBody>
          <a:bodyPr/>
          <a:lstStyle/>
          <a:p>
            <a:pPr algn="just"/>
            <a:r>
              <a:rPr lang="en-US" sz="2000" dirty="0" err="1"/>
              <a:t>E</a:t>
            </a:r>
            <a:r>
              <a:rPr lang="en-US" sz="2000" dirty="0" err="1" smtClean="0"/>
              <a:t>gen</a:t>
            </a:r>
            <a:r>
              <a:rPr lang="en-US" sz="2000" dirty="0" smtClean="0"/>
              <a:t> </a:t>
            </a:r>
            <a:r>
              <a:rPr lang="en-US" sz="2000" dirty="0" err="1" smtClean="0"/>
              <a:t>overenskomst</a:t>
            </a:r>
            <a:r>
              <a:rPr lang="en-US" sz="2000" dirty="0" smtClean="0"/>
              <a:t>.</a:t>
            </a:r>
          </a:p>
          <a:p>
            <a:pPr marL="0" indent="0" algn="just">
              <a:buNone/>
            </a:pPr>
            <a:endParaRPr lang="en-US" sz="2000" dirty="0"/>
          </a:p>
          <a:p>
            <a:pPr algn="just"/>
            <a:r>
              <a:rPr lang="en-US" sz="2000" dirty="0" err="1"/>
              <a:t>S</a:t>
            </a:r>
            <a:r>
              <a:rPr lang="en-US" sz="2000" dirty="0" err="1" smtClean="0"/>
              <a:t>elvstændige</a:t>
            </a:r>
            <a:r>
              <a:rPr lang="en-US" sz="2000" dirty="0" smtClean="0"/>
              <a:t> </a:t>
            </a:r>
            <a:r>
              <a:rPr lang="en-US" sz="2000" dirty="0" err="1" smtClean="0"/>
              <a:t>ledelser</a:t>
            </a:r>
            <a:r>
              <a:rPr lang="en-US" sz="2000" dirty="0" smtClean="0"/>
              <a:t> </a:t>
            </a:r>
            <a:r>
              <a:rPr lang="en-US" sz="2000" dirty="0" err="1" smtClean="0"/>
              <a:t>og</a:t>
            </a:r>
            <a:r>
              <a:rPr lang="en-US" sz="2000" dirty="0" smtClean="0"/>
              <a:t> </a:t>
            </a:r>
            <a:r>
              <a:rPr lang="en-US" sz="2000" dirty="0" err="1" smtClean="0"/>
              <a:t>hver</a:t>
            </a:r>
            <a:r>
              <a:rPr lang="en-US" sz="2000" dirty="0" smtClean="0"/>
              <a:t> sit </a:t>
            </a:r>
            <a:r>
              <a:rPr lang="en-US" sz="2000" dirty="0" err="1" smtClean="0"/>
              <a:t>personale</a:t>
            </a:r>
            <a:r>
              <a:rPr lang="en-US" sz="2000" dirty="0" smtClean="0"/>
              <a:t>.</a:t>
            </a:r>
          </a:p>
          <a:p>
            <a:pPr algn="just"/>
            <a:endParaRPr lang="en-US" sz="2000" dirty="0"/>
          </a:p>
          <a:p>
            <a:pPr algn="just"/>
            <a:r>
              <a:rPr lang="en-US" sz="2000" dirty="0" err="1"/>
              <a:t>F</a:t>
            </a:r>
            <a:r>
              <a:rPr lang="en-US" sz="2000" dirty="0" err="1" smtClean="0"/>
              <a:t>orskellige</a:t>
            </a:r>
            <a:r>
              <a:rPr lang="en-US" sz="2000" dirty="0" smtClean="0"/>
              <a:t> </a:t>
            </a:r>
            <a:r>
              <a:rPr lang="en-US" sz="2000" dirty="0" err="1" smtClean="0"/>
              <a:t>forretningsmæssige</a:t>
            </a:r>
            <a:r>
              <a:rPr lang="en-US" sz="2000" dirty="0" smtClean="0"/>
              <a:t> </a:t>
            </a:r>
            <a:r>
              <a:rPr lang="en-US" sz="2000" dirty="0" err="1" smtClean="0"/>
              <a:t>områder</a:t>
            </a:r>
            <a:r>
              <a:rPr lang="en-US" sz="2000" dirty="0" smtClean="0"/>
              <a:t>.</a:t>
            </a:r>
          </a:p>
          <a:p>
            <a:pPr algn="just"/>
            <a:endParaRPr lang="en-US" sz="2000" dirty="0"/>
          </a:p>
          <a:p>
            <a:pPr algn="just"/>
            <a:r>
              <a:rPr lang="en-US" sz="2000" dirty="0" err="1" smtClean="0"/>
              <a:t>Overdragelse</a:t>
            </a:r>
            <a:r>
              <a:rPr lang="en-US" sz="2000" dirty="0" smtClean="0"/>
              <a:t> </a:t>
            </a:r>
            <a:r>
              <a:rPr lang="en-US" sz="2000" dirty="0" err="1" smtClean="0"/>
              <a:t>begrundet</a:t>
            </a:r>
            <a:r>
              <a:rPr lang="en-US" sz="2000" dirty="0" smtClean="0"/>
              <a:t> </a:t>
            </a:r>
            <a:r>
              <a:rPr lang="en-US" sz="2000" dirty="0" err="1" smtClean="0"/>
              <a:t>i</a:t>
            </a:r>
            <a:r>
              <a:rPr lang="en-US" sz="2000" dirty="0" smtClean="0"/>
              <a:t> branchemæssige </a:t>
            </a:r>
            <a:r>
              <a:rPr lang="en-US" sz="2000" dirty="0" err="1" smtClean="0"/>
              <a:t>forhold</a:t>
            </a:r>
            <a:endParaRPr lang="da-DK" sz="2000" dirty="0"/>
          </a:p>
        </p:txBody>
      </p:sp>
      <p:sp>
        <p:nvSpPr>
          <p:cNvPr id="3" name="Titel 2"/>
          <p:cNvSpPr>
            <a:spLocks noGrp="1"/>
          </p:cNvSpPr>
          <p:nvPr>
            <p:ph type="title"/>
          </p:nvPr>
        </p:nvSpPr>
        <p:spPr>
          <a:xfrm>
            <a:off x="611560" y="188640"/>
            <a:ext cx="7921625" cy="792088"/>
          </a:xfrm>
        </p:spPr>
        <p:txBody>
          <a:bodyPr>
            <a:normAutofit fontScale="90000"/>
          </a:bodyPr>
          <a:lstStyle/>
          <a:p>
            <a:r>
              <a:rPr lang="da-DK" dirty="0"/>
              <a:t>ARD2015.0328 (07.04.2016) Cimber</a:t>
            </a:r>
            <a:br>
              <a:rPr lang="da-DK" dirty="0"/>
            </a:br>
            <a:endParaRPr lang="da-DK" dirty="0"/>
          </a:p>
        </p:txBody>
      </p:sp>
    </p:spTree>
    <p:extLst>
      <p:ext uri="{BB962C8B-B14F-4D97-AF65-F5344CB8AC3E}">
        <p14:creationId xmlns:p14="http://schemas.microsoft.com/office/powerpoint/2010/main" val="3339235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en-US" dirty="0" smtClean="0"/>
              <a:t>Arbejdsretten:</a:t>
            </a:r>
          </a:p>
          <a:p>
            <a:endParaRPr lang="en-US" dirty="0"/>
          </a:p>
          <a:p>
            <a:pPr marL="0" indent="0" algn="just">
              <a:buNone/>
            </a:pPr>
            <a:r>
              <a:rPr lang="en-US" dirty="0" smtClean="0"/>
              <a:t>“</a:t>
            </a:r>
            <a:r>
              <a:rPr lang="en-US" i="1" dirty="0" err="1" smtClean="0"/>
              <a:t>Det</a:t>
            </a:r>
            <a:r>
              <a:rPr lang="en-US" i="1" dirty="0" smtClean="0"/>
              <a:t> </a:t>
            </a:r>
            <a:r>
              <a:rPr lang="en-US" i="1" dirty="0" err="1" smtClean="0"/>
              <a:t>er</a:t>
            </a:r>
            <a:r>
              <a:rPr lang="en-US" i="1" dirty="0" smtClean="0"/>
              <a:t> </a:t>
            </a:r>
            <a:r>
              <a:rPr lang="en-US" i="1" dirty="0" err="1" smtClean="0"/>
              <a:t>efter</a:t>
            </a:r>
            <a:r>
              <a:rPr lang="en-US" i="1" dirty="0" smtClean="0"/>
              <a:t> </a:t>
            </a:r>
            <a:r>
              <a:rPr lang="en-US" i="1" dirty="0" err="1" smtClean="0"/>
              <a:t>bevisførelsen</a:t>
            </a:r>
            <a:r>
              <a:rPr lang="en-US" i="1" dirty="0" smtClean="0"/>
              <a:t> </a:t>
            </a:r>
            <a:r>
              <a:rPr lang="en-US" i="1" dirty="0" err="1" smtClean="0"/>
              <a:t>ikke</a:t>
            </a:r>
            <a:r>
              <a:rPr lang="en-US" i="1" dirty="0" smtClean="0"/>
              <a:t> </a:t>
            </a:r>
            <a:r>
              <a:rPr lang="en-US" i="1" dirty="0" err="1" smtClean="0"/>
              <a:t>godtgjort</a:t>
            </a:r>
            <a:r>
              <a:rPr lang="en-US" i="1" dirty="0" smtClean="0"/>
              <a:t>, at </a:t>
            </a:r>
            <a:r>
              <a:rPr lang="en-US" i="1" dirty="0" err="1" smtClean="0"/>
              <a:t>overdragelsen</a:t>
            </a:r>
            <a:r>
              <a:rPr lang="en-US" i="1" dirty="0" smtClean="0"/>
              <a:t> </a:t>
            </a:r>
            <a:r>
              <a:rPr lang="en-US" i="1" dirty="0" err="1" smtClean="0"/>
              <a:t>havde</a:t>
            </a:r>
            <a:r>
              <a:rPr lang="en-US" i="1" dirty="0" smtClean="0"/>
              <a:t> </a:t>
            </a:r>
            <a:r>
              <a:rPr lang="en-US" i="1" dirty="0" err="1" smtClean="0"/>
              <a:t>til</a:t>
            </a:r>
            <a:r>
              <a:rPr lang="en-US" i="1" dirty="0" smtClean="0"/>
              <a:t> </a:t>
            </a:r>
            <a:r>
              <a:rPr lang="en-US" i="1" dirty="0" err="1" smtClean="0"/>
              <a:t>formål</a:t>
            </a:r>
            <a:r>
              <a:rPr lang="en-US" i="1" dirty="0" smtClean="0"/>
              <a:t> at </a:t>
            </a:r>
            <a:r>
              <a:rPr lang="en-US" i="1" dirty="0" err="1" smtClean="0"/>
              <a:t>omgå</a:t>
            </a:r>
            <a:r>
              <a:rPr lang="en-US" i="1" dirty="0" smtClean="0"/>
              <a:t> CAU’s </a:t>
            </a:r>
            <a:r>
              <a:rPr lang="en-US" i="1" dirty="0" err="1" smtClean="0"/>
              <a:t>overenskomst</a:t>
            </a:r>
            <a:r>
              <a:rPr lang="en-US" i="1" dirty="0" smtClean="0"/>
              <a:t> med SAS </a:t>
            </a:r>
            <a:r>
              <a:rPr lang="en-US" i="1" dirty="0" err="1" smtClean="0"/>
              <a:t>eller</a:t>
            </a:r>
            <a:r>
              <a:rPr lang="en-US" i="1" dirty="0" smtClean="0"/>
              <a:t> at der </a:t>
            </a:r>
            <a:r>
              <a:rPr lang="en-US" i="1" dirty="0" err="1" smtClean="0"/>
              <a:t>i</a:t>
            </a:r>
            <a:r>
              <a:rPr lang="en-US" i="1" dirty="0" smtClean="0"/>
              <a:t> </a:t>
            </a:r>
            <a:r>
              <a:rPr lang="en-US" i="1" dirty="0" err="1" smtClean="0"/>
              <a:t>øvrigt</a:t>
            </a:r>
            <a:r>
              <a:rPr lang="en-US" i="1" dirty="0" smtClean="0"/>
              <a:t> </a:t>
            </a:r>
            <a:r>
              <a:rPr lang="en-US" i="1" dirty="0" err="1" smtClean="0"/>
              <a:t>er</a:t>
            </a:r>
            <a:r>
              <a:rPr lang="en-US" i="1" dirty="0" smtClean="0"/>
              <a:t> </a:t>
            </a:r>
            <a:r>
              <a:rPr lang="en-US" i="1" dirty="0" err="1" smtClean="0"/>
              <a:t>en</a:t>
            </a:r>
            <a:r>
              <a:rPr lang="en-US" i="1" dirty="0" smtClean="0"/>
              <a:t> </a:t>
            </a:r>
            <a:r>
              <a:rPr lang="en-US" i="1" dirty="0" err="1" smtClean="0"/>
              <a:t>sådan</a:t>
            </a:r>
            <a:r>
              <a:rPr lang="en-US" i="1" dirty="0" smtClean="0"/>
              <a:t> </a:t>
            </a:r>
            <a:r>
              <a:rPr lang="en-US" i="1" dirty="0" err="1" smtClean="0"/>
              <a:t>arbejdsretlig</a:t>
            </a:r>
            <a:r>
              <a:rPr lang="en-US" i="1" dirty="0" smtClean="0"/>
              <a:t> </a:t>
            </a:r>
            <a:r>
              <a:rPr lang="en-US" i="1" dirty="0" err="1" smtClean="0"/>
              <a:t>identitet</a:t>
            </a:r>
            <a:r>
              <a:rPr lang="en-US" i="1" dirty="0" smtClean="0"/>
              <a:t> </a:t>
            </a:r>
            <a:r>
              <a:rPr lang="en-US" i="1" dirty="0" err="1" smtClean="0"/>
              <a:t>mellem</a:t>
            </a:r>
            <a:r>
              <a:rPr lang="en-US" i="1" dirty="0" smtClean="0"/>
              <a:t> SAS </a:t>
            </a:r>
            <a:r>
              <a:rPr lang="en-US" i="1" dirty="0" err="1" smtClean="0"/>
              <a:t>og</a:t>
            </a:r>
            <a:r>
              <a:rPr lang="en-US" i="1" dirty="0" smtClean="0"/>
              <a:t> </a:t>
            </a:r>
            <a:r>
              <a:rPr lang="en-US" i="1" dirty="0" err="1" smtClean="0"/>
              <a:t>Cimber</a:t>
            </a:r>
            <a:r>
              <a:rPr lang="en-US" i="1" dirty="0" smtClean="0"/>
              <a:t>, at </a:t>
            </a:r>
            <a:r>
              <a:rPr lang="en-US" i="1" dirty="0" err="1" smtClean="0"/>
              <a:t>overdragelsen</a:t>
            </a:r>
            <a:r>
              <a:rPr lang="en-US" i="1" dirty="0" smtClean="0"/>
              <a:t> </a:t>
            </a:r>
            <a:r>
              <a:rPr lang="en-US" i="1" dirty="0" err="1" smtClean="0"/>
              <a:t>ikke</a:t>
            </a:r>
            <a:r>
              <a:rPr lang="en-US" i="1" dirty="0" smtClean="0"/>
              <a:t> </a:t>
            </a:r>
            <a:r>
              <a:rPr lang="en-US" i="1" dirty="0" err="1" smtClean="0"/>
              <a:t>kan</a:t>
            </a:r>
            <a:r>
              <a:rPr lang="en-US" i="1" dirty="0" smtClean="0"/>
              <a:t> </a:t>
            </a:r>
            <a:r>
              <a:rPr lang="en-US" i="1" dirty="0" err="1" smtClean="0"/>
              <a:t>anses</a:t>
            </a:r>
            <a:r>
              <a:rPr lang="en-US" i="1" dirty="0" smtClean="0"/>
              <a:t> for at have </a:t>
            </a:r>
            <a:r>
              <a:rPr lang="en-US" i="1" dirty="0" err="1" smtClean="0"/>
              <a:t>været</a:t>
            </a:r>
            <a:r>
              <a:rPr lang="en-US" i="1" dirty="0" smtClean="0"/>
              <a:t> reel.”</a:t>
            </a:r>
            <a:endParaRPr lang="da-DK" i="1" dirty="0"/>
          </a:p>
        </p:txBody>
      </p:sp>
      <p:sp>
        <p:nvSpPr>
          <p:cNvPr id="3" name="Titel 2"/>
          <p:cNvSpPr>
            <a:spLocks noGrp="1"/>
          </p:cNvSpPr>
          <p:nvPr>
            <p:ph type="title"/>
          </p:nvPr>
        </p:nvSpPr>
        <p:spPr>
          <a:xfrm>
            <a:off x="611560" y="188640"/>
            <a:ext cx="7921625" cy="792088"/>
          </a:xfrm>
        </p:spPr>
        <p:txBody>
          <a:bodyPr>
            <a:normAutofit fontScale="90000"/>
          </a:bodyPr>
          <a:lstStyle/>
          <a:p>
            <a:r>
              <a:rPr lang="da-DK" dirty="0"/>
              <a:t>ARD2015.0328 (07.04.2016) Cimber</a:t>
            </a:r>
            <a:br>
              <a:rPr lang="da-DK" dirty="0"/>
            </a:br>
            <a:endParaRPr lang="da-DK" dirty="0"/>
          </a:p>
        </p:txBody>
      </p:sp>
    </p:spTree>
    <p:extLst>
      <p:ext uri="{BB962C8B-B14F-4D97-AF65-F5344CB8AC3E}">
        <p14:creationId xmlns:p14="http://schemas.microsoft.com/office/powerpoint/2010/main" val="2701530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323528" y="1268413"/>
            <a:ext cx="8208912" cy="4525962"/>
          </a:xfrm>
        </p:spPr>
        <p:txBody>
          <a:bodyPr/>
          <a:lstStyle/>
          <a:p>
            <a:pPr marL="0" lvl="0" indent="0">
              <a:buNone/>
            </a:pPr>
            <a:endParaRPr lang="da-DK" dirty="0" smtClean="0"/>
          </a:p>
          <a:p>
            <a:pPr marL="914400" lvl="1" indent="-457200" algn="just">
              <a:buFont typeface="+mj-lt"/>
              <a:buAutoNum type="arabicPeriod"/>
            </a:pPr>
            <a:r>
              <a:rPr lang="da-DK" dirty="0" smtClean="0"/>
              <a:t>Når det godtgøres, at en overdragelse har til formål at omgå en overenskomst.</a:t>
            </a:r>
          </a:p>
          <a:p>
            <a:pPr marL="914400" lvl="1" indent="-457200" algn="just">
              <a:buFont typeface="+mj-lt"/>
              <a:buAutoNum type="arabicPeriod"/>
            </a:pPr>
            <a:endParaRPr lang="da-DK" dirty="0" smtClean="0"/>
          </a:p>
          <a:p>
            <a:pPr marL="914400" lvl="1" indent="-457200" algn="just">
              <a:buFont typeface="+mj-lt"/>
              <a:buAutoNum type="arabicPeriod"/>
            </a:pPr>
            <a:r>
              <a:rPr lang="da-DK" dirty="0" smtClean="0"/>
              <a:t>Når det godtgøres at der har været en sådan grad af arbejdsretlig identitet mellem overdrager og erhverver, at en overdragelse ikke kan anses for at have været reel.</a:t>
            </a:r>
          </a:p>
          <a:p>
            <a:endParaRPr lang="da-DK" dirty="0" smtClean="0"/>
          </a:p>
          <a:p>
            <a:pPr lvl="1"/>
            <a:endParaRPr lang="da-DK" dirty="0"/>
          </a:p>
        </p:txBody>
      </p:sp>
      <p:sp>
        <p:nvSpPr>
          <p:cNvPr id="3" name="Titel 2"/>
          <p:cNvSpPr>
            <a:spLocks noGrp="1"/>
          </p:cNvSpPr>
          <p:nvPr>
            <p:ph type="title"/>
          </p:nvPr>
        </p:nvSpPr>
        <p:spPr/>
        <p:txBody>
          <a:bodyPr>
            <a:normAutofit fontScale="90000"/>
          </a:bodyPr>
          <a:lstStyle/>
          <a:p>
            <a:r>
              <a:rPr lang="en-US" dirty="0" err="1" smtClean="0"/>
              <a:t>Hvornår</a:t>
            </a:r>
            <a:r>
              <a:rPr lang="en-US" dirty="0" smtClean="0"/>
              <a:t> </a:t>
            </a:r>
            <a:r>
              <a:rPr lang="en-US" dirty="0" err="1" smtClean="0"/>
              <a:t>er</a:t>
            </a:r>
            <a:r>
              <a:rPr lang="en-US" dirty="0" smtClean="0"/>
              <a:t> der </a:t>
            </a:r>
            <a:r>
              <a:rPr lang="en-US" dirty="0" err="1" smtClean="0"/>
              <a:t>risiko</a:t>
            </a:r>
            <a:r>
              <a:rPr lang="en-US" dirty="0" smtClean="0"/>
              <a:t> for at </a:t>
            </a:r>
            <a:r>
              <a:rPr lang="en-US" dirty="0" err="1" smtClean="0"/>
              <a:t>komme</a:t>
            </a:r>
            <a:r>
              <a:rPr lang="en-US" dirty="0" smtClean="0"/>
              <a:t> </a:t>
            </a:r>
            <a:r>
              <a:rPr lang="en-US" dirty="0" err="1" smtClean="0"/>
              <a:t>til</a:t>
            </a:r>
            <a:r>
              <a:rPr lang="en-US" dirty="0" smtClean="0"/>
              <a:t> at hæfte for </a:t>
            </a:r>
            <a:r>
              <a:rPr lang="en-US" dirty="0" err="1" smtClean="0"/>
              <a:t>overenskomstmæssige</a:t>
            </a:r>
            <a:r>
              <a:rPr lang="en-US" dirty="0" smtClean="0"/>
              <a:t> </a:t>
            </a:r>
            <a:r>
              <a:rPr lang="en-US" dirty="0" err="1" smtClean="0"/>
              <a:t>forpligtelser</a:t>
            </a:r>
            <a:r>
              <a:rPr lang="en-US" dirty="0" smtClean="0"/>
              <a:t>?</a:t>
            </a:r>
            <a:endParaRPr lang="da-DK" dirty="0"/>
          </a:p>
        </p:txBody>
      </p:sp>
    </p:spTree>
    <p:extLst>
      <p:ext uri="{BB962C8B-B14F-4D97-AF65-F5344CB8AC3E}">
        <p14:creationId xmlns:p14="http://schemas.microsoft.com/office/powerpoint/2010/main" val="907181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err="1" smtClean="0"/>
              <a:t>Omtanke</a:t>
            </a:r>
            <a:endParaRPr lang="da-DK" dirty="0"/>
          </a:p>
        </p:txBody>
      </p:sp>
      <p:pic>
        <p:nvPicPr>
          <p:cNvPr id="2050" name="Picture 2" descr="C:\Users\HEW\AppData\Local\Microsoft\Windows\INetCache\IE\5T7GKEIM\94811120-0x0ma.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22994" y="908720"/>
            <a:ext cx="7565430" cy="4885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787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611560" y="44625"/>
            <a:ext cx="7921625" cy="648072"/>
          </a:xfrm>
        </p:spPr>
        <p:txBody>
          <a:bodyPr/>
          <a:lstStyle/>
          <a:p>
            <a:r>
              <a:rPr lang="en-US" dirty="0" smtClean="0"/>
              <a:t>To </a:t>
            </a:r>
            <a:r>
              <a:rPr lang="en-US" dirty="0" err="1" smtClean="0"/>
              <a:t>forskellige</a:t>
            </a:r>
            <a:r>
              <a:rPr lang="en-US" dirty="0" smtClean="0"/>
              <a:t> </a:t>
            </a:r>
            <a:r>
              <a:rPr lang="en-US" dirty="0" err="1" smtClean="0"/>
              <a:t>begreber</a:t>
            </a:r>
            <a:endParaRPr lang="da-DK" dirty="0"/>
          </a:p>
        </p:txBody>
      </p:sp>
      <p:sp>
        <p:nvSpPr>
          <p:cNvPr id="8" name="Pladsholder til tekst 7"/>
          <p:cNvSpPr>
            <a:spLocks noGrp="1"/>
          </p:cNvSpPr>
          <p:nvPr>
            <p:ph sz="half" idx="1"/>
          </p:nvPr>
        </p:nvSpPr>
        <p:spPr>
          <a:xfrm>
            <a:off x="395536" y="908720"/>
            <a:ext cx="4100264" cy="5184576"/>
          </a:xfrm>
        </p:spPr>
        <p:txBody>
          <a:bodyPr/>
          <a:lstStyle/>
          <a:p>
            <a:endParaRPr lang="da-DK" sz="2400" dirty="0" smtClean="0"/>
          </a:p>
          <a:p>
            <a:endParaRPr lang="da-DK" sz="2400" dirty="0"/>
          </a:p>
          <a:p>
            <a:endParaRPr lang="da-DK" sz="2400" dirty="0" smtClean="0"/>
          </a:p>
          <a:p>
            <a:endParaRPr lang="da-DK" sz="2400" dirty="0"/>
          </a:p>
          <a:p>
            <a:endParaRPr lang="da-DK" sz="2400" dirty="0" smtClean="0"/>
          </a:p>
          <a:p>
            <a:endParaRPr lang="da-DK" sz="2400" dirty="0"/>
          </a:p>
          <a:p>
            <a:endParaRPr lang="da-DK" sz="2400" dirty="0" smtClean="0"/>
          </a:p>
          <a:p>
            <a:r>
              <a:rPr lang="da-DK" sz="2400" dirty="0" smtClean="0"/>
              <a:t>Identitet</a:t>
            </a:r>
          </a:p>
          <a:p>
            <a:pPr marL="0" indent="0" algn="just">
              <a:buNone/>
            </a:pPr>
            <a:r>
              <a:rPr lang="da-DK" sz="1400" dirty="0" smtClean="0"/>
              <a:t>De kendetegn ved en fysisk eller juridisk person, der tilsammen kendetegner og afgrænser personen som forskellig fra andre, f.eks. ved en unik identifikationsmulighed i form af et cpr-nummer eller et cvr-nummer.</a:t>
            </a:r>
            <a:endParaRPr lang="da-DK" sz="1400" dirty="0"/>
          </a:p>
        </p:txBody>
      </p:sp>
      <p:sp>
        <p:nvSpPr>
          <p:cNvPr id="10" name="Pladsholder til tekst 9"/>
          <p:cNvSpPr>
            <a:spLocks noGrp="1"/>
          </p:cNvSpPr>
          <p:nvPr>
            <p:ph sz="half" idx="2"/>
          </p:nvPr>
        </p:nvSpPr>
        <p:spPr>
          <a:xfrm>
            <a:off x="4716016" y="908720"/>
            <a:ext cx="3970784" cy="5400600"/>
          </a:xfrm>
        </p:spPr>
        <p:txBody>
          <a:bodyPr/>
          <a:lstStyle/>
          <a:p>
            <a:endParaRPr lang="da-DK" sz="2400" dirty="0" smtClean="0"/>
          </a:p>
          <a:p>
            <a:endParaRPr lang="da-DK" sz="2400" dirty="0"/>
          </a:p>
          <a:p>
            <a:endParaRPr lang="da-DK" sz="2400" dirty="0" smtClean="0"/>
          </a:p>
          <a:p>
            <a:endParaRPr lang="da-DK" sz="2400" dirty="0"/>
          </a:p>
          <a:p>
            <a:endParaRPr lang="da-DK" sz="2400" dirty="0" smtClean="0"/>
          </a:p>
          <a:p>
            <a:endParaRPr lang="da-DK" sz="2400" dirty="0"/>
          </a:p>
          <a:p>
            <a:endParaRPr lang="da-DK" sz="2400" dirty="0" smtClean="0"/>
          </a:p>
          <a:p>
            <a:r>
              <a:rPr lang="da-DK" sz="2400" dirty="0" smtClean="0"/>
              <a:t>Arbejdsretlig identitet</a:t>
            </a:r>
          </a:p>
          <a:p>
            <a:pPr marL="0" indent="0" algn="just">
              <a:buNone/>
            </a:pPr>
            <a:r>
              <a:rPr lang="da-DK" sz="1400" dirty="0" smtClean="0"/>
              <a:t>Der består en særlig relation mellem to arbejdsgivere, og derfor isoleres disse ikke fra hinanden i arbejdsretlig henseende. En mulig følge er, at  den ene hæfter for overholdelsen af kollektive forpligtelser, den anden har påtaget sig.</a:t>
            </a:r>
          </a:p>
        </p:txBody>
      </p:sp>
      <p:pic>
        <p:nvPicPr>
          <p:cNvPr id="13" name="Billed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692697"/>
            <a:ext cx="3672408" cy="3240360"/>
          </a:xfrm>
          <a:prstGeom prst="rect">
            <a:avLst/>
          </a:prstGeom>
        </p:spPr>
      </p:pic>
      <p:pic>
        <p:nvPicPr>
          <p:cNvPr id="14" name="Bille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692696"/>
            <a:ext cx="3888432" cy="3240361"/>
          </a:xfrm>
          <a:prstGeom prst="rect">
            <a:avLst/>
          </a:prstGeom>
        </p:spPr>
      </p:pic>
    </p:spTree>
    <p:extLst>
      <p:ext uri="{BB962C8B-B14F-4D97-AF65-F5344CB8AC3E}">
        <p14:creationId xmlns:p14="http://schemas.microsoft.com/office/powerpoint/2010/main" val="3841873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467544" y="1556792"/>
            <a:ext cx="8136904" cy="4237582"/>
          </a:xfrm>
          <a:ln>
            <a:noFill/>
          </a:ln>
        </p:spPr>
        <p:txBody>
          <a:bodyPr/>
          <a:lstStyle/>
          <a:p>
            <a:r>
              <a:rPr lang="da-DK" dirty="0" smtClean="0"/>
              <a:t>Arbejdsminister Ove Hygum:</a:t>
            </a:r>
          </a:p>
          <a:p>
            <a:pPr marL="0" indent="0">
              <a:buNone/>
            </a:pPr>
            <a:endParaRPr lang="en-US" dirty="0"/>
          </a:p>
          <a:p>
            <a:pPr marL="400050" lvl="1" indent="0" algn="just">
              <a:buNone/>
            </a:pPr>
            <a:r>
              <a:rPr lang="en-US" dirty="0" smtClean="0"/>
              <a:t>“</a:t>
            </a:r>
            <a:r>
              <a:rPr lang="da-DK" sz="1800" i="1" dirty="0" smtClean="0"/>
              <a:t>Jeg er uenig med Advokatrådet. Omgåelsessituationer håndteres som regel af domstolene på </a:t>
            </a:r>
            <a:r>
              <a:rPr lang="da-DK" sz="1800" i="1" dirty="0" err="1" smtClean="0"/>
              <a:t>ulovbestemt</a:t>
            </a:r>
            <a:r>
              <a:rPr lang="da-DK" sz="1800" i="1" dirty="0" smtClean="0"/>
              <a:t> grundlag. Til spørgsmålet omkring identitet skal bemærkes, at </a:t>
            </a:r>
            <a:r>
              <a:rPr lang="da-DK" sz="1800" i="1" dirty="0" smtClean="0">
                <a:solidFill>
                  <a:srgbClr val="FF0000"/>
                </a:solidFill>
              </a:rPr>
              <a:t>hvis der er identitet mellem overdrager og erhverver, er virksomhedsoverdragelsesloven ikke relevant</a:t>
            </a:r>
            <a:r>
              <a:rPr lang="da-DK" sz="1800" i="1" dirty="0" smtClean="0"/>
              <a:t>, idet en afgørende forudsætning for at statuere virksomhedsoverdragelse – nemlig arbejdsgiverskifte – ikke er til stede.”</a:t>
            </a:r>
          </a:p>
          <a:p>
            <a:pPr marL="400050" lvl="1" indent="0" algn="just">
              <a:buNone/>
            </a:pPr>
            <a:endParaRPr lang="en-US" sz="1800" dirty="0"/>
          </a:p>
          <a:p>
            <a:pPr marL="400050" lvl="1" indent="0" algn="just">
              <a:buNone/>
            </a:pPr>
            <a:r>
              <a:rPr lang="en-US" sz="1200" dirty="0" smtClean="0"/>
              <a:t>(</a:t>
            </a:r>
            <a:r>
              <a:rPr lang="en-US" sz="1200" dirty="0" err="1" smtClean="0"/>
              <a:t>Arbejdsministerens</a:t>
            </a:r>
            <a:r>
              <a:rPr lang="en-US" sz="1200" dirty="0" smtClean="0"/>
              <a:t> </a:t>
            </a:r>
            <a:r>
              <a:rPr lang="en-US" sz="1200" dirty="0" err="1"/>
              <a:t>besvarelse</a:t>
            </a:r>
            <a:r>
              <a:rPr lang="en-US" sz="1200" dirty="0"/>
              <a:t> </a:t>
            </a:r>
            <a:r>
              <a:rPr lang="en-US" sz="1200" dirty="0" err="1"/>
              <a:t>af</a:t>
            </a:r>
            <a:r>
              <a:rPr lang="en-US" sz="1200" dirty="0"/>
              <a:t> </a:t>
            </a:r>
            <a:r>
              <a:rPr lang="en-US" sz="1200" dirty="0" err="1"/>
              <a:t>spørgsmål</a:t>
            </a:r>
            <a:r>
              <a:rPr lang="en-US" sz="1200" dirty="0"/>
              <a:t> </a:t>
            </a:r>
            <a:r>
              <a:rPr lang="en-US" sz="1200" dirty="0" err="1"/>
              <a:t>nr</a:t>
            </a:r>
            <a:r>
              <a:rPr lang="en-US" sz="1200" dirty="0"/>
              <a:t>. 18 </a:t>
            </a:r>
            <a:r>
              <a:rPr lang="en-US" sz="1200" dirty="0" err="1"/>
              <a:t>af</a:t>
            </a:r>
            <a:r>
              <a:rPr lang="en-US" sz="1200" dirty="0"/>
              <a:t> 24. </a:t>
            </a:r>
            <a:r>
              <a:rPr lang="en-US" sz="1200" dirty="0" err="1"/>
              <a:t>april</a:t>
            </a:r>
            <a:r>
              <a:rPr lang="en-US" sz="1200" dirty="0"/>
              <a:t> 2001 </a:t>
            </a:r>
            <a:r>
              <a:rPr lang="en-US" sz="1200" dirty="0" err="1"/>
              <a:t>fra</a:t>
            </a:r>
            <a:r>
              <a:rPr lang="en-US" sz="1200" dirty="0"/>
              <a:t> </a:t>
            </a:r>
            <a:r>
              <a:rPr lang="en-US" sz="1200" dirty="0" err="1"/>
              <a:t>Folketingets</a:t>
            </a:r>
            <a:r>
              <a:rPr lang="en-US" sz="1200" dirty="0"/>
              <a:t> Arbejdsmarkedsudvalg (L 190 – </a:t>
            </a:r>
            <a:r>
              <a:rPr lang="en-US" sz="1200" dirty="0" err="1"/>
              <a:t>bilag</a:t>
            </a:r>
            <a:r>
              <a:rPr lang="en-US" sz="1200" dirty="0"/>
              <a:t> 4</a:t>
            </a:r>
            <a:r>
              <a:rPr lang="en-US" sz="1200" dirty="0" smtClean="0"/>
              <a:t>))</a:t>
            </a:r>
            <a:endParaRPr lang="da-DK" sz="1200" dirty="0"/>
          </a:p>
          <a:p>
            <a:pPr marL="400050" lvl="1" indent="0" algn="just">
              <a:buNone/>
            </a:pPr>
            <a:endParaRPr lang="da-DK" sz="1200" i="1" dirty="0"/>
          </a:p>
        </p:txBody>
      </p:sp>
      <p:sp>
        <p:nvSpPr>
          <p:cNvPr id="3" name="Titel 2"/>
          <p:cNvSpPr>
            <a:spLocks noGrp="1"/>
          </p:cNvSpPr>
          <p:nvPr>
            <p:ph type="title"/>
          </p:nvPr>
        </p:nvSpPr>
        <p:spPr>
          <a:xfrm>
            <a:off x="611560" y="260648"/>
            <a:ext cx="7921625" cy="1080120"/>
          </a:xfrm>
        </p:spPr>
        <p:txBody>
          <a:bodyPr>
            <a:noAutofit/>
          </a:bodyPr>
          <a:lstStyle/>
          <a:p>
            <a:r>
              <a:rPr lang="da-DK" sz="2400" dirty="0" smtClean="0"/>
              <a:t>Identitet og virksomhedsoverdragelse</a:t>
            </a:r>
            <a:endParaRPr lang="da-DK" sz="2400" dirty="0"/>
          </a:p>
        </p:txBody>
      </p:sp>
    </p:spTree>
    <p:extLst>
      <p:ext uri="{BB962C8B-B14F-4D97-AF65-F5344CB8AC3E}">
        <p14:creationId xmlns:p14="http://schemas.microsoft.com/office/powerpoint/2010/main" val="631666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467544" y="1268413"/>
            <a:ext cx="8219256" cy="4525962"/>
          </a:xfrm>
        </p:spPr>
        <p:txBody>
          <a:bodyPr/>
          <a:lstStyle/>
          <a:p>
            <a:pPr algn="just"/>
            <a:r>
              <a:rPr lang="da-DK" sz="2000" dirty="0" smtClean="0"/>
              <a:t>EF-Domstolens dom af 2. december 1999 (sag C-234/98 - Allen)</a:t>
            </a:r>
          </a:p>
          <a:p>
            <a:pPr algn="just"/>
            <a:endParaRPr lang="da-DK" sz="2000" dirty="0" smtClean="0"/>
          </a:p>
          <a:p>
            <a:pPr algn="just"/>
            <a:r>
              <a:rPr lang="da-DK" sz="2000" dirty="0" smtClean="0"/>
              <a:t>Præmis 17:</a:t>
            </a:r>
          </a:p>
          <a:p>
            <a:pPr lvl="1" indent="-342900" algn="just">
              <a:buFont typeface="+mj-lt"/>
              <a:buAutoNum type="arabicPeriod"/>
            </a:pPr>
            <a:r>
              <a:rPr lang="da-DK" sz="1800" dirty="0" smtClean="0"/>
              <a:t>“… </a:t>
            </a:r>
            <a:r>
              <a:rPr lang="da-DK" sz="1800" i="1" dirty="0" smtClean="0"/>
              <a:t>direktivet kan derfor finde anvendelse på overførsel mellem to datterselskaber i samme koncern, der udgør forskellige juridiske personer, og som hver især har indgået konkrete ansættelsesforhold med deres arbejdstagere</a:t>
            </a:r>
            <a:r>
              <a:rPr lang="da-DK" sz="1800" dirty="0" smtClean="0"/>
              <a:t>”.</a:t>
            </a:r>
          </a:p>
          <a:p>
            <a:pPr lvl="1" indent="-342900" algn="just">
              <a:buFont typeface="+mj-lt"/>
              <a:buAutoNum type="arabicPeriod"/>
            </a:pPr>
            <a:endParaRPr lang="da-DK" sz="1800" dirty="0" smtClean="0"/>
          </a:p>
          <a:p>
            <a:pPr lvl="1" indent="-342900" algn="just">
              <a:buFont typeface="+mj-lt"/>
              <a:buAutoNum type="arabicPeriod"/>
            </a:pPr>
            <a:r>
              <a:rPr lang="da-DK" sz="1800" dirty="0" smtClean="0"/>
              <a:t>“</a:t>
            </a:r>
            <a:r>
              <a:rPr lang="da-DK" sz="1800" i="1" dirty="0" smtClean="0"/>
              <a:t>Det forhold, at de pågældende selskaber ikke alene har ejere, men også ledelse, lokaler og arbejde til fælles, er i den forbindelse uden betydning</a:t>
            </a:r>
            <a:r>
              <a:rPr lang="da-DK" sz="1800" dirty="0" smtClean="0"/>
              <a:t>”.</a:t>
            </a:r>
            <a:endParaRPr lang="da-DK" sz="1800" dirty="0"/>
          </a:p>
        </p:txBody>
      </p:sp>
      <p:sp>
        <p:nvSpPr>
          <p:cNvPr id="3" name="Titel 2"/>
          <p:cNvSpPr>
            <a:spLocks noGrp="1"/>
          </p:cNvSpPr>
          <p:nvPr>
            <p:ph type="title"/>
          </p:nvPr>
        </p:nvSpPr>
        <p:spPr>
          <a:xfrm>
            <a:off x="467544" y="188640"/>
            <a:ext cx="8136904" cy="630237"/>
          </a:xfrm>
        </p:spPr>
        <p:txBody>
          <a:bodyPr>
            <a:normAutofit fontScale="90000"/>
          </a:bodyPr>
          <a:lstStyle/>
          <a:p>
            <a:r>
              <a:rPr lang="da-DK" dirty="0" smtClean="0"/>
              <a:t>Selvstændige juridiske personer, der indgår i en tæt fælles selskabsstruktur, kan omfattes af VOL</a:t>
            </a:r>
            <a:endParaRPr lang="da-DK" dirty="0"/>
          </a:p>
        </p:txBody>
      </p:sp>
    </p:spTree>
    <p:extLst>
      <p:ext uri="{BB962C8B-B14F-4D97-AF65-F5344CB8AC3E}">
        <p14:creationId xmlns:p14="http://schemas.microsoft.com/office/powerpoint/2010/main" val="1668751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611560" y="1772815"/>
            <a:ext cx="8075240" cy="4021559"/>
          </a:xfrm>
        </p:spPr>
        <p:txBody>
          <a:bodyPr/>
          <a:lstStyle/>
          <a:p>
            <a:pPr algn="just"/>
            <a:r>
              <a:rPr lang="da-DK" sz="2000" dirty="0" smtClean="0"/>
              <a:t>Direktiv 2001/23/EF beskytter udelukkende “… </a:t>
            </a:r>
            <a:r>
              <a:rPr lang="da-DK" sz="2000" i="1" dirty="0" smtClean="0"/>
              <a:t>personer, som på en eller anden måde er beskyttet som arbejdstagere i kraft af den pågældende medlemsstats lovgivning</a:t>
            </a:r>
            <a:r>
              <a:rPr lang="da-DK" sz="2000" dirty="0" smtClean="0"/>
              <a:t>”. </a:t>
            </a:r>
          </a:p>
          <a:p>
            <a:pPr marL="0" indent="0" algn="just">
              <a:buNone/>
            </a:pPr>
            <a:r>
              <a:rPr lang="da-DK" sz="1800" dirty="0"/>
              <a:t> </a:t>
            </a:r>
            <a:r>
              <a:rPr lang="da-DK" sz="1800" dirty="0" smtClean="0"/>
              <a:t>    </a:t>
            </a:r>
            <a:r>
              <a:rPr lang="da-DK" sz="1200" dirty="0" smtClean="0"/>
              <a:t>(C-105/84 Foreningen af Arbejdsledere i Danmark og C-343/98 </a:t>
            </a:r>
            <a:r>
              <a:rPr lang="da-DK" sz="1200" dirty="0" err="1" smtClean="0"/>
              <a:t>Collini</a:t>
            </a:r>
            <a:r>
              <a:rPr lang="da-DK" sz="1200" dirty="0" smtClean="0"/>
              <a:t> og </a:t>
            </a:r>
            <a:r>
              <a:rPr lang="da-DK" sz="1200" dirty="0" err="1" smtClean="0"/>
              <a:t>Chiappero</a:t>
            </a:r>
            <a:r>
              <a:rPr lang="da-DK" sz="1200" dirty="0" smtClean="0"/>
              <a:t>)</a:t>
            </a:r>
            <a:endParaRPr lang="da-DK" sz="1200" dirty="0"/>
          </a:p>
        </p:txBody>
      </p:sp>
      <p:sp>
        <p:nvSpPr>
          <p:cNvPr id="3" name="Titel 2"/>
          <p:cNvSpPr>
            <a:spLocks noGrp="1"/>
          </p:cNvSpPr>
          <p:nvPr>
            <p:ph type="title"/>
          </p:nvPr>
        </p:nvSpPr>
        <p:spPr>
          <a:xfrm>
            <a:off x="611560" y="332656"/>
            <a:ext cx="7921625" cy="486221"/>
          </a:xfrm>
        </p:spPr>
        <p:txBody>
          <a:bodyPr>
            <a:normAutofit fontScale="90000"/>
          </a:bodyPr>
          <a:lstStyle/>
          <a:p>
            <a:r>
              <a:rPr lang="da-DK" dirty="0" smtClean="0"/>
              <a:t>Virksomhedsoverdragelsesdirektivet har ikke til formål at beskytte organisationer</a:t>
            </a:r>
            <a:endParaRPr lang="da-DK" dirty="0"/>
          </a:p>
        </p:txBody>
      </p:sp>
    </p:spTree>
    <p:extLst>
      <p:ext uri="{BB962C8B-B14F-4D97-AF65-F5344CB8AC3E}">
        <p14:creationId xmlns:p14="http://schemas.microsoft.com/office/powerpoint/2010/main" val="134606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5"/>
          <p:cNvSpPr>
            <a:spLocks noGrp="1"/>
          </p:cNvSpPr>
          <p:nvPr>
            <p:ph idx="1"/>
          </p:nvPr>
        </p:nvSpPr>
        <p:spPr/>
        <p:txBody>
          <a:bodyPr/>
          <a:lstStyle/>
          <a:p>
            <a:r>
              <a:rPr lang="da-DK" dirty="0" smtClean="0"/>
              <a:t>ARD2013.0453 (24.09.2015) ISS</a:t>
            </a:r>
          </a:p>
          <a:p>
            <a:pPr marL="400050" lvl="1" indent="0" algn="just">
              <a:buNone/>
            </a:pPr>
            <a:r>
              <a:rPr lang="da-DK" sz="1600" dirty="0" smtClean="0"/>
              <a:t>Om et moderselskab havde genaktiveret et datterselskab med det formål at unddrage sig overenskomstmæssige forpligtelser.</a:t>
            </a:r>
          </a:p>
          <a:p>
            <a:pPr marL="400050" lvl="1" indent="0">
              <a:buNone/>
            </a:pPr>
            <a:endParaRPr lang="da-DK" sz="1600" dirty="0" smtClean="0"/>
          </a:p>
          <a:p>
            <a:r>
              <a:rPr lang="da-DK" dirty="0" smtClean="0"/>
              <a:t>ARD2012.0695 (02.12.2015) KMD</a:t>
            </a:r>
          </a:p>
          <a:p>
            <a:pPr marL="400050" lvl="1" indent="0">
              <a:buNone/>
            </a:pPr>
            <a:r>
              <a:rPr lang="da-DK" sz="1600" dirty="0" smtClean="0"/>
              <a:t>Om et datterselskab, der var blevet udskilt fra sit moderselskab ved en spaltning af forretningsområder, var berettiget til at opsige to lokalaftaler.</a:t>
            </a:r>
          </a:p>
          <a:p>
            <a:pPr marL="0" indent="0">
              <a:buNone/>
            </a:pPr>
            <a:endParaRPr lang="da-DK" sz="1800" dirty="0" smtClean="0"/>
          </a:p>
          <a:p>
            <a:r>
              <a:rPr lang="da-DK" dirty="0" smtClean="0"/>
              <a:t>ARD2015.0328 (07.04.2016) Cimber</a:t>
            </a:r>
          </a:p>
          <a:p>
            <a:pPr marL="400050" lvl="1" indent="0">
              <a:buNone/>
            </a:pPr>
            <a:r>
              <a:rPr lang="da-DK" sz="1600" dirty="0" smtClean="0"/>
              <a:t>Om ét søsterselskab var berettiget til at frasige sig overenskomsten for et andet søsterselskab i medfør af VOL § 4a.</a:t>
            </a:r>
          </a:p>
          <a:p>
            <a:pPr marL="0" indent="0">
              <a:buNone/>
            </a:pPr>
            <a:r>
              <a:rPr lang="da-DK" dirty="0" smtClean="0"/>
              <a:t> </a:t>
            </a:r>
            <a:endParaRPr lang="da-DK" dirty="0"/>
          </a:p>
        </p:txBody>
      </p:sp>
      <p:sp>
        <p:nvSpPr>
          <p:cNvPr id="5" name="Titel 4"/>
          <p:cNvSpPr>
            <a:spLocks noGrp="1"/>
          </p:cNvSpPr>
          <p:nvPr>
            <p:ph type="title"/>
          </p:nvPr>
        </p:nvSpPr>
        <p:spPr/>
        <p:txBody>
          <a:bodyPr>
            <a:normAutofit fontScale="90000"/>
          </a:bodyPr>
          <a:lstStyle/>
          <a:p>
            <a:r>
              <a:rPr lang="da-DK" dirty="0" smtClean="0"/>
              <a:t>Tre nyere domme om koncernforbundne selskaber</a:t>
            </a:r>
            <a:endParaRPr lang="da-DK" dirty="0"/>
          </a:p>
        </p:txBody>
      </p:sp>
    </p:spTree>
    <p:extLst>
      <p:ext uri="{BB962C8B-B14F-4D97-AF65-F5344CB8AC3E}">
        <p14:creationId xmlns:p14="http://schemas.microsoft.com/office/powerpoint/2010/main" val="265423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467544" y="1268413"/>
            <a:ext cx="8136904" cy="4525962"/>
          </a:xfrm>
        </p:spPr>
        <p:txBody>
          <a:bodyPr/>
          <a:lstStyle/>
          <a:p>
            <a:r>
              <a:rPr lang="en-US" dirty="0" smtClean="0"/>
              <a:t>ARD2013.0453 (24.09.2015) ISS:</a:t>
            </a:r>
          </a:p>
          <a:p>
            <a:pPr marL="400050" lvl="1" indent="0" algn="just">
              <a:buNone/>
            </a:pPr>
            <a:r>
              <a:rPr lang="da-DK" sz="1800" dirty="0" smtClean="0"/>
              <a:t>“</a:t>
            </a:r>
            <a:r>
              <a:rPr lang="da-DK" sz="1800" i="1" dirty="0" smtClean="0"/>
              <a:t>Det forhold, at ISS Facility Services er medlem af DIO II og dermed omfattet af Serviceoverenskomsten, indebærer derfor ikke i sig selv, at selskabets datterselskab ISS Hotel &amp; Event Services har pligt til at efterleve Serviceoverenskomsten. En udvidelse af moderselskabets overenskomstmæssige forpligtelser til også at omfatte et datterselskab, forudsætter således, at der godtgøres et særligt grundlag herfor</a:t>
            </a:r>
            <a:r>
              <a:rPr lang="da-DK" sz="1800" dirty="0" smtClean="0"/>
              <a:t>”.</a:t>
            </a:r>
          </a:p>
          <a:p>
            <a:pPr marL="400050" lvl="1" indent="0" algn="just">
              <a:buNone/>
            </a:pPr>
            <a:endParaRPr lang="da-DK" dirty="0" smtClean="0"/>
          </a:p>
          <a:p>
            <a:pPr lvl="0"/>
            <a:r>
              <a:rPr lang="da-DK" dirty="0" smtClean="0"/>
              <a:t>ARD2015.0328 (07.04.2016) Cimber:</a:t>
            </a:r>
          </a:p>
          <a:p>
            <a:pPr marL="400050" lvl="1" indent="0" algn="just">
              <a:buNone/>
            </a:pPr>
            <a:r>
              <a:rPr lang="da-DK" dirty="0" smtClean="0"/>
              <a:t>“</a:t>
            </a:r>
            <a:r>
              <a:rPr lang="da-DK" sz="1800" i="1" dirty="0" smtClean="0"/>
              <a:t>Det følger af arbejdsretlig praksis, at en juridisk persons overenskomstindgåelse som udgangspunkt ikke forpligter en anden juridisk person, heller ikke et søsterselskab eller andet selskab i samme koncern.”</a:t>
            </a:r>
          </a:p>
          <a:p>
            <a:pPr marL="0" indent="0">
              <a:buNone/>
            </a:pPr>
            <a:endParaRPr lang="en-US" dirty="0" smtClean="0"/>
          </a:p>
          <a:p>
            <a:pPr marL="400050" lvl="1" indent="0">
              <a:buNone/>
            </a:pPr>
            <a:endParaRPr lang="da-DK" dirty="0"/>
          </a:p>
        </p:txBody>
      </p:sp>
      <p:sp>
        <p:nvSpPr>
          <p:cNvPr id="3" name="Titel 2"/>
          <p:cNvSpPr>
            <a:spLocks noGrp="1"/>
          </p:cNvSpPr>
          <p:nvPr>
            <p:ph type="title"/>
          </p:nvPr>
        </p:nvSpPr>
        <p:spPr>
          <a:xfrm>
            <a:off x="323528" y="188640"/>
            <a:ext cx="8496944" cy="630237"/>
          </a:xfrm>
        </p:spPr>
        <p:txBody>
          <a:bodyPr>
            <a:noAutofit/>
          </a:bodyPr>
          <a:lstStyle/>
          <a:p>
            <a:r>
              <a:rPr lang="da-DK" sz="2400" dirty="0" smtClean="0"/>
              <a:t>Ét selskabs overenskomstmæssige forpligtelser udstrækkes ikke til andre selskaber</a:t>
            </a:r>
            <a:endParaRPr lang="da-DK" sz="2400" dirty="0"/>
          </a:p>
        </p:txBody>
      </p:sp>
    </p:spTree>
    <p:extLst>
      <p:ext uri="{BB962C8B-B14F-4D97-AF65-F5344CB8AC3E}">
        <p14:creationId xmlns:p14="http://schemas.microsoft.com/office/powerpoint/2010/main" val="474401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395536" y="1268760"/>
            <a:ext cx="8064896" cy="4525962"/>
          </a:xfrm>
        </p:spPr>
        <p:txBody>
          <a:bodyPr/>
          <a:lstStyle/>
          <a:p>
            <a:r>
              <a:rPr lang="da-DK" dirty="0" smtClean="0"/>
              <a:t>ARD2012.0695 (02.12.2015) KMD BPO A/S:</a:t>
            </a:r>
          </a:p>
          <a:p>
            <a:endParaRPr lang="da-DK" dirty="0" smtClean="0"/>
          </a:p>
          <a:p>
            <a:pPr marL="400050" lvl="1" indent="0" algn="just">
              <a:buNone/>
            </a:pPr>
            <a:r>
              <a:rPr lang="da-DK" sz="1800" i="1" dirty="0" smtClean="0"/>
              <a:t>“Udskillelsen af KMD BPO fra KMD skete som en selskabsretlig spaltning, således at der herefter var tale om to koncernforbundne selskaber. Denne sag angår ikke gennemførelsen af spaltningen, men om KMD BPO som følge af arbejdsretlig identitet er bundet af </a:t>
            </a:r>
            <a:r>
              <a:rPr lang="da-DK" sz="1800" i="1" dirty="0" err="1" smtClean="0"/>
              <a:t>KMD’s</a:t>
            </a:r>
            <a:r>
              <a:rPr lang="da-DK" sz="1800" i="1" dirty="0" smtClean="0"/>
              <a:t> overenskomstmæssige forpligtelser”.</a:t>
            </a:r>
            <a:endParaRPr lang="da-DK" sz="1800" i="1" dirty="0"/>
          </a:p>
        </p:txBody>
      </p:sp>
      <p:sp>
        <p:nvSpPr>
          <p:cNvPr id="3" name="Titel 2"/>
          <p:cNvSpPr>
            <a:spLocks noGrp="1"/>
          </p:cNvSpPr>
          <p:nvPr>
            <p:ph type="title"/>
          </p:nvPr>
        </p:nvSpPr>
        <p:spPr/>
        <p:txBody>
          <a:bodyPr>
            <a:normAutofit fontScale="90000"/>
          </a:bodyPr>
          <a:lstStyle/>
          <a:p>
            <a:r>
              <a:rPr lang="en-US" dirty="0" err="1" smtClean="0"/>
              <a:t>Spaltning</a:t>
            </a:r>
            <a:r>
              <a:rPr lang="en-US" dirty="0" smtClean="0"/>
              <a:t> </a:t>
            </a:r>
            <a:r>
              <a:rPr lang="en-US" dirty="0" err="1" smtClean="0"/>
              <a:t>af</a:t>
            </a:r>
            <a:r>
              <a:rPr lang="en-US" dirty="0"/>
              <a:t> </a:t>
            </a:r>
            <a:r>
              <a:rPr lang="en-US" dirty="0" smtClean="0"/>
              <a:t>et </a:t>
            </a:r>
            <a:r>
              <a:rPr lang="en-US" dirty="0" err="1" smtClean="0"/>
              <a:t>selskabs</a:t>
            </a:r>
            <a:r>
              <a:rPr lang="en-US" dirty="0" smtClean="0"/>
              <a:t> </a:t>
            </a:r>
            <a:r>
              <a:rPr lang="en-US" dirty="0" err="1" smtClean="0"/>
              <a:t>forretningsområder</a:t>
            </a:r>
            <a:endParaRPr lang="da-DK" dirty="0"/>
          </a:p>
        </p:txBody>
      </p:sp>
    </p:spTree>
    <p:extLst>
      <p:ext uri="{BB962C8B-B14F-4D97-AF65-F5344CB8AC3E}">
        <p14:creationId xmlns:p14="http://schemas.microsoft.com/office/powerpoint/2010/main" val="1621359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467544" y="1268413"/>
            <a:ext cx="8219256" cy="4525962"/>
          </a:xfrm>
        </p:spPr>
        <p:txBody>
          <a:bodyPr/>
          <a:lstStyle/>
          <a:p>
            <a:pPr algn="just"/>
            <a:r>
              <a:rPr lang="en-US" sz="2000" dirty="0" err="1" smtClean="0"/>
              <a:t>Selvstændigt</a:t>
            </a:r>
            <a:r>
              <a:rPr lang="en-US" sz="2000" dirty="0" smtClean="0"/>
              <a:t> </a:t>
            </a:r>
            <a:r>
              <a:rPr lang="en-US" sz="2000" dirty="0" err="1" smtClean="0"/>
              <a:t>datterselskab</a:t>
            </a:r>
            <a:r>
              <a:rPr lang="da-DK" sz="2000" dirty="0" smtClean="0"/>
              <a:t> indmeldt i arbejdsgiverforening, der var part i relevant overenskomst.</a:t>
            </a:r>
          </a:p>
          <a:p>
            <a:pPr algn="just"/>
            <a:endParaRPr lang="en-US" sz="2000" dirty="0"/>
          </a:p>
          <a:p>
            <a:pPr algn="just"/>
            <a:r>
              <a:rPr lang="en-US" sz="2000" dirty="0" smtClean="0"/>
              <a:t>Ingen </a:t>
            </a:r>
            <a:r>
              <a:rPr lang="en-US" sz="2000" dirty="0" err="1" smtClean="0"/>
              <a:t>overførsel</a:t>
            </a:r>
            <a:r>
              <a:rPr lang="en-US" sz="2000" dirty="0" smtClean="0"/>
              <a:t> </a:t>
            </a:r>
            <a:r>
              <a:rPr lang="en-US" sz="2000" dirty="0" err="1" smtClean="0"/>
              <a:t>af</a:t>
            </a:r>
            <a:r>
              <a:rPr lang="en-US" sz="2000" dirty="0" smtClean="0"/>
              <a:t> </a:t>
            </a:r>
            <a:r>
              <a:rPr lang="en-US" sz="2000" dirty="0" err="1" smtClean="0"/>
              <a:t>arbejdsopgaver</a:t>
            </a:r>
            <a:r>
              <a:rPr lang="en-US" sz="2000" dirty="0" smtClean="0"/>
              <a:t>, materiel, </a:t>
            </a:r>
            <a:r>
              <a:rPr lang="en-US" sz="2000" dirty="0" err="1" smtClean="0"/>
              <a:t>kontrakter</a:t>
            </a:r>
            <a:r>
              <a:rPr lang="en-US" sz="2000" dirty="0" smtClean="0"/>
              <a:t> </a:t>
            </a:r>
            <a:r>
              <a:rPr lang="en-US" sz="2000" dirty="0" err="1" smtClean="0"/>
              <a:t>eller</a:t>
            </a:r>
            <a:r>
              <a:rPr lang="en-US" sz="2000" dirty="0" smtClean="0"/>
              <a:t> </a:t>
            </a:r>
            <a:r>
              <a:rPr lang="en-US" sz="2000" dirty="0" err="1" smtClean="0"/>
              <a:t>medarbejdere</a:t>
            </a:r>
            <a:r>
              <a:rPr lang="da-DK" sz="2000" dirty="0" smtClean="0"/>
              <a:t>.</a:t>
            </a:r>
          </a:p>
          <a:p>
            <a:pPr algn="just"/>
            <a:endParaRPr lang="en-US" sz="2000" dirty="0"/>
          </a:p>
          <a:p>
            <a:pPr algn="just"/>
            <a:r>
              <a:rPr lang="en-US" sz="2000" dirty="0" err="1" smtClean="0"/>
              <a:t>Moder</a:t>
            </a:r>
            <a:r>
              <a:rPr lang="en-US" sz="2000" dirty="0" smtClean="0"/>
              <a:t>- </a:t>
            </a:r>
            <a:r>
              <a:rPr lang="en-US" sz="2000" dirty="0" err="1" smtClean="0"/>
              <a:t>og</a:t>
            </a:r>
            <a:r>
              <a:rPr lang="en-US" sz="2000" dirty="0" smtClean="0"/>
              <a:t> </a:t>
            </a:r>
            <a:r>
              <a:rPr lang="en-US" sz="2000" dirty="0" err="1" smtClean="0"/>
              <a:t>datterselskab</a:t>
            </a:r>
            <a:r>
              <a:rPr lang="en-US" sz="2000" dirty="0" smtClean="0"/>
              <a:t> </a:t>
            </a:r>
            <a:r>
              <a:rPr lang="en-US" sz="2000" dirty="0" err="1" smtClean="0"/>
              <a:t>drevet</a:t>
            </a:r>
            <a:r>
              <a:rPr lang="en-US" sz="2000" dirty="0" smtClean="0"/>
              <a:t> </a:t>
            </a:r>
            <a:r>
              <a:rPr lang="en-US" sz="2000" dirty="0" err="1" smtClean="0"/>
              <a:t>som</a:t>
            </a:r>
            <a:r>
              <a:rPr lang="en-US" sz="2000" dirty="0" smtClean="0"/>
              <a:t> </a:t>
            </a:r>
            <a:r>
              <a:rPr lang="en-US" sz="2000" dirty="0" err="1" smtClean="0"/>
              <a:t>selvstændige</a:t>
            </a:r>
            <a:r>
              <a:rPr lang="en-US" sz="2000" dirty="0" smtClean="0"/>
              <a:t>, </a:t>
            </a:r>
            <a:r>
              <a:rPr lang="en-US" sz="2000" dirty="0" err="1" smtClean="0"/>
              <a:t>klart</a:t>
            </a:r>
            <a:r>
              <a:rPr lang="en-US" sz="2000" dirty="0" smtClean="0"/>
              <a:t> </a:t>
            </a:r>
            <a:r>
              <a:rPr lang="en-US" sz="2000" dirty="0" err="1" smtClean="0"/>
              <a:t>adskilte</a:t>
            </a:r>
            <a:r>
              <a:rPr lang="en-US" sz="2000" dirty="0" smtClean="0"/>
              <a:t> </a:t>
            </a:r>
            <a:r>
              <a:rPr lang="en-US" sz="2000" dirty="0" err="1" smtClean="0"/>
              <a:t>enheder</a:t>
            </a:r>
            <a:r>
              <a:rPr lang="en-US" sz="2000" dirty="0" smtClean="0"/>
              <a:t> med </a:t>
            </a:r>
            <a:r>
              <a:rPr lang="en-US" sz="2000" dirty="0" err="1" smtClean="0"/>
              <a:t>hver</a:t>
            </a:r>
            <a:r>
              <a:rPr lang="en-US" sz="2000" dirty="0" smtClean="0"/>
              <a:t> sit </a:t>
            </a:r>
            <a:r>
              <a:rPr lang="en-US" sz="2000" dirty="0" err="1" smtClean="0"/>
              <a:t>forretningskoncept</a:t>
            </a:r>
            <a:r>
              <a:rPr lang="en-US" sz="2000" dirty="0" smtClean="0"/>
              <a:t>.</a:t>
            </a:r>
          </a:p>
          <a:p>
            <a:pPr algn="just"/>
            <a:endParaRPr lang="en-US" sz="2000" dirty="0"/>
          </a:p>
          <a:p>
            <a:pPr algn="just"/>
            <a:r>
              <a:rPr lang="en-US" sz="2000" dirty="0" err="1" smtClean="0"/>
              <a:t>Fælles</a:t>
            </a:r>
            <a:r>
              <a:rPr lang="en-US" sz="2000" dirty="0" smtClean="0"/>
              <a:t> </a:t>
            </a:r>
            <a:r>
              <a:rPr lang="en-US" sz="2000" dirty="0" err="1" smtClean="0"/>
              <a:t>adresse</a:t>
            </a:r>
            <a:r>
              <a:rPr lang="en-US" sz="2000" dirty="0" smtClean="0"/>
              <a:t> </a:t>
            </a:r>
            <a:r>
              <a:rPr lang="en-US" sz="2000" dirty="0" err="1" smtClean="0"/>
              <a:t>og</a:t>
            </a:r>
            <a:r>
              <a:rPr lang="en-US" sz="2000" dirty="0" smtClean="0"/>
              <a:t> </a:t>
            </a:r>
            <a:r>
              <a:rPr lang="en-US" sz="2000" dirty="0" err="1" smtClean="0"/>
              <a:t>fælles</a:t>
            </a:r>
            <a:r>
              <a:rPr lang="en-US" sz="2000" dirty="0" smtClean="0"/>
              <a:t> </a:t>
            </a:r>
            <a:r>
              <a:rPr lang="en-US" sz="2000" dirty="0" err="1" smtClean="0"/>
              <a:t>personaleadministration</a:t>
            </a:r>
            <a:endParaRPr lang="da-DK" sz="2000" dirty="0" smtClean="0"/>
          </a:p>
          <a:p>
            <a:pPr algn="just"/>
            <a:endParaRPr lang="en-US" sz="2000" dirty="0"/>
          </a:p>
          <a:p>
            <a:pPr marL="0" indent="0" algn="just">
              <a:buNone/>
            </a:pPr>
            <a:endParaRPr lang="da-DK" sz="1800" dirty="0" smtClean="0"/>
          </a:p>
          <a:p>
            <a:endParaRPr lang="da-DK" dirty="0"/>
          </a:p>
        </p:txBody>
      </p:sp>
      <p:sp>
        <p:nvSpPr>
          <p:cNvPr id="3" name="Titel 2"/>
          <p:cNvSpPr>
            <a:spLocks noGrp="1"/>
          </p:cNvSpPr>
          <p:nvPr>
            <p:ph type="title"/>
          </p:nvPr>
        </p:nvSpPr>
        <p:spPr/>
        <p:txBody>
          <a:bodyPr>
            <a:normAutofit fontScale="90000"/>
          </a:bodyPr>
          <a:lstStyle/>
          <a:p>
            <a:r>
              <a:rPr lang="da-DK" dirty="0"/>
              <a:t>ARD2013.0453 (24.09.2015) ISS</a:t>
            </a:r>
            <a:br>
              <a:rPr lang="da-DK" dirty="0"/>
            </a:br>
            <a:endParaRPr lang="da-DK" dirty="0"/>
          </a:p>
        </p:txBody>
      </p:sp>
    </p:spTree>
    <p:extLst>
      <p:ext uri="{BB962C8B-B14F-4D97-AF65-F5344CB8AC3E}">
        <p14:creationId xmlns:p14="http://schemas.microsoft.com/office/powerpoint/2010/main" val="1161514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Default Theme</Template>
  <TotalTime>0</TotalTime>
  <Words>897</Words>
  <Application>Microsoft Office PowerPoint</Application>
  <PresentationFormat>Skærmshow (4:3)</PresentationFormat>
  <Paragraphs>97</Paragraphs>
  <Slides>17</Slides>
  <Notes>0</Notes>
  <HiddenSlides>0</HiddenSlides>
  <MMClips>0</MMClips>
  <ScaleCrop>false</ScaleCrop>
  <HeadingPairs>
    <vt:vector size="4" baseType="variant">
      <vt:variant>
        <vt:lpstr>Tema</vt:lpstr>
      </vt:variant>
      <vt:variant>
        <vt:i4>1</vt:i4>
      </vt:variant>
      <vt:variant>
        <vt:lpstr>Diastitler</vt:lpstr>
      </vt:variant>
      <vt:variant>
        <vt:i4>17</vt:i4>
      </vt:variant>
    </vt:vector>
  </HeadingPairs>
  <TitlesOfParts>
    <vt:vector size="18" baseType="lpstr">
      <vt:lpstr>Default Theme</vt:lpstr>
      <vt:lpstr>Arbejdsretlig identitet</vt:lpstr>
      <vt:lpstr>To forskellige begreber</vt:lpstr>
      <vt:lpstr>Identitet og virksomhedsoverdragelse</vt:lpstr>
      <vt:lpstr>Selvstændige juridiske personer, der indgår i en tæt fælles selskabsstruktur, kan omfattes af VOL</vt:lpstr>
      <vt:lpstr>Virksomhedsoverdragelsesdirektivet har ikke til formål at beskytte organisationer</vt:lpstr>
      <vt:lpstr>Tre nyere domme om koncernforbundne selskaber</vt:lpstr>
      <vt:lpstr>Ét selskabs overenskomstmæssige forpligtelser udstrækkes ikke til andre selskaber</vt:lpstr>
      <vt:lpstr>Spaltning af et selskabs forretningsområder</vt:lpstr>
      <vt:lpstr>ARD2013.0453 (24.09.2015) ISS </vt:lpstr>
      <vt:lpstr>ARD2013.0453 (24.09.2015) ISS </vt:lpstr>
      <vt:lpstr>ARD2012.0695 (02.12.2015) KMD </vt:lpstr>
      <vt:lpstr>ARD2012.0695 (02.12.2015) KMD </vt:lpstr>
      <vt:lpstr>PowerPoint-præsentation</vt:lpstr>
      <vt:lpstr>ARD2015.0328 (07.04.2016) Cimber </vt:lpstr>
      <vt:lpstr>ARD2015.0328 (07.04.2016) Cimber </vt:lpstr>
      <vt:lpstr>Hvornår er der risiko for at komme til at hæfte for overenskomstmæssige forpligtelser?</vt:lpstr>
      <vt:lpstr>Omtanke</vt:lpstr>
    </vt:vector>
  </TitlesOfParts>
  <Company>Dansk Arbejdsgiverforening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Arbejdsretlig identitet</dc:title>
  <dc:creator>Helge Werner</dc:creator>
  <cp:lastModifiedBy>Helge Werner</cp:lastModifiedBy>
  <cp:revision>45</cp:revision>
  <dcterms:created xsi:type="dcterms:W3CDTF">2016-04-27T13:40:16Z</dcterms:created>
  <dcterms:modified xsi:type="dcterms:W3CDTF">2016-05-10T08:52:25Z</dcterms:modified>
</cp:coreProperties>
</file>