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4"/>
  </p:notesMasterIdLst>
  <p:sldIdLst>
    <p:sldId id="330" r:id="rId2"/>
    <p:sldId id="285" r:id="rId3"/>
    <p:sldId id="309" r:id="rId4"/>
    <p:sldId id="325" r:id="rId5"/>
    <p:sldId id="310" r:id="rId6"/>
    <p:sldId id="312" r:id="rId7"/>
    <p:sldId id="313" r:id="rId8"/>
    <p:sldId id="314" r:id="rId9"/>
    <p:sldId id="315" r:id="rId10"/>
    <p:sldId id="316" r:id="rId11"/>
    <p:sldId id="317" r:id="rId12"/>
    <p:sldId id="318" r:id="rId13"/>
    <p:sldId id="320" r:id="rId14"/>
    <p:sldId id="326" r:id="rId15"/>
    <p:sldId id="327" r:id="rId16"/>
    <p:sldId id="322" r:id="rId17"/>
    <p:sldId id="321" r:id="rId18"/>
    <p:sldId id="323" r:id="rId19"/>
    <p:sldId id="324" r:id="rId20"/>
    <p:sldId id="332" r:id="rId21"/>
    <p:sldId id="331" r:id="rId22"/>
    <p:sldId id="333"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1EF68-594F-4083-B66E-C0A8B7F2C276}" type="datetimeFigureOut">
              <a:rPr lang="da-DK" smtClean="0"/>
              <a:t>22-11-2022</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C325E-B077-4C41-B1D9-C789B739BF5E}" type="slidenum">
              <a:rPr lang="da-DK" smtClean="0"/>
              <a:t>‹nr.›</a:t>
            </a:fld>
            <a:endParaRPr lang="da-DK"/>
          </a:p>
        </p:txBody>
      </p:sp>
    </p:spTree>
    <p:extLst>
      <p:ext uri="{BB962C8B-B14F-4D97-AF65-F5344CB8AC3E}">
        <p14:creationId xmlns:p14="http://schemas.microsoft.com/office/powerpoint/2010/main" val="22487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8D1B9-126E-401C-990A-4425D3F0DFB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2D88781-8BED-4A57-9253-93A00DA87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712DA44-8DB8-41B1-838B-3289CE0C91BA}"/>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5" name="Pladsholder til sidefod 4">
            <a:extLst>
              <a:ext uri="{FF2B5EF4-FFF2-40B4-BE49-F238E27FC236}">
                <a16:creationId xmlns:a16="http://schemas.microsoft.com/office/drawing/2014/main" id="{A7D91769-2A74-4628-8366-9A1F997A453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9F26DE2-2B0D-4E76-8823-DAB6BCDA8981}"/>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381987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20A12-D1C6-44B9-B5AC-FC51EB966A1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9387016-B1C4-488F-8275-B70F32ACED5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24E2AD-600C-48CA-BCDE-BCEF7BCBC554}"/>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5" name="Pladsholder til sidefod 4">
            <a:extLst>
              <a:ext uri="{FF2B5EF4-FFF2-40B4-BE49-F238E27FC236}">
                <a16:creationId xmlns:a16="http://schemas.microsoft.com/office/drawing/2014/main" id="{86C1AB15-B985-4EE3-BE1D-7C1100EFF5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CAF0403-A359-4ACA-A259-96EFD01966FB}"/>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396213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C4E03FF-762F-4FC5-BCB3-50F962864CC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6FEFE7B-49B7-466C-812D-E310C0FA5DD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41C1DE-A61B-42C6-A539-4CB71F330726}"/>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5" name="Pladsholder til sidefod 4">
            <a:extLst>
              <a:ext uri="{FF2B5EF4-FFF2-40B4-BE49-F238E27FC236}">
                <a16:creationId xmlns:a16="http://schemas.microsoft.com/office/drawing/2014/main" id="{0BDECE7C-EE0A-4BC5-B5F6-D1839823E3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DEA7BB5-79BC-4CBC-BBB2-628C93047CF7}"/>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326001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3C358-0965-4AEE-AF0A-B1238ECC3F7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511E257-3707-4E24-8759-BBD4B765787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C47C3A4-8F32-4D54-B17D-60D53AAE6ACA}"/>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5" name="Pladsholder til sidefod 4">
            <a:extLst>
              <a:ext uri="{FF2B5EF4-FFF2-40B4-BE49-F238E27FC236}">
                <a16:creationId xmlns:a16="http://schemas.microsoft.com/office/drawing/2014/main" id="{58C3FF63-DADA-4F0A-9C8E-2C0A6884AE6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ACDB84A-017F-4732-908B-C7C9A7C285CD}"/>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29207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E5CF7-A67E-459F-B5BE-4537822D2F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9AAD77D-0A93-49B6-83CD-97C54FB8F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D575D14-F55A-445B-BD70-7BB522F29C66}"/>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5" name="Pladsholder til sidefod 4">
            <a:extLst>
              <a:ext uri="{FF2B5EF4-FFF2-40B4-BE49-F238E27FC236}">
                <a16:creationId xmlns:a16="http://schemas.microsoft.com/office/drawing/2014/main" id="{98BB17A0-0514-4310-B7E2-4461B1A68F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17AB21E-7471-4EB5-B766-05AE42CAC285}"/>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137048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165B8-47CA-4B51-8262-7C8FCA1CBEA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0667480-658F-4570-B47E-9C82CC1A220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57BFA85-17C4-4649-95BF-FA1C2A0A368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D63F969-8C5B-4134-BDC4-DEFCAA552F26}"/>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6" name="Pladsholder til sidefod 5">
            <a:extLst>
              <a:ext uri="{FF2B5EF4-FFF2-40B4-BE49-F238E27FC236}">
                <a16:creationId xmlns:a16="http://schemas.microsoft.com/office/drawing/2014/main" id="{6BA2AE8A-67D0-432C-A9A7-50C49633462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C9FF6B-5F4F-445B-994F-D306FA6A3110}"/>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306197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3815B-4AAD-488A-AA9E-5AE4261075E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BE295EA-8A2C-4099-8E20-9B3EF0AD99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F7A0665-DC03-4298-ACF4-C7963F990E2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8EF800E-354D-402C-A52F-638A33D777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DD805FC-DD05-47BD-94FC-FFD23512E93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9DE27F5-4655-4C1F-92DD-D0E90BD40231}"/>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8" name="Pladsholder til sidefod 7">
            <a:extLst>
              <a:ext uri="{FF2B5EF4-FFF2-40B4-BE49-F238E27FC236}">
                <a16:creationId xmlns:a16="http://schemas.microsoft.com/office/drawing/2014/main" id="{81A206E8-9B98-413A-A799-D6F6D2E459D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1E59F02-2301-4B59-8B93-A43DEE8548F8}"/>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189155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594C1-78DF-4BB5-B0C4-FF958A1D983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B011391-5211-451E-92C1-9CA523323CD9}"/>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4" name="Pladsholder til sidefod 3">
            <a:extLst>
              <a:ext uri="{FF2B5EF4-FFF2-40B4-BE49-F238E27FC236}">
                <a16:creationId xmlns:a16="http://schemas.microsoft.com/office/drawing/2014/main" id="{5E604A19-2BEC-43C3-980B-90E59690946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4435E52-4FA0-4A0A-92CE-1BAE4B77C76B}"/>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215042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4A572E1-2D45-4F8B-BB73-792D84FBC9B1}"/>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3" name="Pladsholder til sidefod 2">
            <a:extLst>
              <a:ext uri="{FF2B5EF4-FFF2-40B4-BE49-F238E27FC236}">
                <a16:creationId xmlns:a16="http://schemas.microsoft.com/office/drawing/2014/main" id="{1AC345C8-377D-4E7A-B4FD-3EEAD47544C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DD4392E-86FB-4B2D-A4AE-5F2742A3A8E5}"/>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198281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3731C-F9AF-4BB7-9B36-53E5A2F0233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6FDF805-4EFD-4465-BCC2-98A335C73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F03B381-DA6B-4F72-8B78-EA87AB4ED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178B916-AC2A-4CF3-9125-3B344B079905}"/>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6" name="Pladsholder til sidefod 5">
            <a:extLst>
              <a:ext uri="{FF2B5EF4-FFF2-40B4-BE49-F238E27FC236}">
                <a16:creationId xmlns:a16="http://schemas.microsoft.com/office/drawing/2014/main" id="{85261EC0-B9F4-464E-88D0-88052412293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976749B-331A-43DC-A0B3-8D334387697E}"/>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207946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6C9E3-6FF4-4BCC-BB04-E970A6E8D43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E81B3FD-997F-42E1-AFCC-A3985377B7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3DD0850-666A-4000-B52D-56D45B181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57C0303-B233-4F9D-B700-73BD489AFB71}"/>
              </a:ext>
            </a:extLst>
          </p:cNvPr>
          <p:cNvSpPr>
            <a:spLocks noGrp="1"/>
          </p:cNvSpPr>
          <p:nvPr>
            <p:ph type="dt" sz="half" idx="10"/>
          </p:nvPr>
        </p:nvSpPr>
        <p:spPr/>
        <p:txBody>
          <a:bodyPr/>
          <a:lstStyle/>
          <a:p>
            <a:fld id="{035987DD-60F7-4577-9BB6-997F7D69E94A}" type="datetimeFigureOut">
              <a:rPr lang="da-DK" smtClean="0"/>
              <a:t>22-11-2022</a:t>
            </a:fld>
            <a:endParaRPr lang="da-DK"/>
          </a:p>
        </p:txBody>
      </p:sp>
      <p:sp>
        <p:nvSpPr>
          <p:cNvPr id="6" name="Pladsholder til sidefod 5">
            <a:extLst>
              <a:ext uri="{FF2B5EF4-FFF2-40B4-BE49-F238E27FC236}">
                <a16:creationId xmlns:a16="http://schemas.microsoft.com/office/drawing/2014/main" id="{61D9CDC3-30B0-46E6-B8B8-35B75E6AAF6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9347FD4-E38B-4C96-95AD-FB8E71236D84}"/>
              </a:ext>
            </a:extLst>
          </p:cNvPr>
          <p:cNvSpPr>
            <a:spLocks noGrp="1"/>
          </p:cNvSpPr>
          <p:nvPr>
            <p:ph type="sldNum" sz="quarter" idx="12"/>
          </p:nvPr>
        </p:nvSpPr>
        <p:spPr/>
        <p:txBody>
          <a:bodyPr/>
          <a:lstStyle/>
          <a:p>
            <a:fld id="{21FBA327-007E-4F6B-808C-2877E9FA5B00}" type="slidenum">
              <a:rPr lang="da-DK" smtClean="0"/>
              <a:t>‹nr.›</a:t>
            </a:fld>
            <a:endParaRPr lang="da-DK"/>
          </a:p>
        </p:txBody>
      </p:sp>
    </p:spTree>
    <p:extLst>
      <p:ext uri="{BB962C8B-B14F-4D97-AF65-F5344CB8AC3E}">
        <p14:creationId xmlns:p14="http://schemas.microsoft.com/office/powerpoint/2010/main" val="319305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5A89FA7-AAB6-433D-BF11-E78D25C77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EC079A2-2F5F-443F-9C7A-72719E033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9BE9587-FFCB-4558-8CA7-5AC804B11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987DD-60F7-4577-9BB6-997F7D69E94A}" type="datetimeFigureOut">
              <a:rPr lang="da-DK" smtClean="0"/>
              <a:t>22-11-2022</a:t>
            </a:fld>
            <a:endParaRPr lang="da-DK"/>
          </a:p>
        </p:txBody>
      </p:sp>
      <p:sp>
        <p:nvSpPr>
          <p:cNvPr id="5" name="Pladsholder til sidefod 4">
            <a:extLst>
              <a:ext uri="{FF2B5EF4-FFF2-40B4-BE49-F238E27FC236}">
                <a16:creationId xmlns:a16="http://schemas.microsoft.com/office/drawing/2014/main" id="{8611D5C5-12AF-498C-9AFE-92DE75087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0FB0CF6-1DE4-46FD-9720-0CB520773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BA327-007E-4F6B-808C-2877E9FA5B00}" type="slidenum">
              <a:rPr lang="da-DK" smtClean="0"/>
              <a:t>‹nr.›</a:t>
            </a:fld>
            <a:endParaRPr lang="da-DK"/>
          </a:p>
        </p:txBody>
      </p:sp>
    </p:spTree>
    <p:extLst>
      <p:ext uri="{BB962C8B-B14F-4D97-AF65-F5344CB8AC3E}">
        <p14:creationId xmlns:p14="http://schemas.microsoft.com/office/powerpoint/2010/main" val="25674484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DD5C7-92B3-4DF6-A8B0-76F8DDFFE119}"/>
              </a:ext>
            </a:extLst>
          </p:cNvPr>
          <p:cNvSpPr>
            <a:spLocks noGrp="1"/>
          </p:cNvSpPr>
          <p:nvPr>
            <p:ph type="title"/>
          </p:nvPr>
        </p:nvSpPr>
        <p:spPr>
          <a:xfrm>
            <a:off x="838200" y="609600"/>
            <a:ext cx="3739341" cy="1330839"/>
          </a:xfrm>
        </p:spPr>
        <p:txBody>
          <a:bodyPr>
            <a:normAutofit/>
          </a:bodyPr>
          <a:lstStyle/>
          <a:p>
            <a:endParaRPr lang="da-DK"/>
          </a:p>
        </p:txBody>
      </p:sp>
      <p:sp>
        <p:nvSpPr>
          <p:cNvPr id="8" name="Content Placeholder 7">
            <a:extLst>
              <a:ext uri="{FF2B5EF4-FFF2-40B4-BE49-F238E27FC236}">
                <a16:creationId xmlns:a16="http://schemas.microsoft.com/office/drawing/2014/main" id="{906C9764-4EBB-7642-E4F1-766CB667DB1D}"/>
              </a:ext>
            </a:extLst>
          </p:cNvPr>
          <p:cNvSpPr>
            <a:spLocks noGrp="1"/>
          </p:cNvSpPr>
          <p:nvPr>
            <p:ph idx="1"/>
          </p:nvPr>
        </p:nvSpPr>
        <p:spPr>
          <a:xfrm>
            <a:off x="862366" y="2194102"/>
            <a:ext cx="3427001" cy="3908586"/>
          </a:xfrm>
        </p:spPr>
        <p:txBody>
          <a:bodyPr>
            <a:normAutofit/>
          </a:bodyPr>
          <a:lstStyle/>
          <a:p>
            <a:endParaRPr lang="en-US" sz="2000"/>
          </a:p>
        </p:txBody>
      </p:sp>
      <p:pic>
        <p:nvPicPr>
          <p:cNvPr id="4" name="Pladsholder til indhold 3">
            <a:extLst>
              <a:ext uri="{FF2B5EF4-FFF2-40B4-BE49-F238E27FC236}">
                <a16:creationId xmlns:a16="http://schemas.microsoft.com/office/drawing/2014/main" id="{54D20177-E783-46A2-A8DA-1ED76B018FDB}"/>
              </a:ext>
            </a:extLst>
          </p:cNvPr>
          <p:cNvPicPr>
            <a:picLocks noChangeAspect="1"/>
          </p:cNvPicPr>
          <p:nvPr/>
        </p:nvPicPr>
        <p:blipFill>
          <a:blip r:embed="rId2"/>
          <a:stretch>
            <a:fillRect/>
          </a:stretch>
        </p:blipFill>
        <p:spPr>
          <a:xfrm>
            <a:off x="3720308" y="544779"/>
            <a:ext cx="4182327" cy="5557909"/>
          </a:xfrm>
          <a:prstGeom prst="rect">
            <a:avLst/>
          </a:prstGeom>
        </p:spPr>
      </p:pic>
    </p:spTree>
    <p:extLst>
      <p:ext uri="{BB962C8B-B14F-4D97-AF65-F5344CB8AC3E}">
        <p14:creationId xmlns:p14="http://schemas.microsoft.com/office/powerpoint/2010/main" val="426148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660400" y="365125"/>
            <a:ext cx="10693400" cy="1325563"/>
          </a:xfrm>
        </p:spPr>
        <p:txBody>
          <a:bodyPr>
            <a:normAutofit fontScale="90000"/>
          </a:bodyPr>
          <a:lstStyle/>
          <a:p>
            <a:br>
              <a:rPr lang="da-DK" sz="4400" b="1"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da-DK" sz="4400" dirty="0">
                <a:effectLst/>
                <a:latin typeface="Calibri" panose="020F0502020204030204" pitchFamily="34" charset="0"/>
                <a:ea typeface="Times New Roman" panose="02020603050405020304" pitchFamily="18" charset="0"/>
                <a:cs typeface="Times New Roman" panose="02020603050405020304" pitchFamily="18" charset="0"/>
              </a:rPr>
              <a:t>Præmisser i U 2016.534 H:</a:t>
            </a:r>
            <a:br>
              <a:rPr lang="da-DK" sz="4400" dirty="0">
                <a:effectLst/>
                <a:latin typeface="Calibri" panose="020F0502020204030204" pitchFamily="34" charset="0"/>
                <a:ea typeface="Times New Roman" panose="02020603050405020304" pitchFamily="18" charset="0"/>
                <a:cs typeface="Times New Roman" panose="02020603050405020304" pitchFamily="18" charset="0"/>
              </a:rPr>
            </a:br>
            <a:br>
              <a:rPr lang="da-DK" dirty="0"/>
            </a:br>
            <a:endParaRPr lang="da-DK"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660400" y="883920"/>
            <a:ext cx="11186160" cy="5064443"/>
          </a:xfrm>
        </p:spPr>
        <p:txBody>
          <a:bodyPr>
            <a:normAutofit fontScale="62500" lnSpcReduction="20000"/>
          </a:bodyPr>
          <a:lstStyle/>
          <a:p>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sz="23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da-DK" sz="3200" b="1" dirty="0">
                <a:latin typeface="Calibri" panose="020F0502020204030204" pitchFamily="34" charset="0"/>
                <a:cs typeface="Times New Roman" panose="02020603050405020304" pitchFamily="18" charset="0"/>
              </a:rPr>
              <a:t>Sø- og Handelsretten:</a:t>
            </a:r>
          </a:p>
          <a:p>
            <a:pPr marL="0" indent="0">
              <a:buNone/>
            </a:pPr>
            <a:r>
              <a:rPr lang="da-DK" sz="3200" dirty="0">
                <a:latin typeface="Calibri" panose="020F0502020204030204" pitchFamily="34" charset="0"/>
                <a:cs typeface="Times New Roman" panose="02020603050405020304" pitchFamily="18" charset="0"/>
              </a:rPr>
              <a:t>”Da sagsøgeren ikke har gjort gældende, at Tingstrøm skal betale godtgørelse, såfremt virksomhedsoverdragelsesloven ikke finder anvendelse, vil begge de sagsøgte være at frifinde”. </a:t>
            </a:r>
          </a:p>
          <a:p>
            <a:pPr marL="0" indent="0">
              <a:buNone/>
            </a:pPr>
            <a:endParaRPr lang="da-DK" sz="2900" b="1" dirty="0">
              <a:latin typeface="Calibri" panose="020F0502020204030204" pitchFamily="34" charset="0"/>
              <a:cs typeface="Times New Roman" panose="02020603050405020304" pitchFamily="18" charset="0"/>
            </a:endParaRPr>
          </a:p>
          <a:p>
            <a:pPr marL="0" indent="0">
              <a:lnSpc>
                <a:spcPct val="107000"/>
              </a:lnSpc>
              <a:spcAft>
                <a:spcPts val="800"/>
              </a:spcAft>
              <a:buNone/>
            </a:pPr>
            <a:r>
              <a:rPr lang="da-DK" sz="3200" b="1" dirty="0">
                <a:latin typeface="Calibri" panose="020F0502020204030204" pitchFamily="34" charset="0"/>
                <a:cs typeface="Times New Roman" panose="02020603050405020304" pitchFamily="18" charset="0"/>
              </a:rPr>
              <a:t>Højesteret:</a:t>
            </a:r>
          </a:p>
          <a:p>
            <a:pPr marL="0" indent="0">
              <a:lnSpc>
                <a:spcPct val="107000"/>
              </a:lnSpc>
              <a:spcAft>
                <a:spcPts val="800"/>
              </a:spcAft>
              <a:buNone/>
            </a:pPr>
            <a:r>
              <a:rPr lang="da-DK" sz="3200" dirty="0">
                <a:latin typeface="Calibri" panose="020F0502020204030204" pitchFamily="34" charset="0"/>
                <a:cs typeface="Times New Roman" panose="02020603050405020304" pitchFamily="18" charset="0"/>
              </a:rPr>
              <a:t>”Det følger af det foran anførte, at opsigelsen af A ikke er sket i strid med virksomhedsoverdragelsesloven, og Højesteret stadfæster derfor dommen.</a:t>
            </a:r>
          </a:p>
          <a:p>
            <a:pPr marL="0" indent="0">
              <a:lnSpc>
                <a:spcPct val="107000"/>
              </a:lnSpc>
              <a:spcAft>
                <a:spcPts val="800"/>
              </a:spcAft>
              <a:buNone/>
            </a:pPr>
            <a:r>
              <a:rPr lang="da-DK" sz="3200" dirty="0">
                <a:latin typeface="Calibri" panose="020F0502020204030204" pitchFamily="34" charset="0"/>
                <a:cs typeface="Times New Roman" panose="02020603050405020304" pitchFamily="18" charset="0"/>
              </a:rPr>
              <a:t>Det herefter ikke blev aktuelt at tage stilling til, om § 4, stk. 3, i hovedaftalen mellem DA og LO giver hjemmel til at tilkende en godtgørelse i et tilfælde som det foreliggende, hvor den ansatte ikke fratræder efter arbejdsgiverens opsigelse, men vælger at fortsætte i virksomheden på forringede vilkår. </a:t>
            </a:r>
          </a:p>
          <a:p>
            <a:pPr marL="0" indent="0">
              <a:lnSpc>
                <a:spcPct val="107000"/>
              </a:lnSpc>
              <a:spcAft>
                <a:spcPts val="800"/>
              </a:spcAft>
              <a:buNone/>
            </a:pPr>
            <a:r>
              <a:rPr lang="da-DK" sz="3200" dirty="0">
                <a:latin typeface="Calibri" panose="020F0502020204030204" pitchFamily="34" charset="0"/>
                <a:cs typeface="Times New Roman" panose="02020603050405020304" pitchFamily="18" charset="0"/>
              </a:rPr>
              <a:t>Højesteret tilføjede, at afgørelsen af dette spørgsmål beror på en fortolkning af hovedaftalen, der som udgangspunkt henhører under Arbejdsretten, jf. arbejdsretslovens § 9, stk. 1, sammenholdt med § 11.” </a:t>
            </a:r>
          </a:p>
          <a:p>
            <a:pPr marL="0" indent="0">
              <a:lnSpc>
                <a:spcPct val="107000"/>
              </a:lnSpc>
              <a:spcAft>
                <a:spcPts val="800"/>
              </a:spcAft>
              <a:buNone/>
            </a:pPr>
            <a:endParaRPr lang="da-DK" sz="2400" dirty="0">
              <a:latin typeface="Calibri" panose="020F0502020204030204" pitchFamily="34" charset="0"/>
              <a:cs typeface="Times New Roman" panose="02020603050405020304" pitchFamily="18" charset="0"/>
            </a:endParaRPr>
          </a:p>
          <a:p>
            <a:endParaRPr lang="da-DK" sz="2400" dirty="0">
              <a:latin typeface="Calibri" panose="020F0502020204030204" pitchFamily="34" charset="0"/>
              <a:cs typeface="Times New Roman" panose="02020603050405020304" pitchFamily="18" charset="0"/>
            </a:endParaRPr>
          </a:p>
        </p:txBody>
      </p:sp>
      <p:pic>
        <p:nvPicPr>
          <p:cNvPr id="4" name="Billede 3">
            <a:extLst>
              <a:ext uri="{FF2B5EF4-FFF2-40B4-BE49-F238E27FC236}">
                <a16:creationId xmlns:a16="http://schemas.microsoft.com/office/drawing/2014/main" id="{E61443E5-D217-4B15-B799-07ED96785BC2}"/>
              </a:ext>
            </a:extLst>
          </p:cNvPr>
          <p:cNvPicPr>
            <a:picLocks noChangeAspect="1"/>
          </p:cNvPicPr>
          <p:nvPr/>
        </p:nvPicPr>
        <p:blipFill>
          <a:blip r:embed="rId2"/>
          <a:stretch>
            <a:fillRect/>
          </a:stretch>
        </p:blipFill>
        <p:spPr>
          <a:xfrm>
            <a:off x="762000" y="5851122"/>
            <a:ext cx="1286367" cy="499915"/>
          </a:xfrm>
          <a:prstGeom prst="rect">
            <a:avLst/>
          </a:prstGeom>
        </p:spPr>
      </p:pic>
      <p:pic>
        <p:nvPicPr>
          <p:cNvPr id="5" name="Billede 4">
            <a:extLst>
              <a:ext uri="{FF2B5EF4-FFF2-40B4-BE49-F238E27FC236}">
                <a16:creationId xmlns:a16="http://schemas.microsoft.com/office/drawing/2014/main" id="{712DFD99-D472-4449-844E-8B6105FCA7B6}"/>
              </a:ext>
            </a:extLst>
          </p:cNvPr>
          <p:cNvPicPr>
            <a:picLocks noChangeAspect="1"/>
          </p:cNvPicPr>
          <p:nvPr/>
        </p:nvPicPr>
        <p:blipFill>
          <a:blip r:embed="rId3"/>
          <a:stretch>
            <a:fillRect/>
          </a:stretch>
        </p:blipFill>
        <p:spPr>
          <a:xfrm>
            <a:off x="4047239" y="5732359"/>
            <a:ext cx="824095" cy="734068"/>
          </a:xfrm>
          <a:prstGeom prst="rect">
            <a:avLst/>
          </a:prstGeom>
        </p:spPr>
      </p:pic>
    </p:spTree>
    <p:extLst>
      <p:ext uri="{BB962C8B-B14F-4D97-AF65-F5344CB8AC3E}">
        <p14:creationId xmlns:p14="http://schemas.microsoft.com/office/powerpoint/2010/main" val="40853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341068" y="487680"/>
            <a:ext cx="7437120" cy="1330840"/>
          </a:xfrm>
        </p:spPr>
        <p:txBody>
          <a:bodyPr>
            <a:normAutofit fontScale="90000"/>
          </a:bodyPr>
          <a:lstStyle/>
          <a:p>
            <a:br>
              <a:rPr lang="da-DK" sz="4100" dirty="0"/>
            </a:br>
            <a:r>
              <a:rPr lang="da-DK" sz="4100" dirty="0">
                <a:effectLst/>
                <a:latin typeface="Calibri" panose="020F0502020204030204" pitchFamily="34" charset="0"/>
                <a:ea typeface="Times New Roman" panose="02020603050405020304" pitchFamily="18" charset="0"/>
                <a:cs typeface="Times New Roman" panose="02020603050405020304" pitchFamily="18" charset="0"/>
              </a:rPr>
              <a:t>Fra Per Jacobsen Kollektiv Arbejdsret, 5. udgave (1994) s. 34</a:t>
            </a:r>
            <a:br>
              <a:rPr lang="da-DK" sz="1800" dirty="0">
                <a:effectLst/>
                <a:latin typeface="Calibri" panose="020F0502020204030204" pitchFamily="34" charset="0"/>
                <a:ea typeface="Times New Roman" panose="02020603050405020304" pitchFamily="18" charset="0"/>
                <a:cs typeface="Times New Roman" panose="02020603050405020304" pitchFamily="18" charset="0"/>
              </a:rPr>
            </a:br>
            <a:br>
              <a:rPr lang="da-DK" sz="1800" dirty="0"/>
            </a:br>
            <a:endParaRPr lang="da-DK" sz="1800"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432508" y="1767558"/>
            <a:ext cx="7345680" cy="4446607"/>
          </a:xfrm>
        </p:spPr>
        <p:txBody>
          <a:bodyPr>
            <a:normAutofit fontScale="92500" lnSpcReduction="20000"/>
          </a:bodyPr>
          <a:lstStyle/>
          <a:p>
            <a:pPr lvl="2"/>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p>
            <a:pPr lvl="3"/>
            <a:endParaRPr lang="da-DK" sz="11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800"/>
              </a:spcAft>
              <a:buNone/>
            </a:pPr>
            <a:r>
              <a:rPr lang="da-DK" sz="3200" dirty="0">
                <a:effectLst/>
                <a:latin typeface="Calibri" panose="020F0502020204030204" pitchFamily="34" charset="0"/>
                <a:ea typeface="Times New Roman" panose="02020603050405020304" pitchFamily="18" charset="0"/>
                <a:cs typeface="Times New Roman" panose="02020603050405020304" pitchFamily="18" charset="0"/>
              </a:rPr>
              <a:t>Kollektiv (</a:t>
            </a:r>
            <a:r>
              <a:rPr lang="da-DK" sz="3200" dirty="0" err="1">
                <a:effectLst/>
                <a:latin typeface="Calibri" panose="020F0502020204030204" pitchFamily="34" charset="0"/>
                <a:ea typeface="Times New Roman" panose="02020603050405020304" pitchFamily="18" charset="0"/>
                <a:cs typeface="Times New Roman" panose="02020603050405020304" pitchFamily="18" charset="0"/>
              </a:rPr>
              <a:t>arbejds</a:t>
            </a:r>
            <a:r>
              <a:rPr lang="da-DK" sz="3200" dirty="0">
                <a:effectLst/>
                <a:latin typeface="Calibri" panose="020F0502020204030204" pitchFamily="34" charset="0"/>
                <a:ea typeface="Times New Roman" panose="02020603050405020304" pitchFamily="18" charset="0"/>
                <a:cs typeface="Times New Roman" panose="02020603050405020304" pitchFamily="18" charset="0"/>
              </a:rPr>
              <a:t>)overenskomst definition:</a:t>
            </a:r>
          </a:p>
          <a:p>
            <a:pPr marL="0" indent="0">
              <a:spcAft>
                <a:spcPts val="800"/>
              </a:spcAft>
              <a:buNone/>
            </a:pPr>
            <a:r>
              <a:rPr lang="da-DK" sz="3200" i="1" dirty="0">
                <a:effectLst/>
                <a:latin typeface="Calibri" panose="020F0502020204030204" pitchFamily="34" charset="0"/>
                <a:ea typeface="Times New Roman" panose="02020603050405020304" pitchFamily="18" charset="0"/>
                <a:cs typeface="Times New Roman" panose="02020603050405020304" pitchFamily="18" charset="0"/>
              </a:rPr>
              <a:t>En aftale indgået mellem på den ene side en organisation af lønmodtagere og på den anden side en organisation af arbejdsgivere eller en enkelt arbejdsgiver (virksomhed) </a:t>
            </a:r>
            <a:r>
              <a:rPr lang="da-DK" sz="3200" b="1" i="1" dirty="0">
                <a:effectLst/>
                <a:latin typeface="Calibri" panose="020F0502020204030204" pitchFamily="34" charset="0"/>
                <a:ea typeface="Times New Roman" panose="02020603050405020304" pitchFamily="18" charset="0"/>
                <a:cs typeface="Times New Roman" panose="02020603050405020304" pitchFamily="18" charset="0"/>
              </a:rPr>
              <a:t>om de løn- og arbejdsvilkår, der skal finde anvendelse i forholdet mellem den enkelte lønmodtager og arbejdsgiver</a:t>
            </a:r>
            <a:r>
              <a:rPr lang="da-DK" sz="3200" i="1" dirty="0">
                <a:effectLst/>
                <a:latin typeface="Calibri" panose="020F0502020204030204" pitchFamily="34" charset="0"/>
                <a:ea typeface="Times New Roman" panose="02020603050405020304" pitchFamily="18" charset="0"/>
                <a:cs typeface="Times New Roman" panose="02020603050405020304" pitchFamily="18" charset="0"/>
              </a:rPr>
              <a:t>, samt om forholdet i øvrigt mellem lønmodtagere og arbejdsgivere, herunder disses organisationer.</a:t>
            </a:r>
          </a:p>
          <a:p>
            <a:pPr marL="0" indent="0">
              <a:spcAft>
                <a:spcPts val="800"/>
              </a:spcAft>
              <a:buNone/>
            </a:pPr>
            <a:endParaRPr lang="da-DK" sz="1700" dirty="0">
              <a:latin typeface="Calibri" panose="020F0502020204030204" pitchFamily="34" charset="0"/>
              <a:cs typeface="Times New Roman" panose="02020603050405020304" pitchFamily="18" charset="0"/>
            </a:endParaRPr>
          </a:p>
          <a:p>
            <a:endParaRPr lang="da-DK" sz="1700" dirty="0">
              <a:latin typeface="Calibri" panose="020F0502020204030204" pitchFamily="34" charset="0"/>
              <a:cs typeface="Times New Roman" panose="02020603050405020304" pitchFamily="18" charset="0"/>
            </a:endParaRPr>
          </a:p>
        </p:txBody>
      </p:sp>
      <p:pic>
        <p:nvPicPr>
          <p:cNvPr id="4" name="Billede 3">
            <a:extLst>
              <a:ext uri="{FF2B5EF4-FFF2-40B4-BE49-F238E27FC236}">
                <a16:creationId xmlns:a16="http://schemas.microsoft.com/office/drawing/2014/main" id="{EE01B279-0F47-4156-802C-E3AE0E540022}"/>
              </a:ext>
            </a:extLst>
          </p:cNvPr>
          <p:cNvPicPr>
            <a:picLocks noChangeAspect="1"/>
          </p:cNvPicPr>
          <p:nvPr/>
        </p:nvPicPr>
        <p:blipFill>
          <a:blip r:embed="rId2"/>
          <a:stretch>
            <a:fillRect/>
          </a:stretch>
        </p:blipFill>
        <p:spPr>
          <a:xfrm>
            <a:off x="8411106" y="1205696"/>
            <a:ext cx="2501216" cy="4446607"/>
          </a:xfrm>
          <a:prstGeom prst="rect">
            <a:avLst/>
          </a:prstGeom>
        </p:spPr>
      </p:pic>
    </p:spTree>
    <p:extLst>
      <p:ext uri="{BB962C8B-B14F-4D97-AF65-F5344CB8AC3E}">
        <p14:creationId xmlns:p14="http://schemas.microsoft.com/office/powerpoint/2010/main" val="21673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924122" y="605273"/>
            <a:ext cx="9392421" cy="1330841"/>
          </a:xfrm>
        </p:spPr>
        <p:txBody>
          <a:bodyPr>
            <a:normAutofit fontScale="90000"/>
          </a:bodyPr>
          <a:lstStyle/>
          <a:p>
            <a:br>
              <a:rPr lang="da-DK" sz="2100" b="1" i="1" dirty="0">
                <a:latin typeface="Times New Roman" panose="02020603050405020304" pitchFamily="18" charset="0"/>
                <a:ea typeface="Times New Roman" panose="02020603050405020304" pitchFamily="18" charset="0"/>
              </a:rPr>
            </a:br>
            <a:r>
              <a:rPr lang="da-DK" sz="4100" dirty="0">
                <a:latin typeface="Calibri" panose="020F0502020204030204" pitchFamily="34" charset="0"/>
                <a:cs typeface="Times New Roman" panose="02020603050405020304" pitchFamily="18" charset="0"/>
              </a:rPr>
              <a:t>Lov om den faste Voldgiftsret § 5 B</a:t>
            </a:r>
            <a:br>
              <a:rPr lang="da-DK" sz="4100" dirty="0">
                <a:effectLst/>
                <a:latin typeface="Calibri" panose="020F0502020204030204" pitchFamily="34" charset="0"/>
                <a:ea typeface="Times New Roman" panose="02020603050405020304" pitchFamily="18" charset="0"/>
                <a:cs typeface="Times New Roman" panose="02020603050405020304" pitchFamily="18" charset="0"/>
              </a:rPr>
            </a:br>
            <a:br>
              <a:rPr lang="da-DK" sz="4100" dirty="0"/>
            </a:br>
            <a:endParaRPr lang="da-DK" sz="4100"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924122" y="1212245"/>
            <a:ext cx="8954984" cy="3917773"/>
          </a:xfrm>
        </p:spPr>
        <p:txBody>
          <a:bodyPr>
            <a:normAutofit/>
          </a:bodyPr>
          <a:lstStyle/>
          <a:p>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800"/>
              </a:spcAft>
              <a:buNone/>
            </a:pP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Hvor der haves Ret til </a:t>
            </a:r>
            <a:r>
              <a:rPr lang="da-DK" sz="2400" dirty="0" err="1">
                <a:effectLst/>
                <a:latin typeface="Calibri" panose="020F0502020204030204" pitchFamily="34" charset="0"/>
                <a:ea typeface="Times New Roman" panose="02020603050405020304" pitchFamily="18" charset="0"/>
                <a:cs typeface="Times New Roman" panose="02020603050405020304" pitchFamily="18" charset="0"/>
              </a:rPr>
              <a:t>Søgsmaal</a:t>
            </a: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 ved [de faste Voldgiftsret], er </a:t>
            </a:r>
            <a:r>
              <a:rPr lang="da-DK" sz="2400" dirty="0" err="1">
                <a:effectLst/>
                <a:latin typeface="Calibri" panose="020F0502020204030204" pitchFamily="34" charset="0"/>
                <a:ea typeface="Times New Roman" panose="02020603050405020304" pitchFamily="18" charset="0"/>
                <a:cs typeface="Times New Roman" panose="02020603050405020304" pitchFamily="18" charset="0"/>
              </a:rPr>
              <a:t>Søgsmaal</a:t>
            </a: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 ved de almindelige Domstole </a:t>
            </a:r>
            <a:r>
              <a:rPr lang="da-DK" sz="2400" dirty="0" err="1">
                <a:effectLst/>
                <a:latin typeface="Calibri" panose="020F0502020204030204" pitchFamily="34" charset="0"/>
                <a:ea typeface="Times New Roman" panose="02020603050405020304" pitchFamily="18" charset="0"/>
                <a:cs typeface="Times New Roman" panose="02020603050405020304" pitchFamily="18" charset="0"/>
              </a:rPr>
              <a:t>afskaaret</a:t>
            </a: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 dog er den enkelte Arbejder ikke dermed </a:t>
            </a:r>
            <a:r>
              <a:rPr lang="da-DK" sz="2400" dirty="0" err="1">
                <a:effectLst/>
                <a:latin typeface="Calibri" panose="020F0502020204030204" pitchFamily="34" charset="0"/>
                <a:ea typeface="Times New Roman" panose="02020603050405020304" pitchFamily="18" charset="0"/>
                <a:cs typeface="Times New Roman" panose="02020603050405020304" pitchFamily="18" charset="0"/>
              </a:rPr>
              <a:t>afskaaret</a:t>
            </a: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 fra ved disse at søge sig tilgodehavende Arbejdsløn tilkendt, medmindre Organisationen under </a:t>
            </a:r>
            <a:r>
              <a:rPr lang="da-DK" sz="2400" dirty="0" err="1">
                <a:effectLst/>
                <a:latin typeface="Calibri" panose="020F0502020204030204" pitchFamily="34" charset="0"/>
                <a:ea typeface="Times New Roman" panose="02020603050405020304" pitchFamily="18" charset="0"/>
                <a:cs typeface="Times New Roman" panose="02020603050405020304" pitchFamily="18" charset="0"/>
              </a:rPr>
              <a:t>Søgsmaalet</a:t>
            </a: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 ved Voldgiftsretten har frafaldet en </a:t>
            </a:r>
            <a:r>
              <a:rPr lang="da-DK" sz="2400" dirty="0" err="1">
                <a:effectLst/>
                <a:latin typeface="Calibri" panose="020F0502020204030204" pitchFamily="34" charset="0"/>
                <a:ea typeface="Times New Roman" panose="02020603050405020304" pitchFamily="18" charset="0"/>
                <a:cs typeface="Times New Roman" panose="02020603050405020304" pitchFamily="18" charset="0"/>
              </a:rPr>
              <a:t>saadan</a:t>
            </a: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 Ret på Arbejderens Vegne.</a:t>
            </a:r>
          </a:p>
        </p:txBody>
      </p:sp>
      <p:pic>
        <p:nvPicPr>
          <p:cNvPr id="5" name="Billede 4">
            <a:extLst>
              <a:ext uri="{FF2B5EF4-FFF2-40B4-BE49-F238E27FC236}">
                <a16:creationId xmlns:a16="http://schemas.microsoft.com/office/drawing/2014/main" id="{EBCCF599-9F0B-4D3F-8999-F5CC17A2CD86}"/>
              </a:ext>
            </a:extLst>
          </p:cNvPr>
          <p:cNvPicPr>
            <a:picLocks noChangeAspect="1"/>
          </p:cNvPicPr>
          <p:nvPr/>
        </p:nvPicPr>
        <p:blipFill>
          <a:blip r:embed="rId2"/>
          <a:stretch>
            <a:fillRect/>
          </a:stretch>
        </p:blipFill>
        <p:spPr>
          <a:xfrm>
            <a:off x="1017995" y="4527694"/>
            <a:ext cx="4076066" cy="2061838"/>
          </a:xfrm>
          <a:prstGeom prst="rect">
            <a:avLst/>
          </a:prstGeom>
        </p:spPr>
      </p:pic>
      <p:sp>
        <p:nvSpPr>
          <p:cNvPr id="27" name="Freeform: Shape 2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7636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137034" y="609597"/>
            <a:ext cx="9392421" cy="1330841"/>
          </a:xfrm>
        </p:spPr>
        <p:txBody>
          <a:bodyPr>
            <a:noAutofit/>
          </a:bodyPr>
          <a:lstStyle/>
          <a:p>
            <a:br>
              <a:rPr lang="da-DK" sz="4100" b="1" i="1" dirty="0">
                <a:latin typeface="Times New Roman" panose="02020603050405020304" pitchFamily="18" charset="0"/>
                <a:ea typeface="Times New Roman" panose="02020603050405020304" pitchFamily="18" charset="0"/>
              </a:rPr>
            </a:br>
            <a:r>
              <a:rPr lang="da-DK" sz="4100" b="1" i="1" dirty="0">
                <a:latin typeface="Times New Roman" panose="02020603050405020304" pitchFamily="18" charset="0"/>
                <a:ea typeface="Times New Roman" panose="02020603050405020304" pitchFamily="18" charset="0"/>
              </a:rPr>
              <a:t>    </a:t>
            </a:r>
            <a:r>
              <a:rPr lang="da-DK" sz="4100" dirty="0">
                <a:latin typeface="Calibri" panose="020F0502020204030204" pitchFamily="34" charset="0"/>
                <a:cs typeface="Times New Roman" panose="02020603050405020304" pitchFamily="18" charset="0"/>
              </a:rPr>
              <a:t>§ 11. stk.  2 i arbejdsretsloven af 1973 </a:t>
            </a:r>
            <a:br>
              <a:rPr lang="da-DK" sz="4100" dirty="0">
                <a:effectLst/>
                <a:latin typeface="Calibri" panose="020F0502020204030204" pitchFamily="34" charset="0"/>
                <a:ea typeface="Times New Roman" panose="02020603050405020304" pitchFamily="18" charset="0"/>
                <a:cs typeface="Times New Roman" panose="02020603050405020304" pitchFamily="18" charset="0"/>
              </a:rPr>
            </a:br>
            <a:br>
              <a:rPr lang="da-DK" sz="4100" dirty="0"/>
            </a:br>
            <a:endParaRPr lang="da-DK" sz="4100"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750067" y="821225"/>
            <a:ext cx="9392421" cy="3917773"/>
          </a:xfrm>
        </p:spPr>
        <p:txBody>
          <a:bodyPr>
            <a:normAutofit/>
          </a:bodyPr>
          <a:lstStyle/>
          <a:p>
            <a:endParaRPr lang="da-DK"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sz="2400" dirty="0">
              <a:latin typeface="Calibri" panose="020F0502020204030204" pitchFamily="34" charset="0"/>
              <a:ea typeface="Times New Roman" panose="02020603050405020304" pitchFamily="18" charset="0"/>
              <a:cs typeface="Times New Roman" panose="02020603050405020304" pitchFamily="18" charset="0"/>
            </a:endParaRPr>
          </a:p>
          <a:p>
            <a:pPr marL="914400" lvl="2" indent="0">
              <a:spcAft>
                <a:spcPts val="800"/>
              </a:spcAft>
              <a:buNone/>
            </a:pP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En lønmodtager kan dog anlægge sag om tilkendelse af tilgodehavende løn ved de almindelige domstole, medmindre lønmodtagerens faglige organisation under en sag, der er anlagt ved arbejdsretten har frafaldet retten hertil på lønmodtagerens vegne, eller den manglende betaling af lønkravet skyldes uenighed af faglig karakter. </a:t>
            </a:r>
          </a:p>
        </p:txBody>
      </p:sp>
      <p:pic>
        <p:nvPicPr>
          <p:cNvPr id="4" name="Billede 3">
            <a:extLst>
              <a:ext uri="{FF2B5EF4-FFF2-40B4-BE49-F238E27FC236}">
                <a16:creationId xmlns:a16="http://schemas.microsoft.com/office/drawing/2014/main" id="{B26453F6-F7A3-4B5A-8211-DA04374095E9}"/>
              </a:ext>
            </a:extLst>
          </p:cNvPr>
          <p:cNvPicPr>
            <a:picLocks noChangeAspect="1"/>
          </p:cNvPicPr>
          <p:nvPr/>
        </p:nvPicPr>
        <p:blipFill>
          <a:blip r:embed="rId2"/>
          <a:stretch>
            <a:fillRect/>
          </a:stretch>
        </p:blipFill>
        <p:spPr>
          <a:xfrm>
            <a:off x="1778010" y="4216184"/>
            <a:ext cx="2336790" cy="2283482"/>
          </a:xfrm>
          <a:prstGeom prst="rect">
            <a:avLst/>
          </a:prstGeom>
        </p:spPr>
      </p:pic>
      <p:sp>
        <p:nvSpPr>
          <p:cNvPr id="24" name="Freeform: Shape 2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2881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137034" y="609597"/>
            <a:ext cx="9392421" cy="1330841"/>
          </a:xfrm>
        </p:spPr>
        <p:txBody>
          <a:bodyPr>
            <a:normAutofit fontScale="90000"/>
          </a:bodyPr>
          <a:lstStyle/>
          <a:p>
            <a:br>
              <a:rPr lang="da-DK" sz="1800" b="1" i="1" dirty="0">
                <a:latin typeface="Times New Roman" panose="02020603050405020304" pitchFamily="18" charset="0"/>
                <a:ea typeface="Times New Roman" panose="02020603050405020304" pitchFamily="18" charset="0"/>
              </a:rPr>
            </a:br>
            <a:r>
              <a:rPr lang="da-DK" sz="1800" b="1" i="1" dirty="0">
                <a:latin typeface="Times New Roman" panose="02020603050405020304" pitchFamily="18" charset="0"/>
                <a:ea typeface="Times New Roman" panose="02020603050405020304" pitchFamily="18" charset="0"/>
              </a:rPr>
              <a:t> 	</a:t>
            </a:r>
            <a:br>
              <a:rPr lang="da-DK" sz="4100" b="1" i="1" dirty="0">
                <a:latin typeface="Times New Roman" panose="02020603050405020304" pitchFamily="18" charset="0"/>
                <a:ea typeface="Times New Roman" panose="02020603050405020304" pitchFamily="18" charset="0"/>
              </a:rPr>
            </a:br>
            <a:r>
              <a:rPr lang="da-DK" sz="4100" dirty="0">
                <a:latin typeface="Calibri" panose="020F0502020204030204" pitchFamily="34" charset="0"/>
                <a:cs typeface="Times New Roman" panose="02020603050405020304" pitchFamily="18" charset="0"/>
              </a:rPr>
              <a:t>Menneskeretskonventionens artikel 6, stk. 1</a:t>
            </a:r>
            <a:br>
              <a:rPr lang="da-DK" sz="1800" dirty="0">
                <a:effectLst/>
                <a:latin typeface="Calibri" panose="020F0502020204030204" pitchFamily="34" charset="0"/>
                <a:ea typeface="Times New Roman" panose="02020603050405020304" pitchFamily="18" charset="0"/>
                <a:cs typeface="Times New Roman" panose="02020603050405020304" pitchFamily="18" charset="0"/>
              </a:rPr>
            </a:br>
            <a:br>
              <a:rPr lang="da-DK" sz="1800" dirty="0"/>
            </a:br>
            <a:endParaRPr lang="da-DK" sz="1800"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1137033" y="1275017"/>
            <a:ext cx="8733107" cy="3917773"/>
          </a:xfrm>
        </p:spPr>
        <p:txBody>
          <a:bodyPr>
            <a:normAutofit/>
          </a:bodyPr>
          <a:lstStyle/>
          <a:p>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800"/>
              </a:spcAft>
              <a:buNone/>
            </a:pP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Enhver har ret til en retfærdig og offentlig rettergang inden en rimelig frist for en uafhængig og upartisk domstol, der er oprettet ved lov, når der skal træffes afgørelse enten i en strid om hans borgerlige rettigheder og forpligtelser eller angående en mod ham rettet anklage for en forbrydelse.</a:t>
            </a:r>
          </a:p>
        </p:txBody>
      </p:sp>
      <p:pic>
        <p:nvPicPr>
          <p:cNvPr id="4" name="Billede 3">
            <a:extLst>
              <a:ext uri="{FF2B5EF4-FFF2-40B4-BE49-F238E27FC236}">
                <a16:creationId xmlns:a16="http://schemas.microsoft.com/office/drawing/2014/main" id="{9F6B8FCE-3CB4-433C-9FDD-29858CD6E1E2}"/>
              </a:ext>
            </a:extLst>
          </p:cNvPr>
          <p:cNvPicPr>
            <a:picLocks noChangeAspect="1"/>
          </p:cNvPicPr>
          <p:nvPr/>
        </p:nvPicPr>
        <p:blipFill>
          <a:blip r:embed="rId2"/>
          <a:stretch>
            <a:fillRect/>
          </a:stretch>
        </p:blipFill>
        <p:spPr>
          <a:xfrm>
            <a:off x="1290918" y="4255742"/>
            <a:ext cx="4201668" cy="2289909"/>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6445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7">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137034" y="400386"/>
            <a:ext cx="6836927" cy="1322888"/>
          </a:xfrm>
        </p:spPr>
        <p:txBody>
          <a:bodyPr>
            <a:normAutofit fontScale="90000"/>
          </a:bodyPr>
          <a:lstStyle/>
          <a:p>
            <a:br>
              <a:rPr lang="da-DK" sz="2100" b="1" i="1" dirty="0">
                <a:latin typeface="Times New Roman" panose="02020603050405020304" pitchFamily="18" charset="0"/>
                <a:ea typeface="Times New Roman" panose="02020603050405020304" pitchFamily="18" charset="0"/>
              </a:rPr>
            </a:br>
            <a:r>
              <a:rPr lang="da-DK" sz="2100" b="1" i="1" dirty="0">
                <a:latin typeface="Times New Roman" panose="02020603050405020304" pitchFamily="18" charset="0"/>
                <a:ea typeface="Times New Roman" panose="02020603050405020304" pitchFamily="18" charset="0"/>
              </a:rPr>
              <a:t> 	</a:t>
            </a:r>
            <a:br>
              <a:rPr lang="da-DK" sz="2100" b="1" i="1" dirty="0">
                <a:latin typeface="Times New Roman" panose="02020603050405020304" pitchFamily="18" charset="0"/>
                <a:ea typeface="Times New Roman" panose="02020603050405020304" pitchFamily="18" charset="0"/>
              </a:rPr>
            </a:br>
            <a:r>
              <a:rPr lang="da-DK" sz="2100" b="1" i="1" dirty="0">
                <a:latin typeface="Times New Roman" panose="02020603050405020304" pitchFamily="18" charset="0"/>
                <a:ea typeface="Times New Roman" panose="02020603050405020304" pitchFamily="18" charset="0"/>
              </a:rPr>
              <a:t> </a:t>
            </a:r>
            <a:r>
              <a:rPr lang="da-DK" sz="4100" dirty="0">
                <a:latin typeface="Calibri" panose="020F0502020204030204" pitchFamily="34" charset="0"/>
                <a:cs typeface="Times New Roman" panose="02020603050405020304" pitchFamily="18" charset="0"/>
              </a:rPr>
              <a:t>Præmisserne i U 1994.953 H</a:t>
            </a:r>
            <a:br>
              <a:rPr lang="da-DK" sz="4100" dirty="0"/>
            </a:br>
            <a:endParaRPr lang="da-DK" sz="4100"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1137034" y="1271043"/>
            <a:ext cx="8571742" cy="3908585"/>
          </a:xfrm>
        </p:spPr>
        <p:txBody>
          <a:bodyPr>
            <a:normAutofit/>
          </a:bodyPr>
          <a:lstStyle/>
          <a:p>
            <a:pPr marL="0" indent="0">
              <a:spcAft>
                <a:spcPts val="800"/>
              </a:spcAft>
              <a:buNone/>
            </a:pP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800"/>
              </a:spcAft>
              <a:buNone/>
            </a:pPr>
            <a:r>
              <a:rPr lang="da-DK" sz="2400" dirty="0">
                <a:effectLst/>
                <a:latin typeface="Calibri" panose="020F0502020204030204" pitchFamily="34" charset="0"/>
                <a:ea typeface="Times New Roman" panose="02020603050405020304" pitchFamily="18" charset="0"/>
                <a:cs typeface="Times New Roman" panose="02020603050405020304" pitchFamily="18" charset="0"/>
              </a:rPr>
              <a:t>»Bestemmelsen i arbejdsretslovens § 11, stk. 2, må sammenholdt med art. 6, stk. 1, i Den Europæiske Menneskerettighedskonvention fortolkes således, at en lønmodtager, hvis faglige organisation ikke har ønsket fagretslig behandling af et lønkrav i forbindelse med en afskedigelse, ikke er afskåret fra selv at anlægge sag om kravet ved domstolene. Det er herved uden betydning, om kravet støttes på en kollektiv overenskomst eller andet retsgrundlag... «</a:t>
            </a:r>
          </a:p>
        </p:txBody>
      </p:sp>
      <p:pic>
        <p:nvPicPr>
          <p:cNvPr id="5" name="Billede 4">
            <a:extLst>
              <a:ext uri="{FF2B5EF4-FFF2-40B4-BE49-F238E27FC236}">
                <a16:creationId xmlns:a16="http://schemas.microsoft.com/office/drawing/2014/main" id="{13915246-BADE-4C03-9181-521B9E975AC2}"/>
              </a:ext>
            </a:extLst>
          </p:cNvPr>
          <p:cNvPicPr>
            <a:picLocks noChangeAspect="1"/>
          </p:cNvPicPr>
          <p:nvPr/>
        </p:nvPicPr>
        <p:blipFill>
          <a:blip r:embed="rId2"/>
          <a:stretch>
            <a:fillRect/>
          </a:stretch>
        </p:blipFill>
        <p:spPr>
          <a:xfrm>
            <a:off x="4806369" y="5253317"/>
            <a:ext cx="1429050" cy="1395469"/>
          </a:xfrm>
          <a:prstGeom prst="rect">
            <a:avLst/>
          </a:prstGeom>
        </p:spPr>
      </p:pic>
      <p:pic>
        <p:nvPicPr>
          <p:cNvPr id="4" name="Billede 3">
            <a:extLst>
              <a:ext uri="{FF2B5EF4-FFF2-40B4-BE49-F238E27FC236}">
                <a16:creationId xmlns:a16="http://schemas.microsoft.com/office/drawing/2014/main" id="{53AAEBF9-C767-4211-9E8F-971DEBEF52EE}"/>
              </a:ext>
            </a:extLst>
          </p:cNvPr>
          <p:cNvPicPr>
            <a:picLocks noChangeAspect="1"/>
          </p:cNvPicPr>
          <p:nvPr/>
        </p:nvPicPr>
        <p:blipFill>
          <a:blip r:embed="rId3"/>
          <a:stretch>
            <a:fillRect/>
          </a:stretch>
        </p:blipFill>
        <p:spPr>
          <a:xfrm>
            <a:off x="1508587" y="5403455"/>
            <a:ext cx="2206950" cy="1202787"/>
          </a:xfrm>
          <a:prstGeom prst="rect">
            <a:avLst/>
          </a:prstGeom>
        </p:spPr>
      </p:pic>
    </p:spTree>
    <p:extLst>
      <p:ext uri="{BB962C8B-B14F-4D97-AF65-F5344CB8AC3E}">
        <p14:creationId xmlns:p14="http://schemas.microsoft.com/office/powerpoint/2010/main" val="106266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559674" y="405205"/>
            <a:ext cx="10632327" cy="1188720"/>
          </a:xfrm>
        </p:spPr>
        <p:txBody>
          <a:bodyPr>
            <a:normAutofit fontScale="90000"/>
          </a:bodyPr>
          <a:lstStyle/>
          <a:p>
            <a:br>
              <a:rPr lang="da-DK" sz="1400" b="1" i="1" dirty="0">
                <a:solidFill>
                  <a:schemeClr val="tx1">
                    <a:lumMod val="85000"/>
                    <a:lumOff val="15000"/>
                  </a:schemeClr>
                </a:solidFill>
                <a:latin typeface="Times New Roman" panose="02020603050405020304" pitchFamily="18" charset="0"/>
                <a:ea typeface="Times New Roman" panose="02020603050405020304" pitchFamily="18" charset="0"/>
              </a:rPr>
            </a:br>
            <a:r>
              <a:rPr lang="da-DK" sz="1400" b="1" i="1" dirty="0">
                <a:solidFill>
                  <a:schemeClr val="tx1">
                    <a:lumMod val="85000"/>
                    <a:lumOff val="15000"/>
                  </a:schemeClr>
                </a:solidFill>
                <a:latin typeface="Times New Roman" panose="02020603050405020304" pitchFamily="18" charset="0"/>
                <a:ea typeface="Times New Roman" panose="02020603050405020304" pitchFamily="18" charset="0"/>
              </a:rPr>
              <a:t> 	</a:t>
            </a:r>
            <a:br>
              <a:rPr lang="da-DK" sz="4600" b="1" i="1" dirty="0">
                <a:solidFill>
                  <a:schemeClr val="tx1">
                    <a:lumMod val="85000"/>
                    <a:lumOff val="15000"/>
                  </a:schemeClr>
                </a:solidFill>
                <a:latin typeface="Times New Roman" panose="02020603050405020304" pitchFamily="18" charset="0"/>
                <a:ea typeface="Times New Roman" panose="02020603050405020304" pitchFamily="18" charset="0"/>
              </a:rPr>
            </a:br>
            <a:r>
              <a:rPr lang="da-DK" sz="4600" dirty="0">
                <a:solidFill>
                  <a:schemeClr val="tx1">
                    <a:lumMod val="85000"/>
                    <a:lumOff val="15000"/>
                  </a:schemeClr>
                </a:solidFill>
                <a:latin typeface="Calibri" panose="020F0502020204030204" pitchFamily="34" charset="0"/>
                <a:cs typeface="Times New Roman" panose="02020603050405020304" pitchFamily="18" charset="0"/>
              </a:rPr>
              <a:t>Arbejdsretslovens § 11. stk.  2, </a:t>
            </a:r>
            <a:br>
              <a:rPr lang="da-DK" sz="4600" dirty="0">
                <a:solidFill>
                  <a:schemeClr val="tx1">
                    <a:lumMod val="85000"/>
                    <a:lumOff val="15000"/>
                  </a:schemeClr>
                </a:solidFill>
                <a:latin typeface="Calibri" panose="020F0502020204030204" pitchFamily="34" charset="0"/>
                <a:cs typeface="Times New Roman" panose="02020603050405020304" pitchFamily="18" charset="0"/>
              </a:rPr>
            </a:br>
            <a:r>
              <a:rPr lang="da-DK" sz="4600" dirty="0">
                <a:solidFill>
                  <a:schemeClr val="tx1">
                    <a:lumMod val="85000"/>
                    <a:lumOff val="15000"/>
                  </a:schemeClr>
                </a:solidFill>
                <a:latin typeface="Calibri" panose="020F0502020204030204" pitchFamily="34" charset="0"/>
                <a:cs typeface="Times New Roman" panose="02020603050405020304" pitchFamily="18" charset="0"/>
              </a:rPr>
              <a:t>gældende formulering</a:t>
            </a:r>
            <a:br>
              <a:rPr lang="da-DK" sz="14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br>
            <a:br>
              <a:rPr lang="da-DK" sz="1400" dirty="0">
                <a:solidFill>
                  <a:schemeClr val="tx1">
                    <a:lumMod val="85000"/>
                    <a:lumOff val="15000"/>
                  </a:schemeClr>
                </a:solidFill>
              </a:rPr>
            </a:br>
            <a:endParaRPr lang="da-DK" sz="1400" dirty="0">
              <a:solidFill>
                <a:schemeClr val="tx1">
                  <a:lumMod val="85000"/>
                  <a:lumOff val="15000"/>
                </a:schemeClr>
              </a:solidFill>
            </a:endParaRPr>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720858" y="1296565"/>
            <a:ext cx="8853448" cy="4264869"/>
          </a:xfrm>
        </p:spPr>
        <p:txBody>
          <a:bodyPr anchor="ctr">
            <a:normAutofit lnSpcReduction="10000"/>
          </a:bodyPr>
          <a:lstStyle/>
          <a:p>
            <a:endParaRPr lang="da-DK" sz="20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sz="2000" dirty="0">
              <a:solidFill>
                <a:schemeClr val="tx1">
                  <a:lumMod val="85000"/>
                  <a:lumOff val="1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914400" lvl="2" indent="0">
              <a:spcAft>
                <a:spcPts val="800"/>
              </a:spcAft>
              <a:buNone/>
            </a:pPr>
            <a:endParaRPr lang="da-DK" sz="36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914400" lvl="2" indent="0">
              <a:spcAft>
                <a:spcPts val="800"/>
              </a:spcAft>
              <a:buNone/>
            </a:pPr>
            <a:r>
              <a:rPr lang="da-DK" sz="36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En lønmodtager kan anlægge sag ved de almindelige domstole om påståede løntilgodehavender mv., hvis den pågældende godtgør, at vedkommende faglige organisation ikke agter at iværksætte fagretlig behandling af kravet.</a:t>
            </a:r>
          </a:p>
        </p:txBody>
      </p:sp>
    </p:spTree>
    <p:extLst>
      <p:ext uri="{BB962C8B-B14F-4D97-AF65-F5344CB8AC3E}">
        <p14:creationId xmlns:p14="http://schemas.microsoft.com/office/powerpoint/2010/main" val="41581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p:txBody>
          <a:bodyPr>
            <a:normAutofit fontScale="90000"/>
          </a:bodyPr>
          <a:lstStyle/>
          <a:p>
            <a:br>
              <a:rPr lang="da-DK" b="1" i="1" dirty="0">
                <a:latin typeface="Times New Roman" panose="02020603050405020304" pitchFamily="18" charset="0"/>
                <a:ea typeface="Times New Roman" panose="02020603050405020304" pitchFamily="18" charset="0"/>
              </a:rPr>
            </a:br>
            <a:br>
              <a:rPr lang="da-DK" dirty="0"/>
            </a:br>
            <a:r>
              <a:rPr lang="da-DK" dirty="0"/>
              <a:t>	Hovedaftalens § 4, stk. 3 (resumé)</a:t>
            </a:r>
            <a:br>
              <a:rPr lang="da-DK" sz="4400" dirty="0">
                <a:effectLst/>
                <a:latin typeface="Calibri" panose="020F0502020204030204" pitchFamily="34" charset="0"/>
                <a:ea typeface="Times New Roman" panose="02020603050405020304" pitchFamily="18" charset="0"/>
                <a:cs typeface="Times New Roman" panose="02020603050405020304" pitchFamily="18" charset="0"/>
              </a:rPr>
            </a:br>
            <a:br>
              <a:rPr lang="da-DK" dirty="0"/>
            </a:br>
            <a:endParaRPr lang="da-DK"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838200" y="582705"/>
            <a:ext cx="10515600" cy="4585729"/>
          </a:xfrm>
        </p:spPr>
        <p:txBody>
          <a:bodyPr>
            <a:normAutofit fontScale="92500" lnSpcReduction="20000"/>
          </a:bodyPr>
          <a:lstStyle/>
          <a:p>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sz="2400" dirty="0">
              <a:latin typeface="Calibri" panose="020F0502020204030204" pitchFamily="34" charset="0"/>
              <a:ea typeface="Times New Roman" panose="02020603050405020304" pitchFamily="18" charset="0"/>
              <a:cs typeface="Times New Roman" panose="02020603050405020304" pitchFamily="18" charset="0"/>
            </a:endParaRPr>
          </a:p>
          <a:p>
            <a:pPr marL="914400" lvl="2" indent="0">
              <a:lnSpc>
                <a:spcPct val="107000"/>
              </a:lnSpc>
              <a:spcAft>
                <a:spcPts val="800"/>
              </a:spcAft>
              <a:buNone/>
            </a:pPr>
            <a:endParaRPr lang="da-DK"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lvl="2" indent="0">
              <a:lnSpc>
                <a:spcPct val="107000"/>
              </a:lnSpc>
              <a:spcAft>
                <a:spcPts val="800"/>
              </a:spcAft>
              <a:buNone/>
            </a:pPr>
            <a:r>
              <a:rPr lang="da-DK" sz="2200" dirty="0">
                <a:effectLst/>
                <a:latin typeface="Calibri" panose="020F0502020204030204" pitchFamily="34" charset="0"/>
                <a:ea typeface="Times New Roman" panose="02020603050405020304" pitchFamily="18" charset="0"/>
                <a:cs typeface="Times New Roman" panose="02020603050405020304" pitchFamily="18" charset="0"/>
              </a:rPr>
              <a:t>b) Afskedigelsen kan kræves behandlet lokalt mellem repræsentanter for virksomhedens ledelse og dens arbejdstagere. Forhandlingen skal være afsluttet senest 14 dage fra underretningen om afskedigelsen. Fristen er 3 måneder, hvis arbejdsgiveren har afgivet væsentlige urigtige oplysninger om grunden til afskedigelsen. </a:t>
            </a:r>
          </a:p>
          <a:p>
            <a:pPr marL="914400" lvl="2" indent="0">
              <a:lnSpc>
                <a:spcPct val="107000"/>
              </a:lnSpc>
              <a:spcAft>
                <a:spcPts val="800"/>
              </a:spcAft>
              <a:buNone/>
            </a:pPr>
            <a:r>
              <a:rPr lang="da-DK" sz="2200" dirty="0">
                <a:effectLst/>
                <a:latin typeface="Calibri" panose="020F0502020204030204" pitchFamily="34" charset="0"/>
                <a:ea typeface="Times New Roman" panose="02020603050405020304" pitchFamily="18" charset="0"/>
                <a:cs typeface="Times New Roman" panose="02020603050405020304" pitchFamily="18" charset="0"/>
              </a:rPr>
              <a:t>c) Opnås der ikke herved enighed, skal der omgående optages forhandling mellem organisationerne.</a:t>
            </a:r>
          </a:p>
          <a:p>
            <a:pPr marL="914400" lvl="2" indent="0">
              <a:lnSpc>
                <a:spcPct val="107000"/>
              </a:lnSpc>
              <a:spcAft>
                <a:spcPts val="800"/>
              </a:spcAft>
              <a:buNone/>
            </a:pPr>
            <a:r>
              <a:rPr lang="da-DK" sz="2200" dirty="0">
                <a:effectLst/>
                <a:latin typeface="Calibri" panose="020F0502020204030204" pitchFamily="34" charset="0"/>
                <a:ea typeface="Times New Roman" panose="02020603050405020304" pitchFamily="18" charset="0"/>
                <a:cs typeface="Times New Roman" panose="02020603050405020304" pitchFamily="18" charset="0"/>
              </a:rPr>
              <a:t>d)  Opnås der ikke herved enighed, kan vedkommende fagforbund klage til Afskedigelsesnævnet inden for en frist af 7 dage efter afslutningen af organisationernes forhandling.</a:t>
            </a:r>
          </a:p>
          <a:p>
            <a:pPr marL="0" indent="0">
              <a:lnSpc>
                <a:spcPct val="107000"/>
              </a:lnSpc>
              <a:spcAft>
                <a:spcPts val="800"/>
              </a:spcAft>
              <a:buNone/>
            </a:pP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a:t>
            </a:r>
          </a:p>
        </p:txBody>
      </p:sp>
      <p:pic>
        <p:nvPicPr>
          <p:cNvPr id="4" name="Billede 3">
            <a:extLst>
              <a:ext uri="{FF2B5EF4-FFF2-40B4-BE49-F238E27FC236}">
                <a16:creationId xmlns:a16="http://schemas.microsoft.com/office/drawing/2014/main" id="{DCFA9076-A267-4312-A860-E0E9B83DEC39}"/>
              </a:ext>
            </a:extLst>
          </p:cNvPr>
          <p:cNvPicPr>
            <a:picLocks noChangeAspect="1"/>
          </p:cNvPicPr>
          <p:nvPr/>
        </p:nvPicPr>
        <p:blipFill>
          <a:blip r:embed="rId2"/>
          <a:stretch>
            <a:fillRect/>
          </a:stretch>
        </p:blipFill>
        <p:spPr>
          <a:xfrm>
            <a:off x="1596646" y="4887186"/>
            <a:ext cx="3087412" cy="1543706"/>
          </a:xfrm>
          <a:prstGeom prst="rect">
            <a:avLst/>
          </a:prstGeom>
        </p:spPr>
      </p:pic>
      <p:pic>
        <p:nvPicPr>
          <p:cNvPr id="5" name="Billede 4">
            <a:extLst>
              <a:ext uri="{FF2B5EF4-FFF2-40B4-BE49-F238E27FC236}">
                <a16:creationId xmlns:a16="http://schemas.microsoft.com/office/drawing/2014/main" id="{3385A8F3-7261-4940-958A-07FCDA1E5D87}"/>
              </a:ext>
            </a:extLst>
          </p:cNvPr>
          <p:cNvPicPr>
            <a:picLocks noChangeAspect="1"/>
          </p:cNvPicPr>
          <p:nvPr/>
        </p:nvPicPr>
        <p:blipFill>
          <a:blip r:embed="rId3"/>
          <a:stretch>
            <a:fillRect/>
          </a:stretch>
        </p:blipFill>
        <p:spPr>
          <a:xfrm>
            <a:off x="6203577" y="4887186"/>
            <a:ext cx="3841376" cy="1797007"/>
          </a:xfrm>
          <a:prstGeom prst="rect">
            <a:avLst/>
          </a:prstGeom>
        </p:spPr>
      </p:pic>
    </p:spTree>
    <p:extLst>
      <p:ext uri="{BB962C8B-B14F-4D97-AF65-F5344CB8AC3E}">
        <p14:creationId xmlns:p14="http://schemas.microsoft.com/office/powerpoint/2010/main" val="33147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528919" y="0"/>
            <a:ext cx="10515600" cy="1325563"/>
          </a:xfrm>
        </p:spPr>
        <p:txBody>
          <a:bodyPr>
            <a:normAutofit fontScale="90000"/>
          </a:bodyPr>
          <a:lstStyle/>
          <a:p>
            <a:br>
              <a:rPr lang="da-DK" b="1" i="1" dirty="0">
                <a:latin typeface="Times New Roman" panose="02020603050405020304" pitchFamily="18" charset="0"/>
                <a:ea typeface="Times New Roman" panose="02020603050405020304" pitchFamily="18" charset="0"/>
              </a:rPr>
            </a:br>
            <a:r>
              <a:rPr lang="da-DK" dirty="0"/>
              <a:t>U 2005.3332 H</a:t>
            </a:r>
            <a:br>
              <a:rPr lang="da-DK" dirty="0"/>
            </a:br>
            <a:endParaRPr lang="da-DK"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528919" y="987425"/>
            <a:ext cx="11349316" cy="4351338"/>
          </a:xfrm>
        </p:spPr>
        <p:txBody>
          <a:bodyPr>
            <a:noAutofit/>
          </a:bodyPr>
          <a:lstStyle/>
          <a:p>
            <a:pPr marL="0" indent="0">
              <a:lnSpc>
                <a:spcPct val="107000"/>
              </a:lnSpc>
              <a:spcAft>
                <a:spcPts val="800"/>
              </a:spcAft>
              <a:buNone/>
            </a:pP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En virksomhed overenskomst med SiD, som fulgte Hovedaftalen mellem DA og LO. </a:t>
            </a:r>
          </a:p>
          <a:p>
            <a:pPr marL="0" indent="0">
              <a:lnSpc>
                <a:spcPct val="107000"/>
              </a:lnSpc>
              <a:spcAft>
                <a:spcPts val="800"/>
              </a:spcAft>
              <a:buNone/>
            </a:pPr>
            <a:r>
              <a:rPr lang="da-DK" sz="1800" dirty="0">
                <a:latin typeface="Calibri" panose="020F0502020204030204" pitchFamily="34" charset="0"/>
                <a:ea typeface="Times New Roman" panose="02020603050405020304" pitchFamily="18" charset="0"/>
                <a:cs typeface="Times New Roman" panose="02020603050405020304" pitchFamily="18" charset="0"/>
              </a:rPr>
              <a:t>A </a:t>
            </a: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organiseret i Kristelig Fagforening og dermed ikke omfattet af overenskomsten eller hovedaftalen. </a:t>
            </a:r>
          </a:p>
          <a:p>
            <a:pPr marL="0" indent="0">
              <a:lnSpc>
                <a:spcPct val="107000"/>
              </a:lnSpc>
              <a:spcAft>
                <a:spcPts val="800"/>
              </a:spcAft>
              <a:buNone/>
            </a:pP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A blev afskediget, og på hans vegne anlagde Kristelig fagforening sag mod virksomheden. </a:t>
            </a:r>
          </a:p>
          <a:p>
            <a:pPr marL="0" indent="0">
              <a:lnSpc>
                <a:spcPct val="107000"/>
              </a:lnSpc>
              <a:spcAft>
                <a:spcPts val="800"/>
              </a:spcAft>
              <a:buNone/>
            </a:pPr>
            <a:r>
              <a:rPr lang="da-DK" sz="1800" dirty="0">
                <a:latin typeface="Calibri" panose="020F0502020204030204" pitchFamily="34" charset="0"/>
                <a:ea typeface="Times New Roman" panose="02020603050405020304" pitchFamily="18" charset="0"/>
                <a:cs typeface="Times New Roman" panose="02020603050405020304" pitchFamily="18" charset="0"/>
              </a:rPr>
              <a:t>Påstand: </a:t>
            </a: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godtgørelse jf. Hovedaftalens § 4, stk. 3. </a:t>
            </a:r>
          </a:p>
          <a:p>
            <a:pPr marL="0" indent="0">
              <a:lnSpc>
                <a:spcPct val="107000"/>
              </a:lnSpc>
              <a:spcAft>
                <a:spcPts val="800"/>
              </a:spcAft>
              <a:buNone/>
            </a:pP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Byretten og landsretten frifandt virksomheden bl.a. </a:t>
            </a:r>
            <a:r>
              <a:rPr lang="da-DK" sz="1800" dirty="0">
                <a:latin typeface="Calibri" panose="020F0502020204030204" pitchFamily="34" charset="0"/>
                <a:ea typeface="Times New Roman" panose="02020603050405020304" pitchFamily="18" charset="0"/>
                <a:cs typeface="Times New Roman" panose="02020603050405020304" pitchFamily="18" charset="0"/>
              </a:rPr>
              <a:t>fordi</a:t>
            </a: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 KF ikke var omfattet af Hovedaftalen. </a:t>
            </a:r>
          </a:p>
          <a:p>
            <a:pPr marL="0" indent="0">
              <a:lnSpc>
                <a:spcPct val="107000"/>
              </a:lnSpc>
              <a:spcAft>
                <a:spcPts val="800"/>
              </a:spcAft>
              <a:buNone/>
            </a:pP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Højesterets flertal udtalte imidlertid, at der var en formodning for, at overenskomsternes vilkår ikke alene gjaldt i forhold til ansatte, der var medlem af SiD, men også udenforstående ansatte, herunder A. </a:t>
            </a:r>
          </a:p>
          <a:p>
            <a:pPr marL="0" indent="0">
              <a:lnSpc>
                <a:spcPct val="107000"/>
              </a:lnSpc>
              <a:spcAft>
                <a:spcPts val="800"/>
              </a:spcAft>
              <a:buNone/>
            </a:pPr>
            <a:r>
              <a:rPr lang="da-DK" sz="1800" b="1" dirty="0">
                <a:effectLst/>
                <a:latin typeface="Calibri" panose="020F0502020204030204" pitchFamily="34" charset="0"/>
                <a:ea typeface="Times New Roman" panose="02020603050405020304" pitchFamily="18" charset="0"/>
                <a:cs typeface="Times New Roman" panose="02020603050405020304" pitchFamily="18" charset="0"/>
              </a:rPr>
              <a:t>Den omstændighed, at visse procedureregler i Hovedaftalens § 4, stk. 3, ikke var anvendelige i den foreliggende situation, kunne ikke afskære A fra ved domstolene at påberåbe sig den beskyttelse, som denne bestemmelse tilsigtede at give de ansatte. </a:t>
            </a:r>
          </a:p>
          <a:p>
            <a:pPr marL="0" indent="0">
              <a:lnSpc>
                <a:spcPct val="107000"/>
              </a:lnSpc>
              <a:spcAft>
                <a:spcPts val="800"/>
              </a:spcAft>
              <a:buNone/>
            </a:pP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Højesteret fandt ikke afskedigelsen sagligt begrundet og tillagde med dommerstemmerne 4-1 A en godtgørelse på 50.000 kr. (Dissens). </a:t>
            </a:r>
          </a:p>
          <a:p>
            <a:pPr marL="0" indent="0" algn="just">
              <a:lnSpc>
                <a:spcPts val="1075"/>
              </a:lnSpc>
              <a:buNone/>
            </a:pPr>
            <a:r>
              <a:rPr lang="da-DK" sz="1800" dirty="0">
                <a:effectLst/>
                <a:latin typeface="Times New Roman" panose="02020603050405020304" pitchFamily="18" charset="0"/>
                <a:ea typeface="Times New Roman" panose="02020603050405020304" pitchFamily="18" charset="0"/>
              </a:rPr>
              <a:t>	</a:t>
            </a:r>
            <a:endParaRPr lang="da-DK" sz="1800" dirty="0"/>
          </a:p>
        </p:txBody>
      </p:sp>
    </p:spTree>
    <p:extLst>
      <p:ext uri="{BB962C8B-B14F-4D97-AF65-F5344CB8AC3E}">
        <p14:creationId xmlns:p14="http://schemas.microsoft.com/office/powerpoint/2010/main" val="14544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578224" y="167902"/>
            <a:ext cx="10515600" cy="1325563"/>
          </a:xfrm>
        </p:spPr>
        <p:txBody>
          <a:bodyPr>
            <a:normAutofit fontScale="90000"/>
          </a:bodyPr>
          <a:lstStyle/>
          <a:p>
            <a:br>
              <a:rPr lang="da-DK" b="1" i="1" dirty="0">
                <a:latin typeface="Times New Roman" panose="02020603050405020304" pitchFamily="18" charset="0"/>
                <a:ea typeface="Times New Roman" panose="02020603050405020304" pitchFamily="18" charset="0"/>
              </a:rPr>
            </a:br>
            <a:r>
              <a:rPr lang="da-DK" dirty="0"/>
              <a:t> U 2021.3721 H (i)</a:t>
            </a:r>
            <a:br>
              <a:rPr lang="da-DK" dirty="0"/>
            </a:br>
            <a:endParaRPr lang="da-DK"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735106" y="1493465"/>
            <a:ext cx="10515600" cy="4351338"/>
          </a:xfrm>
        </p:spPr>
        <p:txBody>
          <a:bodyPr>
            <a:noAutofit/>
          </a:bodyPr>
          <a:lstStyle/>
          <a:p>
            <a:pPr marL="0" indent="0">
              <a:lnSpc>
                <a:spcPct val="107000"/>
              </a:lnSpc>
              <a:spcAft>
                <a:spcPts val="800"/>
              </a:spcAft>
              <a:buNone/>
            </a:pP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A blev i november 2015 opsagt fra sin stilling i virksomheden X og kontaktede sin fagforening, 3F, fordi han </a:t>
            </a:r>
            <a:r>
              <a:rPr lang="da-DK" sz="2000" dirty="0">
                <a:effectLst/>
                <a:latin typeface="Calibri" panose="020F0502020204030204" pitchFamily="34" charset="0"/>
                <a:ea typeface="Times New Roman" panose="02020603050405020304" pitchFamily="18" charset="0"/>
                <a:cs typeface="Times New Roman" panose="02020603050405020304" pitchFamily="18" charset="0"/>
              </a:rPr>
              <a:t>mente, at opsigelsen var urimelig. </a:t>
            </a:r>
          </a:p>
          <a:p>
            <a:pPr marL="0" indent="0">
              <a:lnSpc>
                <a:spcPct val="107000"/>
              </a:lnSpc>
              <a:spcAft>
                <a:spcPts val="800"/>
              </a:spcAft>
              <a:buNone/>
            </a:pPr>
            <a:r>
              <a:rPr lang="da-DK" sz="2000" dirty="0">
                <a:effectLst/>
                <a:latin typeface="Calibri" panose="020F0502020204030204" pitchFamily="34" charset="0"/>
                <a:ea typeface="Times New Roman" panose="02020603050405020304" pitchFamily="18" charset="0"/>
                <a:cs typeface="Times New Roman" panose="02020603050405020304" pitchFamily="18" charset="0"/>
              </a:rPr>
              <a:t>Først i august 2016 protesterede 3F mod opsigelsen og anmodede X om lokal forhandling. 3F undlod at videreføre sagen fagretligt. </a:t>
            </a:r>
          </a:p>
          <a:p>
            <a:pPr marL="0" indent="0">
              <a:lnSpc>
                <a:spcPct val="107000"/>
              </a:lnSpc>
              <a:spcAft>
                <a:spcPts val="800"/>
              </a:spcAft>
              <a:buNone/>
            </a:pPr>
            <a:r>
              <a:rPr lang="da-DK" sz="2000" dirty="0">
                <a:effectLst/>
                <a:latin typeface="Calibri" panose="020F0502020204030204" pitchFamily="34" charset="0"/>
                <a:ea typeface="Times New Roman" panose="02020603050405020304" pitchFamily="18" charset="0"/>
                <a:cs typeface="Times New Roman" panose="02020603050405020304" pitchFamily="18" charset="0"/>
              </a:rPr>
              <a:t>A anlagde herefter sag mod X ved de almindelige domstole efter § 11, stk. 2 med påstand om betaling af godtgørelse for urimelig afskedigelse efter Hovedaftalens § 4, stk. 3. </a:t>
            </a:r>
          </a:p>
          <a:p>
            <a:pPr marL="0" indent="0">
              <a:lnSpc>
                <a:spcPct val="107000"/>
              </a:lnSpc>
              <a:spcAft>
                <a:spcPts val="800"/>
              </a:spcAft>
              <a:buNone/>
            </a:pPr>
            <a:r>
              <a:rPr lang="da-DK" sz="2000" dirty="0">
                <a:effectLst/>
                <a:latin typeface="Calibri" panose="020F0502020204030204" pitchFamily="34" charset="0"/>
                <a:ea typeface="Times New Roman" panose="02020603050405020304" pitchFamily="18" charset="0"/>
                <a:cs typeface="Times New Roman" panose="02020603050405020304" pitchFamily="18" charset="0"/>
              </a:rPr>
              <a:t>I Højesteret var parterne enige om, at fristerne i Hovedaftalens § 4, stk. 3, litra b, var overskredet, da 3F anmodede om lokal forhandling, hvorfor sagen ikke kunne indbringes for Afskedigelsesnævnet.</a:t>
            </a:r>
          </a:p>
        </p:txBody>
      </p:sp>
    </p:spTree>
    <p:extLst>
      <p:ext uri="{BB962C8B-B14F-4D97-AF65-F5344CB8AC3E}">
        <p14:creationId xmlns:p14="http://schemas.microsoft.com/office/powerpoint/2010/main" val="7555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B1BF-7D4E-4101-808E-D030FDED9F8C}"/>
              </a:ext>
            </a:extLst>
          </p:cNvPr>
          <p:cNvSpPr>
            <a:spLocks noGrp="1"/>
          </p:cNvSpPr>
          <p:nvPr>
            <p:ph type="title"/>
          </p:nvPr>
        </p:nvSpPr>
        <p:spPr>
          <a:xfrm>
            <a:off x="1137034" y="609600"/>
            <a:ext cx="4784796" cy="1330840"/>
          </a:xfrm>
        </p:spPr>
        <p:txBody>
          <a:bodyPr>
            <a:normAutofit/>
          </a:bodyPr>
          <a:lstStyle/>
          <a:p>
            <a:br>
              <a:rPr lang="da-DK" sz="2100" b="1" i="0" u="none" strike="noStrike" baseline="0">
                <a:latin typeface="Palatino Linotype" panose="02040502050505030304" pitchFamily="18" charset="0"/>
              </a:rPr>
            </a:br>
            <a:r>
              <a:rPr lang="da-DK" sz="2100" b="1" i="0" u="none" strike="noStrike" baseline="0">
                <a:latin typeface="Palatino Linotype" panose="02040502050505030304" pitchFamily="18" charset="0"/>
              </a:rPr>
              <a:t>FOREDRAG OM ARBEJDSRETLIGE KOMPETENCEPROBLEMER</a:t>
            </a:r>
            <a:br>
              <a:rPr lang="da-DK" sz="2100" b="0" i="0" u="none" strike="noStrike" baseline="0">
                <a:latin typeface="Palatino Linotype" panose="02040502050505030304" pitchFamily="18" charset="0"/>
              </a:rPr>
            </a:br>
            <a:endParaRPr lang="da-DK" sz="2100" dirty="0"/>
          </a:p>
        </p:txBody>
      </p:sp>
      <p:sp>
        <p:nvSpPr>
          <p:cNvPr id="3" name="Content Placeholder 2">
            <a:extLst>
              <a:ext uri="{FF2B5EF4-FFF2-40B4-BE49-F238E27FC236}">
                <a16:creationId xmlns:a16="http://schemas.microsoft.com/office/drawing/2014/main" id="{8C40B92B-0A0F-4FEF-8715-692468DD8FDC}"/>
              </a:ext>
            </a:extLst>
          </p:cNvPr>
          <p:cNvSpPr>
            <a:spLocks noGrp="1"/>
          </p:cNvSpPr>
          <p:nvPr>
            <p:ph idx="1"/>
          </p:nvPr>
        </p:nvSpPr>
        <p:spPr>
          <a:xfrm>
            <a:off x="1137034" y="2194102"/>
            <a:ext cx="4438036" cy="3908585"/>
          </a:xfrm>
        </p:spPr>
        <p:txBody>
          <a:bodyPr>
            <a:normAutofit/>
          </a:bodyPr>
          <a:lstStyle/>
          <a:p>
            <a:pPr marL="0" indent="0">
              <a:buNone/>
            </a:pPr>
            <a:r>
              <a:rPr lang="da-DK" sz="2000" b="0" i="0" u="none" strike="noStrike" baseline="0" dirty="0">
                <a:latin typeface="Palatino Linotype" panose="02040502050505030304" pitchFamily="18" charset="0"/>
              </a:rPr>
              <a:t>Dansk Forening for </a:t>
            </a:r>
            <a:r>
              <a:rPr lang="da-DK" sz="2000" dirty="0">
                <a:latin typeface="Palatino Linotype" panose="02040502050505030304" pitchFamily="18" charset="0"/>
              </a:rPr>
              <a:t>A</a:t>
            </a:r>
            <a:r>
              <a:rPr lang="da-DK" sz="2000" b="0" i="0" u="none" strike="noStrike" baseline="0" dirty="0">
                <a:latin typeface="Palatino Linotype" panose="02040502050505030304" pitchFamily="18" charset="0"/>
              </a:rPr>
              <a:t>rbejdsret</a:t>
            </a:r>
          </a:p>
          <a:p>
            <a:pPr marL="0" indent="0">
              <a:buNone/>
            </a:pPr>
            <a:r>
              <a:rPr lang="da-DK" sz="2000" dirty="0">
                <a:latin typeface="Palatino Linotype" panose="02040502050505030304" pitchFamily="18" charset="0"/>
              </a:rPr>
              <a:t>23. november 2022</a:t>
            </a:r>
            <a:endParaRPr lang="da-DK" sz="2000" b="0" i="0" u="none" strike="noStrike" baseline="0" dirty="0">
              <a:latin typeface="Palatino Linotype" panose="02040502050505030304" pitchFamily="18" charset="0"/>
            </a:endParaRPr>
          </a:p>
          <a:p>
            <a:pPr marL="0" indent="0">
              <a:buNone/>
            </a:pPr>
            <a:endParaRPr lang="da-DK" sz="2000" b="0" i="0" u="none" strike="noStrike" baseline="0" dirty="0">
              <a:latin typeface="Palatino Linotype" panose="02040502050505030304" pitchFamily="18" charset="0"/>
            </a:endParaRPr>
          </a:p>
          <a:p>
            <a:pPr marL="0" indent="0">
              <a:buNone/>
            </a:pPr>
            <a:endParaRPr lang="da-DK" sz="2000" b="0" i="0" u="none" strike="noStrike" baseline="0" dirty="0">
              <a:latin typeface="Palatino Linotype" panose="02040502050505030304" pitchFamily="18" charset="0"/>
            </a:endParaRPr>
          </a:p>
          <a:p>
            <a:pPr marL="0" indent="0">
              <a:buNone/>
            </a:pPr>
            <a:r>
              <a:rPr lang="da-DK" sz="2000" b="0" i="0" u="none" strike="noStrike" baseline="0" dirty="0">
                <a:latin typeface="Palatino Linotype" panose="02040502050505030304" pitchFamily="18" charset="0"/>
              </a:rPr>
              <a:t>NIELS WAAGE </a:t>
            </a:r>
          </a:p>
        </p:txBody>
      </p:sp>
      <p:pic>
        <p:nvPicPr>
          <p:cNvPr id="5" name="Billede 4">
            <a:extLst>
              <a:ext uri="{FF2B5EF4-FFF2-40B4-BE49-F238E27FC236}">
                <a16:creationId xmlns:a16="http://schemas.microsoft.com/office/drawing/2014/main" id="{1E503864-DEB4-4A0D-90AF-F59462D030E9}"/>
              </a:ext>
            </a:extLst>
          </p:cNvPr>
          <p:cNvPicPr>
            <a:picLocks noChangeAspect="1"/>
          </p:cNvPicPr>
          <p:nvPr/>
        </p:nvPicPr>
        <p:blipFill>
          <a:blip r:embed="rId2"/>
          <a:stretch>
            <a:fillRect/>
          </a:stretch>
        </p:blipFill>
        <p:spPr>
          <a:xfrm>
            <a:off x="7200305" y="717012"/>
            <a:ext cx="4098259" cy="5446191"/>
          </a:xfrm>
          <a:prstGeom prst="rect">
            <a:avLst/>
          </a:prstGeom>
        </p:spPr>
      </p:pic>
    </p:spTree>
    <p:extLst>
      <p:ext uri="{BB962C8B-B14F-4D97-AF65-F5344CB8AC3E}">
        <p14:creationId xmlns:p14="http://schemas.microsoft.com/office/powerpoint/2010/main" val="375366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578224" y="167902"/>
            <a:ext cx="10515600" cy="1325563"/>
          </a:xfrm>
        </p:spPr>
        <p:txBody>
          <a:bodyPr>
            <a:normAutofit fontScale="90000"/>
          </a:bodyPr>
          <a:lstStyle/>
          <a:p>
            <a:br>
              <a:rPr lang="da-DK" b="1" i="1" dirty="0">
                <a:latin typeface="Times New Roman" panose="02020603050405020304" pitchFamily="18" charset="0"/>
                <a:ea typeface="Times New Roman" panose="02020603050405020304" pitchFamily="18" charset="0"/>
              </a:rPr>
            </a:br>
            <a:r>
              <a:rPr lang="da-DK" dirty="0"/>
              <a:t> U 2021.3721 H (ii)</a:t>
            </a:r>
            <a:br>
              <a:rPr lang="da-DK" dirty="0"/>
            </a:br>
            <a:endParaRPr lang="da-DK"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735106" y="1253331"/>
            <a:ext cx="10515600" cy="4351338"/>
          </a:xfrm>
        </p:spPr>
        <p:txBody>
          <a:bodyPr>
            <a:noAutofit/>
          </a:bodyPr>
          <a:lstStyle/>
          <a:p>
            <a:pPr marL="0" indent="0">
              <a:lnSpc>
                <a:spcPct val="107000"/>
              </a:lnSpc>
              <a:spcAft>
                <a:spcPts val="800"/>
              </a:spcAft>
              <a:buNone/>
            </a:pP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da-DK" sz="2000" dirty="0">
                <a:effectLst/>
                <a:latin typeface="Calibri" panose="020F0502020204030204" pitchFamily="34" charset="0"/>
                <a:ea typeface="Times New Roman" panose="02020603050405020304" pitchFamily="18" charset="0"/>
                <a:cs typeface="Times New Roman" panose="02020603050405020304" pitchFamily="18" charset="0"/>
              </a:rPr>
              <a:t>Højesteret: Hvis en opsagt medarbejder vil anfægte opsigelsen og kræve godtgørelse efter Hovedaftalen, </a:t>
            </a:r>
            <a:r>
              <a:rPr lang="da-DK" sz="2000" b="1" dirty="0">
                <a:effectLst/>
                <a:latin typeface="Calibri" panose="020F0502020204030204" pitchFamily="34" charset="0"/>
                <a:ea typeface="Times New Roman" panose="02020603050405020304" pitchFamily="18" charset="0"/>
                <a:cs typeface="Times New Roman" panose="02020603050405020304" pitchFamily="18" charset="0"/>
              </a:rPr>
              <a:t>indebærer § 4, stk. 3, litra b, en reklamationspligt,</a:t>
            </a:r>
            <a:r>
              <a:rPr lang="da-DK" sz="2000" dirty="0">
                <a:effectLst/>
                <a:latin typeface="Calibri" panose="020F0502020204030204" pitchFamily="34" charset="0"/>
                <a:ea typeface="Times New Roman" panose="02020603050405020304" pitchFamily="18" charset="0"/>
                <a:cs typeface="Times New Roman" panose="02020603050405020304" pitchFamily="18" charset="0"/>
              </a:rPr>
              <a:t> som skal opfyldes af den opsagte medarbejder eller på dennes vegne som betingelse for, at der kan kræves godtgørelse med hjemmel i Hovedaftalen. Dette gælder, uanset om kravet forfølges fagretligt ved Afskedigelsesnævnet eller ved de almindelige domstole. Dette indebærer også, at betingelserne for at opnå godtgørelse efter Hovedaftalen på dette punkt er de samme for organiserede som for uorganiserede arbejdstagere.</a:t>
            </a:r>
          </a:p>
          <a:p>
            <a:pPr marL="0" indent="0">
              <a:lnSpc>
                <a:spcPct val="107000"/>
              </a:lnSpc>
              <a:spcAft>
                <a:spcPts val="800"/>
              </a:spcAft>
              <a:buNone/>
            </a:pPr>
            <a:r>
              <a:rPr lang="da-DK" sz="2000" dirty="0">
                <a:effectLst/>
                <a:latin typeface="Calibri" panose="020F0502020204030204" pitchFamily="34" charset="0"/>
                <a:ea typeface="Times New Roman" panose="02020603050405020304" pitchFamily="18" charset="0"/>
                <a:cs typeface="Times New Roman" panose="02020603050405020304" pitchFamily="18" charset="0"/>
              </a:rPr>
              <a:t>Da A ikke havde overholdt fremgangsmåden i § 4, stk. 3, litra b, fandt Højesteret, at A heller ikke ved de almindelige domstole kunne kræve godtgørelse efter Hovedaftalen. </a:t>
            </a:r>
          </a:p>
        </p:txBody>
      </p:sp>
    </p:spTree>
    <p:extLst>
      <p:ext uri="{BB962C8B-B14F-4D97-AF65-F5344CB8AC3E}">
        <p14:creationId xmlns:p14="http://schemas.microsoft.com/office/powerpoint/2010/main" val="20030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137034" y="609599"/>
            <a:ext cx="6836927" cy="1322888"/>
          </a:xfrm>
        </p:spPr>
        <p:txBody>
          <a:bodyPr>
            <a:normAutofit/>
          </a:bodyPr>
          <a:lstStyle/>
          <a:p>
            <a:r>
              <a:rPr lang="da-DK" sz="4100" dirty="0"/>
              <a:t>U 2016.534 H</a:t>
            </a:r>
            <a:br>
              <a:rPr lang="da-DK" sz="4100" dirty="0"/>
            </a:br>
            <a:endParaRPr lang="da-DK" sz="4100"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1197108" y="1409646"/>
            <a:ext cx="10791692" cy="4588847"/>
          </a:xfrm>
        </p:spPr>
        <p:txBody>
          <a:bodyPr>
            <a:normAutofit fontScale="85000" lnSpcReduction="20000"/>
          </a:bodyPr>
          <a:lstStyle/>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Virksomheden Tingstrøm stod for kantinedrift i KPMG.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ISS overtog kantinedriften i KPMG fra Tingstrøm.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Derfor afskedigede Tingstrøm kantinemedarbejderen A, der havde arbejdet i kantinen i KPMG og var medlem af 3F, i november 2011.</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3F anlagde nu som mandatar for A sag mod ISS og Tingstrøm med påstand om, at de skulle betale ca. 188.000 kr. til A som godtgørelse for usaglig afskedigelse efter Hovedaftalen § 4, stk. 3.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Begrundels</a:t>
            </a:r>
            <a:r>
              <a:rPr lang="da-DK" sz="2300" dirty="0">
                <a:latin typeface="Calibri" panose="020F0502020204030204" pitchFamily="34" charset="0"/>
                <a:ea typeface="Times New Roman" panose="02020603050405020304" pitchFamily="18" charset="0"/>
                <a:cs typeface="Times New Roman" panose="02020603050405020304" pitchFamily="18" charset="0"/>
              </a:rPr>
              <a:t>e for </a:t>
            </a: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usaglig afskedigelse: ISS’ overtagelse af kantinedriften i KPMG var en </a:t>
            </a:r>
            <a:r>
              <a:rPr lang="da-DK" sz="2300" b="1" dirty="0">
                <a:effectLst/>
                <a:latin typeface="Calibri" panose="020F0502020204030204" pitchFamily="34" charset="0"/>
                <a:ea typeface="Times New Roman" panose="02020603050405020304" pitchFamily="18" charset="0"/>
                <a:cs typeface="Times New Roman" panose="02020603050405020304" pitchFamily="18" charset="0"/>
              </a:rPr>
              <a:t>virksomhedsoverdragelse. </a:t>
            </a: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Afskedigelse af en medarbejder på grund af virksomhedsoverdragelse er som udgangspunkt ikke er rimeligt begrundet, jf. virksomhedsoverdragelseslovens § 3.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Sø- og Handelsretten og Højesteret fandt at ISS’ overtagelse af kantinedriften </a:t>
            </a:r>
            <a:r>
              <a:rPr lang="da-DK" sz="2300" b="1" dirty="0">
                <a:effectLst/>
                <a:latin typeface="Calibri" panose="020F0502020204030204" pitchFamily="34" charset="0"/>
                <a:ea typeface="Times New Roman" panose="02020603050405020304" pitchFamily="18" charset="0"/>
                <a:cs typeface="Times New Roman" panose="02020603050405020304" pitchFamily="18" charset="0"/>
              </a:rPr>
              <a:t>ikke</a:t>
            </a: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 var omfattet af virksomhedsoverdragelsesloven.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Derfor var afskedigelsen ikke usaglig efter Hovedaftalen, og ISS og Tingstrøm blev frifundet for betaling af de 188.000 kr. </a:t>
            </a:r>
          </a:p>
          <a:p>
            <a:endParaRPr lang="da-DK" sz="1300" dirty="0"/>
          </a:p>
        </p:txBody>
      </p:sp>
      <p:pic>
        <p:nvPicPr>
          <p:cNvPr id="5" name="Billede 4">
            <a:extLst>
              <a:ext uri="{FF2B5EF4-FFF2-40B4-BE49-F238E27FC236}">
                <a16:creationId xmlns:a16="http://schemas.microsoft.com/office/drawing/2014/main" id="{C6DFD403-F94E-43CF-A90F-B8E1325B2507}"/>
              </a:ext>
            </a:extLst>
          </p:cNvPr>
          <p:cNvPicPr>
            <a:picLocks noChangeAspect="1"/>
          </p:cNvPicPr>
          <p:nvPr/>
        </p:nvPicPr>
        <p:blipFill>
          <a:blip r:embed="rId2"/>
          <a:stretch>
            <a:fillRect/>
          </a:stretch>
        </p:blipFill>
        <p:spPr>
          <a:xfrm>
            <a:off x="4047239" y="5732359"/>
            <a:ext cx="824095" cy="734068"/>
          </a:xfrm>
          <a:prstGeom prst="rect">
            <a:avLst/>
          </a:prstGeom>
        </p:spPr>
      </p:pic>
      <p:pic>
        <p:nvPicPr>
          <p:cNvPr id="4" name="Billede 3">
            <a:extLst>
              <a:ext uri="{FF2B5EF4-FFF2-40B4-BE49-F238E27FC236}">
                <a16:creationId xmlns:a16="http://schemas.microsoft.com/office/drawing/2014/main" id="{AA1803AF-4372-4840-A2D6-2CD17874B96D}"/>
              </a:ext>
            </a:extLst>
          </p:cNvPr>
          <p:cNvPicPr>
            <a:picLocks noChangeAspect="1"/>
          </p:cNvPicPr>
          <p:nvPr/>
        </p:nvPicPr>
        <p:blipFill>
          <a:blip r:embed="rId3"/>
          <a:stretch>
            <a:fillRect/>
          </a:stretch>
        </p:blipFill>
        <p:spPr>
          <a:xfrm>
            <a:off x="1197108" y="5849486"/>
            <a:ext cx="1285240" cy="499815"/>
          </a:xfrm>
          <a:prstGeom prst="rect">
            <a:avLst/>
          </a:prstGeom>
        </p:spPr>
      </p:pic>
    </p:spTree>
    <p:extLst>
      <p:ext uri="{BB962C8B-B14F-4D97-AF65-F5344CB8AC3E}">
        <p14:creationId xmlns:p14="http://schemas.microsoft.com/office/powerpoint/2010/main" val="33738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B1BF-7D4E-4101-808E-D030FDED9F8C}"/>
              </a:ext>
            </a:extLst>
          </p:cNvPr>
          <p:cNvSpPr>
            <a:spLocks noGrp="1"/>
          </p:cNvSpPr>
          <p:nvPr>
            <p:ph type="title"/>
          </p:nvPr>
        </p:nvSpPr>
        <p:spPr>
          <a:xfrm>
            <a:off x="1137034" y="609600"/>
            <a:ext cx="4784796" cy="1330840"/>
          </a:xfrm>
        </p:spPr>
        <p:txBody>
          <a:bodyPr>
            <a:normAutofit/>
          </a:bodyPr>
          <a:lstStyle/>
          <a:p>
            <a:br>
              <a:rPr lang="da-DK" sz="2100" b="1" i="0" u="none" strike="noStrike" baseline="0" dirty="0">
                <a:latin typeface="Palatino Linotype" panose="02040502050505030304" pitchFamily="18" charset="0"/>
              </a:rPr>
            </a:br>
            <a:endParaRPr lang="da-DK" sz="2100" dirty="0"/>
          </a:p>
        </p:txBody>
      </p:sp>
      <p:sp>
        <p:nvSpPr>
          <p:cNvPr id="3" name="Content Placeholder 2">
            <a:extLst>
              <a:ext uri="{FF2B5EF4-FFF2-40B4-BE49-F238E27FC236}">
                <a16:creationId xmlns:a16="http://schemas.microsoft.com/office/drawing/2014/main" id="{8C40B92B-0A0F-4FEF-8715-692468DD8FDC}"/>
              </a:ext>
            </a:extLst>
          </p:cNvPr>
          <p:cNvSpPr>
            <a:spLocks noGrp="1"/>
          </p:cNvSpPr>
          <p:nvPr>
            <p:ph idx="1"/>
          </p:nvPr>
        </p:nvSpPr>
        <p:spPr>
          <a:xfrm>
            <a:off x="832233" y="1474707"/>
            <a:ext cx="4438036" cy="3908585"/>
          </a:xfrm>
        </p:spPr>
        <p:txBody>
          <a:bodyPr>
            <a:normAutofit/>
          </a:bodyPr>
          <a:lstStyle/>
          <a:p>
            <a:pPr marL="0" indent="0">
              <a:buNone/>
            </a:pPr>
            <a:endParaRPr lang="da-DK" sz="2000" b="0" i="0" u="none" strike="noStrike" baseline="0" dirty="0">
              <a:latin typeface="Palatino Linotype" panose="02040502050505030304" pitchFamily="18" charset="0"/>
            </a:endParaRPr>
          </a:p>
        </p:txBody>
      </p:sp>
      <p:pic>
        <p:nvPicPr>
          <p:cNvPr id="5" name="Billede 4">
            <a:extLst>
              <a:ext uri="{FF2B5EF4-FFF2-40B4-BE49-F238E27FC236}">
                <a16:creationId xmlns:a16="http://schemas.microsoft.com/office/drawing/2014/main" id="{1E503864-DEB4-4A0D-90AF-F59462D030E9}"/>
              </a:ext>
            </a:extLst>
          </p:cNvPr>
          <p:cNvPicPr>
            <a:picLocks noChangeAspect="1"/>
          </p:cNvPicPr>
          <p:nvPr/>
        </p:nvPicPr>
        <p:blipFill>
          <a:blip r:embed="rId2"/>
          <a:stretch>
            <a:fillRect/>
          </a:stretch>
        </p:blipFill>
        <p:spPr>
          <a:xfrm>
            <a:off x="3221139" y="938771"/>
            <a:ext cx="4098259" cy="5446191"/>
          </a:xfrm>
          <a:prstGeom prst="rect">
            <a:avLst/>
          </a:prstGeom>
        </p:spPr>
      </p:pic>
    </p:spTree>
    <p:extLst>
      <p:ext uri="{BB962C8B-B14F-4D97-AF65-F5344CB8AC3E}">
        <p14:creationId xmlns:p14="http://schemas.microsoft.com/office/powerpoint/2010/main" val="367886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28F2186-1614-284D-658B-3ECFF0BC2792}"/>
              </a:ext>
            </a:extLst>
          </p:cNvPr>
          <p:cNvSpPr>
            <a:spLocks noGrp="1"/>
          </p:cNvSpPr>
          <p:nvPr>
            <p:ph type="title"/>
          </p:nvPr>
        </p:nvSpPr>
        <p:spPr>
          <a:xfrm>
            <a:off x="1137036" y="548640"/>
            <a:ext cx="9543405" cy="1188720"/>
          </a:xfrm>
        </p:spPr>
        <p:txBody>
          <a:bodyPr>
            <a:normAutofit/>
          </a:bodyPr>
          <a:lstStyle/>
          <a:p>
            <a:r>
              <a:rPr lang="da-DK" sz="3700" dirty="0">
                <a:solidFill>
                  <a:schemeClr val="tx1">
                    <a:lumMod val="85000"/>
                    <a:lumOff val="15000"/>
                  </a:schemeClr>
                </a:solidFill>
              </a:rPr>
              <a:t>Arbejdsretslovens § 9, stk. 1, nr. 2 og § 21, nr. 1</a:t>
            </a:r>
          </a:p>
        </p:txBody>
      </p:sp>
      <p:sp>
        <p:nvSpPr>
          <p:cNvPr id="3" name="Pladsholder til indhold 2">
            <a:extLst>
              <a:ext uri="{FF2B5EF4-FFF2-40B4-BE49-F238E27FC236}">
                <a16:creationId xmlns:a16="http://schemas.microsoft.com/office/drawing/2014/main" id="{E452EBA5-01A6-DDEB-4F31-88159AB3FF12}"/>
              </a:ext>
            </a:extLst>
          </p:cNvPr>
          <p:cNvSpPr>
            <a:spLocks noGrp="1"/>
          </p:cNvSpPr>
          <p:nvPr>
            <p:ph idx="1"/>
          </p:nvPr>
        </p:nvSpPr>
        <p:spPr>
          <a:xfrm>
            <a:off x="1957987" y="2431765"/>
            <a:ext cx="8276026" cy="3320031"/>
          </a:xfrm>
        </p:spPr>
        <p:txBody>
          <a:bodyPr anchor="ctr">
            <a:normAutofit/>
          </a:bodyPr>
          <a:lstStyle/>
          <a:p>
            <a:pPr marL="914400" lvl="2" indent="0">
              <a:spcAft>
                <a:spcPts val="800"/>
              </a:spcAft>
              <a:buNone/>
            </a:pPr>
            <a:r>
              <a:rPr lang="da-DK" b="1"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9.</a:t>
            </a:r>
            <a:r>
              <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For Arbejdsretten indbringes sager om</a:t>
            </a:r>
          </a:p>
          <a:p>
            <a:pPr marL="914400" lvl="2" indent="0">
              <a:spcAft>
                <a:spcPts val="800"/>
              </a:spcAft>
              <a:buNone/>
            </a:pPr>
            <a:r>
              <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1) …	</a:t>
            </a:r>
          </a:p>
          <a:p>
            <a:pPr marL="914400" lvl="2" indent="0">
              <a:spcAft>
                <a:spcPts val="800"/>
              </a:spcAft>
              <a:buNone/>
            </a:pPr>
            <a:r>
              <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2) </a:t>
            </a:r>
            <a:r>
              <a:rPr lang="da-DK" b="1"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overtrædelse af kollektive overenskomster</a:t>
            </a:r>
            <a:r>
              <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om løn- og arbejdsforhold,</a:t>
            </a:r>
          </a:p>
          <a:p>
            <a:pPr marL="914400" lvl="2" indent="0">
              <a:spcAft>
                <a:spcPts val="800"/>
              </a:spcAft>
              <a:buNone/>
            </a:pPr>
            <a:r>
              <a:rPr lang="da-DK" b="1"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21.</a:t>
            </a:r>
            <a:r>
              <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For faglige voldgiftsretter indbringes</a:t>
            </a:r>
          </a:p>
          <a:p>
            <a:pPr marL="914400" lvl="2" indent="0">
              <a:spcAft>
                <a:spcPts val="800"/>
              </a:spcAft>
              <a:buNone/>
            </a:pPr>
            <a:r>
              <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sager om </a:t>
            </a:r>
            <a:r>
              <a:rPr lang="da-DK" b="1"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fortolkning og forståelse af kollektive overenskomster…</a:t>
            </a:r>
            <a:endPar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sz="2000" dirty="0">
              <a:solidFill>
                <a:schemeClr val="tx1">
                  <a:lumMod val="85000"/>
                  <a:lumOff val="15000"/>
                </a:schemeClr>
              </a:solidFill>
            </a:endParaRPr>
          </a:p>
        </p:txBody>
      </p:sp>
      <p:sp>
        <p:nvSpPr>
          <p:cNvPr id="5"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9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28F2186-1614-284D-658B-3ECFF0BC2792}"/>
              </a:ext>
            </a:extLst>
          </p:cNvPr>
          <p:cNvSpPr>
            <a:spLocks noGrp="1"/>
          </p:cNvSpPr>
          <p:nvPr>
            <p:ph type="title"/>
          </p:nvPr>
        </p:nvSpPr>
        <p:spPr>
          <a:xfrm>
            <a:off x="1137036" y="548640"/>
            <a:ext cx="9916632" cy="1188720"/>
          </a:xfrm>
        </p:spPr>
        <p:txBody>
          <a:bodyPr>
            <a:normAutofit/>
          </a:bodyPr>
          <a:lstStyle/>
          <a:p>
            <a:r>
              <a:rPr lang="da-DK" sz="4100" dirty="0">
                <a:solidFill>
                  <a:schemeClr val="tx1">
                    <a:lumMod val="85000"/>
                    <a:lumOff val="15000"/>
                  </a:schemeClr>
                </a:solidFill>
              </a:rPr>
              <a:t>Arbejdsretslovens § 11, stk. 1, og § 22, stk. 1</a:t>
            </a:r>
          </a:p>
        </p:txBody>
      </p:sp>
      <p:sp>
        <p:nvSpPr>
          <p:cNvPr id="3" name="Pladsholder til indhold 2">
            <a:extLst>
              <a:ext uri="{FF2B5EF4-FFF2-40B4-BE49-F238E27FC236}">
                <a16:creationId xmlns:a16="http://schemas.microsoft.com/office/drawing/2014/main" id="{E452EBA5-01A6-DDEB-4F31-88159AB3FF12}"/>
              </a:ext>
            </a:extLst>
          </p:cNvPr>
          <p:cNvSpPr>
            <a:spLocks noGrp="1"/>
          </p:cNvSpPr>
          <p:nvPr>
            <p:ph idx="1"/>
          </p:nvPr>
        </p:nvSpPr>
        <p:spPr>
          <a:xfrm>
            <a:off x="1957339" y="2124196"/>
            <a:ext cx="8276026" cy="3685156"/>
          </a:xfrm>
        </p:spPr>
        <p:txBody>
          <a:bodyPr anchor="ctr">
            <a:normAutofit/>
          </a:bodyPr>
          <a:lstStyle/>
          <a:p>
            <a:pPr marL="0" indent="0">
              <a:spcAft>
                <a:spcPts val="800"/>
              </a:spcAft>
              <a:buNone/>
            </a:pPr>
            <a:r>
              <a:rPr lang="da-DK" sz="2000" b="1"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11, stk. 1.</a:t>
            </a:r>
            <a:r>
              <a:rPr lang="da-DK" sz="20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Sager, der efter § 9 hører under Arbejdsretten, kan ikke anlægges ved de almindelige domstole, jf. dog stk. 2 og 3.</a:t>
            </a:r>
          </a:p>
          <a:p>
            <a:pPr marL="0" indent="0">
              <a:spcAft>
                <a:spcPts val="800"/>
              </a:spcAft>
              <a:buNone/>
            </a:pPr>
            <a:r>
              <a:rPr lang="da-DK" sz="2000" b="1"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22.</a:t>
            </a:r>
            <a:r>
              <a:rPr lang="da-DK" sz="20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Sager omfattet af § 21, nr. 1 og 2, [der fastlægger faglig voldgiftsretters kompetence] kan ikke anlægges ved de almindelige domstole. § 11, stk. 2 og 3, finder dog tilsvarende anvendelse.</a:t>
            </a:r>
          </a:p>
          <a:p>
            <a:endParaRPr lang="da-DK" sz="2000" dirty="0">
              <a:solidFill>
                <a:schemeClr val="tx1">
                  <a:lumMod val="85000"/>
                  <a:lumOff val="15000"/>
                </a:schemeClr>
              </a:solidFill>
            </a:endParaRPr>
          </a:p>
        </p:txBody>
      </p:sp>
    </p:spTree>
    <p:extLst>
      <p:ext uri="{BB962C8B-B14F-4D97-AF65-F5344CB8AC3E}">
        <p14:creationId xmlns:p14="http://schemas.microsoft.com/office/powerpoint/2010/main" val="186176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137036" y="548640"/>
            <a:ext cx="9543405" cy="1188720"/>
          </a:xfrm>
        </p:spPr>
        <p:txBody>
          <a:bodyPr>
            <a:normAutofit fontScale="90000"/>
          </a:bodyPr>
          <a:lstStyle/>
          <a:p>
            <a:br>
              <a:rPr lang="da-DK" sz="2400" b="1" i="1" dirty="0">
                <a:solidFill>
                  <a:schemeClr val="tx1">
                    <a:lumMod val="85000"/>
                    <a:lumOff val="15000"/>
                  </a:schemeClr>
                </a:solidFill>
                <a:latin typeface="Times New Roman" panose="02020603050405020304" pitchFamily="18" charset="0"/>
                <a:ea typeface="Times New Roman" panose="02020603050405020304" pitchFamily="18" charset="0"/>
              </a:rPr>
            </a:br>
            <a:r>
              <a:rPr lang="da-DK" sz="2400" b="1" i="1" dirty="0">
                <a:solidFill>
                  <a:schemeClr val="tx1">
                    <a:lumMod val="85000"/>
                    <a:lumOff val="15000"/>
                  </a:schemeClr>
                </a:solidFill>
                <a:latin typeface="Times New Roman" panose="02020603050405020304" pitchFamily="18" charset="0"/>
                <a:ea typeface="Times New Roman" panose="02020603050405020304" pitchFamily="18" charset="0"/>
              </a:rPr>
              <a:t>	</a:t>
            </a:r>
            <a:r>
              <a:rPr lang="da-DK" sz="4100" dirty="0">
                <a:solidFill>
                  <a:schemeClr val="tx1">
                    <a:lumMod val="85000"/>
                    <a:lumOff val="15000"/>
                  </a:schemeClr>
                </a:solidFill>
                <a:ea typeface="Times New Roman" panose="02020603050405020304" pitchFamily="18" charset="0"/>
              </a:rPr>
              <a:t>Arbejdsretsloven </a:t>
            </a:r>
            <a:r>
              <a:rPr lang="da-DK" sz="4100" dirty="0">
                <a:solidFill>
                  <a:schemeClr val="tx1">
                    <a:lumMod val="85000"/>
                    <a:lumOff val="15000"/>
                  </a:schemeClr>
                </a:solidFill>
              </a:rPr>
              <a:t>§ 9, stk. 1 og stk.4</a:t>
            </a:r>
            <a:br>
              <a:rPr lang="da-DK" sz="4100" dirty="0">
                <a:solidFill>
                  <a:schemeClr val="tx1">
                    <a:lumMod val="85000"/>
                    <a:lumOff val="15000"/>
                  </a:schemeClr>
                </a:solidFill>
              </a:rPr>
            </a:br>
            <a:endParaRPr lang="da-DK" sz="4100" dirty="0">
              <a:solidFill>
                <a:schemeClr val="tx1">
                  <a:lumMod val="85000"/>
                  <a:lumOff val="15000"/>
                </a:schemeClr>
              </a:solidFill>
            </a:endParaRPr>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1137034" y="1219200"/>
            <a:ext cx="10374246" cy="5638800"/>
          </a:xfrm>
        </p:spPr>
        <p:txBody>
          <a:bodyPr anchor="ctr">
            <a:normAutofit lnSpcReduction="10000"/>
          </a:bodyPr>
          <a:lstStyle/>
          <a:p>
            <a:endParaRPr lang="da-DK" sz="800" b="1" i="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p>
            <a:endParaRPr lang="da-DK" sz="800" b="1" i="1" dirty="0">
              <a:solidFill>
                <a:schemeClr val="tx1">
                  <a:lumMod val="85000"/>
                  <a:lumOff val="15000"/>
                </a:schemeClr>
              </a:solidFill>
              <a:latin typeface="Times New Roman" panose="02020603050405020304" pitchFamily="18" charset="0"/>
              <a:ea typeface="Times New Roman" panose="02020603050405020304" pitchFamily="18" charset="0"/>
            </a:endParaRPr>
          </a:p>
          <a:p>
            <a:endParaRPr lang="da-DK" sz="800" b="1" i="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p>
            <a:pPr marL="914400" lvl="2" indent="0">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Arbejdsrettens kompetence:</a:t>
            </a:r>
          </a:p>
          <a:p>
            <a:pPr marL="914400" lvl="2" indent="0">
              <a:buNone/>
            </a:pPr>
            <a:endParaRPr lang="da-DK" b="1" dirty="0">
              <a:solidFill>
                <a:schemeClr val="tx1">
                  <a:lumMod val="85000"/>
                  <a:lumOff val="15000"/>
                </a:schemeClr>
              </a:solidFill>
              <a:latin typeface="Calibri" panose="020F0502020204030204" pitchFamily="34" charset="0"/>
              <a:cs typeface="Times New Roman" panose="02020603050405020304" pitchFamily="18" charset="0"/>
            </a:endParaRPr>
          </a:p>
          <a:p>
            <a:pPr marL="914400" lvl="2" indent="0">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 9, stk. 1, nr. 1</a:t>
            </a:r>
            <a:r>
              <a:rPr lang="da-DK" dirty="0">
                <a:solidFill>
                  <a:schemeClr val="tx1">
                    <a:lumMod val="85000"/>
                    <a:lumOff val="15000"/>
                  </a:schemeClr>
                </a:solidFill>
                <a:latin typeface="Calibri" panose="020F0502020204030204" pitchFamily="34" charset="0"/>
                <a:cs typeface="Times New Roman" panose="02020603050405020304" pitchFamily="18" charset="0"/>
              </a:rPr>
              <a:t>  Overtrædelse og fortolkning af hovedaftaler</a:t>
            </a:r>
          </a:p>
          <a:p>
            <a:pPr marL="914400" lvl="2" indent="0">
              <a:buNone/>
            </a:pPr>
            <a:endParaRPr lang="da-DK" dirty="0">
              <a:solidFill>
                <a:schemeClr val="tx1">
                  <a:lumMod val="85000"/>
                  <a:lumOff val="15000"/>
                </a:schemeClr>
              </a:solidFill>
              <a:latin typeface="Calibri" panose="020F0502020204030204" pitchFamily="34" charset="0"/>
              <a:cs typeface="Times New Roman" panose="02020603050405020304" pitchFamily="18" charset="0"/>
            </a:endParaRPr>
          </a:p>
          <a:p>
            <a:pPr marL="914400" lvl="2" indent="0">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 9, stk. 1, nr. 2</a:t>
            </a:r>
            <a:r>
              <a:rPr lang="da-DK" dirty="0">
                <a:solidFill>
                  <a:schemeClr val="tx1">
                    <a:lumMod val="85000"/>
                    <a:lumOff val="15000"/>
                  </a:schemeClr>
                </a:solidFill>
                <a:latin typeface="Calibri" panose="020F0502020204030204" pitchFamily="34" charset="0"/>
                <a:cs typeface="Times New Roman" panose="02020603050405020304" pitchFamily="18" charset="0"/>
              </a:rPr>
              <a:t>  Brud på kollektive overenskomster, der ikke er hovedaftaler </a:t>
            </a:r>
          </a:p>
          <a:p>
            <a:pPr marL="914400" lvl="2" indent="0">
              <a:buNone/>
            </a:pPr>
            <a:endParaRPr lang="da-DK" dirty="0">
              <a:solidFill>
                <a:schemeClr val="tx1">
                  <a:lumMod val="85000"/>
                  <a:lumOff val="15000"/>
                </a:schemeClr>
              </a:solidFill>
              <a:latin typeface="Calibri" panose="020F0502020204030204" pitchFamily="34" charset="0"/>
              <a:cs typeface="Times New Roman" panose="02020603050405020304" pitchFamily="18" charset="0"/>
            </a:endParaRPr>
          </a:p>
          <a:p>
            <a:pPr marL="914400" lvl="2" indent="0">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 9, stk. 1, nr. 3 </a:t>
            </a:r>
            <a:r>
              <a:rPr lang="da-DK" dirty="0">
                <a:solidFill>
                  <a:schemeClr val="tx1">
                    <a:lumMod val="85000"/>
                    <a:lumOff val="15000"/>
                  </a:schemeClr>
                </a:solidFill>
                <a:latin typeface="Calibri" panose="020F0502020204030204" pitchFamily="34" charset="0"/>
                <a:cs typeface="Times New Roman" panose="02020603050405020304" pitchFamily="18" charset="0"/>
              </a:rPr>
              <a:t> Konflikters lovlighed </a:t>
            </a:r>
          </a:p>
          <a:p>
            <a:pPr marL="914400" lvl="2" indent="0">
              <a:buNone/>
            </a:pPr>
            <a:endParaRPr lang="da-DK" dirty="0">
              <a:solidFill>
                <a:schemeClr val="tx1">
                  <a:lumMod val="85000"/>
                  <a:lumOff val="15000"/>
                </a:schemeClr>
              </a:solidFill>
              <a:latin typeface="Calibri" panose="020F0502020204030204" pitchFamily="34" charset="0"/>
              <a:cs typeface="Times New Roman" panose="02020603050405020304" pitchFamily="18" charset="0"/>
            </a:endParaRPr>
          </a:p>
          <a:p>
            <a:pPr marL="914400" lvl="2" indent="0">
              <a:spcAft>
                <a:spcPts val="1275"/>
              </a:spcAft>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 9, stk. 1, nr. 4</a:t>
            </a:r>
            <a:r>
              <a:rPr lang="da-DK" dirty="0">
                <a:solidFill>
                  <a:schemeClr val="tx1">
                    <a:lumMod val="85000"/>
                    <a:lumOff val="15000"/>
                  </a:schemeClr>
                </a:solidFill>
                <a:latin typeface="Calibri" panose="020F0502020204030204" pitchFamily="34" charset="0"/>
                <a:cs typeface="Times New Roman" panose="02020603050405020304" pitchFamily="18" charset="0"/>
              </a:rPr>
              <a:t>  Foreligger en kollektiv overenskomst?</a:t>
            </a:r>
          </a:p>
          <a:p>
            <a:pPr marL="914400" lvl="2" indent="0">
              <a:spcAft>
                <a:spcPts val="1275"/>
              </a:spcAft>
              <a:buNone/>
            </a:pPr>
            <a:r>
              <a:rPr lang="da-DK" b="1" dirty="0" err="1">
                <a:solidFill>
                  <a:schemeClr val="tx1">
                    <a:lumMod val="85000"/>
                    <a:lumOff val="15000"/>
                  </a:schemeClr>
                </a:solidFill>
                <a:latin typeface="Calibri" panose="020F0502020204030204" pitchFamily="34" charset="0"/>
                <a:cs typeface="Times New Roman" panose="02020603050405020304" pitchFamily="18" charset="0"/>
              </a:rPr>
              <a:t>etc</a:t>
            </a:r>
            <a:r>
              <a:rPr lang="da-DK" b="1" dirty="0">
                <a:solidFill>
                  <a:schemeClr val="tx1">
                    <a:lumMod val="85000"/>
                    <a:lumOff val="15000"/>
                  </a:schemeClr>
                </a:solidFill>
                <a:latin typeface="Calibri" panose="020F0502020204030204" pitchFamily="34" charset="0"/>
                <a:cs typeface="Times New Roman" panose="02020603050405020304" pitchFamily="18" charset="0"/>
              </a:rPr>
              <a:t>…</a:t>
            </a:r>
          </a:p>
          <a:p>
            <a:pPr marL="914400" lvl="2" indent="0">
              <a:spcAft>
                <a:spcPts val="800"/>
              </a:spcAft>
              <a:buNone/>
            </a:pPr>
            <a:r>
              <a:rPr lang="da-DK" b="1"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9, stk. 4: </a:t>
            </a:r>
            <a:r>
              <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Ud over sagerne, som er nævnt i stk. 1, kan sager vedrørende uoverensstemmelser mellem arbejdsgivere og lønmodtagere indbringes for Arbejdsretten, når retten billiger det og der mellem en arbejdsgiver- og lønmodtagerorganisation eller mellem en enkeltvirksomhed og en lønmodtagerorganisation er truffet aftale derom.</a:t>
            </a:r>
          </a:p>
          <a:p>
            <a:endParaRPr lang="da-DK" sz="8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8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137036" y="-240254"/>
            <a:ext cx="10516484" cy="1584960"/>
          </a:xfrm>
        </p:spPr>
        <p:txBody>
          <a:bodyPr>
            <a:normAutofit/>
          </a:bodyPr>
          <a:lstStyle/>
          <a:p>
            <a:br>
              <a:rPr lang="da-DK" sz="4100" b="1" i="1" dirty="0">
                <a:solidFill>
                  <a:schemeClr val="tx1">
                    <a:lumMod val="85000"/>
                    <a:lumOff val="15000"/>
                  </a:schemeClr>
                </a:solidFill>
                <a:latin typeface="Times New Roman" panose="02020603050405020304" pitchFamily="18" charset="0"/>
                <a:ea typeface="Times New Roman" panose="02020603050405020304" pitchFamily="18" charset="0"/>
              </a:rPr>
            </a:br>
            <a:r>
              <a:rPr lang="da-DK" sz="4100" dirty="0">
                <a:solidFill>
                  <a:schemeClr val="tx1">
                    <a:lumMod val="85000"/>
                    <a:lumOff val="15000"/>
                  </a:schemeClr>
                </a:solidFill>
              </a:rPr>
              <a:t>Arbejdsretslovens § 9, stk. 1 og stk.3, 2. pkt.</a:t>
            </a:r>
            <a:br>
              <a:rPr lang="da-DK" sz="2400" dirty="0">
                <a:solidFill>
                  <a:schemeClr val="tx1">
                    <a:lumMod val="85000"/>
                    <a:lumOff val="15000"/>
                  </a:schemeClr>
                </a:solidFill>
              </a:rPr>
            </a:br>
            <a:endParaRPr lang="da-DK" sz="2400" dirty="0">
              <a:solidFill>
                <a:schemeClr val="tx1">
                  <a:lumMod val="85000"/>
                  <a:lumOff val="15000"/>
                </a:schemeClr>
              </a:solidFill>
            </a:endParaRPr>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538480" y="939800"/>
            <a:ext cx="10728960" cy="4978399"/>
          </a:xfrm>
        </p:spPr>
        <p:txBody>
          <a:bodyPr anchor="ctr">
            <a:normAutofit/>
          </a:bodyPr>
          <a:lstStyle/>
          <a:p>
            <a:pPr marL="0" indent="0">
              <a:buNone/>
            </a:pPr>
            <a:endParaRPr lang="da-DK" sz="1100" b="1" i="1" dirty="0">
              <a:solidFill>
                <a:schemeClr val="tx1">
                  <a:lumMod val="85000"/>
                  <a:lumOff val="15000"/>
                </a:schemeClr>
              </a:solidFill>
              <a:latin typeface="Times New Roman" panose="02020603050405020304" pitchFamily="18" charset="0"/>
              <a:ea typeface="Times New Roman" panose="02020603050405020304" pitchFamily="18" charset="0"/>
            </a:endParaRPr>
          </a:p>
          <a:p>
            <a:endParaRPr lang="da-DK" sz="1100" b="1" i="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p>
            <a:pPr marL="914400" lvl="2" indent="0">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 9, stk. 1, nr. 1</a:t>
            </a:r>
            <a:r>
              <a:rPr lang="da-DK" dirty="0">
                <a:solidFill>
                  <a:schemeClr val="tx1">
                    <a:lumMod val="85000"/>
                    <a:lumOff val="15000"/>
                  </a:schemeClr>
                </a:solidFill>
                <a:latin typeface="Calibri" panose="020F0502020204030204" pitchFamily="34" charset="0"/>
                <a:cs typeface="Times New Roman" panose="02020603050405020304" pitchFamily="18" charset="0"/>
              </a:rPr>
              <a:t>  Overtrædelse og fortolkning af hovedaftaler</a:t>
            </a:r>
          </a:p>
          <a:p>
            <a:pPr marL="914400" lvl="2" indent="0">
              <a:buNone/>
            </a:pPr>
            <a:endParaRPr lang="da-DK" dirty="0">
              <a:solidFill>
                <a:schemeClr val="tx1">
                  <a:lumMod val="85000"/>
                  <a:lumOff val="15000"/>
                </a:schemeClr>
              </a:solidFill>
              <a:latin typeface="Calibri" panose="020F0502020204030204" pitchFamily="34" charset="0"/>
              <a:cs typeface="Times New Roman" panose="02020603050405020304" pitchFamily="18" charset="0"/>
            </a:endParaRPr>
          </a:p>
          <a:p>
            <a:pPr marL="914400" lvl="2" indent="0">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 9, stk. 1, nr. 2</a:t>
            </a:r>
            <a:r>
              <a:rPr lang="da-DK" dirty="0">
                <a:solidFill>
                  <a:schemeClr val="tx1">
                    <a:lumMod val="85000"/>
                    <a:lumOff val="15000"/>
                  </a:schemeClr>
                </a:solidFill>
                <a:latin typeface="Calibri" panose="020F0502020204030204" pitchFamily="34" charset="0"/>
                <a:cs typeface="Times New Roman" panose="02020603050405020304" pitchFamily="18" charset="0"/>
              </a:rPr>
              <a:t>  Brud på kollektive overenskomster, der ikke er hovedaftaler </a:t>
            </a:r>
          </a:p>
          <a:p>
            <a:pPr marL="914400" lvl="2" indent="0">
              <a:buNone/>
            </a:pPr>
            <a:endParaRPr lang="da-DK" dirty="0">
              <a:solidFill>
                <a:schemeClr val="tx1">
                  <a:lumMod val="85000"/>
                  <a:lumOff val="15000"/>
                </a:schemeClr>
              </a:solidFill>
              <a:latin typeface="Calibri" panose="020F0502020204030204" pitchFamily="34" charset="0"/>
              <a:cs typeface="Times New Roman" panose="02020603050405020304" pitchFamily="18" charset="0"/>
            </a:endParaRPr>
          </a:p>
          <a:p>
            <a:pPr marL="914400" lvl="2" indent="0">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 9, stk. 1, nr. 3 </a:t>
            </a:r>
            <a:r>
              <a:rPr lang="da-DK" dirty="0">
                <a:solidFill>
                  <a:schemeClr val="tx1">
                    <a:lumMod val="85000"/>
                    <a:lumOff val="15000"/>
                  </a:schemeClr>
                </a:solidFill>
                <a:latin typeface="Calibri" panose="020F0502020204030204" pitchFamily="34" charset="0"/>
                <a:cs typeface="Times New Roman" panose="02020603050405020304" pitchFamily="18" charset="0"/>
              </a:rPr>
              <a:t> Konflikters lovlighed </a:t>
            </a:r>
          </a:p>
          <a:p>
            <a:pPr marL="914400" lvl="2" indent="0">
              <a:buNone/>
            </a:pPr>
            <a:endParaRPr lang="da-DK" dirty="0">
              <a:solidFill>
                <a:schemeClr val="tx1">
                  <a:lumMod val="85000"/>
                  <a:lumOff val="15000"/>
                </a:schemeClr>
              </a:solidFill>
              <a:latin typeface="Calibri" panose="020F0502020204030204" pitchFamily="34" charset="0"/>
              <a:cs typeface="Times New Roman" panose="02020603050405020304" pitchFamily="18" charset="0"/>
            </a:endParaRPr>
          </a:p>
          <a:p>
            <a:pPr marL="914400" lvl="2" indent="0">
              <a:spcAft>
                <a:spcPts val="1275"/>
              </a:spcAft>
              <a:buNone/>
            </a:pPr>
            <a:r>
              <a:rPr lang="da-DK" b="1" dirty="0">
                <a:solidFill>
                  <a:schemeClr val="tx1">
                    <a:lumMod val="85000"/>
                    <a:lumOff val="15000"/>
                  </a:schemeClr>
                </a:solidFill>
                <a:latin typeface="Calibri" panose="020F0502020204030204" pitchFamily="34" charset="0"/>
                <a:cs typeface="Times New Roman" panose="02020603050405020304" pitchFamily="18" charset="0"/>
              </a:rPr>
              <a:t>§ 9, stk. 1, nr. 4</a:t>
            </a:r>
            <a:r>
              <a:rPr lang="da-DK" dirty="0">
                <a:solidFill>
                  <a:schemeClr val="tx1">
                    <a:lumMod val="85000"/>
                    <a:lumOff val="15000"/>
                  </a:schemeClr>
                </a:solidFill>
                <a:latin typeface="Calibri" panose="020F0502020204030204" pitchFamily="34" charset="0"/>
                <a:cs typeface="Times New Roman" panose="02020603050405020304" pitchFamily="18" charset="0"/>
              </a:rPr>
              <a:t>  Foreligger en kollektiv overenskomst?</a:t>
            </a:r>
          </a:p>
          <a:p>
            <a:pPr marL="914400" lvl="2" indent="0">
              <a:spcAft>
                <a:spcPts val="1275"/>
              </a:spcAft>
              <a:buNone/>
            </a:pPr>
            <a:r>
              <a:rPr lang="da-DK" dirty="0">
                <a:solidFill>
                  <a:schemeClr val="tx1">
                    <a:lumMod val="85000"/>
                    <a:lumOff val="15000"/>
                  </a:schemeClr>
                </a:solidFill>
                <a:latin typeface="Calibri" panose="020F0502020204030204" pitchFamily="34" charset="0"/>
                <a:cs typeface="Times New Roman" panose="02020603050405020304" pitchFamily="18" charset="0"/>
              </a:rPr>
              <a:t>…</a:t>
            </a:r>
          </a:p>
          <a:p>
            <a:pPr marL="914400" lvl="2" indent="0">
              <a:spcAft>
                <a:spcPts val="800"/>
              </a:spcAft>
              <a:buNone/>
            </a:pPr>
            <a:r>
              <a:rPr lang="da-DK" b="1"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9, stk. 3, 2. pkt.</a:t>
            </a:r>
            <a:r>
              <a:rPr lang="da-DK"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rPr>
              <a:t> Adgangen til at indbringe [sager efter § 9, stk. 1, nr. 1-3] er endvidere betinget af, at der ikke i det pågældende overenskomstforhold er indeholdt bestemmelser i modsat retning.</a:t>
            </a:r>
          </a:p>
          <a:p>
            <a:endParaRPr lang="da-DK" sz="11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8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137034" y="609597"/>
            <a:ext cx="9392421" cy="1330841"/>
          </a:xfrm>
        </p:spPr>
        <p:txBody>
          <a:bodyPr>
            <a:normAutofit fontScale="90000"/>
          </a:bodyPr>
          <a:lstStyle/>
          <a:p>
            <a:br>
              <a:rPr lang="da-DK" sz="2800" b="1" i="1" dirty="0">
                <a:latin typeface="Times New Roman" panose="02020603050405020304" pitchFamily="18" charset="0"/>
                <a:ea typeface="Times New Roman" panose="02020603050405020304" pitchFamily="18" charset="0"/>
              </a:rPr>
            </a:br>
            <a:r>
              <a:rPr lang="da-DK" sz="4100" dirty="0"/>
              <a:t>Værnetingsaftalen i ARD 95.111</a:t>
            </a:r>
            <a:r>
              <a:rPr lang="da-DK" sz="4100" dirty="0">
                <a:effectLst/>
                <a:latin typeface="Calibri" panose="020F0502020204030204" pitchFamily="34" charset="0"/>
                <a:ea typeface="Times New Roman" panose="02020603050405020304" pitchFamily="18" charset="0"/>
                <a:cs typeface="Times New Roman" panose="02020603050405020304" pitchFamily="18" charset="0"/>
              </a:rPr>
              <a:t> </a:t>
            </a:r>
            <a:br>
              <a:rPr lang="da-DK" sz="2800" dirty="0"/>
            </a:br>
            <a:endParaRPr lang="da-DK" sz="2800"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1067368" y="942948"/>
            <a:ext cx="7827672" cy="5266466"/>
          </a:xfrm>
        </p:spPr>
        <p:txBody>
          <a:bodyPr>
            <a:normAutofit fontScale="85000" lnSpcReduction="10000"/>
          </a:bodyPr>
          <a:lstStyle/>
          <a:p>
            <a:pPr marL="0" indent="0">
              <a:buNone/>
            </a:pPr>
            <a:endParaRPr lang="da-DK" sz="3000" b="1" i="1" dirty="0">
              <a:effectLst/>
              <a:latin typeface="Times New Roman" panose="02020603050405020304" pitchFamily="18" charset="0"/>
              <a:ea typeface="Times New Roman" panose="02020603050405020304" pitchFamily="18" charset="0"/>
            </a:endParaRPr>
          </a:p>
          <a:p>
            <a:pPr marL="0" indent="0">
              <a:lnSpc>
                <a:spcPct val="120000"/>
              </a:lnSpc>
              <a:buNone/>
            </a:pPr>
            <a:endParaRPr lang="da-DK" sz="3000" b="1" dirty="0">
              <a:effectLst/>
              <a:latin typeface="Times New Roman" panose="02020603050405020304" pitchFamily="18" charset="0"/>
              <a:ea typeface="Times New Roman" panose="02020603050405020304" pitchFamily="18" charset="0"/>
            </a:endParaRPr>
          </a:p>
          <a:p>
            <a:pPr marL="0" indent="0">
              <a:lnSpc>
                <a:spcPct val="120000"/>
              </a:lnSpc>
              <a:spcAft>
                <a:spcPts val="800"/>
              </a:spcAft>
              <a:buNone/>
            </a:pPr>
            <a:r>
              <a:rPr lang="da-DK" sz="3000" i="1" dirty="0">
                <a:effectLst/>
                <a:latin typeface="Calibri" panose="020F0502020204030204" pitchFamily="34" charset="0"/>
                <a:ea typeface="Times New Roman" panose="02020603050405020304" pitchFamily="18" charset="0"/>
                <a:cs typeface="Times New Roman" panose="02020603050405020304" pitchFamily="18" charset="0"/>
              </a:rPr>
              <a:t>”Parterne har aftalt Københavns Byret som værneting for alle tvister angående forståelsen, fortolkningen og opfyldelsen af nærværende overenskomst. Det forudsættes herved, at tvister ikke i henhold til præceptive lovbestemmelser henhører under andre myndigheders kompetence, såsom arbejdsretslovens § 11, jf. stk. 9 eller normer for behandling af faglig strid, mæglingsbekendtgørelser mv. I så fald skal det fagretlige system have forrang for nærværende aftale”. </a:t>
            </a:r>
          </a:p>
          <a:p>
            <a:endParaRPr lang="da-DK" sz="1700" dirty="0"/>
          </a:p>
        </p:txBody>
      </p:sp>
      <p:pic>
        <p:nvPicPr>
          <p:cNvPr id="4" name="Billede 3">
            <a:extLst>
              <a:ext uri="{FF2B5EF4-FFF2-40B4-BE49-F238E27FC236}">
                <a16:creationId xmlns:a16="http://schemas.microsoft.com/office/drawing/2014/main" id="{919613F4-4E65-484D-AD30-16871D3AFB55}"/>
              </a:ext>
            </a:extLst>
          </p:cNvPr>
          <p:cNvPicPr>
            <a:picLocks noChangeAspect="1"/>
          </p:cNvPicPr>
          <p:nvPr/>
        </p:nvPicPr>
        <p:blipFill>
          <a:blip r:embed="rId2"/>
          <a:stretch>
            <a:fillRect/>
          </a:stretch>
        </p:blipFill>
        <p:spPr>
          <a:xfrm>
            <a:off x="8753989" y="3825944"/>
            <a:ext cx="1772157" cy="2061837"/>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8379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p:txBody>
          <a:bodyPr>
            <a:normAutofit fontScale="90000"/>
          </a:bodyPr>
          <a:lstStyle/>
          <a:p>
            <a:br>
              <a:rPr lang="da-DK" b="1" i="1" dirty="0">
                <a:latin typeface="Times New Roman" panose="02020603050405020304" pitchFamily="18" charset="0"/>
                <a:ea typeface="Times New Roman" panose="02020603050405020304" pitchFamily="18" charset="0"/>
              </a:rPr>
            </a:br>
            <a:r>
              <a:rPr lang="da-DK" dirty="0"/>
              <a:t>Fra arbejdsrettens dom i ARD 95.111</a:t>
            </a:r>
            <a:br>
              <a:rPr lang="da-DK" dirty="0"/>
            </a:br>
            <a:endParaRPr lang="da-DK"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762000" y="1597025"/>
            <a:ext cx="10515600" cy="4351338"/>
          </a:xfrm>
        </p:spPr>
        <p:txBody>
          <a:bodyPr>
            <a:normAutofit fontScale="92500"/>
          </a:bodyPr>
          <a:lstStyle/>
          <a:p>
            <a:pPr marL="0" indent="0" algn="l">
              <a:lnSpc>
                <a:spcPts val="1275"/>
              </a:lnSpc>
              <a:buNone/>
            </a:pPr>
            <a:endParaRPr lang="da-DK" sz="2000" b="1" i="1"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da-DK" sz="2600" dirty="0">
                <a:effectLst/>
                <a:latin typeface="Calibri" panose="020F0502020204030204" pitchFamily="34" charset="0"/>
                <a:ea typeface="Times New Roman" panose="02020603050405020304" pitchFamily="18" charset="0"/>
                <a:cs typeface="Times New Roman" panose="02020603050405020304" pitchFamily="18" charset="0"/>
              </a:rPr>
              <a:t>” Overenskomstbestemmelser, der tilsigter at indskrænke Arbejdsrettens eller faglige voldgiftsretters </a:t>
            </a:r>
            <a:r>
              <a:rPr lang="da-DK" sz="2600" dirty="0">
                <a:latin typeface="Calibri" panose="020F0502020204030204" pitchFamily="34" charset="0"/>
                <a:cs typeface="Times New Roman" panose="02020603050405020304" pitchFamily="18" charset="0"/>
              </a:rPr>
              <a:t>kompetence</a:t>
            </a:r>
            <a:r>
              <a:rPr lang="da-DK" sz="2600" dirty="0">
                <a:effectLst/>
                <a:latin typeface="Calibri" panose="020F0502020204030204" pitchFamily="34" charset="0"/>
                <a:ea typeface="Times New Roman" panose="02020603050405020304" pitchFamily="18" charset="0"/>
                <a:cs typeface="Times New Roman" panose="02020603050405020304" pitchFamily="18" charset="0"/>
              </a:rPr>
              <a:t> i forhold til lovens udgangspunkt, skal fortolkes snævert, således at kun tvister, der utvivlsomt kan anses for omfattet af en sådan bestemmelse, unddrages sædvanlig fagretlig behandling.</a:t>
            </a:r>
          </a:p>
          <a:p>
            <a:pPr marL="0" indent="0">
              <a:lnSpc>
                <a:spcPct val="107000"/>
              </a:lnSpc>
              <a:spcAft>
                <a:spcPts val="800"/>
              </a:spcAft>
              <a:buNone/>
            </a:pPr>
            <a:endParaRPr lang="da-DK"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da-DK" sz="2600" dirty="0">
                <a:latin typeface="Calibri" panose="020F0502020204030204" pitchFamily="34" charset="0"/>
                <a:cs typeface="Times New Roman" panose="02020603050405020304" pitchFamily="18" charset="0"/>
              </a:rPr>
              <a:t>”…Der er ikke herved var taget stilling til det generelle spørgsmål om overenskomstparters mulighed for at henskyde afgørelsen af fortolkningstvister til de almindelige domstole.”  </a:t>
            </a:r>
          </a:p>
          <a:p>
            <a:endParaRPr lang="da-DK" dirty="0"/>
          </a:p>
        </p:txBody>
      </p:sp>
    </p:spTree>
    <p:extLst>
      <p:ext uri="{BB962C8B-B14F-4D97-AF65-F5344CB8AC3E}">
        <p14:creationId xmlns:p14="http://schemas.microsoft.com/office/powerpoint/2010/main" val="342049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9EB37DB-8505-8507-0180-C2D0630866F2}"/>
              </a:ext>
            </a:extLst>
          </p:cNvPr>
          <p:cNvSpPr>
            <a:spLocks noGrp="1"/>
          </p:cNvSpPr>
          <p:nvPr>
            <p:ph type="title"/>
          </p:nvPr>
        </p:nvSpPr>
        <p:spPr>
          <a:xfrm>
            <a:off x="1137034" y="609599"/>
            <a:ext cx="6836927" cy="1322888"/>
          </a:xfrm>
        </p:spPr>
        <p:txBody>
          <a:bodyPr>
            <a:normAutofit/>
          </a:bodyPr>
          <a:lstStyle/>
          <a:p>
            <a:r>
              <a:rPr lang="da-DK" sz="4100" dirty="0"/>
              <a:t>U 2016.534 H</a:t>
            </a:r>
            <a:br>
              <a:rPr lang="da-DK" sz="4100" dirty="0"/>
            </a:br>
            <a:endParaRPr lang="da-DK" sz="4100" dirty="0"/>
          </a:p>
        </p:txBody>
      </p:sp>
      <p:sp>
        <p:nvSpPr>
          <p:cNvPr id="3" name="Pladsholder til indhold 2">
            <a:extLst>
              <a:ext uri="{FF2B5EF4-FFF2-40B4-BE49-F238E27FC236}">
                <a16:creationId xmlns:a16="http://schemas.microsoft.com/office/drawing/2014/main" id="{9CCCF485-34B7-FDB0-DE59-6B1A424C4ED1}"/>
              </a:ext>
            </a:extLst>
          </p:cNvPr>
          <p:cNvSpPr>
            <a:spLocks noGrp="1"/>
          </p:cNvSpPr>
          <p:nvPr>
            <p:ph idx="1"/>
          </p:nvPr>
        </p:nvSpPr>
        <p:spPr>
          <a:xfrm>
            <a:off x="1197108" y="1409646"/>
            <a:ext cx="10791692" cy="4588847"/>
          </a:xfrm>
        </p:spPr>
        <p:txBody>
          <a:bodyPr>
            <a:normAutofit fontScale="85000" lnSpcReduction="20000"/>
          </a:bodyPr>
          <a:lstStyle/>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Virksomheden Tingstrøm stod for kantinedrift i KPMG.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ISS overtog kantinedriften i KPMG fra Tingstrøm.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Derfor afskedigede Tingstrøm kantinemedarbejderen A, der havde arbejdet i kantinen i KPMG og var medlem af 3F, i november 2011.</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3F anlagde nu som mandatar for A sag mod ISS og Tingstrøm med påstand om, at de skulle betale ca. 188.000 kr. til A som godtgørelse for usaglig afskedigelse efter Hovedaftalen § 4, stk. 3.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Begrundels</a:t>
            </a:r>
            <a:r>
              <a:rPr lang="da-DK" sz="2300" dirty="0">
                <a:latin typeface="Calibri" panose="020F0502020204030204" pitchFamily="34" charset="0"/>
                <a:ea typeface="Times New Roman" panose="02020603050405020304" pitchFamily="18" charset="0"/>
                <a:cs typeface="Times New Roman" panose="02020603050405020304" pitchFamily="18" charset="0"/>
              </a:rPr>
              <a:t>e for </a:t>
            </a: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usaglig afskedigelse: ISS’ overtagelse af kantinedriften i KPMG var en </a:t>
            </a:r>
            <a:r>
              <a:rPr lang="da-DK" sz="2300" b="1" dirty="0">
                <a:effectLst/>
                <a:latin typeface="Calibri" panose="020F0502020204030204" pitchFamily="34" charset="0"/>
                <a:ea typeface="Times New Roman" panose="02020603050405020304" pitchFamily="18" charset="0"/>
                <a:cs typeface="Times New Roman" panose="02020603050405020304" pitchFamily="18" charset="0"/>
              </a:rPr>
              <a:t>virksomhedsoverdragelse. </a:t>
            </a: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Afskedigelse af en medarbejder på grund af virksomhedsoverdragelse er som udgangspunkt ikke er rimeligt begrundet, jf. virksomhedsoverdragelseslovens § 3.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Sø- og Handelsretten og Højesteret fandt at ISS’ overtagelse af kantinedriften </a:t>
            </a:r>
            <a:r>
              <a:rPr lang="da-DK" sz="2300" b="1" dirty="0">
                <a:effectLst/>
                <a:latin typeface="Calibri" panose="020F0502020204030204" pitchFamily="34" charset="0"/>
                <a:ea typeface="Times New Roman" panose="02020603050405020304" pitchFamily="18" charset="0"/>
                <a:cs typeface="Times New Roman" panose="02020603050405020304" pitchFamily="18" charset="0"/>
              </a:rPr>
              <a:t>ikke</a:t>
            </a: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 var omfattet af virksomhedsoverdragelsesloven. </a:t>
            </a:r>
          </a:p>
          <a:p>
            <a:pPr marL="0" indent="0">
              <a:spcAft>
                <a:spcPts val="800"/>
              </a:spcAft>
              <a:buNone/>
            </a:pPr>
            <a:r>
              <a:rPr lang="da-DK" sz="2300" dirty="0">
                <a:effectLst/>
                <a:latin typeface="Calibri" panose="020F0502020204030204" pitchFamily="34" charset="0"/>
                <a:ea typeface="Times New Roman" panose="02020603050405020304" pitchFamily="18" charset="0"/>
                <a:cs typeface="Times New Roman" panose="02020603050405020304" pitchFamily="18" charset="0"/>
              </a:rPr>
              <a:t>Derfor var afskedigelsen ikke usaglig efter Hovedaftalen, og ISS og Tingstrøm blev frifundet for betaling af de 188.000 kr. </a:t>
            </a:r>
          </a:p>
          <a:p>
            <a:endParaRPr lang="da-DK" sz="1300" dirty="0"/>
          </a:p>
        </p:txBody>
      </p:sp>
      <p:pic>
        <p:nvPicPr>
          <p:cNvPr id="5" name="Billede 4">
            <a:extLst>
              <a:ext uri="{FF2B5EF4-FFF2-40B4-BE49-F238E27FC236}">
                <a16:creationId xmlns:a16="http://schemas.microsoft.com/office/drawing/2014/main" id="{C6DFD403-F94E-43CF-A90F-B8E1325B2507}"/>
              </a:ext>
            </a:extLst>
          </p:cNvPr>
          <p:cNvPicPr>
            <a:picLocks noChangeAspect="1"/>
          </p:cNvPicPr>
          <p:nvPr/>
        </p:nvPicPr>
        <p:blipFill>
          <a:blip r:embed="rId2"/>
          <a:stretch>
            <a:fillRect/>
          </a:stretch>
        </p:blipFill>
        <p:spPr>
          <a:xfrm>
            <a:off x="4047239" y="5732359"/>
            <a:ext cx="824095" cy="734068"/>
          </a:xfrm>
          <a:prstGeom prst="rect">
            <a:avLst/>
          </a:prstGeom>
        </p:spPr>
      </p:pic>
      <p:pic>
        <p:nvPicPr>
          <p:cNvPr id="4" name="Billede 3">
            <a:extLst>
              <a:ext uri="{FF2B5EF4-FFF2-40B4-BE49-F238E27FC236}">
                <a16:creationId xmlns:a16="http://schemas.microsoft.com/office/drawing/2014/main" id="{AA1803AF-4372-4840-A2D6-2CD17874B96D}"/>
              </a:ext>
            </a:extLst>
          </p:cNvPr>
          <p:cNvPicPr>
            <a:picLocks noChangeAspect="1"/>
          </p:cNvPicPr>
          <p:nvPr/>
        </p:nvPicPr>
        <p:blipFill>
          <a:blip r:embed="rId3"/>
          <a:stretch>
            <a:fillRect/>
          </a:stretch>
        </p:blipFill>
        <p:spPr>
          <a:xfrm>
            <a:off x="1197108" y="5849486"/>
            <a:ext cx="1285240" cy="499815"/>
          </a:xfrm>
          <a:prstGeom prst="rect">
            <a:avLst/>
          </a:prstGeom>
        </p:spPr>
      </p:pic>
    </p:spTree>
    <p:extLst>
      <p:ext uri="{BB962C8B-B14F-4D97-AF65-F5344CB8AC3E}">
        <p14:creationId xmlns:p14="http://schemas.microsoft.com/office/powerpoint/2010/main" val="11980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976</TotalTime>
  <Words>2046</Words>
  <Application>Microsoft Office PowerPoint</Application>
  <PresentationFormat>Widescreen</PresentationFormat>
  <Paragraphs>129</Paragraphs>
  <Slides>22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Calibri</vt:lpstr>
      <vt:lpstr>Calibri Light</vt:lpstr>
      <vt:lpstr>Palatino Linotype</vt:lpstr>
      <vt:lpstr>Times New Roman</vt:lpstr>
      <vt:lpstr>Office-tema</vt:lpstr>
      <vt:lpstr>PowerPoint-præsentation</vt:lpstr>
      <vt:lpstr> FOREDRAG OM ARBEJDSRETLIGE KOMPETENCEPROBLEMER </vt:lpstr>
      <vt:lpstr>Arbejdsretslovens § 9, stk. 1, nr. 2 og § 21, nr. 1</vt:lpstr>
      <vt:lpstr>Arbejdsretslovens § 11, stk. 1, og § 22, stk. 1</vt:lpstr>
      <vt:lpstr>  Arbejdsretsloven § 9, stk. 1 og stk.4 </vt:lpstr>
      <vt:lpstr> Arbejdsretslovens § 9, stk. 1 og stk.3, 2. pkt. </vt:lpstr>
      <vt:lpstr> Værnetingsaftalen i ARD 95.111  </vt:lpstr>
      <vt:lpstr> Fra arbejdsrettens dom i ARD 95.111 </vt:lpstr>
      <vt:lpstr>U 2016.534 H </vt:lpstr>
      <vt:lpstr> Præmisser i U 2016.534 H:  </vt:lpstr>
      <vt:lpstr> Fra Per Jacobsen Kollektiv Arbejdsret, 5. udgave (1994) s. 34  </vt:lpstr>
      <vt:lpstr> Lov om den faste Voldgiftsret § 5 B  </vt:lpstr>
      <vt:lpstr>     § 11. stk.  2 i arbejdsretsloven af 1973   </vt:lpstr>
      <vt:lpstr>    Menneskeretskonventionens artikel 6, stk. 1  </vt:lpstr>
      <vt:lpstr>     Præmisserne i U 1994.953 H </vt:lpstr>
      <vt:lpstr>    Arbejdsretslovens § 11. stk.  2,  gældende formulering  </vt:lpstr>
      <vt:lpstr>   Hovedaftalens § 4, stk. 3 (resumé)  </vt:lpstr>
      <vt:lpstr> U 2005.3332 H </vt:lpstr>
      <vt:lpstr>  U 2021.3721 H (i) </vt:lpstr>
      <vt:lpstr>  U 2021.3721 H (ii) </vt:lpstr>
      <vt:lpstr>U 2016.534 H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Frederik Waage</dc:creator>
  <cp:lastModifiedBy>Niels Waage</cp:lastModifiedBy>
  <cp:revision>28</cp:revision>
  <dcterms:created xsi:type="dcterms:W3CDTF">2022-04-05T22:41:18Z</dcterms:created>
  <dcterms:modified xsi:type="dcterms:W3CDTF">2022-11-22T20:39:11Z</dcterms:modified>
</cp:coreProperties>
</file>