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7"/>
  </p:notesMasterIdLst>
  <p:sldIdLst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693400" cy="7561263"/>
  <p:notesSz cx="6805613" cy="99441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8EB"/>
    <a:srgbClr val="FBF7EF"/>
    <a:srgbClr val="F6EEDE"/>
    <a:srgbClr val="C5FFDC"/>
    <a:srgbClr val="A80000"/>
    <a:srgbClr val="BA0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1" autoAdjust="0"/>
  </p:normalViewPr>
  <p:slideViewPr>
    <p:cSldViewPr>
      <p:cViewPr varScale="1">
        <p:scale>
          <a:sx n="106" d="100"/>
          <a:sy n="106" d="100"/>
        </p:scale>
        <p:origin x="-1134" y="-8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36" y="46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7" tIns="47853" rIns="95707" bIns="47853" numCol="1" anchor="t" anchorCtr="0" compatLnSpc="1">
            <a:prstTxWarp prst="textNoShape">
              <a:avLst/>
            </a:prstTxWarp>
          </a:bodyPr>
          <a:lstStyle>
            <a:lvl1pPr defTabSz="956956"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424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7" tIns="47853" rIns="95707" bIns="47853" numCol="1" anchor="t" anchorCtr="0" compatLnSpc="1">
            <a:prstTxWarp prst="textNoShape">
              <a:avLst/>
            </a:prstTxWarp>
          </a:bodyPr>
          <a:lstStyle>
            <a:lvl1pPr algn="r" defTabSz="956956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6125"/>
            <a:ext cx="527208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7" tIns="47853" rIns="95707" bIns="47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6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7" tIns="47853" rIns="95707" bIns="47853" numCol="1" anchor="b" anchorCtr="0" compatLnSpc="1">
            <a:prstTxWarp prst="textNoShape">
              <a:avLst/>
            </a:prstTxWarp>
          </a:bodyPr>
          <a:lstStyle>
            <a:lvl1pPr defTabSz="956956"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424" y="9444695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7" tIns="47853" rIns="95707" bIns="47853" numCol="1" anchor="b" anchorCtr="0" compatLnSpc="1">
            <a:prstTxWarp prst="textNoShape">
              <a:avLst/>
            </a:prstTxWarp>
          </a:bodyPr>
          <a:lstStyle>
            <a:lvl1pPr algn="r" defTabSz="956956">
              <a:defRPr sz="1200"/>
            </a:lvl1pPr>
          </a:lstStyle>
          <a:p>
            <a:fld id="{CB2CC893-AD48-4753-9B03-153B5F16794D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4938" y="1079500"/>
            <a:ext cx="2344737" cy="58308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6883400" cy="58308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82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8451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10688638" cy="7558088"/>
          </a:xfrm>
          <a:prstGeom prst="rect">
            <a:avLst/>
          </a:prstGeom>
          <a:solidFill>
            <a:srgbClr val="FBF7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517775"/>
            <a:ext cx="8661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558088" cy="180975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444625" y="7381875"/>
            <a:ext cx="9248775" cy="179388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9356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566025" y="7197725"/>
            <a:ext cx="3130550" cy="360363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1042988"/>
            <a:endParaRPr lang="da-DK" sz="100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343900" y="7261225"/>
            <a:ext cx="1965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042988"/>
            <a:r>
              <a:rPr lang="da-DK" sz="1000">
                <a:solidFill>
                  <a:schemeClr val="bg1"/>
                </a:solidFill>
              </a:rPr>
              <a:t>Landsorganisationen i Danmark</a:t>
            </a:r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7920038" y="7199313"/>
          <a:ext cx="285750" cy="285750"/>
        </p:xfrm>
        <a:graphic>
          <a:graphicData uri="http://schemas.openxmlformats.org/presentationml/2006/ole">
            <p:oleObj spid="_x0000_s1060" name="Image" r:id="rId14" imgW="1078903" imgH="107890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90525" indent="-390525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4332" y="1260351"/>
            <a:ext cx="6480720" cy="1871266"/>
          </a:xfrm>
        </p:spPr>
        <p:txBody>
          <a:bodyPr/>
          <a:lstStyle/>
          <a:p>
            <a:pPr algn="ctr"/>
            <a:r>
              <a:rPr lang="da-DK" sz="3200" dirty="0" smtClean="0"/>
              <a:t>SYMPATIKONFLIKTER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2600" b="0" dirty="0" smtClean="0"/>
              <a:t>En status</a:t>
            </a:r>
            <a:endParaRPr lang="da-DK" sz="2600" b="0" dirty="0"/>
          </a:p>
        </p:txBody>
      </p:sp>
      <p:pic>
        <p:nvPicPr>
          <p:cNvPr id="9220" name="Picture 4" descr="http://billeder.3f.dk/Image.ashx?File=%7b8A60807A-E7F8-428B-9900-69E6ECB72DB1%7d%2fab752329-3dd0-4d69-8000-43797259b178.jpg&amp;imagesize=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8508" y="4068663"/>
            <a:ext cx="3448050" cy="24765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2196455"/>
            <a:ext cx="8661400" cy="4392613"/>
          </a:xfrm>
        </p:spPr>
        <p:txBody>
          <a:bodyPr/>
          <a:lstStyle/>
          <a:p>
            <a:r>
              <a:rPr lang="da-DK" u="sng" dirty="0" smtClean="0"/>
              <a:t>Arbejdsret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da-DK" dirty="0" smtClean="0"/>
              <a:t>Regler der regulerer retsforholdet mellem arbejdsgiver og lønmodtager.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u="sng" dirty="0" smtClean="0"/>
              <a:t>Kollektive overenskomster: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Aftale mellem en arbejdsgiver eller en arbejdsgiverorganisation og en flerhed af lønmodtagere eller en lønmodtagerorganisation om </a:t>
            </a:r>
            <a:r>
              <a:rPr lang="da-DK" dirty="0" err="1" smtClean="0"/>
              <a:t>løn-</a:t>
            </a:r>
            <a:r>
              <a:rPr lang="da-DK" dirty="0" smtClean="0"/>
              <a:t> og ansættelsesvilkår m.v.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r>
              <a:rPr lang="da-DK" u="sng" dirty="0" smtClean="0"/>
              <a:t>Den Danske Model på det arbejdsretlige område: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Godt samarbejde mellem arbejdsmarkedets parter og stor betydning af kollektive overenskomster. </a:t>
            </a:r>
          </a:p>
          <a:p>
            <a:pPr>
              <a:buFont typeface="Arial" pitchFamily="34" charset="0"/>
              <a:buChar char="•"/>
            </a:pPr>
            <a:endParaRPr lang="da-DK" dirty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</p:txBody>
      </p:sp>
      <p:pic>
        <p:nvPicPr>
          <p:cNvPr id="8194" name="Picture 2" descr="What is wellness? - Definition of well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7060" y="324247"/>
            <a:ext cx="1842112" cy="16333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Arbejdsretlig regulering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2196455"/>
            <a:ext cx="8661400" cy="43926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Ensidige fastsatte bestemmelser og individuelle aftaler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Kollektive overenskomster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Lovgivning og internationale forpligtelser</a:t>
            </a:r>
            <a:endParaRPr lang="da-DK" dirty="0"/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Sympatikonflikter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2196455"/>
            <a:ext cx="8661400" cy="4392613"/>
          </a:xfrm>
        </p:spPr>
        <p:txBody>
          <a:bodyPr/>
          <a:lstStyle/>
          <a:p>
            <a:r>
              <a:rPr lang="da-DK" b="1" dirty="0" smtClean="0"/>
              <a:t>DEFINITION:</a:t>
            </a:r>
          </a:p>
          <a:p>
            <a:endParaRPr lang="da-DK" dirty="0" smtClean="0"/>
          </a:p>
          <a:p>
            <a:pPr marL="0" indent="0"/>
            <a:r>
              <a:rPr lang="da-DK" dirty="0" smtClean="0"/>
              <a:t>Arbejdsgivers lockout og boykot , lønmodtagers strejke eller blokade til støtte for en lovlig hovedkonflikt.</a:t>
            </a:r>
          </a:p>
          <a:p>
            <a:pPr marL="0" indent="0"/>
            <a:endParaRPr lang="da-DK" dirty="0" smtClean="0"/>
          </a:p>
          <a:p>
            <a:pPr marL="0" indent="0"/>
            <a:r>
              <a:rPr lang="da-DK" u="sng" dirty="0" smtClean="0"/>
              <a:t>Ofte</a:t>
            </a:r>
            <a:r>
              <a:rPr lang="da-DK" dirty="0" smtClean="0"/>
              <a:t> partiel arbejdsvægring.</a:t>
            </a:r>
            <a:endParaRPr lang="da-DK" u="sng" dirty="0" smtClean="0"/>
          </a:p>
          <a:p>
            <a:pPr marL="0" indent="0"/>
            <a:endParaRPr lang="da-DK" dirty="0" smtClean="0"/>
          </a:p>
          <a:p>
            <a:pPr marL="0" indent="0"/>
            <a:r>
              <a:rPr lang="da-DK" u="sng" dirty="0" smtClean="0"/>
              <a:t>Ikke</a:t>
            </a:r>
            <a:r>
              <a:rPr lang="da-DK" dirty="0" smtClean="0"/>
              <a:t> sortlistning, fysisk blokade eller kundeboykot.</a:t>
            </a:r>
            <a:endParaRPr lang="da-DK" u="sng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Sympatikonflikter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2196456"/>
            <a:ext cx="8661400" cy="648072"/>
          </a:xfrm>
        </p:spPr>
        <p:txBody>
          <a:bodyPr/>
          <a:lstStyle/>
          <a:p>
            <a:r>
              <a:rPr lang="da-DK" b="1" dirty="0" smtClean="0"/>
              <a:t>Verserende sager: 1.192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098228" y="2988543"/>
          <a:ext cx="864096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1728192"/>
                <a:gridCol w="165618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2012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2013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2014 (4½ mdr.)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Sager oprettet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366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529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114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Sager afsluttede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118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162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50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Heraf</a:t>
                      </a:r>
                      <a:r>
                        <a:rPr lang="da-DK" baseline="0" dirty="0" smtClean="0"/>
                        <a:t> indgået overenskomst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33</a:t>
                      </a: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6180" y="612279"/>
            <a:ext cx="9356725" cy="719138"/>
          </a:xfrm>
        </p:spPr>
        <p:txBody>
          <a:bodyPr/>
          <a:lstStyle/>
          <a:p>
            <a:r>
              <a:rPr lang="da-DK" dirty="0" smtClean="0"/>
              <a:t>LO’s arbejdsretssager 1999-2013 angående </a:t>
            </a:r>
            <a:r>
              <a:rPr lang="da-DK" dirty="0" err="1" smtClean="0"/>
              <a:t>lovlig-heden</a:t>
            </a:r>
            <a:r>
              <a:rPr lang="da-DK" dirty="0" smtClean="0"/>
              <a:t> af sympatikonflikter</a:t>
            </a:r>
            <a:endParaRPr lang="da-DK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594172" y="1620391"/>
          <a:ext cx="9505055" cy="5113022"/>
        </p:xfrm>
        <a:graphic>
          <a:graphicData uri="http://schemas.openxmlformats.org/drawingml/2006/table">
            <a:tbl>
              <a:tblPr/>
              <a:tblGrid>
                <a:gridCol w="1080120"/>
                <a:gridCol w="792088"/>
                <a:gridCol w="2016224"/>
                <a:gridCol w="936104"/>
                <a:gridCol w="1152128"/>
                <a:gridCol w="648072"/>
                <a:gridCol w="1054675"/>
                <a:gridCol w="1825644"/>
              </a:tblGrid>
              <a:tr h="101120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Dato for dom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 err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Domsnr</a:t>
                      </a:r>
                      <a:r>
                        <a:rPr lang="da-DK" sz="10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Virksomhed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Udfald af dom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Modpart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Frifindelse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Delvis frifindelse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Dom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DA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Andre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>
                          <a:latin typeface="Verdana"/>
                          <a:ea typeface="Times New Roman"/>
                          <a:cs typeface="Times New Roman"/>
                        </a:rPr>
                        <a:t>26.03.1999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latin typeface="Verdana"/>
                          <a:ea typeface="Calibri"/>
                          <a:cs typeface="Times New Roman"/>
                        </a:rPr>
                        <a:t>98.337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err="1">
                          <a:latin typeface="Verdana"/>
                          <a:ea typeface="Calibri"/>
                          <a:cs typeface="Times New Roman"/>
                        </a:rPr>
                        <a:t>Juvita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 A/S Tapetfabrik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(virksomheden 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7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>
                          <a:latin typeface="Verdana"/>
                          <a:ea typeface="Times New Roman"/>
                          <a:cs typeface="Times New Roman"/>
                        </a:rPr>
                        <a:t>06.05.1999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latin typeface="Verdana"/>
                          <a:ea typeface="Calibri"/>
                          <a:cs typeface="Times New Roman"/>
                        </a:rPr>
                        <a:t>98.632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Brørup Maskinstation ApS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(Kristelig 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Arbejdsgiverforening)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0447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>
                          <a:latin typeface="Verdana"/>
                          <a:ea typeface="Times New Roman"/>
                          <a:cs typeface="Times New Roman"/>
                        </a:rPr>
                        <a:t>06.05.1999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latin typeface="Verdana"/>
                          <a:ea typeface="Calibri"/>
                          <a:cs typeface="Times New Roman"/>
                        </a:rPr>
                        <a:t>98.702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Verdana"/>
                          <a:ea typeface="Calibri"/>
                          <a:cs typeface="Times New Roman"/>
                        </a:rPr>
                        <a:t>Ikadan</a:t>
                      </a: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 System A/S</a:t>
                      </a:r>
                      <a:b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 dirty="0" err="1">
                          <a:latin typeface="Verdana"/>
                          <a:ea typeface="Calibri"/>
                          <a:cs typeface="Times New Roman"/>
                        </a:rPr>
                        <a:t>Ikadan</a:t>
                      </a: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latin typeface="Verdana"/>
                          <a:ea typeface="Calibri"/>
                          <a:cs typeface="Times New Roman"/>
                        </a:rPr>
                        <a:t>Plast</a:t>
                      </a: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 A/S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Kristelig Arbejdsgiverforening)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15.07.1999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99.342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MR Vikarservice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30.08.1999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1998.236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Euro Invest 12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7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10.02.2000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1999.735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Brørup Maskinstation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Kristelig Arbejdsgiverforening)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60671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28.03.2001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2000.459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Ikadan Plast A/S</a:t>
                      </a:r>
                      <a:b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Ikadan System A/S</a:t>
                      </a:r>
                      <a:b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Ikadan Holding ApS</a:t>
                      </a:r>
                      <a:b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BK Produktion ApS</a:t>
                      </a:r>
                      <a:b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Ikadan Industriplast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/>
                      </a:r>
                      <a:b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(virksomheden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10.01.2002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2001.819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Teaterkælderen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12.12.2002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2005.570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Det Ny ApS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02.12.2004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2004.884</a:t>
                      </a:r>
                      <a:b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2004.885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Bilfærgernes Rederiforening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01120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10.11.2005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2005.839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Verdana"/>
                          <a:ea typeface="Calibri"/>
                          <a:cs typeface="Times New Roman"/>
                        </a:rPr>
                        <a:t>Østeuropæiske</a:t>
                      </a:r>
                      <a:r>
                        <a:rPr lang="en-US" sz="1000" baseline="0" dirty="0" smtClean="0"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latin typeface="Verdana"/>
                          <a:ea typeface="Calibri"/>
                          <a:cs typeface="Times New Roman"/>
                        </a:rPr>
                        <a:t>virksomheder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24.05.2006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2006.237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Zebra A/S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02239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12.12.2007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2007.831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Nørrebro Bryghus A/S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virksomheden selv)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7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29.11.2012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2012.0341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Verdana"/>
                          <a:ea typeface="Calibri"/>
                          <a:cs typeface="Times New Roman"/>
                        </a:rPr>
                        <a:t>Vejlegården</a:t>
                      </a:r>
                      <a:r>
                        <a:rPr lang="en-US" sz="1000" dirty="0"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Verdana"/>
                          <a:ea typeface="Calibri"/>
                          <a:cs typeface="Times New Roman"/>
                        </a:rPr>
                        <a:t>ApS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Calibri"/>
                          <a:cs typeface="Times New Roman"/>
                        </a:rPr>
                        <a:t>X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a-DK" sz="1000" dirty="0">
                          <a:latin typeface="Verdana"/>
                          <a:ea typeface="Calibri"/>
                          <a:cs typeface="Times New Roman"/>
                        </a:rPr>
                        <a:t>Kristelig Arbejdsgiverforening)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05598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 New Roman"/>
                          <a:cs typeface="Times New Roman"/>
                        </a:rPr>
                        <a:t>Ialt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Calibri"/>
                          <a:cs typeface="Times New Roman"/>
                        </a:rPr>
                        <a:t>14 sager</a:t>
                      </a: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US" sz="1000" b="1" dirty="0" err="1">
                          <a:latin typeface="Verdana"/>
                          <a:ea typeface="Calibri"/>
                          <a:cs typeface="Times New Roman"/>
                        </a:rPr>
                        <a:t>frifindelser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000" b="1" dirty="0" err="1">
                          <a:latin typeface="Verdana"/>
                          <a:ea typeface="Calibri"/>
                          <a:cs typeface="Times New Roman"/>
                        </a:rPr>
                        <a:t>delvise</a:t>
                      </a: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Verdana"/>
                          <a:ea typeface="Calibri"/>
                          <a:cs typeface="Times New Roman"/>
                        </a:rPr>
                        <a:t>frifindelser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000" b="1" dirty="0" err="1">
                          <a:latin typeface="Verdana"/>
                          <a:ea typeface="Calibri"/>
                          <a:cs typeface="Times New Roman"/>
                        </a:rPr>
                        <a:t>dom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latin typeface="Verdana"/>
                          <a:ea typeface="Calibri"/>
                          <a:cs typeface="Times New Roman"/>
                        </a:rPr>
                        <a:t>2 sager med DA som modpart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000" b="1" dirty="0">
                          <a:latin typeface="Verdana"/>
                          <a:ea typeface="Calibri"/>
                          <a:cs typeface="Times New Roman"/>
                        </a:rPr>
                        <a:t>12 sager med ”andre” som modpart</a:t>
                      </a:r>
                      <a:endParaRPr lang="da-DK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04" marR="455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612279"/>
            <a:ext cx="9356725" cy="719138"/>
          </a:xfrm>
        </p:spPr>
        <p:txBody>
          <a:bodyPr/>
          <a:lstStyle/>
          <a:p>
            <a:r>
              <a:rPr lang="da-DK" dirty="0" smtClean="0"/>
              <a:t>Nærmere omtale af: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1692399"/>
            <a:ext cx="8661400" cy="4392613"/>
          </a:xfrm>
        </p:spPr>
        <p:txBody>
          <a:bodyPr/>
          <a:lstStyle/>
          <a:p>
            <a:pPr>
              <a:lnSpc>
                <a:spcPts val="2200"/>
              </a:lnSpc>
              <a:buFont typeface="Arial" pitchFamily="34" charset="0"/>
              <a:buChar char="•"/>
            </a:pPr>
            <a:r>
              <a:rPr lang="da-DK" dirty="0" smtClean="0"/>
              <a:t>98.632 og 98.702 – Brørup Maskinstation og </a:t>
            </a:r>
            <a:r>
              <a:rPr lang="da-DK" dirty="0" err="1" smtClean="0"/>
              <a:t>Ikadan</a:t>
            </a:r>
            <a:r>
              <a:rPr lang="da-DK" dirty="0" smtClean="0"/>
              <a:t> </a:t>
            </a:r>
          </a:p>
          <a:p>
            <a:pPr>
              <a:lnSpc>
                <a:spcPts val="2200"/>
              </a:lnSpc>
              <a:buFont typeface="Arial" pitchFamily="34" charset="0"/>
              <a:buChar char="•"/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</a:pPr>
            <a:r>
              <a:rPr lang="da-DK" dirty="0" smtClean="0"/>
              <a:t>Hovedorganisationens redegørelse om retten til at iværksætte konflikt til støtte for krav om overenskomst (juni 2003)</a:t>
            </a:r>
          </a:p>
          <a:p>
            <a:pPr>
              <a:lnSpc>
                <a:spcPts val="2200"/>
              </a:lnSpc>
              <a:buFont typeface="Arial" pitchFamily="34" charset="0"/>
              <a:buChar char="•"/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r>
              <a:rPr lang="da-DK" dirty="0" smtClean="0"/>
              <a:t>2005.839 –Sympatikonflikt mod østeuropæiske virksomheder</a:t>
            </a:r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r>
              <a:rPr lang="da-DK" dirty="0" smtClean="0"/>
              <a:t>2007.735 – Nørrebro Bryghus</a:t>
            </a:r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r>
              <a:rPr lang="da-DK" dirty="0" smtClean="0"/>
              <a:t>2012.0341 – </a:t>
            </a:r>
            <a:r>
              <a:rPr lang="da-DK" dirty="0" err="1" smtClean="0"/>
              <a:t>Vejlegården</a:t>
            </a: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r>
              <a:rPr lang="da-DK" dirty="0" smtClean="0"/>
              <a:t>2013.0828 – Hotel Atlantic</a:t>
            </a:r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endParaRPr lang="da-DK" dirty="0" smtClean="0"/>
          </a:p>
          <a:p>
            <a:pPr>
              <a:lnSpc>
                <a:spcPts val="2200"/>
              </a:lnSpc>
              <a:buFont typeface="Arial" pitchFamily="34" charset="0"/>
              <a:buChar char="•"/>
              <a:tabLst>
                <a:tab pos="3136900" algn="l"/>
              </a:tabLst>
            </a:pPr>
            <a:r>
              <a:rPr lang="da-DK" dirty="0" smtClean="0"/>
              <a:t>2014.0028 – Kim Johansen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26220" y="1692399"/>
            <a:ext cx="8661400" cy="4392613"/>
          </a:xfrm>
        </p:spPr>
        <p:txBody>
          <a:bodyPr/>
          <a:lstStyle/>
          <a:p>
            <a:pPr marL="0" indent="0"/>
            <a:endParaRPr lang="da-DK" dirty="0" smtClean="0"/>
          </a:p>
          <a:p>
            <a:pPr marL="0" indent="0"/>
            <a:r>
              <a:rPr lang="da-DK" dirty="0" smtClean="0"/>
              <a:t>Samspillet mellem arbejdsmarkedets parter, Arbejdsretten og lovgivning.</a:t>
            </a:r>
          </a:p>
          <a:p>
            <a:pPr marL="0" indent="0"/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Er der ønsker om en begrænset anvendelse af lovlige sympatikonflikter?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Konsekvenser for Den Danske Model?</a:t>
            </a:r>
          </a:p>
        </p:txBody>
      </p:sp>
      <p:pic>
        <p:nvPicPr>
          <p:cNvPr id="2050" name="Picture 2" descr="pix-ledels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6980" y="540271"/>
            <a:ext cx="2461460" cy="13895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p:Policy xmlns:p="office.server.policy" id="" local="true">
  <p:Name>LODocument</p:Name>
  <p:Description>Exformatics Basic Policy. Ensures generation of unique Document ID.</p:Description>
  <p:Statement>Exformatics Basic Policy. Ensures generation of unique Document ID.</p:Statement>
  <p:PolicyItems>
    <p:PolicyItem featureId="ExformaticsQualityPolicy">
      <p:Name>Exformatics Quality Controls</p:Name>
      <p:Description>Generates a unique global document id for each document added. Supports regulatory and patent documents.</p:Description>
      <p:CustomData>
        <config>
          <UniqueEXDocID>true</UniqueEXDocID>
          <AddDefaultValues>true</AddDefaultValues>
          <SignedApproval>false</SignedApproval>
          <RegulatoryDocument>false</RegulatoryDocument>
          <PatentDocument>false</PatentDocument>
          <DocIDServer/>
          <EXCoreDocType>Type1A</EXCoreDocType>
        </config>
      </p:CustomData>
    </p:PolicyItem>
  </p:PolicyItems>
</p:Policy>
</file>

<file path=customXml/item2.xml><?xml version="1.0" encoding="utf-8"?>
<?mso-contentType ?>
<PolicyDirtyBag xmlns="microsoft.office.server.policy.changes">
  <ExformaticsQualityPolicy xmlns="" op="Change"/>
</PolicyDirtyBag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LODocument" ma:contentTypeID="0x01010E00F841405F4FC6884DB5A53F6E003099D10089DCB945662C7B48A81229CAB7C3DD16" ma:contentTypeVersion="7" ma:contentTypeDescription="EXDocument" ma:contentTypeScope="" ma:versionID="f603ae8c1877389565b43e12dcca550f">
  <xsd:schema xmlns:xsd="http://www.w3.org/2001/XMLSchema" xmlns:p="http://schemas.microsoft.com/office/2006/metadata/properties" xmlns:ns2="http://schemas.microsoft.com/sharepoint/v3/fields" xmlns:ns3="315aba36-08d7-4b96-83b4-55388d4e5b2f" targetNamespace="http://schemas.microsoft.com/office/2006/metadata/properties" ma:root="true" ma:fieldsID="b5059f5e699c440eece8827544d0e61b" ns2:_="" ns3:_="">
    <xsd:import namespace="http://schemas.microsoft.com/sharepoint/v3/fields"/>
    <xsd:import namespace="315aba36-08d7-4b96-83b4-55388d4e5b2f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  <xsd:element ref="ns3:LOSagsnr" minOccurs="0"/>
                <xsd:element ref="ns3:DocType" minOccurs="0"/>
                <xsd:element ref="ns3:Afdeling" minOccurs="0"/>
                <xsd:element ref="ns3:Forfatt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315aba36-08d7-4b96-83b4-55388d4e5b2f" elementFormDefault="qualified">
    <xsd:import namespace="http://schemas.microsoft.com/office/2006/documentManagement/types"/>
    <xsd:element name="LOSagsnr" ma:index="13" nillable="true" ma:displayName="LOSagsnr" ma:hidden="true" ma:internalName="LOSagsnr" ma:readOnly="false">
      <xsd:simpleType>
        <xsd:restriction base="dms:Text">
          <xsd:maxLength value="7"/>
        </xsd:restriction>
      </xsd:simpleType>
    </xsd:element>
    <xsd:element name="DocType" ma:index="14" nillable="true" ma:displayName="DocType" ma:internalName="DocType" ma:readOnly="false">
      <xsd:simpleType>
        <xsd:restriction base="dms:Unknown"/>
      </xsd:simpleType>
    </xsd:element>
    <xsd:element name="Afdeling" ma:index="15" nillable="true" ma:displayName="Afdeling" ma:internalName="Afdeling" ma:readOnly="false">
      <xsd:simpleType>
        <xsd:restriction base="dms:Unknown"/>
      </xsd:simpleType>
    </xsd:element>
    <xsd:element name="Forfatter" ma:index="16" nillable="true" ma:displayName="Forfatter" ma:internalName="Forfatter" ma:readOnly="false">
      <xsd:simpleType>
        <xsd:restriction base="dms:Unknown">
          <xsd:maxLength value="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6.xml><?xml version="1.0" encoding="utf-8"?>
<p:properties xmlns:p="http://schemas.microsoft.com/office/2006/metadata/properties" xmlns:xsi="http://www.w3.org/2001/XMLSchema-instance">
  <documentManagement>
    <DocType xmlns="315aba36-08d7-4b96-83b4-55388d4e5b2f" xsi:nil="true"/>
    <Forfatter xmlns="315aba36-08d7-4b96-83b4-55388d4e5b2f" xsi:nil="true"/>
    <LOSagsnr xmlns="315aba36-08d7-4b96-83b4-55388d4e5b2f" xsi:nil="true"/>
    <Afdeling xmlns="315aba36-08d7-4b96-83b4-55388d4e5b2f" xsi:nil="true"/>
  </documentManagement>
</p:properties>
</file>

<file path=customXml/item7.xml><?xml version="1.0" encoding="utf-8"?>
<?mso-contentType ?>
<spe:Receivers xmlns:spe="http://schemas.microsoft.com/sharepoint/events">
  <Receiver>
    <Name>Exformatics Unique Document ID Feature</Name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</spe:Receivers>
</file>

<file path=customXml/itemProps1.xml><?xml version="1.0" encoding="utf-8"?>
<ds:datastoreItem xmlns:ds="http://schemas.openxmlformats.org/officeDocument/2006/customXml" ds:itemID="{83B7FD61-56A0-40B5-A05B-25FFBD5D8DA1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0CBCF5E-04B5-4368-A1CA-D79E8E275968}">
  <ds:schemaRefs>
    <ds:schemaRef ds:uri="microsoft.office.server.policy.changes"/>
  </ds:schemaRefs>
</ds:datastoreItem>
</file>

<file path=customXml/itemProps3.xml><?xml version="1.0" encoding="utf-8"?>
<ds:datastoreItem xmlns:ds="http://schemas.openxmlformats.org/officeDocument/2006/customXml" ds:itemID="{A9062EEE-DCF8-4EF5-809C-8B0787D6F4F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F096599-03EE-40B5-87DE-43B99DFF03C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3E661F5-DF14-42A5-B1FD-FBE5BEF2B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315aba36-08d7-4b96-83b4-55388d4e5b2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6.xml><?xml version="1.0" encoding="utf-8"?>
<ds:datastoreItem xmlns:ds="http://schemas.openxmlformats.org/officeDocument/2006/customXml" ds:itemID="{38E94FF5-DB0E-4857-B16F-6F60AEAA1D5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315aba36-08d7-4b96-83b4-55388d4e5b2f"/>
    <ds:schemaRef ds:uri="http://schemas.openxmlformats.org/package/2006/metadata/core-properties"/>
  </ds:schemaRefs>
</ds:datastoreItem>
</file>

<file path=customXml/itemProps7.xml><?xml version="1.0" encoding="utf-8"?>
<ds:datastoreItem xmlns:ds="http://schemas.openxmlformats.org/officeDocument/2006/customXml" ds:itemID="{E3C57EC3-4239-451E-8F74-FA50295630C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853</TotalTime>
  <Words>381</Words>
  <Application>Microsoft Office PowerPoint</Application>
  <PresentationFormat>Brugerdefineret</PresentationFormat>
  <Paragraphs>150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Præsentation</vt:lpstr>
      <vt:lpstr>Image</vt:lpstr>
      <vt:lpstr>SYMPATIKONFLIKTER  En status</vt:lpstr>
      <vt:lpstr>DEFINITIONER</vt:lpstr>
      <vt:lpstr>Arbejdsretlig regulering</vt:lpstr>
      <vt:lpstr>Sympatikonflikter</vt:lpstr>
      <vt:lpstr>Sympatikonflikter</vt:lpstr>
      <vt:lpstr>LO’s arbejdsretssager 1999-2013 angående lovlig-heden af sympatikonflikter</vt:lpstr>
      <vt:lpstr>Nærmere omtale af:</vt:lpstr>
      <vt:lpstr>Dias nummer 8</vt:lpstr>
    </vt:vector>
  </TitlesOfParts>
  <Company>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det have retlige konsekvenser at lyve?</dc:title>
  <dc:creator>dra</dc:creator>
  <cp:lastModifiedBy>dra</cp:lastModifiedBy>
  <cp:revision>110</cp:revision>
  <dcterms:created xsi:type="dcterms:W3CDTF">2011-11-03T07:45:50Z</dcterms:created>
  <dcterms:modified xsi:type="dcterms:W3CDTF">2014-05-21T09:07:20Z</dcterms:modified>
  <cp:contentType>LODocument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formaticsSPSURL">
    <vt:lpwstr>http://sagssystem</vt:lpwstr>
  </property>
  <property fmtid="{D5CDD505-2E9C-101B-9397-08002B2CF9AE}" pid="3" name="EXCoreDocType">
    <vt:lpwstr>Type1A</vt:lpwstr>
  </property>
  <property fmtid="{D5CDD505-2E9C-101B-9397-08002B2CF9AE}" pid="4" name="EXHash">
    <vt:lpwstr>6CE8E889A6634D73EE1B28280CA8CDF736153B4509E28DB78A91F1CCE70ACF42B7A7E5F6FB9E4484FCC98116E231770491E38545A90FBC5F8FAE4C35163679</vt:lpwstr>
  </property>
  <property fmtid="{D5CDD505-2E9C-101B-9397-08002B2CF9AE}" pid="5" name="EXTimestamp">
    <vt:lpwstr>04-01-2009 00:40:48</vt:lpwstr>
  </property>
  <property fmtid="{D5CDD505-2E9C-101B-9397-08002B2CF9AE}" pid="6" name="EXDocumentID">
    <vt:lpwstr>000893924</vt:lpwstr>
  </property>
  <property fmtid="{D5CDD505-2E9C-101B-9397-08002B2CF9AE}" pid="7" name="ContentTypeId">
    <vt:lpwstr>0x01010E00F841405F4FC6884DB5A53F6E003099D10089DCB945662C7B48A81229CAB7C3DD16</vt:lpwstr>
  </property>
  <property fmtid="{D5CDD505-2E9C-101B-9397-08002B2CF9AE}" pid="8" name="_AdHocReviewCycleID">
    <vt:i4>1121974555</vt:i4>
  </property>
  <property fmtid="{D5CDD505-2E9C-101B-9397-08002B2CF9AE}" pid="9" name="_NewReviewCycle">
    <vt:lpwstr/>
  </property>
  <property fmtid="{D5CDD505-2E9C-101B-9397-08002B2CF9AE}" pid="10" name="_EmailSubject">
    <vt:lpwstr>PP- HJÆLP</vt:lpwstr>
  </property>
  <property fmtid="{D5CDD505-2E9C-101B-9397-08002B2CF9AE}" pid="11" name="_AuthorEmail">
    <vt:lpwstr>uma@lo.dk</vt:lpwstr>
  </property>
  <property fmtid="{D5CDD505-2E9C-101B-9397-08002B2CF9AE}" pid="12" name="_AuthorEmailDisplayName">
    <vt:lpwstr>Ulrik Mayland</vt:lpwstr>
  </property>
</Properties>
</file>