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90" r:id="rId2"/>
    <p:sldId id="264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286" r:id="rId11"/>
    <p:sldId id="287" r:id="rId12"/>
    <p:sldId id="278" r:id="rId13"/>
    <p:sldId id="279" r:id="rId14"/>
    <p:sldId id="288" r:id="rId15"/>
    <p:sldId id="281" r:id="rId16"/>
    <p:sldId id="282" r:id="rId17"/>
    <p:sldId id="283" r:id="rId18"/>
    <p:sldId id="284" r:id="rId19"/>
    <p:sldId id="289" r:id="rId20"/>
  </p:sldIdLst>
  <p:sldSz cx="9144000" cy="6858000" type="screen4x3"/>
  <p:notesSz cx="6761163" cy="9942513"/>
  <p:defaultTextStyle>
    <a:defPPr>
      <a:defRPr lang="da-DK"/>
    </a:defPPr>
    <a:lvl1pPr algn="ctr" rtl="0" fontAlgn="base">
      <a:lnSpc>
        <a:spcPct val="105000"/>
      </a:lnSpc>
      <a:spcBef>
        <a:spcPct val="0"/>
      </a:spcBef>
      <a:spcAft>
        <a:spcPct val="100000"/>
      </a:spcAft>
      <a:buChar char="•"/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ctr" rtl="0" fontAlgn="base">
      <a:lnSpc>
        <a:spcPct val="105000"/>
      </a:lnSpc>
      <a:spcBef>
        <a:spcPct val="0"/>
      </a:spcBef>
      <a:spcAft>
        <a:spcPct val="100000"/>
      </a:spcAft>
      <a:buChar char="•"/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ctr" rtl="0" fontAlgn="base">
      <a:lnSpc>
        <a:spcPct val="105000"/>
      </a:lnSpc>
      <a:spcBef>
        <a:spcPct val="0"/>
      </a:spcBef>
      <a:spcAft>
        <a:spcPct val="100000"/>
      </a:spcAft>
      <a:buChar char="•"/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ctr" rtl="0" fontAlgn="base">
      <a:lnSpc>
        <a:spcPct val="105000"/>
      </a:lnSpc>
      <a:spcBef>
        <a:spcPct val="0"/>
      </a:spcBef>
      <a:spcAft>
        <a:spcPct val="100000"/>
      </a:spcAft>
      <a:buChar char="•"/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ctr" rtl="0" fontAlgn="base">
      <a:lnSpc>
        <a:spcPct val="105000"/>
      </a:lnSpc>
      <a:spcBef>
        <a:spcPct val="0"/>
      </a:spcBef>
      <a:spcAft>
        <a:spcPct val="100000"/>
      </a:spcAft>
      <a:buChar char="•"/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77A7"/>
    <a:srgbClr val="C1003C"/>
    <a:srgbClr val="335887"/>
    <a:srgbClr val="9BA1A6"/>
    <a:srgbClr val="7A8A97"/>
    <a:srgbClr val="455763"/>
    <a:srgbClr val="9A0A36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notesView">
  <p:normalViewPr vertBarState="maximized">
    <p:restoredLeft sz="34559" autoAdjust="0"/>
    <p:restoredTop sz="82714" autoAdjust="0"/>
  </p:normalViewPr>
  <p:slideViewPr>
    <p:cSldViewPr>
      <p:cViewPr>
        <p:scale>
          <a:sx n="121" d="100"/>
          <a:sy n="121" d="100"/>
        </p:scale>
        <p:origin x="-134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150" d="100"/>
          <a:sy n="150" d="100"/>
        </p:scale>
        <p:origin x="-2520" y="3498"/>
      </p:cViewPr>
      <p:guideLst>
        <p:guide orient="horz" pos="3131"/>
        <p:guide pos="21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30310" cy="4970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Aft>
                <a:spcPct val="0"/>
              </a:spcAft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a-DK" altLang="da-DK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29276" y="0"/>
            <a:ext cx="2930310" cy="4970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Aft>
                <a:spcPct val="0"/>
              </a:spcAft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a-DK" altLang="da-DK"/>
          </a:p>
        </p:txBody>
      </p:sp>
      <p:sp>
        <p:nvSpPr>
          <p:cNvPr id="583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43879"/>
            <a:ext cx="2930310" cy="497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Aft>
                <a:spcPct val="0"/>
              </a:spcAft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a-DK" altLang="da-DK"/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29276" y="9443879"/>
            <a:ext cx="2930310" cy="497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Aft>
                <a:spcPct val="0"/>
              </a:spcAft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fld id="{A15468BC-9F89-433E-AA68-654ED2B13EB3}" type="slidenum">
              <a:rPr lang="da-DK" altLang="da-DK"/>
              <a:pPr>
                <a:defRPr/>
              </a:pPr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6096998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30310" cy="4970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50" tIns="45775" rIns="91550" bIns="45775" numCol="1" anchor="t" anchorCtr="0" compatLnSpc="1">
            <a:prstTxWarp prst="textNoShape">
              <a:avLst/>
            </a:prstTxWarp>
          </a:bodyPr>
          <a:lstStyle>
            <a:lvl1pPr algn="l" defTabSz="915988">
              <a:lnSpc>
                <a:spcPct val="100000"/>
              </a:lnSpc>
              <a:spcAft>
                <a:spcPct val="0"/>
              </a:spcAft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a-DK" altLang="da-DK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29276" y="0"/>
            <a:ext cx="2930310" cy="4970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50" tIns="45775" rIns="91550" bIns="45775" numCol="1" anchor="t" anchorCtr="0" compatLnSpc="1">
            <a:prstTxWarp prst="textNoShape">
              <a:avLst/>
            </a:prstTxWarp>
          </a:bodyPr>
          <a:lstStyle>
            <a:lvl1pPr algn="r" defTabSz="915988">
              <a:lnSpc>
                <a:spcPct val="100000"/>
              </a:lnSpc>
              <a:spcAft>
                <a:spcPct val="0"/>
              </a:spcAft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a-DK" altLang="da-DK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5350" y="746125"/>
            <a:ext cx="4970463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5013" y="4722733"/>
            <a:ext cx="5411138" cy="44734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50" tIns="45775" rIns="91550" bIns="4577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da-DK" noProof="0" smtClean="0"/>
              <a:t>Click to edit Master text styles</a:t>
            </a:r>
          </a:p>
          <a:p>
            <a:pPr lvl="1"/>
            <a:r>
              <a:rPr lang="da-DK" altLang="da-DK" noProof="0" smtClean="0"/>
              <a:t>Second level</a:t>
            </a:r>
          </a:p>
          <a:p>
            <a:pPr lvl="2"/>
            <a:r>
              <a:rPr lang="da-DK" altLang="da-DK" noProof="0" smtClean="0"/>
              <a:t>Third level</a:t>
            </a:r>
          </a:p>
          <a:p>
            <a:pPr lvl="3"/>
            <a:r>
              <a:rPr lang="da-DK" altLang="da-DK" noProof="0" smtClean="0"/>
              <a:t>Fourth level</a:t>
            </a:r>
          </a:p>
          <a:p>
            <a:pPr lvl="4"/>
            <a:r>
              <a:rPr lang="da-DK" altLang="da-DK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43879"/>
            <a:ext cx="2930310" cy="497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50" tIns="45775" rIns="91550" bIns="45775" numCol="1" anchor="b" anchorCtr="0" compatLnSpc="1">
            <a:prstTxWarp prst="textNoShape">
              <a:avLst/>
            </a:prstTxWarp>
          </a:bodyPr>
          <a:lstStyle>
            <a:lvl1pPr algn="l" defTabSz="915988">
              <a:lnSpc>
                <a:spcPct val="100000"/>
              </a:lnSpc>
              <a:spcAft>
                <a:spcPct val="0"/>
              </a:spcAft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a-DK" altLang="da-DK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29276" y="9443879"/>
            <a:ext cx="2930310" cy="497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50" tIns="45775" rIns="91550" bIns="45775" numCol="1" anchor="b" anchorCtr="0" compatLnSpc="1">
            <a:prstTxWarp prst="textNoShape">
              <a:avLst/>
            </a:prstTxWarp>
          </a:bodyPr>
          <a:lstStyle>
            <a:lvl1pPr algn="r" defTabSz="915988">
              <a:lnSpc>
                <a:spcPct val="100000"/>
              </a:lnSpc>
              <a:spcAft>
                <a:spcPct val="0"/>
              </a:spcAft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fld id="{23A462BC-F16F-41CC-A148-CF1768B8E9F2}" type="slidenum">
              <a:rPr lang="da-DK" altLang="da-DK"/>
              <a:pPr>
                <a:defRPr/>
              </a:pPr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564525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3A462BC-F16F-41CC-A148-CF1768B8E9F2}" type="slidenum">
              <a:rPr lang="da-DK" altLang="da-DK" smtClean="0"/>
              <a:pPr>
                <a:defRPr/>
              </a:pPr>
              <a:t>1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7531743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sz="120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83668D-E755-43C3-B58C-D55E7DA1F9D8}" type="slidenum">
              <a:rPr lang="da-DK" smtClean="0"/>
              <a:t>10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416595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 smtClean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83668D-E755-43C3-B58C-D55E7DA1F9D8}" type="slidenum">
              <a:rPr lang="da-DK" smtClean="0"/>
              <a:t>11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4165951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3943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a-DK" dirty="0">
              <a:latin typeface="+mn-lt"/>
            </a:endParaRPr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83668D-E755-43C3-B58C-D55E7DA1F9D8}" type="slidenum">
              <a:rPr lang="da-DK" smtClean="0"/>
              <a:t>12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0184623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3A462BC-F16F-41CC-A148-CF1768B8E9F2}" type="slidenum">
              <a:rPr lang="da-DK" altLang="da-DK" smtClean="0"/>
              <a:pPr>
                <a:defRPr/>
              </a:pPr>
              <a:t>13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169955590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baseline="0" dirty="0" smtClean="0">
              <a:latin typeface="+mn-lt"/>
            </a:endParaRPr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83668D-E755-43C3-B58C-D55E7DA1F9D8}" type="slidenum">
              <a:rPr lang="da-DK" smtClean="0"/>
              <a:t>14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0993548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>
              <a:latin typeface="+mn-lt"/>
            </a:endParaRPr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83668D-E755-43C3-B58C-D55E7DA1F9D8}" type="slidenum">
              <a:rPr lang="da-DK" smtClean="0"/>
              <a:t>15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0993548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baseline="0" dirty="0" smtClean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83668D-E755-43C3-B58C-D55E7DA1F9D8}" type="slidenum">
              <a:rPr lang="da-DK" smtClean="0"/>
              <a:t>16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7300117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3A462BC-F16F-41CC-A148-CF1768B8E9F2}" type="slidenum">
              <a:rPr lang="da-DK" altLang="da-DK" smtClean="0"/>
              <a:pPr>
                <a:defRPr/>
              </a:pPr>
              <a:t>17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162412794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3A462BC-F16F-41CC-A148-CF1768B8E9F2}" type="slidenum">
              <a:rPr lang="da-DK" altLang="da-DK" smtClean="0"/>
              <a:pPr>
                <a:defRPr/>
              </a:pPr>
              <a:t>18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62109171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baseline="0" dirty="0" smtClean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3A462BC-F16F-41CC-A148-CF1768B8E9F2}" type="slidenum">
              <a:rPr lang="da-DK" altLang="da-DK" smtClean="0"/>
              <a:pPr>
                <a:defRPr/>
              </a:pPr>
              <a:t>19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36759430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defTabSz="915988" eaLnBrk="0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defTabSz="915988" eaLnBrk="0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defTabSz="915988" eaLnBrk="0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defTabSz="915988" eaLnBrk="0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defTabSz="915988" eaLnBrk="0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081A3D6-993A-48BD-A1CD-0A3B78077BA9}" type="slidenum">
              <a:rPr lang="da-DK" altLang="da-DK" smtClean="0"/>
              <a:pPr algn="r" eaLnBrk="1" hangingPunct="1">
                <a:spcBef>
                  <a:spcPct val="0"/>
                </a:spcBef>
              </a:pPr>
              <a:t>2</a:t>
            </a:fld>
            <a:endParaRPr lang="da-DK" altLang="da-DK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buFontTx/>
              <a:buNone/>
            </a:pPr>
            <a:endParaRPr lang="da-DK" altLang="da-DK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3A462BC-F16F-41CC-A148-CF1768B8E9F2}" type="slidenum">
              <a:rPr lang="da-DK" altLang="da-DK" smtClean="0"/>
              <a:pPr>
                <a:defRPr/>
              </a:pPr>
              <a:t>3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1446753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3A462BC-F16F-41CC-A148-CF1768B8E9F2}" type="slidenum">
              <a:rPr lang="da-DK" altLang="da-DK" smtClean="0"/>
              <a:pPr>
                <a:defRPr/>
              </a:pPr>
              <a:t>4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11646710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da-DK" baseline="0" dirty="0" smtClean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3A462BC-F16F-41CC-A148-CF1768B8E9F2}" type="slidenum">
              <a:rPr lang="da-DK" altLang="da-DK" smtClean="0"/>
              <a:pPr>
                <a:defRPr/>
              </a:pPr>
              <a:t>5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35762290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83668D-E755-43C3-B58C-D55E7DA1F9D8}" type="slidenum">
              <a:rPr lang="da-DK" smtClean="0"/>
              <a:t>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343212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3A462BC-F16F-41CC-A148-CF1768B8E9F2}" type="slidenum">
              <a:rPr lang="da-DK" altLang="da-DK" smtClean="0"/>
              <a:pPr>
                <a:defRPr/>
              </a:pPr>
              <a:t>7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5691461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b="0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83668D-E755-43C3-B58C-D55E7DA1F9D8}" type="slidenum">
              <a:rPr lang="da-DK" smtClean="0"/>
              <a:t>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65471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 smtClean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83668D-E755-43C3-B58C-D55E7DA1F9D8}" type="slidenum">
              <a:rPr lang="da-DK" smtClean="0"/>
              <a:t>9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416595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Bund_3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797050"/>
            <a:ext cx="8783637" cy="449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 descr="BM_top1_3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8913"/>
            <a:ext cx="8783637" cy="1258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2420938"/>
            <a:ext cx="8208962" cy="237648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endParaRPr lang="da-DK" altLang="da-DK" noProof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4797425"/>
            <a:ext cx="6400800" cy="695325"/>
          </a:xfrm>
        </p:spPr>
        <p:txBody>
          <a:bodyPr/>
          <a:lstStyle>
            <a:lvl1pPr marL="0" indent="0">
              <a:spcBef>
                <a:spcPct val="10000"/>
              </a:spcBef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da-DK" altLang="da-DK" noProof="0" smtClean="0"/>
              <a:t>Click to edit Master subtitle style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684213" y="6337300"/>
            <a:ext cx="4760912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Aft>
                <a:spcPct val="0"/>
              </a:spcAft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da-DK" altLang="da-DK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DC2852-E050-40A3-B48F-D299B38427F4}" type="slidenum">
              <a:rPr lang="da-DK" altLang="da-DK"/>
              <a:pPr>
                <a:defRPr/>
              </a:pPr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1449844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CA0D6E-0FB9-4FD4-ADDC-DFD8F82BD22F}" type="slidenum">
              <a:rPr lang="da-DK" altLang="da-DK"/>
              <a:pPr>
                <a:defRPr/>
              </a:pPr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1210945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497638" y="1916113"/>
            <a:ext cx="1938337" cy="4319587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682625" y="1916113"/>
            <a:ext cx="5662613" cy="4319587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073319-2321-4DFE-BDAA-01E6D682BD44}" type="slidenum">
              <a:rPr lang="da-DK" altLang="da-DK"/>
              <a:pPr>
                <a:defRPr/>
              </a:pPr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438360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2EE969-B748-4F3A-9768-915D02034108}" type="slidenum">
              <a:rPr lang="da-DK" altLang="da-DK"/>
              <a:pPr>
                <a:defRPr/>
              </a:pPr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166668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EB8E0C-C50B-47CE-8D6B-94CBAE4803A9}" type="slidenum">
              <a:rPr lang="da-DK" altLang="da-DK"/>
              <a:pPr>
                <a:defRPr/>
              </a:pPr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3600324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735013" y="2997200"/>
            <a:ext cx="3773487" cy="3238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60900" y="2997200"/>
            <a:ext cx="3775075" cy="3238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F57E1B-03F1-4BA3-91E1-09A1F7286B5F}" type="slidenum">
              <a:rPr lang="da-DK" altLang="da-DK"/>
              <a:pPr>
                <a:defRPr/>
              </a:pPr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3407526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0D8AD5-705F-4A6F-9130-013DFDEB20DE}" type="slidenum">
              <a:rPr lang="da-DK" altLang="da-DK"/>
              <a:pPr>
                <a:defRPr/>
              </a:pPr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2444442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DF6064-8649-418D-AEE6-E9174A6AE3CB}" type="slidenum">
              <a:rPr lang="da-DK" altLang="da-DK"/>
              <a:pPr>
                <a:defRPr/>
              </a:pPr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2524361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DF05D7-EE35-4C83-989C-A220A8346DFB}" type="slidenum">
              <a:rPr lang="da-DK" altLang="da-DK"/>
              <a:pPr>
                <a:defRPr/>
              </a:pPr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3348001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3F756C-8A70-4E17-8A55-31A6D19643A8}" type="slidenum">
              <a:rPr lang="da-DK" altLang="da-DK"/>
              <a:pPr>
                <a:defRPr/>
              </a:pPr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3567046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a-DK" noProof="0" smtClean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6C1CA1-9D8E-47B0-B3B8-D76F490026F2}" type="slidenum">
              <a:rPr lang="da-DK" altLang="da-DK"/>
              <a:pPr>
                <a:defRPr/>
              </a:pPr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2073579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2625" y="1916113"/>
            <a:ext cx="7705725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da-DK" altLang="da-DK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5013" y="2997200"/>
            <a:ext cx="7700962" cy="323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da-DK" smtClean="0"/>
              <a:t>Click to edit Master text styles</a:t>
            </a:r>
          </a:p>
        </p:txBody>
      </p:sp>
      <p:pic>
        <p:nvPicPr>
          <p:cNvPr id="1028" name="Picture 7" descr="BM_top1_300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8913"/>
            <a:ext cx="8783637" cy="1258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2450" y="6453188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Aft>
                <a:spcPct val="0"/>
              </a:spcAft>
              <a:buFontTx/>
              <a:buNone/>
              <a:defRPr sz="1300"/>
            </a:lvl1pPr>
          </a:lstStyle>
          <a:p>
            <a:pPr>
              <a:defRPr/>
            </a:pPr>
            <a:fld id="{81AE9BF9-B10A-4DC0-A746-E5FF45339C56}" type="slidenum">
              <a:rPr lang="da-DK" altLang="da-DK"/>
              <a:pPr>
                <a:defRPr/>
              </a:pPr>
              <a:t>‹nr.›</a:t>
            </a:fld>
            <a:endParaRPr lang="da-DK" alt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xStyles>
    <p:titleStyle>
      <a:lvl1pPr algn="l" rtl="0" eaLnBrk="0" fontAlgn="base" hangingPunct="0">
        <a:lnSpc>
          <a:spcPct val="105000"/>
        </a:lnSpc>
        <a:spcBef>
          <a:spcPct val="0"/>
        </a:spcBef>
        <a:spcAft>
          <a:spcPct val="0"/>
        </a:spcAft>
        <a:defRPr sz="2600">
          <a:solidFill>
            <a:srgbClr val="C1003C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105000"/>
        </a:lnSpc>
        <a:spcBef>
          <a:spcPct val="0"/>
        </a:spcBef>
        <a:spcAft>
          <a:spcPct val="0"/>
        </a:spcAft>
        <a:defRPr sz="2600">
          <a:solidFill>
            <a:srgbClr val="C1003C"/>
          </a:solidFill>
          <a:latin typeface="Verdana" pitchFamily="34" charset="0"/>
        </a:defRPr>
      </a:lvl2pPr>
      <a:lvl3pPr algn="l" rtl="0" eaLnBrk="0" fontAlgn="base" hangingPunct="0">
        <a:lnSpc>
          <a:spcPct val="105000"/>
        </a:lnSpc>
        <a:spcBef>
          <a:spcPct val="0"/>
        </a:spcBef>
        <a:spcAft>
          <a:spcPct val="0"/>
        </a:spcAft>
        <a:defRPr sz="2600">
          <a:solidFill>
            <a:srgbClr val="C1003C"/>
          </a:solidFill>
          <a:latin typeface="Verdana" pitchFamily="34" charset="0"/>
        </a:defRPr>
      </a:lvl3pPr>
      <a:lvl4pPr algn="l" rtl="0" eaLnBrk="0" fontAlgn="base" hangingPunct="0">
        <a:lnSpc>
          <a:spcPct val="105000"/>
        </a:lnSpc>
        <a:spcBef>
          <a:spcPct val="0"/>
        </a:spcBef>
        <a:spcAft>
          <a:spcPct val="0"/>
        </a:spcAft>
        <a:defRPr sz="2600">
          <a:solidFill>
            <a:srgbClr val="C1003C"/>
          </a:solidFill>
          <a:latin typeface="Verdana" pitchFamily="34" charset="0"/>
        </a:defRPr>
      </a:lvl4pPr>
      <a:lvl5pPr algn="l" rtl="0" eaLnBrk="0" fontAlgn="base" hangingPunct="0">
        <a:lnSpc>
          <a:spcPct val="105000"/>
        </a:lnSpc>
        <a:spcBef>
          <a:spcPct val="0"/>
        </a:spcBef>
        <a:spcAft>
          <a:spcPct val="0"/>
        </a:spcAft>
        <a:defRPr sz="2600">
          <a:solidFill>
            <a:srgbClr val="C1003C"/>
          </a:solidFill>
          <a:latin typeface="Verdana" pitchFamily="34" charset="0"/>
        </a:defRPr>
      </a:lvl5pPr>
      <a:lvl6pPr marL="457200" algn="l" rtl="0" fontAlgn="base">
        <a:lnSpc>
          <a:spcPct val="105000"/>
        </a:lnSpc>
        <a:spcBef>
          <a:spcPct val="0"/>
        </a:spcBef>
        <a:spcAft>
          <a:spcPct val="0"/>
        </a:spcAft>
        <a:defRPr sz="2600">
          <a:solidFill>
            <a:srgbClr val="C1003C"/>
          </a:solidFill>
          <a:latin typeface="Verdana" pitchFamily="34" charset="0"/>
        </a:defRPr>
      </a:lvl6pPr>
      <a:lvl7pPr marL="914400" algn="l" rtl="0" fontAlgn="base">
        <a:lnSpc>
          <a:spcPct val="105000"/>
        </a:lnSpc>
        <a:spcBef>
          <a:spcPct val="0"/>
        </a:spcBef>
        <a:spcAft>
          <a:spcPct val="0"/>
        </a:spcAft>
        <a:defRPr sz="2600">
          <a:solidFill>
            <a:srgbClr val="C1003C"/>
          </a:solidFill>
          <a:latin typeface="Verdana" pitchFamily="34" charset="0"/>
        </a:defRPr>
      </a:lvl7pPr>
      <a:lvl8pPr marL="1371600" algn="l" rtl="0" fontAlgn="base">
        <a:lnSpc>
          <a:spcPct val="105000"/>
        </a:lnSpc>
        <a:spcBef>
          <a:spcPct val="0"/>
        </a:spcBef>
        <a:spcAft>
          <a:spcPct val="0"/>
        </a:spcAft>
        <a:defRPr sz="2600">
          <a:solidFill>
            <a:srgbClr val="C1003C"/>
          </a:solidFill>
          <a:latin typeface="Verdana" pitchFamily="34" charset="0"/>
        </a:defRPr>
      </a:lvl8pPr>
      <a:lvl9pPr marL="1828800" algn="l" rtl="0" fontAlgn="base">
        <a:lnSpc>
          <a:spcPct val="105000"/>
        </a:lnSpc>
        <a:spcBef>
          <a:spcPct val="0"/>
        </a:spcBef>
        <a:spcAft>
          <a:spcPct val="0"/>
        </a:spcAft>
        <a:defRPr sz="2600">
          <a:solidFill>
            <a:srgbClr val="C1003C"/>
          </a:solidFill>
          <a:latin typeface="Verdana" pitchFamily="34" charset="0"/>
        </a:defRPr>
      </a:lvl9pPr>
    </p:titleStyle>
    <p:bodyStyle>
      <a:lvl1pPr marL="266700" indent="-266700" algn="l" rtl="0" eaLnBrk="0" fontAlgn="base" hangingPunct="0">
        <a:spcBef>
          <a:spcPct val="0"/>
        </a:spcBef>
        <a:spcAft>
          <a:spcPct val="5000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27063" indent="-180975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2pPr>
      <a:lvl3pPr marL="985838" indent="-179388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58938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66925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24125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81325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38525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95725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3600" dirty="0" smtClean="0"/>
              <a:t/>
            </a:r>
            <a:br>
              <a:rPr lang="da-DK" sz="3600" dirty="0" smtClean="0"/>
            </a:br>
            <a:r>
              <a:rPr lang="da-DK" sz="3600" dirty="0" smtClean="0"/>
              <a:t>Status for </a:t>
            </a:r>
            <a:r>
              <a:rPr lang="da-DK" sz="3600" i="1" dirty="0" smtClean="0"/>
              <a:t>et moderne arbejdsskadesystem</a:t>
            </a:r>
            <a:endParaRPr lang="da-DK" sz="360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971600" y="3861048"/>
            <a:ext cx="7700962" cy="2232248"/>
          </a:xfrm>
        </p:spPr>
        <p:txBody>
          <a:bodyPr/>
          <a:lstStyle/>
          <a:p>
            <a:pPr marL="0" indent="0" algn="ctr" eaLnBrk="1" hangingPunct="1">
              <a:spcBef>
                <a:spcPct val="20000"/>
              </a:spcBef>
              <a:buNone/>
            </a:pPr>
            <a:r>
              <a:rPr lang="da-DK" sz="2000" kern="1200" dirty="0">
                <a:solidFill>
                  <a:schemeClr val="tx1">
                    <a:tint val="75000"/>
                  </a:schemeClr>
                </a:solidFill>
              </a:rPr>
              <a:t>Marts 2015</a:t>
            </a:r>
          </a:p>
        </p:txBody>
      </p:sp>
      <p:sp>
        <p:nvSpPr>
          <p:cNvPr id="4" name="Pladsholder til dato 2"/>
          <p:cNvSpPr txBox="1">
            <a:spLocks/>
          </p:cNvSpPr>
          <p:nvPr/>
        </p:nvSpPr>
        <p:spPr bwMode="auto">
          <a:xfrm>
            <a:off x="6902450" y="6453188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da-DK"/>
            </a:defPPr>
            <a:lvl1pPr algn="r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3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ctr" rtl="0" fontAlgn="base">
              <a:lnSpc>
                <a:spcPct val="105000"/>
              </a:lnSpc>
              <a:spcBef>
                <a:spcPct val="0"/>
              </a:spcBef>
              <a:spcAft>
                <a:spcPct val="100000"/>
              </a:spcAft>
              <a:buChar char="•"/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ctr" rtl="0" fontAlgn="base">
              <a:lnSpc>
                <a:spcPct val="105000"/>
              </a:lnSpc>
              <a:spcBef>
                <a:spcPct val="0"/>
              </a:spcBef>
              <a:spcAft>
                <a:spcPct val="100000"/>
              </a:spcAft>
              <a:buChar char="•"/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ctr" rtl="0" fontAlgn="base">
              <a:lnSpc>
                <a:spcPct val="105000"/>
              </a:lnSpc>
              <a:spcBef>
                <a:spcPct val="0"/>
              </a:spcBef>
              <a:spcAft>
                <a:spcPct val="100000"/>
              </a:spcAft>
              <a:buChar char="•"/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ctr" rtl="0" fontAlgn="base">
              <a:lnSpc>
                <a:spcPct val="105000"/>
              </a:lnSpc>
              <a:spcBef>
                <a:spcPct val="0"/>
              </a:spcBef>
              <a:spcAft>
                <a:spcPct val="100000"/>
              </a:spcAft>
              <a:buChar char="•"/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r>
              <a:rPr lang="da-DK" smtClean="0"/>
              <a:t>19-03-2015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4440273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da-DK" dirty="0" smtClean="0"/>
              <a:t>Erstatning for erhvervsevnetab</a:t>
            </a:r>
            <a:br>
              <a:rPr lang="da-DK" dirty="0" smtClean="0"/>
            </a:br>
            <a:r>
              <a:rPr lang="da-DK" dirty="0" smtClean="0"/>
              <a:t>- vurdering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sz="2200" dirty="0" smtClean="0"/>
              <a:t>Mere skønsmæssig og varig vurdering af skadens betydning for erhvervsevne</a:t>
            </a:r>
          </a:p>
          <a:p>
            <a:r>
              <a:rPr lang="da-DK" sz="2200" dirty="0" smtClean="0"/>
              <a:t>Inddrage fire kriterier:</a:t>
            </a:r>
          </a:p>
          <a:p>
            <a:pPr lvl="1"/>
            <a:r>
              <a:rPr lang="da-DK" dirty="0" smtClean="0"/>
              <a:t>beregning af årsløn på baggrund af e-indkomst</a:t>
            </a:r>
          </a:p>
          <a:p>
            <a:pPr lvl="1"/>
            <a:r>
              <a:rPr lang="da-DK" dirty="0" smtClean="0"/>
              <a:t>Lægeerklæringer – anvendelsen ensrettes</a:t>
            </a:r>
          </a:p>
          <a:p>
            <a:pPr lvl="1"/>
            <a:r>
              <a:rPr lang="da-DK" dirty="0" smtClean="0"/>
              <a:t>Relevante akter fra sygedagpengesagen</a:t>
            </a:r>
          </a:p>
          <a:p>
            <a:pPr lvl="1"/>
            <a:r>
              <a:rPr lang="da-DK" dirty="0" smtClean="0"/>
              <a:t>Vision om statistisk værktøj over sammenlignelige tilskadekomne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dirty="0" smtClean="0"/>
              <a:t>19-03-2015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406690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da-DK" dirty="0" smtClean="0"/>
              <a:t>Erstatning for erhvervsevnetab</a:t>
            </a:r>
            <a:br>
              <a:rPr lang="da-DK" dirty="0" smtClean="0"/>
            </a:br>
            <a:r>
              <a:rPr lang="da-DK" dirty="0" smtClean="0"/>
              <a:t>- sammenhæng til overførselsindkomster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sz="2200" dirty="0" smtClean="0"/>
              <a:t>Koordineret og ensartet samspil</a:t>
            </a:r>
            <a:br>
              <a:rPr lang="da-DK" sz="2200" dirty="0" smtClean="0"/>
            </a:br>
            <a:endParaRPr lang="da-DK" sz="2200" dirty="0" smtClean="0"/>
          </a:p>
          <a:p>
            <a:r>
              <a:rPr lang="da-DK" sz="2200" dirty="0" smtClean="0"/>
              <a:t>Erstatning udbetales løbende og er skattepligtig, da den er indkomsterstattende</a:t>
            </a:r>
            <a:br>
              <a:rPr lang="da-DK" sz="2200" dirty="0" smtClean="0"/>
            </a:br>
            <a:endParaRPr lang="da-DK" sz="2200" dirty="0" smtClean="0"/>
          </a:p>
          <a:p>
            <a:r>
              <a:rPr lang="da-DK" sz="2200" dirty="0" smtClean="0"/>
              <a:t>Behov for overvejelser ift. samspil med øvrige indkomsterstattende overførselsindkomster, der modtages efter tilkendelse af erstatning.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dirty="0" smtClean="0"/>
              <a:t>19-03-2015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161021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dirty="0" smtClean="0"/>
              <a:t>Effektiviseringer og forenklinger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sz="2200" dirty="0" smtClean="0"/>
              <a:t>Hurtigere, endelige afgørelser</a:t>
            </a:r>
            <a:br>
              <a:rPr lang="da-DK" sz="2200" dirty="0" smtClean="0"/>
            </a:br>
            <a:endParaRPr lang="da-DK" sz="2200" dirty="0" smtClean="0"/>
          </a:p>
          <a:p>
            <a:r>
              <a:rPr lang="da-DK" sz="2200" dirty="0" smtClean="0"/>
              <a:t>Begrænset mulighed for genoptagelse</a:t>
            </a:r>
            <a:br>
              <a:rPr lang="da-DK" sz="2200" dirty="0" smtClean="0"/>
            </a:br>
            <a:endParaRPr lang="da-DK" sz="2200" dirty="0" smtClean="0"/>
          </a:p>
          <a:p>
            <a:r>
              <a:rPr lang="da-DK" sz="2200" smtClean="0"/>
              <a:t>Slanket anmeldesystem </a:t>
            </a:r>
            <a:endParaRPr lang="da-DK" sz="2200" dirty="0" smtClean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dirty="0" smtClean="0"/>
              <a:t>19-03-2015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7617706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2852936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da-DK" sz="3600" dirty="0"/>
              <a:t>Ekspertudvalgets </a:t>
            </a:r>
            <a:r>
              <a:rPr lang="da-DK" sz="3600" dirty="0" smtClean="0"/>
              <a:t>anbefalinger om Arbejdsmarkedsfastholdelse</a:t>
            </a:r>
            <a:endParaRPr lang="da-DK" sz="3600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dirty="0" smtClean="0"/>
              <a:t>19-03-2015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250232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a-DK" sz="2800" dirty="0" smtClean="0"/>
              <a:t>Principper for arbejdsmarkedsfastholdelse</a:t>
            </a:r>
            <a:r>
              <a:rPr lang="da-DK" dirty="0" smtClean="0"/>
              <a:t/>
            </a:r>
            <a:br>
              <a:rPr lang="da-DK" dirty="0" smtClean="0"/>
            </a:b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a-DK" dirty="0" smtClean="0"/>
              <a:t>Tidlig og målrettet indsats</a:t>
            </a:r>
          </a:p>
          <a:p>
            <a:r>
              <a:rPr lang="da-DK" dirty="0" smtClean="0"/>
              <a:t>Arbejdsgiveren er det centrale udgangspunkt</a:t>
            </a:r>
          </a:p>
          <a:p>
            <a:pPr lvl="1"/>
            <a:r>
              <a:rPr lang="da-DK" dirty="0" smtClean="0"/>
              <a:t>Den bedste mulighed for de fleste tilskadekomne</a:t>
            </a:r>
          </a:p>
          <a:p>
            <a:pPr lvl="1"/>
            <a:r>
              <a:rPr lang="da-DK" dirty="0" smtClean="0"/>
              <a:t>Arbejdsgiveren skal have en større rolle og et øget ansvar i</a:t>
            </a:r>
          </a:p>
          <a:p>
            <a:pPr marL="457200" lvl="1" indent="0">
              <a:buNone/>
            </a:pPr>
            <a:r>
              <a:rPr lang="da-DK" dirty="0" smtClean="0"/>
              <a:t>afklaring af fastholdelsesmulighederne</a:t>
            </a:r>
            <a:br>
              <a:rPr lang="da-DK" dirty="0" smtClean="0"/>
            </a:br>
            <a:endParaRPr lang="da-DK" dirty="0" smtClean="0"/>
          </a:p>
          <a:p>
            <a:r>
              <a:rPr lang="da-DK" dirty="0" smtClean="0"/>
              <a:t>Kommunen skal fokusere på de længerevarende og komplicerede sager</a:t>
            </a:r>
          </a:p>
          <a:p>
            <a:pPr lvl="1"/>
            <a:r>
              <a:rPr lang="da-DK" dirty="0" smtClean="0"/>
              <a:t>Sikring af koordineret indsats</a:t>
            </a:r>
          </a:p>
          <a:p>
            <a:pPr lvl="1"/>
            <a:r>
              <a:rPr lang="da-DK" dirty="0" smtClean="0"/>
              <a:t>Fokus på arbejdsmarkedsfastholdelse</a:t>
            </a:r>
            <a:endParaRPr lang="da-DK" dirty="0"/>
          </a:p>
          <a:p>
            <a:pPr marL="0" indent="0">
              <a:buNone/>
            </a:pPr>
            <a:endParaRPr lang="da-DK" dirty="0" smtClean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dirty="0" smtClean="0"/>
              <a:t>19-03-2015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520968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a-DK" sz="2800" dirty="0"/>
              <a:t>Styrket fokus på arbejdsgiveren 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a-DK" dirty="0" smtClean="0"/>
              <a:t>Ansættelsesforholdet sikres indtil alle muligheder </a:t>
            </a:r>
            <a:r>
              <a:rPr lang="da-DK" dirty="0"/>
              <a:t>for at </a:t>
            </a:r>
            <a:r>
              <a:rPr lang="da-DK" dirty="0" smtClean="0"/>
              <a:t>skadelidte kan fastholdes er afklaret</a:t>
            </a:r>
            <a:br>
              <a:rPr lang="da-DK" dirty="0" smtClean="0"/>
            </a:br>
            <a:endParaRPr lang="da-DK" dirty="0" smtClean="0"/>
          </a:p>
          <a:p>
            <a:r>
              <a:rPr lang="da-DK" dirty="0" smtClean="0"/>
              <a:t>Større fokus på hurtig </a:t>
            </a:r>
            <a:r>
              <a:rPr lang="da-DK" dirty="0"/>
              <a:t>og målrettet indsats hos </a:t>
            </a:r>
            <a:r>
              <a:rPr lang="da-DK" dirty="0" smtClean="0"/>
              <a:t>arbejdsgiveren</a:t>
            </a:r>
          </a:p>
          <a:p>
            <a:pPr lvl="1"/>
            <a:r>
              <a:rPr lang="da-DK" dirty="0"/>
              <a:t>Fastholdelsesplan udarbejdes inden fem uger</a:t>
            </a:r>
          </a:p>
          <a:p>
            <a:pPr lvl="1"/>
            <a:r>
              <a:rPr lang="da-DK" dirty="0"/>
              <a:t>Obligatorisk fast </a:t>
            </a:r>
            <a:r>
              <a:rPr lang="da-DK" dirty="0" err="1"/>
              <a:t>track</a:t>
            </a:r>
            <a:r>
              <a:rPr lang="da-DK" dirty="0"/>
              <a:t> i sygedagpengesagen</a:t>
            </a:r>
          </a:p>
          <a:p>
            <a:pPr lvl="1"/>
            <a:r>
              <a:rPr lang="da-DK" dirty="0"/>
              <a:t>Arbejdsgiveren forpligtes </a:t>
            </a:r>
            <a:r>
              <a:rPr lang="da-DK" dirty="0" smtClean="0"/>
              <a:t>i </a:t>
            </a:r>
            <a:r>
              <a:rPr lang="da-DK" dirty="0"/>
              <a:t>kommunal </a:t>
            </a:r>
            <a:r>
              <a:rPr lang="da-DK" dirty="0" smtClean="0"/>
              <a:t>fastholdelsesproces</a:t>
            </a:r>
          </a:p>
          <a:p>
            <a:pPr lvl="1"/>
            <a:r>
              <a:rPr lang="da-DK" dirty="0" smtClean="0"/>
              <a:t>Udbygget vejledning til arbejdsgiveren</a:t>
            </a:r>
            <a:endParaRPr lang="da-DK" dirty="0"/>
          </a:p>
          <a:p>
            <a:endParaRPr lang="da-DK" dirty="0"/>
          </a:p>
          <a:p>
            <a:pPr marL="0" indent="0">
              <a:buNone/>
            </a:pPr>
            <a:endParaRPr lang="da-DK" dirty="0" smtClean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dirty="0" smtClean="0"/>
              <a:t>19-03-2015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34014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a-DK" sz="2800" dirty="0" smtClean="0"/>
              <a:t>Fremrykket og målrettet kommunal indsats</a:t>
            </a:r>
            <a:endParaRPr lang="da-DK" sz="280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da-DK" sz="2800" dirty="0" smtClean="0"/>
              <a:t>Indsatsplan eller status senest 8 uger efter sygemelding – sendes senest 18 uger fra skade til Arbejdsskadestyrelsen</a:t>
            </a:r>
            <a:br>
              <a:rPr lang="da-DK" sz="2800" dirty="0" smtClean="0"/>
            </a:br>
            <a:endParaRPr lang="da-DK" sz="2800" dirty="0" smtClean="0"/>
          </a:p>
          <a:p>
            <a:r>
              <a:rPr lang="da-DK" sz="2800" dirty="0" smtClean="0"/>
              <a:t>Fokuseret anvendelse af lægeerklæringer</a:t>
            </a:r>
            <a:br>
              <a:rPr lang="da-DK" sz="2800" dirty="0" smtClean="0"/>
            </a:br>
            <a:endParaRPr lang="da-DK" sz="2800" dirty="0" smtClean="0"/>
          </a:p>
          <a:p>
            <a:r>
              <a:rPr lang="da-DK" sz="2800" dirty="0" smtClean="0"/>
              <a:t>Vanskelige arbejdsskadesager skal have en tværfaglig og helhedsorienteret indsats</a:t>
            </a:r>
            <a:br>
              <a:rPr lang="da-DK" sz="2800" dirty="0" smtClean="0"/>
            </a:br>
            <a:endParaRPr lang="da-DK" sz="2800" dirty="0" smtClean="0"/>
          </a:p>
          <a:p>
            <a:r>
              <a:rPr lang="da-DK" sz="2800" dirty="0" smtClean="0"/>
              <a:t>Kommunal fastholdelseskoordinator i arbejdsskadesager</a:t>
            </a:r>
            <a:br>
              <a:rPr lang="da-DK" sz="2800" dirty="0" smtClean="0"/>
            </a:br>
            <a:endParaRPr lang="da-DK" sz="2800" dirty="0" smtClean="0"/>
          </a:p>
          <a:p>
            <a:r>
              <a:rPr lang="da-DK" sz="2800" dirty="0" err="1" smtClean="0"/>
              <a:t>Vidensenhed</a:t>
            </a:r>
            <a:r>
              <a:rPr lang="da-DK" sz="2800" dirty="0" smtClean="0"/>
              <a:t> i Arbejdsskadestyrelsen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dirty="0" smtClean="0"/>
              <a:t>19-03-2015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926907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2708920"/>
            <a:ext cx="8219256" cy="1156990"/>
          </a:xfrm>
        </p:spPr>
        <p:txBody>
          <a:bodyPr>
            <a:normAutofit/>
          </a:bodyPr>
          <a:lstStyle/>
          <a:p>
            <a:pPr algn="ctr"/>
            <a:r>
              <a:rPr lang="da-DK" sz="3600" dirty="0"/>
              <a:t>Ekspertudvalgets anbefalinger om </a:t>
            </a:r>
            <a:r>
              <a:rPr lang="da-DK" sz="3600" dirty="0" smtClean="0"/>
              <a:t>Økonomi</a:t>
            </a:r>
            <a:endParaRPr lang="da-DK" sz="3600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dirty="0" smtClean="0"/>
              <a:t>19-03-2015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8544172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a-DK" sz="3200" dirty="0" smtClean="0"/>
              <a:t>Konsekvenser af forslag</a:t>
            </a:r>
            <a:endParaRPr lang="da-DK" sz="320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da-DK" dirty="0" smtClean="0"/>
              <a:t>Uændret udgiftsniveau for arbejdsgivere ved uændret forsørgelsesmønster for skadeslidte</a:t>
            </a:r>
          </a:p>
          <a:p>
            <a:endParaRPr lang="da-DK" dirty="0" smtClean="0"/>
          </a:p>
          <a:p>
            <a:pPr lvl="0"/>
            <a:r>
              <a:rPr lang="da-DK" dirty="0"/>
              <a:t>Begrænsede merudgifter til en styrket fastholdelsesindsats</a:t>
            </a:r>
          </a:p>
          <a:p>
            <a:pPr marL="457200" lvl="1" indent="0">
              <a:buNone/>
            </a:pPr>
            <a:endParaRPr lang="da-DK" dirty="0" smtClean="0"/>
          </a:p>
          <a:p>
            <a:pPr lvl="0"/>
            <a:r>
              <a:rPr lang="da-DK" dirty="0" smtClean="0"/>
              <a:t>Udvalget </a:t>
            </a:r>
            <a:r>
              <a:rPr lang="da-DK" dirty="0"/>
              <a:t>vurderer, at forslaget samlet set vil forbedre </a:t>
            </a:r>
            <a:r>
              <a:rPr lang="da-DK" dirty="0" smtClean="0"/>
              <a:t>arbejdsfastholdelsen</a:t>
            </a:r>
          </a:p>
          <a:p>
            <a:pPr lvl="0"/>
            <a:endParaRPr lang="da-DK" dirty="0"/>
          </a:p>
          <a:p>
            <a:pPr lvl="0"/>
            <a:r>
              <a:rPr lang="da-DK" dirty="0"/>
              <a:t>For hvert fulde ekstra årsværk i hver skadesårgang, der bliver selvforsørgende frem for at være </a:t>
            </a:r>
            <a:r>
              <a:rPr lang="da-DK" dirty="0" smtClean="0"/>
              <a:t>permanent på  </a:t>
            </a:r>
            <a:r>
              <a:rPr lang="da-DK" dirty="0"/>
              <a:t>offentlig forsørgelse </a:t>
            </a:r>
            <a:r>
              <a:rPr lang="da-DK" dirty="0" smtClean="0"/>
              <a:t>falder forsikringsudgifterne </a:t>
            </a:r>
            <a:r>
              <a:rPr lang="da-DK" i="1" dirty="0" smtClean="0"/>
              <a:t>på lang sigt  </a:t>
            </a:r>
            <a:r>
              <a:rPr lang="da-DK" dirty="0" smtClean="0"/>
              <a:t>med omkring 5 mio. kr. </a:t>
            </a:r>
            <a:endParaRPr lang="da-DK" dirty="0"/>
          </a:p>
          <a:p>
            <a:endParaRPr lang="da-DK" dirty="0" smtClean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dirty="0" smtClean="0"/>
              <a:t>19-03-2015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2868271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a-DK" sz="3200" dirty="0" smtClean="0"/>
              <a:t>Status for et moderne arbejdsskadesystem</a:t>
            </a:r>
            <a:endParaRPr lang="da-DK" sz="320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da-DK" sz="2200" dirty="0" smtClean="0"/>
          </a:p>
          <a:p>
            <a:r>
              <a:rPr lang="da-DK" sz="2200" dirty="0" smtClean="0"/>
              <a:t>Hvor er vi lige nu?</a:t>
            </a:r>
          </a:p>
          <a:p>
            <a:r>
              <a:rPr lang="da-DK" sz="2200" dirty="0" smtClean="0"/>
              <a:t>Partsdrøftelserne – målet er en fælleserklæring</a:t>
            </a:r>
          </a:p>
          <a:p>
            <a:r>
              <a:rPr lang="da-DK" sz="2200" dirty="0" smtClean="0"/>
              <a:t>Politisk aftale – intet forlig, men FØP/</a:t>
            </a:r>
            <a:r>
              <a:rPr lang="da-DK" sz="2200" dirty="0" err="1" smtClean="0"/>
              <a:t>flekskredsen</a:t>
            </a:r>
            <a:r>
              <a:rPr lang="da-DK" sz="2200" dirty="0" smtClean="0"/>
              <a:t> skal inddrages</a:t>
            </a:r>
          </a:p>
          <a:p>
            <a:r>
              <a:rPr lang="da-DK" sz="2200" dirty="0" smtClean="0"/>
              <a:t>Lovgivning, overgangsperiode og implementering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dirty="0" smtClean="0"/>
              <a:t>19-03-2015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070832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2636912"/>
            <a:ext cx="7700962" cy="3598862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  <a:defRPr/>
            </a:pPr>
            <a:r>
              <a:rPr lang="da-DK" altLang="da-DK" sz="2200" dirty="0" smtClean="0"/>
              <a:t>Reform af førtidspensions- og </a:t>
            </a:r>
            <a:r>
              <a:rPr lang="da-DK" altLang="da-DK" sz="2200" dirty="0" err="1" smtClean="0"/>
              <a:t>fleksområdet</a:t>
            </a:r>
            <a:endParaRPr lang="da-DK" altLang="da-DK" sz="2200" dirty="0" smtClean="0"/>
          </a:p>
          <a:p>
            <a:pPr lvl="1" eaLnBrk="1" hangingPunct="1">
              <a:lnSpc>
                <a:spcPct val="90000"/>
              </a:lnSpc>
              <a:defRPr/>
            </a:pPr>
            <a:endParaRPr lang="da-DK" altLang="da-DK" sz="2200" dirty="0"/>
          </a:p>
          <a:p>
            <a:pPr lvl="1" eaLnBrk="1" hangingPunct="1">
              <a:lnSpc>
                <a:spcPct val="90000"/>
              </a:lnSpc>
              <a:defRPr/>
            </a:pPr>
            <a:r>
              <a:rPr lang="da-DK" altLang="da-DK" sz="2200" dirty="0" smtClean="0"/>
              <a:t>Arbejdsgruppen om modernisering af arbejdsskadesystemet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da-DK" altLang="da-DK" sz="2200" dirty="0"/>
          </a:p>
          <a:p>
            <a:pPr lvl="1" eaLnBrk="1" hangingPunct="1">
              <a:lnSpc>
                <a:spcPct val="90000"/>
              </a:lnSpc>
              <a:defRPr/>
            </a:pPr>
            <a:r>
              <a:rPr lang="da-DK" altLang="da-DK" sz="2200" dirty="0" smtClean="0"/>
              <a:t>Ekspertudvalget om arbejdsskadeområdet – se www.bm.dk 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da-DK" altLang="da-DK" sz="2200" dirty="0" smtClean="0"/>
          </a:p>
        </p:txBody>
      </p:sp>
      <p:sp>
        <p:nvSpPr>
          <p:cNvPr id="4099" name="Titel 1"/>
          <p:cNvSpPr>
            <a:spLocks noGrp="1"/>
          </p:cNvSpPr>
          <p:nvPr>
            <p:ph type="title"/>
          </p:nvPr>
        </p:nvSpPr>
        <p:spPr>
          <a:xfrm>
            <a:off x="682625" y="1916113"/>
            <a:ext cx="7705725" cy="648791"/>
          </a:xfrm>
        </p:spPr>
        <p:txBody>
          <a:bodyPr/>
          <a:lstStyle/>
          <a:p>
            <a:pPr eaLnBrk="1" hangingPunct="1"/>
            <a:r>
              <a:rPr lang="da-DK" altLang="da-DK" dirty="0" smtClean="0"/>
              <a:t>Hvorfor?</a:t>
            </a:r>
          </a:p>
        </p:txBody>
      </p:sp>
      <p:sp>
        <p:nvSpPr>
          <p:cNvPr id="4" name="Pladsholder til dato 2"/>
          <p:cNvSpPr txBox="1">
            <a:spLocks/>
          </p:cNvSpPr>
          <p:nvPr/>
        </p:nvSpPr>
        <p:spPr bwMode="auto">
          <a:xfrm>
            <a:off x="6902450" y="6453188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da-DK"/>
            </a:defPPr>
            <a:lvl1pPr algn="r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3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ctr" rtl="0" fontAlgn="base">
              <a:lnSpc>
                <a:spcPct val="105000"/>
              </a:lnSpc>
              <a:spcBef>
                <a:spcPct val="0"/>
              </a:spcBef>
              <a:spcAft>
                <a:spcPct val="100000"/>
              </a:spcAft>
              <a:buChar char="•"/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ctr" rtl="0" fontAlgn="base">
              <a:lnSpc>
                <a:spcPct val="105000"/>
              </a:lnSpc>
              <a:spcBef>
                <a:spcPct val="0"/>
              </a:spcBef>
              <a:spcAft>
                <a:spcPct val="100000"/>
              </a:spcAft>
              <a:buChar char="•"/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ctr" rtl="0" fontAlgn="base">
              <a:lnSpc>
                <a:spcPct val="105000"/>
              </a:lnSpc>
              <a:spcBef>
                <a:spcPct val="0"/>
              </a:spcBef>
              <a:spcAft>
                <a:spcPct val="100000"/>
              </a:spcAft>
              <a:buChar char="•"/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ctr" rtl="0" fontAlgn="base">
              <a:lnSpc>
                <a:spcPct val="105000"/>
              </a:lnSpc>
              <a:spcBef>
                <a:spcPct val="0"/>
              </a:spcBef>
              <a:spcAft>
                <a:spcPct val="100000"/>
              </a:spcAft>
              <a:buChar char="•"/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r>
              <a:rPr lang="da-DK" smtClean="0"/>
              <a:t>19-03-2015</a:t>
            </a:r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2852936"/>
            <a:ext cx="8229600" cy="1143000"/>
          </a:xfrm>
        </p:spPr>
        <p:txBody>
          <a:bodyPr/>
          <a:lstStyle/>
          <a:p>
            <a:pPr algn="ctr"/>
            <a:r>
              <a:rPr lang="da-DK" sz="3600" dirty="0" smtClean="0"/>
              <a:t>Ekspertudvalget: Hovedudfordringer i arbejdsskadesystemet</a:t>
            </a:r>
            <a:endParaRPr lang="da-DK" sz="3600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dirty="0" smtClean="0"/>
              <a:t>19-03-2015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253033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a-DK" dirty="0" smtClean="0"/>
              <a:t>Hovedudfordring 1: </a:t>
            </a:r>
            <a:br>
              <a:rPr lang="da-DK" dirty="0" smtClean="0"/>
            </a:br>
            <a:r>
              <a:rPr lang="da-DK" dirty="0" smtClean="0"/>
              <a:t>manglende arbejdsmarkedstilknytning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sz="2200" dirty="0"/>
              <a:t>80 pct. </a:t>
            </a:r>
            <a:r>
              <a:rPr lang="da-DK" sz="2200" dirty="0" smtClean="0"/>
              <a:t>af de tilskadekomne med erhvervsevnetab er helt eller delvist offentligt forsørget 5 år efter skaden.</a:t>
            </a:r>
          </a:p>
          <a:p>
            <a:r>
              <a:rPr lang="da-DK" sz="2200" dirty="0"/>
              <a:t>Arbejdsgiveren er ikke altid en del af </a:t>
            </a:r>
            <a:r>
              <a:rPr lang="da-DK" sz="2200" dirty="0" smtClean="0"/>
              <a:t>fastholdelsesprocessen</a:t>
            </a:r>
          </a:p>
          <a:p>
            <a:r>
              <a:rPr lang="da-DK" sz="2200" dirty="0" smtClean="0"/>
              <a:t>Mange aktører uden koordineret samarbejde</a:t>
            </a:r>
          </a:p>
          <a:p>
            <a:r>
              <a:rPr lang="da-DK" sz="2200" dirty="0" smtClean="0"/>
              <a:t>Indsats igangsættes ofte meget sent</a:t>
            </a:r>
          </a:p>
          <a:p>
            <a:r>
              <a:rPr lang="da-DK" sz="2200" dirty="0"/>
              <a:t>Erstatningssager kan versere i årevis</a:t>
            </a:r>
            <a:endParaRPr lang="da-DK" sz="2200" dirty="0" smtClean="0"/>
          </a:p>
          <a:p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dirty="0" smtClean="0"/>
              <a:t>19-03-2015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420690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a-DK" dirty="0" smtClean="0"/>
              <a:t>Hovedudfordring 2: </a:t>
            </a:r>
            <a:br>
              <a:rPr lang="da-DK" dirty="0" smtClean="0"/>
            </a:br>
            <a:r>
              <a:rPr lang="da-DK" dirty="0" smtClean="0"/>
              <a:t>usikkerhed om erstatningen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a-DK" dirty="0" smtClean="0"/>
              <a:t>Langvarig sagsbehandling af arbejdsskadesager</a:t>
            </a:r>
          </a:p>
          <a:p>
            <a:r>
              <a:rPr lang="da-DK" dirty="0" smtClean="0"/>
              <a:t>Uensartet samlet kompensation:</a:t>
            </a:r>
          </a:p>
          <a:p>
            <a:pPr lvl="1"/>
            <a:r>
              <a:rPr lang="da-DK" dirty="0" smtClean="0"/>
              <a:t>For den enkelte i de forskellige faser af forløbet</a:t>
            </a:r>
          </a:p>
          <a:p>
            <a:pPr lvl="1"/>
            <a:r>
              <a:rPr lang="da-DK" dirty="0" smtClean="0"/>
              <a:t>For tilskadekomne med samme skade, men forskellig livssituation</a:t>
            </a:r>
          </a:p>
          <a:p>
            <a:pPr lvl="1"/>
            <a:endParaRPr lang="da-DK" dirty="0" smtClean="0"/>
          </a:p>
          <a:p>
            <a:r>
              <a:rPr lang="da-DK" dirty="0" smtClean="0"/>
              <a:t>Ikke koordineret og gennemtænkt samspil </a:t>
            </a:r>
            <a:r>
              <a:rPr lang="da-DK" dirty="0" err="1" smtClean="0"/>
              <a:t>ift</a:t>
            </a:r>
            <a:r>
              <a:rPr lang="da-DK" dirty="0" smtClean="0"/>
              <a:t>:</a:t>
            </a:r>
          </a:p>
          <a:p>
            <a:pPr lvl="1"/>
            <a:r>
              <a:rPr lang="da-DK" dirty="0" smtClean="0"/>
              <a:t>det sociale ydelsessystem </a:t>
            </a:r>
          </a:p>
          <a:p>
            <a:pPr lvl="1"/>
            <a:r>
              <a:rPr lang="da-DK" dirty="0" smtClean="0"/>
              <a:t>skatteområdet</a:t>
            </a:r>
          </a:p>
          <a:p>
            <a:pPr lvl="1"/>
            <a:r>
              <a:rPr lang="da-DK" dirty="0"/>
              <a:t>d</a:t>
            </a:r>
            <a:r>
              <a:rPr lang="da-DK" dirty="0" smtClean="0"/>
              <a:t>et øvrige personerstatningsområde (EAL)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dirty="0" smtClean="0"/>
              <a:t>19-03-2015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1310305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a-DK" dirty="0" smtClean="0"/>
              <a:t>Hovedudfordring 3:</a:t>
            </a:r>
            <a:br>
              <a:rPr lang="da-DK" dirty="0" smtClean="0"/>
            </a:br>
            <a:r>
              <a:rPr lang="da-DK" dirty="0" smtClean="0"/>
              <a:t>anvendelse af ressourcer på området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da-DK" dirty="0" smtClean="0"/>
              <a:t>Ca. 75 pct. af Arbejdsskadestyrelsens ca. 40.000 sager årligt fører ikke til nogen form for økonomisk erstatning.</a:t>
            </a:r>
          </a:p>
          <a:p>
            <a:r>
              <a:rPr lang="da-DK" dirty="0" smtClean="0"/>
              <a:t>Op mod 15 pct. af Arbejdsskadestyrelsens ca. 40.000 sager årligt vurderes mindst to gange, før der træffes endelig afgørelse.</a:t>
            </a:r>
          </a:p>
          <a:p>
            <a:r>
              <a:rPr lang="da-DK" dirty="0" smtClean="0"/>
              <a:t>Over 15 pct. af </a:t>
            </a:r>
            <a:r>
              <a:rPr lang="da-DK" dirty="0"/>
              <a:t>Arbejdsskadestyrelsens ca. 40.000 sager årligt er </a:t>
            </a:r>
            <a:r>
              <a:rPr lang="da-DK" dirty="0" smtClean="0"/>
              <a:t>genstand for genoptagen sagsbehandling.</a:t>
            </a:r>
          </a:p>
          <a:p>
            <a:r>
              <a:rPr lang="da-DK" dirty="0" smtClean="0"/>
              <a:t>Nogle regler spænder ben for effektiv sagsbehandling.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dirty="0" smtClean="0"/>
              <a:t>19-03-2015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6785154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2852936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da-DK" sz="3600" dirty="0" smtClean="0"/>
              <a:t>Ekspertudvalgets anbefalinger om</a:t>
            </a:r>
            <a:r>
              <a:rPr lang="da-DK" sz="3600" dirty="0"/>
              <a:t/>
            </a:r>
            <a:br>
              <a:rPr lang="da-DK" sz="3600" dirty="0"/>
            </a:br>
            <a:r>
              <a:rPr lang="da-DK" sz="3600" dirty="0" smtClean="0"/>
              <a:t>Arbejdsskadeerstatning</a:t>
            </a:r>
            <a:endParaRPr lang="da-DK" sz="3600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dirty="0" smtClean="0"/>
              <a:t>19-03-2015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224702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a-DK" dirty="0" smtClean="0"/>
              <a:t>Principper for fremtidig arbejdsskadeerstatning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da-DK" dirty="0" smtClean="0"/>
              <a:t>Erstatningssystemet skal understøtte tilbagevenden til arbejdsmarkedet.</a:t>
            </a:r>
          </a:p>
          <a:p>
            <a:r>
              <a:rPr lang="da-DK" dirty="0" smtClean="0"/>
              <a:t>Ensartet økonomi for den enkelte over tid</a:t>
            </a:r>
          </a:p>
          <a:p>
            <a:r>
              <a:rPr lang="da-DK" dirty="0" smtClean="0"/>
              <a:t>Ensartet kompensation mellem tilskadekomne</a:t>
            </a:r>
          </a:p>
          <a:p>
            <a:r>
              <a:rPr lang="da-DK" dirty="0" smtClean="0"/>
              <a:t>Et anmeldesystem, der understøtter tidlig afgørelse </a:t>
            </a:r>
          </a:p>
          <a:p>
            <a:r>
              <a:rPr lang="da-DK" dirty="0" smtClean="0"/>
              <a:t>Sagsbehandlingsressourcerne bruges mere hensigtsmæssigt</a:t>
            </a:r>
          </a:p>
          <a:p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dirty="0" smtClean="0"/>
              <a:t>19-03-2015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869209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da-DK" dirty="0"/>
              <a:t>Et økonomisk sikkerhedsnet fra </a:t>
            </a:r>
            <a:r>
              <a:rPr lang="da-DK" dirty="0" smtClean="0"/>
              <a:t>skadestidspunktet for ulykker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sz="2200" dirty="0" smtClean="0"/>
              <a:t>Ansættelsesretlig beskyttelse med ret til løn i 6 måneder</a:t>
            </a:r>
          </a:p>
          <a:p>
            <a:r>
              <a:rPr lang="da-DK" sz="2200" dirty="0" smtClean="0"/>
              <a:t>Erstatning for tabt arbejdsfortjeneste indtil afgørelse om varigt erhvervsevnetab</a:t>
            </a:r>
          </a:p>
          <a:p>
            <a:r>
              <a:rPr lang="da-DK" sz="2200" dirty="0" smtClean="0"/>
              <a:t>Erstatning for varigt erhvervsevnetab</a:t>
            </a:r>
            <a:endParaRPr lang="da-DK" sz="2200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dirty="0" smtClean="0"/>
              <a:t>19-03-2015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244765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m">
  <a:themeElements>
    <a:clrScheme name="bm 15">
      <a:dk1>
        <a:srgbClr val="000000"/>
      </a:dk1>
      <a:lt1>
        <a:srgbClr val="FFFFFF"/>
      </a:lt1>
      <a:dk2>
        <a:srgbClr val="000000"/>
      </a:dk2>
      <a:lt2>
        <a:srgbClr val="9BA1A6"/>
      </a:lt2>
      <a:accent1>
        <a:srgbClr val="8BAFD9"/>
      </a:accent1>
      <a:accent2>
        <a:srgbClr val="4D77A7"/>
      </a:accent2>
      <a:accent3>
        <a:srgbClr val="FFFFFF"/>
      </a:accent3>
      <a:accent4>
        <a:srgbClr val="000000"/>
      </a:accent4>
      <a:accent5>
        <a:srgbClr val="C4D4E9"/>
      </a:accent5>
      <a:accent6>
        <a:srgbClr val="456B97"/>
      </a:accent6>
      <a:hlink>
        <a:srgbClr val="002447"/>
      </a:hlink>
      <a:folHlink>
        <a:srgbClr val="003B66"/>
      </a:folHlink>
    </a:clrScheme>
    <a:fontScheme name="bm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4D77A7"/>
        </a:solidFill>
        <a:ln w="9525" cap="flat" cmpd="sng" algn="ctr">
          <a:solidFill>
            <a:schemeClr val="hlink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180975" marR="0" indent="-180975" algn="ctr" defTabSz="914400" rtl="0" eaLnBrk="1" fontAlgn="base" latinLnBrk="0" hangingPunct="1">
          <a:lnSpc>
            <a:spcPct val="105000"/>
          </a:lnSpc>
          <a:spcBef>
            <a:spcPct val="0"/>
          </a:spcBef>
          <a:spcAft>
            <a:spcPct val="100000"/>
          </a:spcAft>
          <a:buClrTx/>
          <a:buSzTx/>
          <a:buFontTx/>
          <a:buChar char="•"/>
          <a:tabLst/>
          <a:defRPr kumimoji="0" lang="da-DK" altLang="da-DK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4D77A7"/>
        </a:solidFill>
        <a:ln w="9525" cap="flat" cmpd="sng" algn="ctr">
          <a:solidFill>
            <a:schemeClr val="hlink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180975" marR="0" indent="-180975" algn="ctr" defTabSz="914400" rtl="0" eaLnBrk="1" fontAlgn="base" latinLnBrk="0" hangingPunct="1">
          <a:lnSpc>
            <a:spcPct val="105000"/>
          </a:lnSpc>
          <a:spcBef>
            <a:spcPct val="0"/>
          </a:spcBef>
          <a:spcAft>
            <a:spcPct val="100000"/>
          </a:spcAft>
          <a:buClrTx/>
          <a:buSzTx/>
          <a:buFontTx/>
          <a:buChar char="•"/>
          <a:tabLst/>
          <a:defRPr kumimoji="0" lang="da-DK" altLang="da-DK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bm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m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m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m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m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m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m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m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m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m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m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m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m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2447"/>
        </a:hlink>
        <a:folHlink>
          <a:srgbClr val="003B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m 14">
        <a:dk1>
          <a:srgbClr val="000000"/>
        </a:dk1>
        <a:lt1>
          <a:srgbClr val="FFFFFF"/>
        </a:lt1>
        <a:dk2>
          <a:srgbClr val="000000"/>
        </a:dk2>
        <a:lt2>
          <a:srgbClr val="9BA1A6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2447"/>
        </a:hlink>
        <a:folHlink>
          <a:srgbClr val="003B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m 15">
        <a:dk1>
          <a:srgbClr val="000000"/>
        </a:dk1>
        <a:lt1>
          <a:srgbClr val="FFFFFF"/>
        </a:lt1>
        <a:dk2>
          <a:srgbClr val="000000"/>
        </a:dk2>
        <a:lt2>
          <a:srgbClr val="9BA1A6"/>
        </a:lt2>
        <a:accent1>
          <a:srgbClr val="8BAFD9"/>
        </a:accent1>
        <a:accent2>
          <a:srgbClr val="4D77A7"/>
        </a:accent2>
        <a:accent3>
          <a:srgbClr val="FFFFFF"/>
        </a:accent3>
        <a:accent4>
          <a:srgbClr val="000000"/>
        </a:accent4>
        <a:accent5>
          <a:srgbClr val="C4D4E9"/>
        </a:accent5>
        <a:accent6>
          <a:srgbClr val="456B97"/>
        </a:accent6>
        <a:hlink>
          <a:srgbClr val="002447"/>
        </a:hlink>
        <a:folHlink>
          <a:srgbClr val="003B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ontor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2266</TotalTime>
  <Words>515</Words>
  <Application>Microsoft Office PowerPoint</Application>
  <PresentationFormat>Skærmshow (4:3)</PresentationFormat>
  <Paragraphs>132</Paragraphs>
  <Slides>19</Slides>
  <Notes>19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19</vt:i4>
      </vt:variant>
    </vt:vector>
  </HeadingPairs>
  <TitlesOfParts>
    <vt:vector size="20" baseType="lpstr">
      <vt:lpstr>bm</vt:lpstr>
      <vt:lpstr> Status for et moderne arbejdsskadesystem</vt:lpstr>
      <vt:lpstr>Hvorfor?</vt:lpstr>
      <vt:lpstr>Ekspertudvalget: Hovedudfordringer i arbejdsskadesystemet</vt:lpstr>
      <vt:lpstr>Hovedudfordring 1:  manglende arbejdsmarkedstilknytning</vt:lpstr>
      <vt:lpstr>Hovedudfordring 2:  usikkerhed om erstatningen</vt:lpstr>
      <vt:lpstr>Hovedudfordring 3: anvendelse af ressourcer på området</vt:lpstr>
      <vt:lpstr>Ekspertudvalgets anbefalinger om Arbejdsskadeerstatning</vt:lpstr>
      <vt:lpstr>Principper for fremtidig arbejdsskadeerstatning</vt:lpstr>
      <vt:lpstr>Et økonomisk sikkerhedsnet fra skadestidspunktet for ulykker</vt:lpstr>
      <vt:lpstr>Erstatning for erhvervsevnetab - vurdering</vt:lpstr>
      <vt:lpstr>Erstatning for erhvervsevnetab - sammenhæng til overførselsindkomster</vt:lpstr>
      <vt:lpstr>Effektiviseringer og forenklinger</vt:lpstr>
      <vt:lpstr>Ekspertudvalgets anbefalinger om Arbejdsmarkedsfastholdelse</vt:lpstr>
      <vt:lpstr>Principper for arbejdsmarkedsfastholdelse </vt:lpstr>
      <vt:lpstr>Styrket fokus på arbejdsgiveren </vt:lpstr>
      <vt:lpstr>Fremrykket og målrettet kommunal indsats</vt:lpstr>
      <vt:lpstr>Ekspertudvalgets anbefalinger om Økonomi</vt:lpstr>
      <vt:lpstr>Konsekvenser af forslag</vt:lpstr>
      <vt:lpstr>Status for et moderne arbejdsskadesystem</vt:lpstr>
    </vt:vector>
  </TitlesOfParts>
  <Company>DEP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Dias nummer 1</dc:title>
  <dc:creator>crj</dc:creator>
  <cp:lastModifiedBy>Søren Kryhlmand</cp:lastModifiedBy>
  <cp:revision>109</cp:revision>
  <cp:lastPrinted>2015-03-19T14:20:10Z</cp:lastPrinted>
  <dcterms:created xsi:type="dcterms:W3CDTF">2009-08-24T09:23:34Z</dcterms:created>
  <dcterms:modified xsi:type="dcterms:W3CDTF">2015-03-20T16:48:58Z</dcterms:modified>
</cp:coreProperties>
</file>