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handoutMasterIdLst>
    <p:handoutMasterId r:id="rId13"/>
  </p:handoutMasterIdLst>
  <p:sldIdLst>
    <p:sldId id="256" r:id="rId2"/>
    <p:sldId id="265" r:id="rId3"/>
    <p:sldId id="258" r:id="rId4"/>
    <p:sldId id="261" r:id="rId5"/>
    <p:sldId id="260" r:id="rId6"/>
    <p:sldId id="262" r:id="rId7"/>
    <p:sldId id="263" r:id="rId8"/>
    <p:sldId id="268" r:id="rId9"/>
    <p:sldId id="259" r:id="rId10"/>
    <p:sldId id="267" r:id="rId11"/>
    <p:sldId id="266" r:id="rId12"/>
  </p:sldIdLst>
  <p:sldSz cx="9144000" cy="6858000" type="screen4x3"/>
  <p:notesSz cx="6797675" cy="99282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'Ark1'!$B$1</c:f>
              <c:strCache>
                <c:ptCount val="1"/>
                <c:pt idx="0">
                  <c:v>Kolonne1</c:v>
                </c:pt>
              </c:strCache>
            </c:strRef>
          </c:tx>
          <c:spPr>
            <a:solidFill>
              <a:srgbClr val="000080"/>
            </a:solidFill>
          </c:spPr>
          <c:invertIfNegative val="0"/>
          <c:cat>
            <c:numRef>
              <c:f>'Ark1'!$A$2:$A$6</c:f>
              <c:numCache>
                <c:formatCode>General</c:formatCode>
                <c:ptCount val="5"/>
                <c:pt idx="0">
                  <c:v>2010</c:v>
                </c:pt>
                <c:pt idx="1">
                  <c:v>2011</c:v>
                </c:pt>
                <c:pt idx="2">
                  <c:v>2012</c:v>
                </c:pt>
                <c:pt idx="3">
                  <c:v>2013</c:v>
                </c:pt>
                <c:pt idx="4">
                  <c:v>2014</c:v>
                </c:pt>
              </c:numCache>
            </c:numRef>
          </c:cat>
          <c:val>
            <c:numRef>
              <c:f>'Ark1'!$B$2:$B$6</c:f>
              <c:numCache>
                <c:formatCode>General</c:formatCode>
                <c:ptCount val="5"/>
                <c:pt idx="0">
                  <c:v>121</c:v>
                </c:pt>
                <c:pt idx="1">
                  <c:v>151</c:v>
                </c:pt>
                <c:pt idx="2">
                  <c:v>337</c:v>
                </c:pt>
                <c:pt idx="3">
                  <c:v>485</c:v>
                </c:pt>
                <c:pt idx="4">
                  <c:v>141</c:v>
                </c:pt>
              </c:numCache>
            </c:numRef>
          </c:val>
        </c:ser>
        <c:dLbls>
          <c:showLegendKey val="0"/>
          <c:showVal val="0"/>
          <c:showCatName val="0"/>
          <c:showSerName val="0"/>
          <c:showPercent val="0"/>
          <c:showBubbleSize val="0"/>
        </c:dLbls>
        <c:gapWidth val="150"/>
        <c:axId val="36415744"/>
        <c:axId val="36417536"/>
      </c:barChart>
      <c:catAx>
        <c:axId val="36415744"/>
        <c:scaling>
          <c:orientation val="minMax"/>
        </c:scaling>
        <c:delete val="0"/>
        <c:axPos val="b"/>
        <c:numFmt formatCode="General" sourceLinked="1"/>
        <c:majorTickMark val="out"/>
        <c:minorTickMark val="none"/>
        <c:tickLblPos val="nextTo"/>
        <c:crossAx val="36417536"/>
        <c:crosses val="autoZero"/>
        <c:auto val="1"/>
        <c:lblAlgn val="ctr"/>
        <c:lblOffset val="80"/>
        <c:noMultiLvlLbl val="0"/>
      </c:catAx>
      <c:valAx>
        <c:axId val="36417536"/>
        <c:scaling>
          <c:orientation val="minMax"/>
        </c:scaling>
        <c:delete val="0"/>
        <c:axPos val="l"/>
        <c:majorGridlines/>
        <c:numFmt formatCode="#,##0" sourceLinked="0"/>
        <c:majorTickMark val="out"/>
        <c:minorTickMark val="none"/>
        <c:tickLblPos val="nextTo"/>
        <c:spPr>
          <a:ln>
            <a:noFill/>
          </a:ln>
        </c:spPr>
        <c:crossAx val="36415744"/>
        <c:crosses val="autoZero"/>
        <c:crossBetween val="between"/>
      </c:valAx>
    </c:plotArea>
    <c:plotVisOnly val="1"/>
    <c:dispBlanksAs val="gap"/>
    <c:showDLblsOverMax val="0"/>
  </c:chart>
  <c:txPr>
    <a:bodyPr/>
    <a:lstStyle/>
    <a:p>
      <a:pPr>
        <a:defRPr sz="1800"/>
      </a:pPr>
      <a:endParaRPr lang="da-DK"/>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1F4947F-E27A-41B1-AFCC-536117E19742}" type="datetimeFigureOut">
              <a:rPr lang="da-DK" smtClean="0"/>
              <a:t>22-05-2014</a:t>
            </a:fld>
            <a:endParaRPr lang="da-DK"/>
          </a:p>
        </p:txBody>
      </p:sp>
      <p:sp>
        <p:nvSpPr>
          <p:cNvPr id="4" name="Pladsholder til sidefod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442A03A-230C-4C8F-8A07-C6887CDAC39B}" type="slidenum">
              <a:rPr lang="da-DK" smtClean="0"/>
              <a:t>‹nr.›</a:t>
            </a:fld>
            <a:endParaRPr lang="da-DK"/>
          </a:p>
        </p:txBody>
      </p:sp>
    </p:spTree>
    <p:extLst>
      <p:ext uri="{BB962C8B-B14F-4D97-AF65-F5344CB8AC3E}">
        <p14:creationId xmlns:p14="http://schemas.microsoft.com/office/powerpoint/2010/main" val="26318929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bg>
      <p:bgPr>
        <a:solidFill>
          <a:srgbClr val="041A3D"/>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solidFill>
                  <a:srgbClr val="C9CCD0"/>
                </a:solidFill>
              </a:defRPr>
            </a:lvl1pPr>
          </a:lstStyle>
          <a:p>
            <a:r>
              <a:rPr lang="da-DK" smtClean="0"/>
              <a:t>Klik for at redigere i master</a:t>
            </a:r>
            <a:endParaRPr lang="da-DK"/>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da-DK" smtClean="0"/>
              <a:t>Klik for at redigere i master</a:t>
            </a:r>
            <a:endParaRPr lang="da-DK"/>
          </a:p>
        </p:txBody>
      </p:sp>
      <p:sp>
        <p:nvSpPr>
          <p:cNvPr id="3076" name="Rectangle 4"/>
          <p:cNvSpPr>
            <a:spLocks noGrp="1" noChangeArrowheads="1"/>
          </p:cNvSpPr>
          <p:nvPr>
            <p:ph type="dt" sz="half" idx="2"/>
          </p:nvPr>
        </p:nvSpPr>
        <p:spPr>
          <a:xfrm>
            <a:off x="427580" y="6642398"/>
            <a:ext cx="1296144" cy="215602"/>
          </a:xfrm>
        </p:spPr>
        <p:txBody>
          <a:bodyPr/>
          <a:lstStyle>
            <a:lvl1pPr>
              <a:defRPr sz="800">
                <a:solidFill>
                  <a:srgbClr val="041A3D"/>
                </a:solidFill>
              </a:defRPr>
            </a:lvl1pPr>
          </a:lstStyle>
          <a:p>
            <a:fld id="{8B5CBE77-F3BE-4AA3-8E88-D4932D9C699F}" type="datetimeFigureOut">
              <a:rPr lang="da-DK" smtClean="0"/>
              <a:pPr/>
              <a:t>22-05-2014</a:t>
            </a:fld>
            <a:endParaRPr lang="da-DK" dirty="0" smtClean="0"/>
          </a:p>
          <a:p>
            <a:endParaRPr lang="da-DK" dirty="0"/>
          </a:p>
        </p:txBody>
      </p:sp>
      <p:sp>
        <p:nvSpPr>
          <p:cNvPr id="3077" name="Rectangle 5"/>
          <p:cNvSpPr>
            <a:spLocks noGrp="1" noChangeArrowheads="1"/>
          </p:cNvSpPr>
          <p:nvPr>
            <p:ph type="ftr" sz="quarter" idx="3"/>
          </p:nvPr>
        </p:nvSpPr>
        <p:spPr>
          <a:xfrm>
            <a:off x="3124200" y="6245225"/>
            <a:ext cx="2895600" cy="476250"/>
          </a:xfrm>
        </p:spPr>
        <p:txBody>
          <a:bodyPr/>
          <a:lstStyle>
            <a:lvl1pPr>
              <a:defRPr sz="1400">
                <a:solidFill>
                  <a:srgbClr val="041A3D"/>
                </a:solidFill>
              </a:defRPr>
            </a:lvl1pPr>
          </a:lstStyle>
          <a:p>
            <a:endParaRPr lang="da-DK"/>
          </a:p>
        </p:txBody>
      </p:sp>
      <p:sp>
        <p:nvSpPr>
          <p:cNvPr id="3078" name="Rectangle 6"/>
          <p:cNvSpPr>
            <a:spLocks noGrp="1" noChangeArrowheads="1"/>
          </p:cNvSpPr>
          <p:nvPr>
            <p:ph type="sldNum" sz="quarter" idx="4"/>
          </p:nvPr>
        </p:nvSpPr>
        <p:spPr>
          <a:xfrm>
            <a:off x="6553200" y="6245225"/>
            <a:ext cx="683096" cy="476250"/>
          </a:xfrm>
        </p:spPr>
        <p:txBody>
          <a:bodyPr/>
          <a:lstStyle>
            <a:lvl1pPr>
              <a:defRPr sz="1400">
                <a:solidFill>
                  <a:srgbClr val="041A3D"/>
                </a:solidFill>
              </a:defRPr>
            </a:lvl1pPr>
          </a:lstStyle>
          <a:p>
            <a:fld id="{D98C8FA4-8040-41B4-9868-45306824DB78}"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22-05-2014</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58000" y="188913"/>
            <a:ext cx="2286000" cy="5605462"/>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0" y="188913"/>
            <a:ext cx="6705600" cy="5605462"/>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22-05-2014</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A-Kurvediagra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4" name="Pladsholder til dato 3"/>
          <p:cNvSpPr>
            <a:spLocks noGrp="1"/>
          </p:cNvSpPr>
          <p:nvPr>
            <p:ph type="dt" sz="half" idx="10"/>
          </p:nvPr>
        </p:nvSpPr>
        <p:spPr/>
        <p:txBody>
          <a:bodyPr/>
          <a:lstStyle/>
          <a:p>
            <a:fld id="{DCFC840A-C673-4542-86B6-F87DA58F6041}" type="datetimeFigureOut">
              <a:rPr lang="en-US" smtClean="0"/>
              <a:pPr/>
              <a:t>5/22/2014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E2B0508F-B4E7-4825-B960-E72C155A65D2}" type="slidenum">
              <a:rPr lang="en-US" smtClean="0"/>
              <a:pPr/>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A-Kurvediagra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4" name="Pladsholder til dato 3"/>
          <p:cNvSpPr>
            <a:spLocks noGrp="1"/>
          </p:cNvSpPr>
          <p:nvPr>
            <p:ph type="dt" sz="half" idx="10"/>
          </p:nvPr>
        </p:nvSpPr>
        <p:spPr/>
        <p:txBody>
          <a:bodyPr/>
          <a:lstStyle/>
          <a:p>
            <a:fld id="{DCFC840A-C673-4542-86B6-F87DA58F6041}" type="datetimeFigureOut">
              <a:rPr lang="en-US" smtClean="0"/>
              <a:pPr/>
              <a:t>5/22/2014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E2B0508F-B4E7-4825-B960-E72C155A65D2}"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611560" y="1268413"/>
            <a:ext cx="8075240" cy="45259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11" name="Titel 10"/>
          <p:cNvSpPr>
            <a:spLocks noGrp="1"/>
          </p:cNvSpPr>
          <p:nvPr>
            <p:ph type="title"/>
          </p:nvPr>
        </p:nvSpPr>
        <p:spPr/>
        <p:txBody>
          <a:bodyPr/>
          <a:lstStyle/>
          <a:p>
            <a:r>
              <a:rPr lang="da-DK" smtClean="0"/>
              <a:t>Klik for at redigere i master</a:t>
            </a:r>
            <a:endParaRPr lang="da-DK"/>
          </a:p>
        </p:txBody>
      </p:sp>
      <p:sp>
        <p:nvSpPr>
          <p:cNvPr id="12" name="Pladsholder til dato 11"/>
          <p:cNvSpPr>
            <a:spLocks noGrp="1"/>
          </p:cNvSpPr>
          <p:nvPr>
            <p:ph type="dt" sz="half" idx="10"/>
          </p:nvPr>
        </p:nvSpPr>
        <p:spPr>
          <a:xfrm>
            <a:off x="395536" y="6697166"/>
            <a:ext cx="2133600" cy="476250"/>
          </a:xfrm>
        </p:spPr>
        <p:txBody>
          <a:bodyPr/>
          <a:lstStyle>
            <a:lvl1pPr>
              <a:defRPr sz="900"/>
            </a:lvl1pPr>
          </a:lstStyle>
          <a:p>
            <a:fld id="{8B5CBE77-F3BE-4AA3-8E88-D4932D9C699F}" type="datetimeFigureOut">
              <a:rPr lang="da-DK" smtClean="0"/>
              <a:pPr/>
              <a:t>22-05-2014</a:t>
            </a:fld>
            <a:endParaRPr lang="da-DK" dirty="0"/>
          </a:p>
        </p:txBody>
      </p:sp>
      <p:sp>
        <p:nvSpPr>
          <p:cNvPr id="13" name="Pladsholder til diasnummer 12"/>
          <p:cNvSpPr>
            <a:spLocks noGrp="1"/>
          </p:cNvSpPr>
          <p:nvPr>
            <p:ph type="sldNum" sz="quarter" idx="11"/>
          </p:nvPr>
        </p:nvSpPr>
        <p:spPr>
          <a:xfrm>
            <a:off x="6478588" y="6491288"/>
            <a:ext cx="829716" cy="476250"/>
          </a:xfrm>
        </p:spPr>
        <p:txBody>
          <a:bodyPr/>
          <a:lstStyle/>
          <a:p>
            <a:fld id="{D98C8FA4-8040-41B4-9868-45306824DB78}" type="slidenum">
              <a:rPr lang="da-DK" smtClean="0"/>
              <a:pPr/>
              <a:t>‹nr.›</a:t>
            </a:fld>
            <a:endParaRPr lang="da-DK"/>
          </a:p>
        </p:txBody>
      </p:sp>
      <p:sp>
        <p:nvSpPr>
          <p:cNvPr id="14" name="Pladsholder til sidefod 13"/>
          <p:cNvSpPr>
            <a:spLocks noGrp="1"/>
          </p:cNvSpPr>
          <p:nvPr>
            <p:ph type="ftr" sz="quarter" idx="12"/>
          </p:nvPr>
        </p:nvSpPr>
        <p:spPr>
          <a:xfrm>
            <a:off x="2483644" y="6491288"/>
            <a:ext cx="4176713" cy="476250"/>
          </a:xfrm>
        </p:spPr>
        <p:txBody>
          <a:bodyPr/>
          <a:lstStyle>
            <a:lvl1pPr algn="ctr">
              <a:defRPr/>
            </a:lvl1pPr>
          </a:lstStyle>
          <a:p>
            <a:endParaRPr lang="da-D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22-05-2014</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8B5CBE77-F3BE-4AA3-8E88-D4932D9C699F}" type="datetimeFigureOut">
              <a:rPr lang="da-DK" smtClean="0"/>
              <a:pPr/>
              <a:t>22-05-2014</a:t>
            </a:fld>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8B5CBE77-F3BE-4AA3-8E88-D4932D9C699F}" type="datetimeFigureOut">
              <a:rPr lang="da-DK" smtClean="0"/>
              <a:pPr/>
              <a:t>22-05-2014</a:t>
            </a:fld>
            <a:endParaRPr lang="da-DK"/>
          </a:p>
        </p:txBody>
      </p:sp>
      <p:sp>
        <p:nvSpPr>
          <p:cNvPr id="8" name="Pladsholder til sidefod 7"/>
          <p:cNvSpPr>
            <a:spLocks noGrp="1"/>
          </p:cNvSpPr>
          <p:nvPr>
            <p:ph type="ftr" sz="quarter" idx="11"/>
          </p:nvPr>
        </p:nvSpPr>
        <p:spPr/>
        <p:txBody>
          <a:bodyPr/>
          <a:lstStyle>
            <a:lvl1pPr>
              <a:defRPr/>
            </a:lvl1pPr>
          </a:lstStyle>
          <a:p>
            <a:endParaRPr lang="da-DK"/>
          </a:p>
        </p:txBody>
      </p:sp>
      <p:sp>
        <p:nvSpPr>
          <p:cNvPr id="9" name="Pladsholder til diasnummer 8"/>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fld id="{8B5CBE77-F3BE-4AA3-8E88-D4932D9C699F}" type="datetimeFigureOut">
              <a:rPr lang="da-DK" smtClean="0"/>
              <a:pPr/>
              <a:t>22-05-2014</a:t>
            </a:fld>
            <a:endParaRPr lang="da-DK"/>
          </a:p>
        </p:txBody>
      </p:sp>
      <p:sp>
        <p:nvSpPr>
          <p:cNvPr id="4" name="Pladsholder til sidefod 3"/>
          <p:cNvSpPr>
            <a:spLocks noGrp="1"/>
          </p:cNvSpPr>
          <p:nvPr>
            <p:ph type="ftr" sz="quarter" idx="11"/>
          </p:nvPr>
        </p:nvSpPr>
        <p:spPr/>
        <p:txBody>
          <a:bodyPr/>
          <a:lstStyle>
            <a:lvl1pPr>
              <a:defRPr/>
            </a:lvl1pPr>
          </a:lstStyle>
          <a:p>
            <a:endParaRPr lang="da-DK"/>
          </a:p>
        </p:txBody>
      </p:sp>
      <p:sp>
        <p:nvSpPr>
          <p:cNvPr id="5" name="Pladsholder til diasnummer 4"/>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8B5CBE77-F3BE-4AA3-8E88-D4932D9C699F}" type="datetimeFigureOut">
              <a:rPr lang="da-DK" smtClean="0"/>
              <a:pPr/>
              <a:t>22-05-2014</a:t>
            </a:fld>
            <a:endParaRPr lang="da-DK"/>
          </a:p>
        </p:txBody>
      </p:sp>
      <p:sp>
        <p:nvSpPr>
          <p:cNvPr id="3" name="Pladsholder til sidefod 2"/>
          <p:cNvSpPr>
            <a:spLocks noGrp="1"/>
          </p:cNvSpPr>
          <p:nvPr>
            <p:ph type="ftr" sz="quarter" idx="11"/>
          </p:nvPr>
        </p:nvSpPr>
        <p:spPr/>
        <p:txBody>
          <a:bodyPr/>
          <a:lstStyle>
            <a:lvl1pPr>
              <a:defRPr/>
            </a:lvl1pPr>
          </a:lstStyle>
          <a:p>
            <a:endParaRPr lang="da-DK"/>
          </a:p>
        </p:txBody>
      </p:sp>
      <p:sp>
        <p:nvSpPr>
          <p:cNvPr id="4" name="Pladsholder til diasnummer 3"/>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8B5CBE77-F3BE-4AA3-8E88-D4932D9C699F}" type="datetimeFigureOut">
              <a:rPr lang="da-DK" smtClean="0"/>
              <a:pPr/>
              <a:t>22-05-2014</a:t>
            </a:fld>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8B5CBE77-F3BE-4AA3-8E88-D4932D9C699F}" type="datetimeFigureOut">
              <a:rPr lang="da-DK" smtClean="0"/>
              <a:pPr/>
              <a:t>22-05-2014</a:t>
            </a:fld>
            <a:endParaRPr lang="da-DK"/>
          </a:p>
        </p:txBody>
      </p:sp>
      <p:sp>
        <p:nvSpPr>
          <p:cNvPr id="6" name="Pladsholder til sidefod 5"/>
          <p:cNvSpPr>
            <a:spLocks noGrp="1"/>
          </p:cNvSpPr>
          <p:nvPr>
            <p:ph type="ftr" sz="quarter" idx="11"/>
          </p:nvPr>
        </p:nvSpPr>
        <p:spPr/>
        <p:txBody>
          <a:bodyPr/>
          <a:lstStyle>
            <a:lvl1pPr>
              <a:defRPr/>
            </a:lvl1pPr>
          </a:lstStyle>
          <a:p>
            <a:endParaRPr lang="da-DK"/>
          </a:p>
        </p:txBody>
      </p:sp>
      <p:sp>
        <p:nvSpPr>
          <p:cNvPr id="7" name="Pladsholder til diasnummer 6"/>
          <p:cNvSpPr>
            <a:spLocks noGrp="1"/>
          </p:cNvSpPr>
          <p:nvPr>
            <p:ph type="sldNum" sz="quarter" idx="12"/>
          </p:nvPr>
        </p:nvSpPr>
        <p:spPr/>
        <p:txBody>
          <a:bodyPr/>
          <a:lstStyle>
            <a:lvl1pPr>
              <a:defRPr/>
            </a:lvl1pPr>
          </a:lstStyle>
          <a:p>
            <a:fld id="{D98C8FA4-8040-41B4-9868-45306824DB78}"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560" y="188640"/>
            <a:ext cx="7921625" cy="630237"/>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normAutofit/>
          </a:bodyPr>
          <a:lstStyle/>
          <a:p>
            <a:pPr lvl="0"/>
            <a:r>
              <a:rPr lang="da-DK" dirty="0" smtClean="0"/>
              <a:t>Klik for at redigere titeltypografi</a:t>
            </a:r>
          </a:p>
        </p:txBody>
      </p:sp>
      <p:sp>
        <p:nvSpPr>
          <p:cNvPr id="1027" name="Rectangle 3"/>
          <p:cNvSpPr>
            <a:spLocks noGrp="1" noChangeArrowheads="1"/>
          </p:cNvSpPr>
          <p:nvPr>
            <p:ph type="body" idx="1"/>
          </p:nvPr>
        </p:nvSpPr>
        <p:spPr bwMode="auto">
          <a:xfrm>
            <a:off x="457200" y="126841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28" name="Rectangle 4"/>
          <p:cNvSpPr>
            <a:spLocks noGrp="1" noChangeArrowheads="1"/>
          </p:cNvSpPr>
          <p:nvPr>
            <p:ph type="dt" sz="half" idx="2"/>
          </p:nvPr>
        </p:nvSpPr>
        <p:spPr bwMode="auto">
          <a:xfrm>
            <a:off x="1692275"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919399"/>
                </a:solidFill>
              </a:defRPr>
            </a:lvl1pPr>
          </a:lstStyle>
          <a:p>
            <a:fld id="{8B5CBE77-F3BE-4AA3-8E88-D4932D9C699F}" type="datetimeFigureOut">
              <a:rPr lang="da-DK" smtClean="0"/>
              <a:pPr/>
              <a:t>22-05-2014</a:t>
            </a:fld>
            <a:endParaRPr lang="da-DK"/>
          </a:p>
        </p:txBody>
      </p:sp>
      <p:sp>
        <p:nvSpPr>
          <p:cNvPr id="1029" name="Rectangle 5"/>
          <p:cNvSpPr>
            <a:spLocks noGrp="1" noChangeArrowheads="1"/>
          </p:cNvSpPr>
          <p:nvPr>
            <p:ph type="ftr" sz="quarter" idx="3"/>
          </p:nvPr>
        </p:nvSpPr>
        <p:spPr bwMode="auto">
          <a:xfrm>
            <a:off x="3924300" y="6491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919399"/>
                </a:solidFill>
              </a:defRPr>
            </a:lvl1pPr>
          </a:lstStyle>
          <a:p>
            <a:endParaRPr lang="da-DK"/>
          </a:p>
        </p:txBody>
      </p:sp>
      <p:sp>
        <p:nvSpPr>
          <p:cNvPr id="1030" name="Rectangle 6"/>
          <p:cNvSpPr>
            <a:spLocks noGrp="1" noChangeArrowheads="1"/>
          </p:cNvSpPr>
          <p:nvPr>
            <p:ph type="sldNum" sz="quarter" idx="4"/>
          </p:nvPr>
        </p:nvSpPr>
        <p:spPr bwMode="auto">
          <a:xfrm>
            <a:off x="6478588"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919399"/>
                </a:solidFill>
              </a:defRPr>
            </a:lvl1pPr>
          </a:lstStyle>
          <a:p>
            <a:fld id="{D98C8FA4-8040-41B4-9868-45306824DB78}" type="slidenum">
              <a:rPr lang="da-DK" smtClean="0"/>
              <a:pPr/>
              <a:t>‹nr.›</a:t>
            </a:fld>
            <a:endParaRPr lang="da-DK"/>
          </a:p>
        </p:txBody>
      </p:sp>
      <p:pic>
        <p:nvPicPr>
          <p:cNvPr id="8" name="Billede 7" descr="PowerPoint_undergrafik.png"/>
          <p:cNvPicPr>
            <a:picLocks noChangeAspect="1"/>
          </p:cNvPicPr>
          <p:nvPr/>
        </p:nvPicPr>
        <p:blipFill>
          <a:blip r:embed="rId15" cstate="print"/>
          <a:stretch>
            <a:fillRect/>
          </a:stretch>
        </p:blipFill>
        <p:spPr>
          <a:xfrm>
            <a:off x="-812" y="5970582"/>
            <a:ext cx="9144000" cy="890294"/>
          </a:xfrm>
          <a:prstGeom prst="rect">
            <a:avLst/>
          </a:prstGeom>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24" r:id="rId13"/>
  </p:sldLayoutIdLst>
  <p:txStyles>
    <p:titleStyle>
      <a:lvl1pPr algn="ctr" rtl="0" eaLnBrk="1" fontAlgn="base" hangingPunct="1">
        <a:spcBef>
          <a:spcPct val="0"/>
        </a:spcBef>
        <a:spcAft>
          <a:spcPct val="0"/>
        </a:spcAft>
        <a:defRPr sz="2600" b="1">
          <a:solidFill>
            <a:srgbClr val="777A7C"/>
          </a:solidFill>
          <a:latin typeface="+mj-lt"/>
          <a:ea typeface="+mj-ea"/>
          <a:cs typeface="+mj-cs"/>
        </a:defRPr>
      </a:lvl1pPr>
      <a:lvl2pPr algn="ctr" rtl="0" eaLnBrk="1" fontAlgn="base" hangingPunct="1">
        <a:spcBef>
          <a:spcPct val="0"/>
        </a:spcBef>
        <a:spcAft>
          <a:spcPct val="0"/>
        </a:spcAft>
        <a:defRPr sz="2600" b="1">
          <a:solidFill>
            <a:srgbClr val="777A7C"/>
          </a:solidFill>
          <a:latin typeface="Verdana" pitchFamily="34" charset="0"/>
        </a:defRPr>
      </a:lvl2pPr>
      <a:lvl3pPr algn="ctr" rtl="0" eaLnBrk="1" fontAlgn="base" hangingPunct="1">
        <a:spcBef>
          <a:spcPct val="0"/>
        </a:spcBef>
        <a:spcAft>
          <a:spcPct val="0"/>
        </a:spcAft>
        <a:defRPr sz="2600" b="1">
          <a:solidFill>
            <a:srgbClr val="777A7C"/>
          </a:solidFill>
          <a:latin typeface="Verdana" pitchFamily="34" charset="0"/>
        </a:defRPr>
      </a:lvl3pPr>
      <a:lvl4pPr algn="ctr" rtl="0" eaLnBrk="1" fontAlgn="base" hangingPunct="1">
        <a:spcBef>
          <a:spcPct val="0"/>
        </a:spcBef>
        <a:spcAft>
          <a:spcPct val="0"/>
        </a:spcAft>
        <a:defRPr sz="2600" b="1">
          <a:solidFill>
            <a:srgbClr val="777A7C"/>
          </a:solidFill>
          <a:latin typeface="Verdana" pitchFamily="34" charset="0"/>
        </a:defRPr>
      </a:lvl4pPr>
      <a:lvl5pPr algn="ctr" rtl="0" eaLnBrk="1" fontAlgn="base" hangingPunct="1">
        <a:spcBef>
          <a:spcPct val="0"/>
        </a:spcBef>
        <a:spcAft>
          <a:spcPct val="0"/>
        </a:spcAft>
        <a:defRPr sz="2600" b="1">
          <a:solidFill>
            <a:srgbClr val="777A7C"/>
          </a:solidFill>
          <a:latin typeface="Verdana" pitchFamily="34" charset="0"/>
        </a:defRPr>
      </a:lvl5pPr>
      <a:lvl6pPr marL="457200" algn="ctr" rtl="0" eaLnBrk="1" fontAlgn="base" hangingPunct="1">
        <a:spcBef>
          <a:spcPct val="0"/>
        </a:spcBef>
        <a:spcAft>
          <a:spcPct val="0"/>
        </a:spcAft>
        <a:defRPr sz="2600" b="1">
          <a:solidFill>
            <a:srgbClr val="777A7C"/>
          </a:solidFill>
          <a:latin typeface="Verdana" pitchFamily="34" charset="0"/>
        </a:defRPr>
      </a:lvl6pPr>
      <a:lvl7pPr marL="914400" algn="ctr" rtl="0" eaLnBrk="1" fontAlgn="base" hangingPunct="1">
        <a:spcBef>
          <a:spcPct val="0"/>
        </a:spcBef>
        <a:spcAft>
          <a:spcPct val="0"/>
        </a:spcAft>
        <a:defRPr sz="2600" b="1">
          <a:solidFill>
            <a:srgbClr val="777A7C"/>
          </a:solidFill>
          <a:latin typeface="Verdana" pitchFamily="34" charset="0"/>
        </a:defRPr>
      </a:lvl7pPr>
      <a:lvl8pPr marL="1371600" algn="ctr" rtl="0" eaLnBrk="1" fontAlgn="base" hangingPunct="1">
        <a:spcBef>
          <a:spcPct val="0"/>
        </a:spcBef>
        <a:spcAft>
          <a:spcPct val="0"/>
        </a:spcAft>
        <a:defRPr sz="2600" b="1">
          <a:solidFill>
            <a:srgbClr val="777A7C"/>
          </a:solidFill>
          <a:latin typeface="Verdana" pitchFamily="34" charset="0"/>
        </a:defRPr>
      </a:lvl8pPr>
      <a:lvl9pPr marL="1828800" algn="ctr" rtl="0" eaLnBrk="1" fontAlgn="base" hangingPunct="1">
        <a:spcBef>
          <a:spcPct val="0"/>
        </a:spcBef>
        <a:spcAft>
          <a:spcPct val="0"/>
        </a:spcAft>
        <a:defRPr sz="2600" b="1">
          <a:solidFill>
            <a:srgbClr val="777A7C"/>
          </a:solidFill>
          <a:latin typeface="Verdana" pitchFamily="34" charset="0"/>
        </a:defRPr>
      </a:lvl9pPr>
    </p:titleStyle>
    <p:bodyStyle>
      <a:lvl1pPr marL="342900" indent="-342900" algn="l" rtl="0" eaLnBrk="1" fontAlgn="base" hangingPunct="1">
        <a:spcBef>
          <a:spcPct val="20000"/>
        </a:spcBef>
        <a:spcAft>
          <a:spcPct val="0"/>
        </a:spcAft>
        <a:buClr>
          <a:srgbClr val="405C7F"/>
        </a:buClr>
        <a:buChar char="•"/>
        <a:defRPr sz="2200">
          <a:solidFill>
            <a:srgbClr val="111111"/>
          </a:solidFill>
          <a:latin typeface="+mn-lt"/>
          <a:ea typeface="+mn-ea"/>
          <a:cs typeface="+mn-cs"/>
        </a:defRPr>
      </a:lvl1pPr>
      <a:lvl2pPr marL="742950" indent="-285750" algn="l" rtl="0" eaLnBrk="1" fontAlgn="base" hangingPunct="1">
        <a:spcBef>
          <a:spcPct val="20000"/>
        </a:spcBef>
        <a:spcAft>
          <a:spcPct val="0"/>
        </a:spcAft>
        <a:buClr>
          <a:srgbClr val="7F93A9"/>
        </a:buClr>
        <a:buFont typeface="Verdana" pitchFamily="34" charset="0"/>
        <a:buChar char="–"/>
        <a:defRPr sz="2000">
          <a:solidFill>
            <a:srgbClr val="111111"/>
          </a:solidFill>
          <a:latin typeface="+mn-lt"/>
        </a:defRPr>
      </a:lvl2pPr>
      <a:lvl3pPr marL="1143000" indent="-228600" algn="l" rtl="0" eaLnBrk="1" fontAlgn="base" hangingPunct="1">
        <a:spcBef>
          <a:spcPct val="20000"/>
        </a:spcBef>
        <a:spcAft>
          <a:spcPct val="0"/>
        </a:spcAft>
        <a:buClr>
          <a:srgbClr val="BFC9D4"/>
        </a:buClr>
        <a:buChar char="•"/>
        <a:defRPr>
          <a:solidFill>
            <a:srgbClr val="111111"/>
          </a:solidFill>
          <a:latin typeface="+mn-lt"/>
        </a:defRPr>
      </a:lvl3pPr>
      <a:lvl4pPr marL="1600200" indent="-228600" algn="l" rtl="0" eaLnBrk="1" fontAlgn="base" hangingPunct="1">
        <a:spcBef>
          <a:spcPct val="20000"/>
        </a:spcBef>
        <a:spcAft>
          <a:spcPct val="0"/>
        </a:spcAft>
        <a:buClr>
          <a:srgbClr val="BFC9D4"/>
        </a:buClr>
        <a:buFont typeface="Verdana" pitchFamily="34" charset="0"/>
        <a:buChar char="–"/>
        <a:defRPr sz="1600">
          <a:solidFill>
            <a:srgbClr val="111111"/>
          </a:solidFill>
          <a:latin typeface="+mn-lt"/>
        </a:defRPr>
      </a:lvl4pPr>
      <a:lvl5pPr marL="20574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5pPr>
      <a:lvl6pPr marL="25146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6pPr>
      <a:lvl7pPr marL="29718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7pPr>
      <a:lvl8pPr marL="34290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8pPr>
      <a:lvl9pPr marL="38862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Sympatikonflikter</a:t>
            </a:r>
            <a:endParaRPr lang="da-DK" dirty="0"/>
          </a:p>
        </p:txBody>
      </p:sp>
      <p:sp>
        <p:nvSpPr>
          <p:cNvPr id="3" name="Undertitel 2"/>
          <p:cNvSpPr>
            <a:spLocks noGrp="1"/>
          </p:cNvSpPr>
          <p:nvPr>
            <p:ph type="subTitle" idx="1"/>
          </p:nvPr>
        </p:nvSpPr>
        <p:spPr/>
        <p:txBody>
          <a:bodyPr/>
          <a:lstStyle/>
          <a:p>
            <a:r>
              <a:rPr lang="da-DK" dirty="0" smtClean="0"/>
              <a:t>Arbejdsretsforeningen den 23. maj 2014</a:t>
            </a:r>
          </a:p>
          <a:p>
            <a:r>
              <a:rPr lang="da-DK" dirty="0" smtClean="0"/>
              <a:t>Advokat (L) Linda Nordstrøm Nissen</a:t>
            </a:r>
            <a:endParaRPr lang="da-DK" dirty="0"/>
          </a:p>
        </p:txBody>
      </p:sp>
    </p:spTree>
    <p:extLst>
      <p:ext uri="{BB962C8B-B14F-4D97-AF65-F5344CB8AC3E}">
        <p14:creationId xmlns:p14="http://schemas.microsoft.com/office/powerpoint/2010/main" val="1874227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611560" y="980728"/>
            <a:ext cx="8075240" cy="4896544"/>
          </a:xfrm>
        </p:spPr>
        <p:txBody>
          <a:bodyPr/>
          <a:lstStyle/>
          <a:p>
            <a:r>
              <a:rPr lang="da-DK" dirty="0"/>
              <a:t>Fysiske blokader er ikke en del af en lovlig sympatiaktion</a:t>
            </a:r>
          </a:p>
          <a:p>
            <a:r>
              <a:rPr lang="da-DK" dirty="0"/>
              <a:t>Kampskridt, der berøver den konfliktramte arbejdsgiver enhver </a:t>
            </a:r>
            <a:r>
              <a:rPr lang="da-DK" dirty="0" smtClean="0"/>
              <a:t>eksistensmulighed, </a:t>
            </a:r>
            <a:r>
              <a:rPr lang="da-DK" dirty="0"/>
              <a:t>er i sig selv </a:t>
            </a:r>
            <a:r>
              <a:rPr lang="da-DK" dirty="0" smtClean="0"/>
              <a:t>ulovlige</a:t>
            </a:r>
          </a:p>
          <a:p>
            <a:pPr marL="0" indent="0">
              <a:buNone/>
            </a:pPr>
            <a:endParaRPr lang="da-DK" dirty="0"/>
          </a:p>
          <a:p>
            <a:r>
              <a:rPr lang="da-DK" dirty="0" smtClean="0"/>
              <a:t>Affaldsindsamling (AR2001.819 – </a:t>
            </a:r>
            <a:r>
              <a:rPr lang="da-DK" dirty="0" smtClean="0"/>
              <a:t>Teaterkælderen + AR2012.0341 – Vejlegården)</a:t>
            </a:r>
            <a:endParaRPr lang="da-DK" dirty="0" smtClean="0"/>
          </a:p>
          <a:p>
            <a:r>
              <a:rPr lang="da-DK" dirty="0" smtClean="0"/>
              <a:t>Kundehenvendelser (</a:t>
            </a:r>
            <a:r>
              <a:rPr lang="da-DK" dirty="0" smtClean="0"/>
              <a:t>AR1999.735 </a:t>
            </a:r>
            <a:r>
              <a:rPr lang="da-DK" dirty="0" smtClean="0"/>
              <a:t>– </a:t>
            </a:r>
            <a:r>
              <a:rPr lang="da-DK" dirty="0" smtClean="0"/>
              <a:t>Brørup Maskinstation + AR2012.0341 – Vejlegården)</a:t>
            </a:r>
            <a:endParaRPr lang="da-DK" dirty="0" smtClean="0"/>
          </a:p>
          <a:p>
            <a:r>
              <a:rPr lang="da-DK" dirty="0" smtClean="0"/>
              <a:t>Udbringning af post (AR2012.0341 – Vejlegården)</a:t>
            </a:r>
          </a:p>
          <a:p>
            <a:r>
              <a:rPr lang="da-DK" dirty="0" smtClean="0"/>
              <a:t>Telekommunikation (AR2001.819 – Teaterkælderen)</a:t>
            </a:r>
          </a:p>
          <a:p>
            <a:r>
              <a:rPr lang="da-DK" dirty="0" smtClean="0"/>
              <a:t>Annoncekampagne (AR2004.308)</a:t>
            </a:r>
          </a:p>
          <a:p>
            <a:endParaRPr lang="da-DK" dirty="0"/>
          </a:p>
        </p:txBody>
      </p:sp>
      <p:sp>
        <p:nvSpPr>
          <p:cNvPr id="3" name="Titel 2"/>
          <p:cNvSpPr>
            <a:spLocks noGrp="1"/>
          </p:cNvSpPr>
          <p:nvPr>
            <p:ph type="title"/>
          </p:nvPr>
        </p:nvSpPr>
        <p:spPr/>
        <p:txBody>
          <a:bodyPr>
            <a:normAutofit fontScale="90000"/>
          </a:bodyPr>
          <a:lstStyle/>
          <a:p>
            <a:r>
              <a:rPr lang="da-DK" dirty="0" smtClean="0"/>
              <a:t>Konkrete betingelser for sympatikonfliktens tilladelighed</a:t>
            </a:r>
            <a:endParaRPr lang="da-DK" dirty="0"/>
          </a:p>
        </p:txBody>
      </p:sp>
    </p:spTree>
    <p:extLst>
      <p:ext uri="{BB962C8B-B14F-4D97-AF65-F5344CB8AC3E}">
        <p14:creationId xmlns:p14="http://schemas.microsoft.com/office/powerpoint/2010/main" val="2645210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dirty="0" smtClean="0"/>
              <a:t>AR2014.0028 Kim Johansen OÜ</a:t>
            </a:r>
          </a:p>
          <a:p>
            <a:r>
              <a:rPr lang="da-DK" dirty="0" smtClean="0"/>
              <a:t>AR2014.0241 </a:t>
            </a:r>
            <a:r>
              <a:rPr lang="da-DK" dirty="0" err="1" smtClean="0"/>
              <a:t>Risavika</a:t>
            </a:r>
            <a:r>
              <a:rPr lang="da-DK" dirty="0" smtClean="0"/>
              <a:t> Terminal A/S – hovedforhandles september 2014</a:t>
            </a:r>
            <a:endParaRPr lang="da-DK" dirty="0"/>
          </a:p>
        </p:txBody>
      </p:sp>
      <p:sp>
        <p:nvSpPr>
          <p:cNvPr id="3" name="Titel 2"/>
          <p:cNvSpPr>
            <a:spLocks noGrp="1"/>
          </p:cNvSpPr>
          <p:nvPr>
            <p:ph type="title"/>
          </p:nvPr>
        </p:nvSpPr>
        <p:spPr/>
        <p:txBody>
          <a:bodyPr>
            <a:normAutofit/>
          </a:bodyPr>
          <a:lstStyle/>
          <a:p>
            <a:r>
              <a:rPr lang="da-DK" dirty="0" smtClean="0"/>
              <a:t>Udenlandske konflikter</a:t>
            </a:r>
            <a:endParaRPr lang="da-DK" dirty="0"/>
          </a:p>
        </p:txBody>
      </p:sp>
    </p:spTree>
    <p:extLst>
      <p:ext uri="{BB962C8B-B14F-4D97-AF65-F5344CB8AC3E}">
        <p14:creationId xmlns:p14="http://schemas.microsoft.com/office/powerpoint/2010/main" val="3102421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Sympatikonfliktvarsler DA/LO</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238234994"/>
              </p:ext>
            </p:extLst>
          </p:nvPr>
        </p:nvGraphicFramePr>
        <p:xfrm>
          <a:off x="0" y="1043972"/>
          <a:ext cx="9144000" cy="4660918"/>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boks 6"/>
          <p:cNvSpPr txBox="1"/>
          <p:nvPr/>
        </p:nvSpPr>
        <p:spPr>
          <a:xfrm>
            <a:off x="1714482" y="6182045"/>
            <a:ext cx="5572164" cy="461665"/>
          </a:xfrm>
          <a:prstGeom prst="rect">
            <a:avLst/>
          </a:prstGeom>
          <a:noFill/>
        </p:spPr>
        <p:txBody>
          <a:bodyPr wrap="square" rtlCol="0">
            <a:spAutoFit/>
          </a:bodyPr>
          <a:lstStyle/>
          <a:p>
            <a:r>
              <a:rPr lang="da-DK" sz="1200" dirty="0" smtClean="0"/>
              <a:t>ANM.:</a:t>
            </a:r>
          </a:p>
          <a:p>
            <a:r>
              <a:rPr lang="da-DK" sz="1200" dirty="0" smtClean="0"/>
              <a:t>KILDE: </a:t>
            </a:r>
            <a:r>
              <a:rPr lang="da-DK" sz="1200" dirty="0" err="1" smtClean="0"/>
              <a:t>NetKon</a:t>
            </a:r>
            <a:endParaRPr lang="da-DK" sz="1200" dirty="0"/>
          </a:p>
        </p:txBody>
      </p:sp>
      <p:sp>
        <p:nvSpPr>
          <p:cNvPr id="3" name="Tekstboks 2"/>
          <p:cNvSpPr txBox="1"/>
          <p:nvPr/>
        </p:nvSpPr>
        <p:spPr>
          <a:xfrm>
            <a:off x="7578449" y="5618847"/>
            <a:ext cx="1152128" cy="276999"/>
          </a:xfrm>
          <a:prstGeom prst="rect">
            <a:avLst/>
          </a:prstGeom>
          <a:noFill/>
        </p:spPr>
        <p:txBody>
          <a:bodyPr wrap="square" rtlCol="0">
            <a:spAutoFit/>
          </a:bodyPr>
          <a:lstStyle/>
          <a:p>
            <a:r>
              <a:rPr lang="da-DK" sz="1200" dirty="0" smtClean="0"/>
              <a:t>(indtil 20/5)</a:t>
            </a:r>
            <a:endParaRPr lang="da-DK" sz="1200" dirty="0"/>
          </a:p>
        </p:txBody>
      </p:sp>
    </p:spTree>
    <p:extLst>
      <p:ext uri="{BB962C8B-B14F-4D97-AF65-F5344CB8AC3E}">
        <p14:creationId xmlns:p14="http://schemas.microsoft.com/office/powerpoint/2010/main" val="2491859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dirty="0" smtClean="0"/>
              <a:t>Hovedkonfliktvarsler afgives for at få en ny overenskomst eller for at få fornyet en gældende overenskomst</a:t>
            </a:r>
          </a:p>
          <a:p>
            <a:r>
              <a:rPr lang="da-DK" dirty="0" smtClean="0"/>
              <a:t>Sympatikonflikter varsles for at yde støtte til parterne i en hovedkonflikt = til støtte for en løbende arbejdsstandsning etableres en ny arbejdsstandsning, f.eks. ved at stoppe for den hovedkonfliktramte virksomheds tilførsel eller afsætning af varer</a:t>
            </a:r>
          </a:p>
          <a:p>
            <a:r>
              <a:rPr lang="da-DK" dirty="0" smtClean="0"/>
              <a:t>Sympatikonflikten har dermed som sit formål at bidrage aktivt til den pression, der lægges på parten i hovedkonflikten</a:t>
            </a:r>
          </a:p>
        </p:txBody>
      </p:sp>
      <p:sp>
        <p:nvSpPr>
          <p:cNvPr id="3" name="Titel 2"/>
          <p:cNvSpPr>
            <a:spLocks noGrp="1"/>
          </p:cNvSpPr>
          <p:nvPr>
            <p:ph type="title"/>
          </p:nvPr>
        </p:nvSpPr>
        <p:spPr/>
        <p:txBody>
          <a:bodyPr/>
          <a:lstStyle/>
          <a:p>
            <a:r>
              <a:rPr lang="da-DK" dirty="0" smtClean="0"/>
              <a:t>Sympatikonflikter</a:t>
            </a:r>
            <a:endParaRPr lang="da-DK" dirty="0"/>
          </a:p>
        </p:txBody>
      </p:sp>
    </p:spTree>
    <p:extLst>
      <p:ext uri="{BB962C8B-B14F-4D97-AF65-F5344CB8AC3E}">
        <p14:creationId xmlns:p14="http://schemas.microsoft.com/office/powerpoint/2010/main" val="284857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dirty="0" smtClean="0"/>
              <a:t>Iværksættelse af sympatikonflikt kræver overholdelse af såvel</a:t>
            </a:r>
          </a:p>
          <a:p>
            <a:pPr lvl="1"/>
            <a:r>
              <a:rPr lang="da-DK" dirty="0" smtClean="0"/>
              <a:t>Formelle betingelser</a:t>
            </a:r>
          </a:p>
          <a:p>
            <a:pPr lvl="1"/>
            <a:r>
              <a:rPr lang="da-DK" dirty="0" smtClean="0"/>
              <a:t>Materielle betingelser</a:t>
            </a:r>
            <a:endParaRPr lang="da-DK" dirty="0"/>
          </a:p>
        </p:txBody>
      </p:sp>
      <p:sp>
        <p:nvSpPr>
          <p:cNvPr id="3" name="Titel 2"/>
          <p:cNvSpPr>
            <a:spLocks noGrp="1"/>
          </p:cNvSpPr>
          <p:nvPr>
            <p:ph type="title"/>
          </p:nvPr>
        </p:nvSpPr>
        <p:spPr/>
        <p:txBody>
          <a:bodyPr/>
          <a:lstStyle/>
          <a:p>
            <a:r>
              <a:rPr lang="da-DK" dirty="0" smtClean="0"/>
              <a:t>Sympatikonflikter</a:t>
            </a:r>
            <a:endParaRPr lang="da-DK" dirty="0"/>
          </a:p>
        </p:txBody>
      </p:sp>
    </p:spTree>
    <p:extLst>
      <p:ext uri="{BB962C8B-B14F-4D97-AF65-F5344CB8AC3E}">
        <p14:creationId xmlns:p14="http://schemas.microsoft.com/office/powerpoint/2010/main" val="3744939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611560" y="2132856"/>
            <a:ext cx="8075240" cy="3096344"/>
          </a:xfrm>
        </p:spPr>
        <p:txBody>
          <a:bodyPr/>
          <a:lstStyle/>
          <a:p>
            <a:r>
              <a:rPr lang="da-DK" dirty="0" smtClean="0"/>
              <a:t>DA/LO-området</a:t>
            </a:r>
          </a:p>
          <a:p>
            <a:r>
              <a:rPr lang="da-DK" dirty="0" smtClean="0"/>
              <a:t>Formalistisk?	</a:t>
            </a:r>
          </a:p>
          <a:p>
            <a:pPr lvl="1"/>
            <a:r>
              <a:rPr lang="da-DK" dirty="0" smtClean="0"/>
              <a:t>At iværksætte en kollektiv konflikt er et vidtgående skridt</a:t>
            </a:r>
          </a:p>
          <a:p>
            <a:pPr lvl="1"/>
            <a:r>
              <a:rPr lang="da-DK" dirty="0" smtClean="0"/>
              <a:t>Det kan indebære afbrydelse/suspension af ansættelsesforholdet</a:t>
            </a:r>
          </a:p>
          <a:p>
            <a:pPr lvl="1"/>
            <a:r>
              <a:rPr lang="da-DK" dirty="0" smtClean="0"/>
              <a:t>Der er som udgangspunkt fredspligt</a:t>
            </a:r>
          </a:p>
          <a:p>
            <a:endParaRPr lang="da-DK" dirty="0" smtClean="0"/>
          </a:p>
          <a:p>
            <a:pPr lvl="1"/>
            <a:endParaRPr lang="da-DK" dirty="0"/>
          </a:p>
        </p:txBody>
      </p:sp>
      <p:sp>
        <p:nvSpPr>
          <p:cNvPr id="3" name="Titel 2"/>
          <p:cNvSpPr>
            <a:spLocks noGrp="1"/>
          </p:cNvSpPr>
          <p:nvPr>
            <p:ph type="title"/>
          </p:nvPr>
        </p:nvSpPr>
        <p:spPr>
          <a:xfrm>
            <a:off x="611560" y="692696"/>
            <a:ext cx="7921625" cy="630237"/>
          </a:xfrm>
        </p:spPr>
        <p:txBody>
          <a:bodyPr>
            <a:normAutofit fontScale="90000"/>
          </a:bodyPr>
          <a:lstStyle/>
          <a:p>
            <a:r>
              <a:rPr lang="da-DK" dirty="0" smtClean="0"/>
              <a:t>Formelle betingelser for varsling af sympatikonflikt</a:t>
            </a:r>
            <a:endParaRPr lang="da-DK" dirty="0"/>
          </a:p>
        </p:txBody>
      </p:sp>
    </p:spTree>
    <p:extLst>
      <p:ext uri="{BB962C8B-B14F-4D97-AF65-F5344CB8AC3E}">
        <p14:creationId xmlns:p14="http://schemas.microsoft.com/office/powerpoint/2010/main" val="239785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dirty="0" smtClean="0"/>
              <a:t>Hovedaftalens § 2, stk. 3:</a:t>
            </a:r>
          </a:p>
          <a:p>
            <a:r>
              <a:rPr lang="da-DK" i="1" dirty="0" smtClean="0"/>
              <a:t>”At man agter at forelægge en sådan forsamling forslag om arbejdsstandsning skal tilkendegives den anden hovedorganisations forretningsudvalg ved særlig og anbefalet skrivelse, mindst 14 dage før arbejdsstandsningen efter forslaget agtes iværksat, og der skal på samme måde gives den anden part meddelelse om forsamlingens beslutning, mindst 7 dage forinden arbejdsstandsningen iværksættes..”</a:t>
            </a:r>
            <a:endParaRPr lang="da-DK" i="1" dirty="0"/>
          </a:p>
        </p:txBody>
      </p:sp>
      <p:sp>
        <p:nvSpPr>
          <p:cNvPr id="3" name="Titel 2"/>
          <p:cNvSpPr>
            <a:spLocks noGrp="1"/>
          </p:cNvSpPr>
          <p:nvPr>
            <p:ph type="title"/>
          </p:nvPr>
        </p:nvSpPr>
        <p:spPr/>
        <p:txBody>
          <a:bodyPr/>
          <a:lstStyle/>
          <a:p>
            <a:r>
              <a:rPr lang="da-DK" dirty="0" smtClean="0"/>
              <a:t>Varsling af sympatikonflikt</a:t>
            </a:r>
            <a:endParaRPr lang="da-DK" dirty="0"/>
          </a:p>
        </p:txBody>
      </p:sp>
    </p:spTree>
    <p:extLst>
      <p:ext uri="{BB962C8B-B14F-4D97-AF65-F5344CB8AC3E}">
        <p14:creationId xmlns:p14="http://schemas.microsoft.com/office/powerpoint/2010/main" val="160776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611560" y="1556792"/>
            <a:ext cx="8075240" cy="3168352"/>
          </a:xfrm>
        </p:spPr>
        <p:txBody>
          <a:bodyPr/>
          <a:lstStyle/>
          <a:p>
            <a:r>
              <a:rPr lang="da-DK" dirty="0" smtClean="0"/>
              <a:t>14 og 7 dages reglen</a:t>
            </a:r>
          </a:p>
          <a:p>
            <a:r>
              <a:rPr lang="da-DK" dirty="0" smtClean="0"/>
              <a:t>Forbundet sender 1. varsel og LO sender 2. varsel</a:t>
            </a:r>
          </a:p>
          <a:p>
            <a:r>
              <a:rPr lang="da-DK" dirty="0" smtClean="0"/>
              <a:t>Særlig og anbefalet skrivelse</a:t>
            </a:r>
          </a:p>
          <a:p>
            <a:r>
              <a:rPr lang="da-DK" dirty="0" smtClean="0"/>
              <a:t>Stiles til DA’s forretningsudvalg</a:t>
            </a:r>
          </a:p>
          <a:p>
            <a:r>
              <a:rPr lang="da-DK" dirty="0" smtClean="0"/>
              <a:t>1. og 2. varsels indhold</a:t>
            </a:r>
          </a:p>
          <a:p>
            <a:pPr lvl="1"/>
            <a:r>
              <a:rPr lang="da-DK" dirty="0" smtClean="0"/>
              <a:t>Angivelse af ikrafttræden</a:t>
            </a:r>
          </a:p>
          <a:p>
            <a:pPr lvl="1"/>
            <a:r>
              <a:rPr lang="da-DK" dirty="0" smtClean="0"/>
              <a:t>Klarhed?</a:t>
            </a:r>
          </a:p>
          <a:p>
            <a:endParaRPr lang="da-DK" dirty="0"/>
          </a:p>
        </p:txBody>
      </p:sp>
      <p:sp>
        <p:nvSpPr>
          <p:cNvPr id="3" name="Titel 2"/>
          <p:cNvSpPr>
            <a:spLocks noGrp="1"/>
          </p:cNvSpPr>
          <p:nvPr>
            <p:ph type="title"/>
          </p:nvPr>
        </p:nvSpPr>
        <p:spPr/>
        <p:txBody>
          <a:bodyPr/>
          <a:lstStyle/>
          <a:p>
            <a:r>
              <a:rPr lang="da-DK" dirty="0" smtClean="0"/>
              <a:t>Varsling af sympatikonflikt</a:t>
            </a:r>
            <a:endParaRPr lang="da-DK" dirty="0"/>
          </a:p>
        </p:txBody>
      </p:sp>
    </p:spTree>
    <p:extLst>
      <p:ext uri="{BB962C8B-B14F-4D97-AF65-F5344CB8AC3E}">
        <p14:creationId xmlns:p14="http://schemas.microsoft.com/office/powerpoint/2010/main" val="142693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dirty="0"/>
              <a:t>Varslernes materielle indhold</a:t>
            </a:r>
          </a:p>
          <a:p>
            <a:pPr lvl="1"/>
            <a:r>
              <a:rPr lang="da-DK" dirty="0"/>
              <a:t>”</a:t>
            </a:r>
            <a:r>
              <a:rPr lang="da-DK" i="1" dirty="0"/>
              <a:t>Ingen medlemmer af forbundet beskæftiget hos ovennævnte arbejdsgiverorganisations medlemsvirksomheder må herefter udføre arbejde, der hidrører fra eller er bestemt for den ovennævnte </a:t>
            </a:r>
            <a:r>
              <a:rPr lang="da-DK" i="1" dirty="0" smtClean="0"/>
              <a:t>virksomhed”…</a:t>
            </a:r>
            <a:endParaRPr lang="da-DK" i="1" dirty="0"/>
          </a:p>
          <a:p>
            <a:pPr lvl="1"/>
            <a:r>
              <a:rPr lang="da-DK" dirty="0"/>
              <a:t>AR2005.839 (i hvert fald for byggevirksomheder) …”</a:t>
            </a:r>
            <a:r>
              <a:rPr lang="da-DK" i="1" dirty="0"/>
              <a:t>eller arbejde på eller bestemt for bygge- eller arbejdspladser, hvor ovennævnte virksomhed udfører arbejde”</a:t>
            </a:r>
            <a:endParaRPr lang="da-DK" dirty="0"/>
          </a:p>
          <a:p>
            <a:endParaRPr lang="da-DK" dirty="0"/>
          </a:p>
        </p:txBody>
      </p:sp>
      <p:sp>
        <p:nvSpPr>
          <p:cNvPr id="3" name="Titel 2"/>
          <p:cNvSpPr>
            <a:spLocks noGrp="1"/>
          </p:cNvSpPr>
          <p:nvPr>
            <p:ph type="title"/>
          </p:nvPr>
        </p:nvSpPr>
        <p:spPr/>
        <p:txBody>
          <a:bodyPr/>
          <a:lstStyle/>
          <a:p>
            <a:r>
              <a:rPr lang="da-DK" dirty="0" smtClean="0"/>
              <a:t>Varsling af sympatikonflikt</a:t>
            </a:r>
            <a:endParaRPr lang="da-DK" dirty="0"/>
          </a:p>
        </p:txBody>
      </p:sp>
    </p:spTree>
    <p:extLst>
      <p:ext uri="{BB962C8B-B14F-4D97-AF65-F5344CB8AC3E}">
        <p14:creationId xmlns:p14="http://schemas.microsoft.com/office/powerpoint/2010/main" val="1924680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611560" y="1124744"/>
            <a:ext cx="8075240" cy="4752528"/>
          </a:xfrm>
        </p:spPr>
        <p:txBody>
          <a:bodyPr/>
          <a:lstStyle/>
          <a:p>
            <a:endParaRPr lang="da-DK" dirty="0" smtClean="0"/>
          </a:p>
          <a:p>
            <a:r>
              <a:rPr lang="da-DK" dirty="0" smtClean="0"/>
              <a:t>Ret til iværksættelse af sympatikonflikt? Hovedaftale eller Normens § 11. </a:t>
            </a:r>
          </a:p>
          <a:p>
            <a:r>
              <a:rPr lang="da-DK" b="1" dirty="0" smtClean="0"/>
              <a:t>Hovedkonflikt skal være lovlig og iværksat</a:t>
            </a:r>
          </a:p>
          <a:p>
            <a:r>
              <a:rPr lang="da-DK" dirty="0" smtClean="0"/>
              <a:t>Lovligt fagligt formål – alene støtte hovedkonflikten</a:t>
            </a:r>
          </a:p>
          <a:p>
            <a:r>
              <a:rPr lang="da-DK" dirty="0" smtClean="0"/>
              <a:t>Der skal være et interessefællesskab mellem de af hovedkonflikten berørte lønmodtagere, og de af sympatikonflikten berørte lønmodtagere</a:t>
            </a:r>
          </a:p>
          <a:p>
            <a:r>
              <a:rPr lang="da-DK" dirty="0" smtClean="0"/>
              <a:t>Sympatikonflikten skal være egnet til at påvirke hovedkonflikten</a:t>
            </a:r>
          </a:p>
          <a:p>
            <a:r>
              <a:rPr lang="da-DK" dirty="0" smtClean="0"/>
              <a:t>Krav om proportionalitet</a:t>
            </a:r>
          </a:p>
          <a:p>
            <a:endParaRPr lang="da-DK" dirty="0" smtClean="0"/>
          </a:p>
          <a:p>
            <a:endParaRPr lang="da-DK" b="1" dirty="0" smtClean="0"/>
          </a:p>
          <a:p>
            <a:endParaRPr lang="da-DK" b="1" dirty="0"/>
          </a:p>
        </p:txBody>
      </p:sp>
      <p:sp>
        <p:nvSpPr>
          <p:cNvPr id="3" name="Titel 2"/>
          <p:cNvSpPr>
            <a:spLocks noGrp="1"/>
          </p:cNvSpPr>
          <p:nvPr>
            <p:ph type="title"/>
          </p:nvPr>
        </p:nvSpPr>
        <p:spPr/>
        <p:txBody>
          <a:bodyPr>
            <a:normAutofit fontScale="90000"/>
          </a:bodyPr>
          <a:lstStyle/>
          <a:p>
            <a:r>
              <a:rPr lang="da-DK" dirty="0" smtClean="0"/>
              <a:t>De traditionelle betingelser for sympatikonfliktens tilladelighed</a:t>
            </a:r>
            <a:endParaRPr lang="da-DK" dirty="0"/>
          </a:p>
        </p:txBody>
      </p:sp>
    </p:spTree>
    <p:extLst>
      <p:ext uri="{BB962C8B-B14F-4D97-AF65-F5344CB8AC3E}">
        <p14:creationId xmlns:p14="http://schemas.microsoft.com/office/powerpoint/2010/main" val="3471805960"/>
      </p:ext>
    </p:extLst>
  </p:cSld>
  <p:clrMapOvr>
    <a:masterClrMapping/>
  </p:clrMapOvr>
</p:sld>
</file>

<file path=ppt/theme/theme1.xml><?xml version="1.0" encoding="utf-8"?>
<a:theme xmlns:a="http://schemas.openxmlformats.org/drawingml/2006/main" name="Default Theme">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425</Words>
  <Application>Microsoft Office PowerPoint</Application>
  <PresentationFormat>Skærmshow (4:3)</PresentationFormat>
  <Paragraphs>57</Paragraphs>
  <Slides>11</Slides>
  <Notes>0</Notes>
  <HiddenSlides>0</HiddenSlides>
  <MMClips>0</MMClips>
  <ScaleCrop>false</ScaleCrop>
  <HeadingPairs>
    <vt:vector size="4" baseType="variant">
      <vt:variant>
        <vt:lpstr>Tema</vt:lpstr>
      </vt:variant>
      <vt:variant>
        <vt:i4>1</vt:i4>
      </vt:variant>
      <vt:variant>
        <vt:lpstr>Diastitler</vt:lpstr>
      </vt:variant>
      <vt:variant>
        <vt:i4>11</vt:i4>
      </vt:variant>
    </vt:vector>
  </HeadingPairs>
  <TitlesOfParts>
    <vt:vector size="12" baseType="lpstr">
      <vt:lpstr>Default Theme</vt:lpstr>
      <vt:lpstr>Sympatikonflikter</vt:lpstr>
      <vt:lpstr>Sympatikonfliktvarsler DA/LO</vt:lpstr>
      <vt:lpstr>Sympatikonflikter</vt:lpstr>
      <vt:lpstr>Sympatikonflikter</vt:lpstr>
      <vt:lpstr>Formelle betingelser for varsling af sympatikonflikt</vt:lpstr>
      <vt:lpstr>Varsling af sympatikonflikt</vt:lpstr>
      <vt:lpstr>Varsling af sympatikonflikt</vt:lpstr>
      <vt:lpstr>Varsling af sympatikonflikt</vt:lpstr>
      <vt:lpstr>De traditionelle betingelser for sympatikonfliktens tilladelighed</vt:lpstr>
      <vt:lpstr>Konkrete betingelser for sympatikonfliktens tilladelighed</vt:lpstr>
      <vt:lpstr>Udenlandske konflikter</vt:lpstr>
    </vt:vector>
  </TitlesOfParts>
  <Company>Dansk Arbejdsgiverforening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Sympatikonflikter</dc:title>
  <dc:creator>Linda Nordstrøm Nissen</dc:creator>
  <cp:lastModifiedBy>Linda Nordstrøm Nissen</cp:lastModifiedBy>
  <cp:revision>17</cp:revision>
  <cp:lastPrinted>2014-05-22T14:19:44Z</cp:lastPrinted>
  <dcterms:created xsi:type="dcterms:W3CDTF">2014-05-13T16:12:06Z</dcterms:created>
  <dcterms:modified xsi:type="dcterms:W3CDTF">2014-05-22T15:06:29Z</dcterms:modified>
</cp:coreProperties>
</file>