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9" r:id="rId3"/>
    <p:sldId id="269" r:id="rId4"/>
    <p:sldId id="271" r:id="rId5"/>
    <p:sldId id="273" r:id="rId6"/>
    <p:sldId id="270" r:id="rId7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45" autoAdjust="0"/>
    <p:restoredTop sz="94660"/>
  </p:normalViewPr>
  <p:slideViewPr>
    <p:cSldViewPr>
      <p:cViewPr>
        <p:scale>
          <a:sx n="100" d="100"/>
          <a:sy n="100" d="100"/>
        </p:scale>
        <p:origin x="-192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5AE77-6AE5-44C6-9753-36EE628B4020}" type="datetimeFigureOut">
              <a:rPr lang="da-DK" smtClean="0"/>
              <a:pPr/>
              <a:t>08-10-2013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FF259-9A82-4A97-A0C9-71E7A794033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FF259-9A82-4A97-A0C9-71E7A7940335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FF259-9A82-4A97-A0C9-71E7A7940335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FF259-9A82-4A97-A0C9-71E7A7940335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FF259-9A82-4A97-A0C9-71E7A7940335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FF259-9A82-4A97-A0C9-71E7A7940335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FF259-9A82-4A97-A0C9-71E7A7940335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AEFDECA-CC1E-48DA-BD12-269C17DD17A9}" type="datetimeFigureOut">
              <a:rPr lang="da-DK" smtClean="0"/>
              <a:pPr/>
              <a:t>08-10-2013</a:t>
            </a:fld>
            <a:endParaRPr lang="da-DK" dirty="0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F5D2FF9-171F-41C2-BC29-894A0251AD8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1" name="Rektangel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ktangel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ktangel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ktangel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DECA-CC1E-48DA-BD12-269C17DD17A9}" type="datetimeFigureOut">
              <a:rPr lang="da-DK" smtClean="0"/>
              <a:pPr/>
              <a:t>08-10-2013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2FF9-171F-41C2-BC29-894A0251AD88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DECA-CC1E-48DA-BD12-269C17DD17A9}" type="datetimeFigureOut">
              <a:rPr lang="da-DK" smtClean="0"/>
              <a:pPr/>
              <a:t>08-10-2013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2FF9-171F-41C2-BC29-894A0251AD8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Ligebenet trekan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DECA-CC1E-48DA-BD12-269C17DD17A9}" type="datetimeFigureOut">
              <a:rPr lang="da-DK" smtClean="0"/>
              <a:pPr/>
              <a:t>08-10-2013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2FF9-171F-41C2-BC29-894A0251AD8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AEFDECA-CC1E-48DA-BD12-269C17DD17A9}" type="datetimeFigureOut">
              <a:rPr lang="da-DK" smtClean="0"/>
              <a:pPr/>
              <a:t>08-10-2013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F5D2FF9-171F-41C2-BC29-894A0251AD8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ktangel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DECA-CC1E-48DA-BD12-269C17DD17A9}" type="datetimeFigureOut">
              <a:rPr lang="da-DK" smtClean="0"/>
              <a:pPr/>
              <a:t>08-10-2013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2FF9-171F-41C2-BC29-894A0251AD8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DECA-CC1E-48DA-BD12-269C17DD17A9}" type="datetimeFigureOut">
              <a:rPr lang="da-DK" smtClean="0"/>
              <a:pPr/>
              <a:t>08-10-2013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2FF9-171F-41C2-BC29-894A0251AD8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DECA-CC1E-48DA-BD12-269C17DD17A9}" type="datetimeFigureOut">
              <a:rPr lang="da-DK" smtClean="0"/>
              <a:pPr/>
              <a:t>08-10-2013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2FF9-171F-41C2-BC29-894A0251AD8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Ligebenet trekan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DECA-CC1E-48DA-BD12-269C17DD17A9}" type="datetimeFigureOut">
              <a:rPr lang="da-DK" smtClean="0"/>
              <a:pPr/>
              <a:t>08-10-2013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2FF9-171F-41C2-BC29-894A0251AD8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Lige forbindels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Ligebenet trekan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DECA-CC1E-48DA-BD12-269C17DD17A9}" type="datetimeFigureOut">
              <a:rPr lang="da-DK" smtClean="0"/>
              <a:pPr/>
              <a:t>08-10-2013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2FF9-171F-41C2-BC29-894A0251AD8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Lige forbindels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Ligebenet trekan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a-DK" dirty="0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DECA-CC1E-48DA-BD12-269C17DD17A9}" type="datetimeFigureOut">
              <a:rPr lang="da-DK" smtClean="0"/>
              <a:pPr/>
              <a:t>08-10-2013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2FF9-171F-41C2-BC29-894A0251AD8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Ligebenet trekan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ktangel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EFDECA-CC1E-48DA-BD12-269C17DD17A9}" type="datetimeFigureOut">
              <a:rPr lang="da-DK" smtClean="0"/>
              <a:pPr/>
              <a:t>08-10-2013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5D2FF9-171F-41C2-BC29-894A0251AD8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8" name="Lige forbindels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Lige forbindels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Ligebenet trekan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3648" y="3645024"/>
            <a:ext cx="6858000" cy="1512168"/>
          </a:xfrm>
        </p:spPr>
        <p:txBody>
          <a:bodyPr>
            <a:noAutofit/>
          </a:bodyPr>
          <a:lstStyle/>
          <a:p>
            <a:r>
              <a:rPr lang="da-DK" sz="1700" dirty="0" smtClean="0"/>
              <a:t>Den 9. oktober 2013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800" dirty="0" smtClean="0"/>
              <a:t>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Arbejdsret og menneskerettigheder</a:t>
            </a:r>
            <a:br>
              <a:rPr lang="da-DK" sz="2400" dirty="0" smtClean="0"/>
            </a:br>
            <a:r>
              <a:rPr lang="da-DK" sz="2400" dirty="0" smtClean="0"/>
              <a:t>- set fra Højesteret</a:t>
            </a:r>
            <a:endParaRPr lang="da-DK" sz="2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Poul Søgaard, højesteretsdommer, formand for Arbejdsretten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Arbejdsret og menneskerettigheder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Grundloven</a:t>
            </a:r>
          </a:p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Den europæiske menneskerettighedskonvention (EMRK)</a:t>
            </a:r>
          </a:p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Forskelsbehandlingsloven</a:t>
            </a:r>
          </a:p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None/>
            </a:pPr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1. Grundloven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HT-sagen - U 1986.898 H, kommenteret i U 1987B.50</a:t>
            </a:r>
          </a:p>
          <a:p>
            <a:pPr marL="1062990" lvl="2" indent="-514350">
              <a:buFont typeface="+mj-lt"/>
              <a:buAutoNum type="alphaUcPeriod"/>
            </a:pPr>
            <a:endParaRPr lang="da-DK" dirty="0" smtClean="0"/>
          </a:p>
          <a:p>
            <a:pPr marL="1062990" lvl="2" indent="-514350">
              <a:buFont typeface="+mj-lt"/>
              <a:buAutoNum type="alphaUcPeriod"/>
            </a:pPr>
            <a:r>
              <a:rPr lang="da-DK" dirty="0" smtClean="0"/>
              <a:t>Bestemmelser i grundloven påberåbt til støtte for afskedigelsernes ugyldighed:</a:t>
            </a:r>
          </a:p>
          <a:p>
            <a:pPr marL="1249363" lvl="4" indent="-152400">
              <a:buFont typeface="Arial" pitchFamily="34" charset="0"/>
              <a:buChar char="•"/>
            </a:pPr>
            <a:r>
              <a:rPr lang="da-DK" dirty="0" smtClean="0"/>
              <a:t>§ 68 (personlige bidrag til anden gudsdyrkelse),</a:t>
            </a:r>
          </a:p>
          <a:p>
            <a:pPr marL="1249363" lvl="4" indent="-152400">
              <a:buFont typeface="Arial" pitchFamily="34" charset="0"/>
              <a:buChar char="•"/>
            </a:pPr>
            <a:r>
              <a:rPr lang="da-DK" dirty="0" smtClean="0"/>
              <a:t>§ 70 (diskrimination på grund af trosbekendelse),</a:t>
            </a:r>
          </a:p>
          <a:p>
            <a:pPr marL="1249363" lvl="4" indent="-152400">
              <a:buFont typeface="Arial" pitchFamily="34" charset="0"/>
              <a:buChar char="•"/>
            </a:pPr>
            <a:r>
              <a:rPr lang="da-DK" dirty="0" smtClean="0"/>
              <a:t>§ 74 (indskrænkninger i den frie og lige adgang til erhverv),</a:t>
            </a:r>
          </a:p>
          <a:p>
            <a:pPr marL="1249363" lvl="4" indent="-152400">
              <a:buFont typeface="Arial" pitchFamily="34" charset="0"/>
              <a:buChar char="•"/>
            </a:pPr>
            <a:r>
              <a:rPr lang="da-DK" dirty="0" smtClean="0"/>
              <a:t>§ 75 (arbejdsduelige borgeres mulighed for at arbejde), og</a:t>
            </a:r>
          </a:p>
          <a:p>
            <a:pPr marL="1249363" lvl="4" indent="-152400">
              <a:buFont typeface="Arial" pitchFamily="34" charset="0"/>
              <a:buChar char="•"/>
            </a:pPr>
            <a:r>
              <a:rPr lang="da-DK" dirty="0" smtClean="0"/>
              <a:t>§ 78 (foreningsfrihed)</a:t>
            </a:r>
          </a:p>
          <a:p>
            <a:pPr marL="1062990" lvl="2" indent="-514350">
              <a:buFont typeface="+mj-lt"/>
              <a:buAutoNum type="alphaUcPeriod"/>
            </a:pPr>
            <a:endParaRPr lang="da-DK" dirty="0" smtClean="0"/>
          </a:p>
          <a:p>
            <a:pPr marL="1062990" lvl="2" indent="-514350">
              <a:buFont typeface="+mj-lt"/>
              <a:buAutoNum type="alphaUcPeriod"/>
            </a:pPr>
            <a:r>
              <a:rPr lang="da-DK" dirty="0" smtClean="0"/>
              <a:t>Højesteret gav ikke medhold i disse anbringender,  idet:</a:t>
            </a:r>
          </a:p>
          <a:p>
            <a:pPr marL="1249363" lvl="4" indent="-152400">
              <a:buFont typeface="Arial" pitchFamily="34" charset="0"/>
              <a:buChar char="•"/>
            </a:pPr>
            <a:r>
              <a:rPr lang="da-DK" dirty="0" smtClean="0"/>
              <a:t>§§ 68 og 70 finder anvendelse på forhold vedrørende gudsdyrkelse (≠ fagforeninger),</a:t>
            </a:r>
          </a:p>
          <a:p>
            <a:pPr marL="1249363" lvl="4" indent="-152400">
              <a:buFont typeface="Arial" pitchFamily="34" charset="0"/>
              <a:buChar char="•"/>
            </a:pPr>
            <a:r>
              <a:rPr lang="da-DK" dirty="0" smtClean="0"/>
              <a:t>§§ 74 og 75 er politiske programudtalelser, og</a:t>
            </a:r>
          </a:p>
          <a:p>
            <a:pPr marL="1249363" lvl="4" indent="-152400">
              <a:buFont typeface="Arial" pitchFamily="34" charset="0"/>
              <a:buChar char="•"/>
            </a:pPr>
            <a:r>
              <a:rPr lang="da-DK" dirty="0" smtClean="0"/>
              <a:t>§ 78 vedrører formel foreningsfrihed (retten til at danne en forening uden forudgående tilladelse).</a:t>
            </a:r>
          </a:p>
          <a:p>
            <a:pPr marL="1062990" lvl="2" indent="-514350">
              <a:buFont typeface="+mj-lt"/>
              <a:buAutoNum type="alphaUcPeriod"/>
            </a:pPr>
            <a:endParaRPr lang="da-DK" dirty="0" smtClean="0"/>
          </a:p>
          <a:p>
            <a:pPr marL="1062990" lvl="2" indent="-514350">
              <a:buFont typeface="+mj-lt"/>
              <a:buAutoNum type="alphaUcPeriod"/>
            </a:pPr>
            <a:r>
              <a:rPr lang="da-DK" dirty="0" smtClean="0"/>
              <a:t>De afskedigede chauffører blev tilkendt godtgørelse og erstatning efter lov nr. 285 af 9. juni 1982 om beskyttelse mod afskedigelse på grund af foreningsforhold.</a:t>
            </a:r>
          </a:p>
          <a:p>
            <a:pPr marL="1249363" lvl="4" indent="-152400">
              <a:buFont typeface="Arial" pitchFamily="34" charset="0"/>
              <a:buChar char="•"/>
            </a:pPr>
            <a:endParaRPr lang="da-DK" dirty="0" smtClean="0"/>
          </a:p>
          <a:p>
            <a:pPr marL="1249363" lvl="4" indent="-152400">
              <a:buFont typeface="Arial" pitchFamily="34" charset="0"/>
              <a:buChar char="•"/>
            </a:pPr>
            <a:endParaRPr lang="da-DK" dirty="0" smtClean="0"/>
          </a:p>
          <a:p>
            <a:pPr marL="1554163" lvl="4" indent="-457200">
              <a:buNone/>
            </a:pPr>
            <a:endParaRPr lang="da-DK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2. EMRK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Forbud mod tvangsarbejde, EMRK art. 4</a:t>
            </a:r>
          </a:p>
          <a:p>
            <a:pPr marL="717550" lvl="2" indent="-169863">
              <a:buFont typeface="Arial" pitchFamily="34" charset="0"/>
              <a:buChar char="•"/>
            </a:pPr>
            <a:r>
              <a:rPr lang="da-DK" dirty="0" smtClean="0"/>
              <a:t>U 2006.770 H om aktivering som betingelse for kontanthjælp</a:t>
            </a:r>
          </a:p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Retfærdig rettergang, EMRK art. 6</a:t>
            </a:r>
          </a:p>
          <a:p>
            <a:pPr marL="717550" lvl="2" indent="-169863">
              <a:buFont typeface="Arial" pitchFamily="34" charset="0"/>
              <a:buChar char="•"/>
            </a:pPr>
            <a:r>
              <a:rPr lang="da-DK" dirty="0" smtClean="0"/>
              <a:t>U 1994.953 H,</a:t>
            </a:r>
          </a:p>
          <a:p>
            <a:pPr marL="717550" lvl="2" indent="-169863">
              <a:buFont typeface="Arial" pitchFamily="34" charset="0"/>
              <a:buChar char="•"/>
            </a:pPr>
            <a:r>
              <a:rPr lang="da-DK" dirty="0" smtClean="0"/>
              <a:t>1997- og 2008-ændringer til arbejdsretsloven havde til formål at sikre, at kravene til en uafhængig og upartisk domstol er opfyldt.</a:t>
            </a:r>
          </a:p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None/>
            </a:pPr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2. EMRK (fortsat)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da-DK" dirty="0" smtClean="0"/>
              <a:t>Foreningsfrihed (EMRK art. 11)</a:t>
            </a:r>
          </a:p>
          <a:p>
            <a:pPr marL="717550" lvl="2" indent="-169863">
              <a:buFont typeface="Arial" pitchFamily="34" charset="0"/>
              <a:buChar char="•"/>
            </a:pPr>
            <a:r>
              <a:rPr lang="da-DK" dirty="0" smtClean="0"/>
              <a:t>Der gælder både positiv og negativ foreningsfrihed, jf.  om sidstnævnte </a:t>
            </a:r>
            <a:r>
              <a:rPr lang="da-DK" dirty="0" err="1" smtClean="0"/>
              <a:t>EMDs</a:t>
            </a:r>
            <a:r>
              <a:rPr lang="da-DK" dirty="0" smtClean="0"/>
              <a:t> dom af 11.1.2006 i Sørensen og Rasmussen.</a:t>
            </a:r>
          </a:p>
          <a:p>
            <a:pPr marL="717550" lvl="2" indent="-169863">
              <a:buFont typeface="Arial" pitchFamily="34" charset="0"/>
              <a:buChar char="•"/>
            </a:pPr>
            <a:r>
              <a:rPr lang="da-DK" dirty="0" smtClean="0"/>
              <a:t>Den negative foreningsfrihed har givet anledning til sager om (mindre) faglige sammenslutningers ret til at blive hørt og deres forhandlingsret:</a:t>
            </a:r>
          </a:p>
          <a:p>
            <a:pPr marL="991870" lvl="3" indent="-169863">
              <a:buFont typeface="Arial" pitchFamily="34" charset="0"/>
              <a:buChar char="•"/>
            </a:pPr>
            <a:r>
              <a:rPr lang="da-DK" dirty="0" smtClean="0"/>
              <a:t>U 1993.3 H (ledere ved erhvervsskoler/COII)</a:t>
            </a:r>
          </a:p>
          <a:p>
            <a:pPr marL="991870" lvl="3" indent="-169863">
              <a:buFont typeface="Arial" pitchFamily="34" charset="0"/>
              <a:buChar char="•"/>
            </a:pPr>
            <a:r>
              <a:rPr lang="da-DK" dirty="0" smtClean="0"/>
              <a:t>U 1997.1508 H (lokalløn – KTO/SSF)</a:t>
            </a:r>
          </a:p>
          <a:p>
            <a:pPr marL="991870" lvl="3" indent="-169863">
              <a:buFont typeface="Arial" pitchFamily="34" charset="0"/>
              <a:buChar char="•"/>
            </a:pPr>
            <a:r>
              <a:rPr lang="da-DK" dirty="0" smtClean="0"/>
              <a:t>U 2000.321 H (diætister/økonomaer)</a:t>
            </a:r>
          </a:p>
          <a:p>
            <a:pPr marL="991870" lvl="3" indent="-169863">
              <a:buFont typeface="Arial" pitchFamily="34" charset="0"/>
              <a:buChar char="•"/>
            </a:pPr>
            <a:r>
              <a:rPr lang="da-DK" dirty="0" smtClean="0"/>
              <a:t>U 2002.796 H (Søværnets </a:t>
            </a:r>
            <a:r>
              <a:rPr lang="da-DK" dirty="0" err="1" smtClean="0"/>
              <a:t>kostabelforening/CS</a:t>
            </a:r>
            <a:r>
              <a:rPr lang="da-DK" dirty="0" smtClean="0"/>
              <a:t>)</a:t>
            </a:r>
          </a:p>
          <a:p>
            <a:pPr marL="991870" lvl="3" indent="-169863">
              <a:buFont typeface="Arial" pitchFamily="34" charset="0"/>
              <a:buChar char="•"/>
            </a:pPr>
            <a:r>
              <a:rPr lang="da-DK" dirty="0" err="1" smtClean="0"/>
              <a:t>EMDs</a:t>
            </a:r>
            <a:r>
              <a:rPr lang="da-DK" dirty="0" smtClean="0"/>
              <a:t> afgørelse af 12.11.2008 i </a:t>
            </a:r>
            <a:r>
              <a:rPr lang="da-DK" dirty="0" err="1" smtClean="0"/>
              <a:t>Demir</a:t>
            </a:r>
            <a:r>
              <a:rPr lang="da-DK" dirty="0" smtClean="0"/>
              <a:t> og </a:t>
            </a:r>
            <a:r>
              <a:rPr lang="da-DK" dirty="0" err="1" smtClean="0"/>
              <a:t>Baykara</a:t>
            </a:r>
            <a:r>
              <a:rPr lang="da-DK" dirty="0" smtClean="0"/>
              <a:t> mod Tyrkiet,(se særligt præmis 153 og 154)</a:t>
            </a:r>
          </a:p>
          <a:p>
            <a:pPr marL="991870" lvl="3" indent="-169863">
              <a:buFont typeface="Arial" pitchFamily="34" charset="0"/>
              <a:buChar char="•"/>
            </a:pPr>
            <a:r>
              <a:rPr lang="da-DK" dirty="0" smtClean="0"/>
              <a:t>U 2009.2134 H om forskningsteknikere på Risø</a:t>
            </a:r>
          </a:p>
          <a:p>
            <a:pPr marL="991870" lvl="3" indent="-169863">
              <a:buFont typeface="Arial" pitchFamily="34" charset="0"/>
              <a:buChar char="•"/>
            </a:pPr>
            <a:r>
              <a:rPr lang="da-DK" dirty="0" smtClean="0"/>
              <a:t>Højesterets dom af 9. september 2013 i sag 249/2011 om FLP – Foreningen af Ledere ved Danskuddannelser</a:t>
            </a:r>
          </a:p>
          <a:p>
            <a:pPr marL="991870" lvl="3" indent="-169863">
              <a:buFont typeface="Arial" pitchFamily="34" charset="0"/>
              <a:buChar char="•"/>
            </a:pPr>
            <a:endParaRPr lang="da-DK" dirty="0" smtClean="0"/>
          </a:p>
          <a:p>
            <a:pPr marL="514350" indent="-514350">
              <a:buFont typeface="+mj-lt"/>
              <a:buAutoNum type="arabicPeriod" startAt="3"/>
            </a:pPr>
            <a:endParaRPr lang="da-DK" dirty="0" smtClean="0"/>
          </a:p>
          <a:p>
            <a:pPr marL="514350" indent="-514350">
              <a:buFont typeface="+mj-lt"/>
              <a:buAutoNum type="arabicPeriod" startAt="3"/>
            </a:pPr>
            <a:endParaRPr lang="da-DK" dirty="0" smtClean="0"/>
          </a:p>
          <a:p>
            <a:pPr marL="514350" indent="-514350">
              <a:buFont typeface="+mj-lt"/>
              <a:buAutoNum type="arabicPeriod" startAt="3"/>
            </a:pPr>
            <a:endParaRPr lang="da-DK" dirty="0" smtClean="0"/>
          </a:p>
          <a:p>
            <a:pPr marL="514350" indent="-514350">
              <a:buNone/>
            </a:pPr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3. Forskelsbehandlingsloven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Forskelsbehandlingsloven implementerede delvist ILO konvention nr. 111 om ligebehandling og </a:t>
            </a:r>
            <a:r>
              <a:rPr lang="da-DK" dirty="0" err="1" smtClean="0"/>
              <a:t>FNs</a:t>
            </a:r>
            <a:r>
              <a:rPr lang="da-DK" dirty="0" smtClean="0"/>
              <a:t> konvention om racediskrimination. EU-direktivet om etnisk ligestilling (</a:t>
            </a:r>
            <a:r>
              <a:rPr lang="da-DK" dirty="0" err="1" smtClean="0"/>
              <a:t>Rdir</a:t>
            </a:r>
            <a:r>
              <a:rPr lang="da-DK" dirty="0" smtClean="0"/>
              <a:t> 2000/43) og beskæftigelsesdirektivet (</a:t>
            </a:r>
            <a:r>
              <a:rPr lang="da-DK" dirty="0" err="1" smtClean="0"/>
              <a:t>Rdir</a:t>
            </a:r>
            <a:r>
              <a:rPr lang="da-DK" dirty="0" smtClean="0"/>
              <a:t> 2000/78) er efterfølgende implementeret i loven. </a:t>
            </a:r>
          </a:p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Praksis fra Højesteret:</a:t>
            </a:r>
          </a:p>
          <a:p>
            <a:pPr marL="717550" lvl="2" indent="-169863">
              <a:buFont typeface="Arial" pitchFamily="34" charset="0"/>
              <a:buChar char="•"/>
            </a:pPr>
            <a:r>
              <a:rPr lang="da-DK" dirty="0" smtClean="0"/>
              <a:t>Dom af 27. august 2013 i sag 183/2011</a:t>
            </a:r>
          </a:p>
          <a:p>
            <a:pPr marL="717550" lvl="2" indent="-169863">
              <a:buFont typeface="Arial" pitchFamily="34" charset="0"/>
              <a:buChar char="•"/>
            </a:pPr>
            <a:r>
              <a:rPr lang="da-DK" dirty="0" smtClean="0"/>
              <a:t>U 2012.890 H</a:t>
            </a:r>
          </a:p>
          <a:p>
            <a:pPr marL="717550" lvl="2" indent="-169863">
              <a:buFont typeface="Arial" pitchFamily="34" charset="0"/>
              <a:buChar char="•"/>
            </a:pPr>
            <a:r>
              <a:rPr lang="da-DK" dirty="0" smtClean="0"/>
              <a:t>U 2011.417 H</a:t>
            </a:r>
          </a:p>
          <a:p>
            <a:pPr marL="717550" lvl="2" indent="-169863">
              <a:buFont typeface="Arial" pitchFamily="34" charset="0"/>
              <a:buChar char="•"/>
            </a:pPr>
            <a:r>
              <a:rPr lang="da-DK" dirty="0" smtClean="0"/>
              <a:t>U 2010.2125 H  (vedrører præjudiciel forelæggelse)</a:t>
            </a:r>
          </a:p>
          <a:p>
            <a:pPr marL="717550" lvl="2" indent="-169863">
              <a:buFont typeface="Arial" pitchFamily="34" charset="0"/>
              <a:buChar char="•"/>
            </a:pPr>
            <a:r>
              <a:rPr lang="da-DK" dirty="0" smtClean="0"/>
              <a:t>U 2010.1415 H</a:t>
            </a:r>
          </a:p>
          <a:p>
            <a:pPr marL="717550" lvl="2" indent="-169863">
              <a:buFont typeface="Arial" pitchFamily="34" charset="0"/>
              <a:buChar char="•"/>
            </a:pPr>
            <a:r>
              <a:rPr lang="da-DK" dirty="0" smtClean="0"/>
              <a:t>U 2005.1265 H</a:t>
            </a:r>
          </a:p>
          <a:p>
            <a:pPr marL="717550" lvl="2" indent="-169863">
              <a:buFont typeface="Arial" pitchFamily="34" charset="0"/>
              <a:buChar char="•"/>
            </a:pPr>
            <a:r>
              <a:rPr lang="da-DK" dirty="0" smtClean="0"/>
              <a:t>U 1999.1809 H</a:t>
            </a:r>
          </a:p>
          <a:p>
            <a:pPr marL="514350" indent="-514350">
              <a:buNone/>
            </a:pPr>
            <a:endParaRPr lang="da-D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rindelse">
  <a:themeElements>
    <a:clrScheme name="Oprindels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prindels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rindels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1207</TotalTime>
  <Words>433</Words>
  <Application>Microsoft Office PowerPoint</Application>
  <PresentationFormat>Skærmshow (4:3)</PresentationFormat>
  <Paragraphs>70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Oprindelse</vt:lpstr>
      <vt:lpstr>Den 9. oktober 2013   Arbejdsret og menneskerettigheder - set fra Højesteret</vt:lpstr>
      <vt:lpstr>Arbejdsret og menneskerettigheder</vt:lpstr>
      <vt:lpstr>1. Grundloven</vt:lpstr>
      <vt:lpstr>2. EMRK</vt:lpstr>
      <vt:lpstr>2. EMRK (fortsat)</vt:lpstr>
      <vt:lpstr>3. Forskelsbehandlingsloven</vt:lpstr>
    </vt:vector>
  </TitlesOfParts>
  <Company>Domstolsstyrelsen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Anders Schäfer</dc:creator>
  <cp:lastModifiedBy>psg-hr</cp:lastModifiedBy>
  <cp:revision>136</cp:revision>
  <dcterms:created xsi:type="dcterms:W3CDTF">2013-03-01T09:45:14Z</dcterms:created>
  <dcterms:modified xsi:type="dcterms:W3CDTF">2013-10-08T12:12:17Z</dcterms:modified>
</cp:coreProperties>
</file>