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10693400" cy="7561263"/>
  <p:notesSz cx="9906000" cy="14351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B"/>
    <a:srgbClr val="FBF7EF"/>
    <a:srgbClr val="F6EEDE"/>
    <a:srgbClr val="EAEAEA"/>
    <a:srgbClr val="C5FFDC"/>
    <a:srgbClr val="A80000"/>
    <a:srgbClr val="BA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42" y="-108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05" tIns="69302" rIns="138605" bIns="69302" numCol="1" anchor="t" anchorCtr="0" compatLnSpc="1">
            <a:prstTxWarp prst="textNoShape">
              <a:avLst/>
            </a:prstTxWarp>
          </a:bodyPr>
          <a:lstStyle>
            <a:lvl1pPr defTabSz="1385888">
              <a:defRPr sz="18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813" y="0"/>
            <a:ext cx="4292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05" tIns="69302" rIns="138605" bIns="69302" numCol="1" anchor="t" anchorCtr="0" compatLnSpc="1">
            <a:prstTxWarp prst="textNoShape">
              <a:avLst/>
            </a:prstTxWarp>
          </a:bodyPr>
          <a:lstStyle>
            <a:lvl1pPr algn="r" defTabSz="1385888">
              <a:defRPr sz="18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7763" y="1076325"/>
            <a:ext cx="7610475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6816725"/>
            <a:ext cx="79248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05" tIns="69302" rIns="138605" bIns="693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0275"/>
            <a:ext cx="4292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05" tIns="69302" rIns="138605" bIns="69302" numCol="1" anchor="b" anchorCtr="0" compatLnSpc="1">
            <a:prstTxWarp prst="textNoShape">
              <a:avLst/>
            </a:prstTxWarp>
          </a:bodyPr>
          <a:lstStyle>
            <a:lvl1pPr defTabSz="1385888">
              <a:defRPr sz="18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813" y="13630275"/>
            <a:ext cx="4292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05" tIns="69302" rIns="138605" bIns="69302" numCol="1" anchor="b" anchorCtr="0" compatLnSpc="1">
            <a:prstTxWarp prst="textNoShape">
              <a:avLst/>
            </a:prstTxWarp>
          </a:bodyPr>
          <a:lstStyle>
            <a:lvl1pPr algn="r" defTabSz="1385888">
              <a:defRPr sz="1800"/>
            </a:lvl1pPr>
          </a:lstStyle>
          <a:p>
            <a:fld id="{10833CFD-ACF4-402E-8379-75D30C7969E1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754938" y="1079500"/>
            <a:ext cx="2344737" cy="5830888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9138" y="1079500"/>
            <a:ext cx="6883400" cy="5830888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8275" y="2517775"/>
            <a:ext cx="42545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845175" y="2517775"/>
            <a:ext cx="42545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10688638" cy="7558088"/>
          </a:xfrm>
          <a:prstGeom prst="rect">
            <a:avLst/>
          </a:prstGeom>
          <a:solidFill>
            <a:srgbClr val="FBF7E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/>
            <a:endParaRPr lang="da-D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2517775"/>
            <a:ext cx="86614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7558088" cy="180975"/>
          </a:xfrm>
          <a:prstGeom prst="rect">
            <a:avLst/>
          </a:prstGeom>
          <a:solidFill>
            <a:srgbClr val="A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444625" y="7381875"/>
            <a:ext cx="9248775" cy="179388"/>
          </a:xfrm>
          <a:prstGeom prst="rect">
            <a:avLst/>
          </a:prstGeom>
          <a:solidFill>
            <a:srgbClr val="A8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9356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566025" y="7197725"/>
            <a:ext cx="3130550" cy="360363"/>
          </a:xfrm>
          <a:prstGeom prst="rect">
            <a:avLst/>
          </a:prstGeom>
          <a:solidFill>
            <a:srgbClr val="A8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1042988"/>
            <a:endParaRPr lang="da-DK" sz="1000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8343900" y="7261225"/>
            <a:ext cx="19653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1042988"/>
            <a:r>
              <a:rPr lang="da-DK" sz="1000">
                <a:solidFill>
                  <a:schemeClr val="bg1"/>
                </a:solidFill>
              </a:rPr>
              <a:t>Landsorganisationen i Danmark</a:t>
            </a:r>
          </a:p>
        </p:txBody>
      </p:sp>
      <p:graphicFrame>
        <p:nvGraphicFramePr>
          <p:cNvPr id="1060" name="Object 36"/>
          <p:cNvGraphicFramePr>
            <a:graphicFrameLocks noChangeAspect="1"/>
          </p:cNvGraphicFramePr>
          <p:nvPr/>
        </p:nvGraphicFramePr>
        <p:xfrm>
          <a:off x="7920038" y="7199313"/>
          <a:ext cx="285750" cy="285750"/>
        </p:xfrm>
        <a:graphic>
          <a:graphicData uri="http://schemas.openxmlformats.org/presentationml/2006/ole">
            <p:oleObj spid="_x0000_s1060" name="Image" r:id="rId14" imgW="1078903" imgH="1078903" progId="Photoshop.Image.7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9pPr>
    </p:titleStyle>
    <p:bodyStyle>
      <a:lvl1pPr marL="390525" indent="-390525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2pPr>
      <a:lvl3pPr marL="1303338" indent="-260350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Arial" charset="0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Rapport fra Udvalget om modvirkning af social dumping</a:t>
            </a:r>
            <a:br>
              <a:rPr lang="da-DK" dirty="0"/>
            </a:br>
            <a:endParaRPr lang="da-DK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292" y="2556495"/>
            <a:ext cx="8661400" cy="6082085"/>
          </a:xfrm>
        </p:spPr>
        <p:txBody>
          <a:bodyPr/>
          <a:lstStyle/>
          <a:p>
            <a:r>
              <a:rPr lang="da-DK" dirty="0" smtClean="0"/>
              <a:t>Dansk Forening for Arbejdsret den 22. november 2012</a:t>
            </a:r>
            <a:br>
              <a:rPr lang="da-DK" dirty="0" smtClean="0"/>
            </a:br>
            <a:r>
              <a:rPr lang="da-DK" dirty="0" smtClean="0"/>
              <a:t>v/Stephan Agger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Kommissoriet indeholdt bl.a. følgende: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”… undersøge </a:t>
            </a:r>
            <a:r>
              <a:rPr lang="da-D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mulighederne for, at der inden for EU-rettens rammer kan iværksættes yderligere tiltag til at modvirke social dumping.</a:t>
            </a:r>
          </a:p>
          <a:p>
            <a:r>
              <a:rPr lang="da-D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 resultere </a:t>
            </a:r>
            <a:r>
              <a:rPr lang="da-D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konkrete forslag til nye tiltag, som samlet set </a:t>
            </a:r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styrker </a:t>
            </a:r>
            <a:r>
              <a:rPr lang="da-D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indsatsen til bekæmpelse af social dumping</a:t>
            </a:r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.”</a:t>
            </a:r>
          </a:p>
          <a:p>
            <a:endParaRPr lang="da-DK" dirty="0"/>
          </a:p>
          <a:p>
            <a:r>
              <a:rPr lang="da-DK" dirty="0" smtClean="0"/>
              <a:t>”</a:t>
            </a:r>
            <a:r>
              <a:rPr lang="da-D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Relevante repræsentanter for arbejdsmarkedets parter (LO, DA og KL) inddrages fra starten og orienteres løbende om status for udvalgets arbejde. Efter behov og maksimalt med to-tre måneders mellemrum afholdes møde med parterne om de foreløbige resultater af udvalgsarbejdet</a:t>
            </a:r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.”</a:t>
            </a:r>
            <a:endParaRPr lang="da-DK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38275" y="324247"/>
            <a:ext cx="8661400" cy="6586141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.. udbudsdirektivets </a:t>
            </a:r>
            <a:r>
              <a:rPr lang="da-D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art. 45, stk. 2, litra c og d, </a:t>
            </a:r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 indebærer</a:t>
            </a:r>
            <a:r>
              <a:rPr lang="da-D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at man kan udelukke en økonomisk aktør</a:t>
            </a:r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b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  <a:endParaRPr lang="da-DK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a-D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    som i forbindelse med udøvelsen af sit erhverv har begået en alvorlig fejl, som de ordregivende myndigheder bevisligt har konstateret (litra d).</a:t>
            </a:r>
          </a:p>
          <a:p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Bestemmelsen </a:t>
            </a:r>
            <a:r>
              <a:rPr lang="da-D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giver ikke hjemmel til at udelukke en deltager i et udbud alene under henvisning til, at denne tidligere ikke har overholdt en arbejdsklausul. </a:t>
            </a:r>
          </a:p>
          <a:p>
            <a:r>
              <a:rPr lang="da-D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Baggrunden </a:t>
            </a:r>
            <a:r>
              <a:rPr lang="da-DK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herfor er, at en arbejdsklausul er en bestemmelse i en privatretlig indkøbsaftale aftale mellem to parter. Manglende overholdelse af en arbejdsklausul er ikke i sig selv strafbar og kan ikke konstituere en alvorlig fejl i litra d’s forstand. Som eksempler på forhold, der er omfattet af begrebet alvorlige fejl i forbindelse med erhvervsdriften kan nævnes overtrædelser af miljølovgivningen, branchebestemmelser, regnskabslovgivningen, skattelovgivningen, skattelovgivningen, god skik-regler mv. Disse normer kan være sanktioneret med straf og dermed også være omfattet af litra c</a:t>
            </a:r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.”</a:t>
            </a:r>
            <a:endParaRPr lang="da-DK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Bevægelse fra rapport til FL13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Godt (særligt):</a:t>
            </a:r>
          </a:p>
          <a:p>
            <a:endParaRPr lang="da-DK" dirty="0"/>
          </a:p>
          <a:p>
            <a:r>
              <a:rPr lang="da-DK" dirty="0" err="1" smtClean="0"/>
              <a:t>SKATs</a:t>
            </a:r>
            <a:r>
              <a:rPr lang="da-DK" dirty="0" smtClean="0"/>
              <a:t> kontrol med momsnumre danner grundlag for risikobaseret kontrol med reel etablering i hjemland.</a:t>
            </a:r>
          </a:p>
          <a:p>
            <a:r>
              <a:rPr lang="da-DK" dirty="0" smtClean="0"/>
              <a:t>Undersøgelse af mulighed for at udvide </a:t>
            </a:r>
            <a:r>
              <a:rPr lang="da-DK" dirty="0" err="1" smtClean="0"/>
              <a:t>AT’s</a:t>
            </a:r>
            <a:r>
              <a:rPr lang="da-DK" dirty="0" smtClean="0"/>
              <a:t> tilsyn.</a:t>
            </a:r>
          </a:p>
          <a:p>
            <a:r>
              <a:rPr lang="da-DK" dirty="0" smtClean="0"/>
              <a:t>Fortsatte undersøgelser på ID og </a:t>
            </a:r>
            <a:r>
              <a:rPr lang="da-DK" dirty="0" err="1" smtClean="0"/>
              <a:t>cabotage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 smtClean="0"/>
              <a:t>Ærgerligt:</a:t>
            </a:r>
          </a:p>
          <a:p>
            <a:r>
              <a:rPr lang="da-DK" dirty="0"/>
              <a:t>M</a:t>
            </a:r>
            <a:r>
              <a:rPr lang="da-DK" dirty="0" smtClean="0"/>
              <a:t>an gik halvdelen af vejen på arbejdsklausuler.</a:t>
            </a:r>
          </a:p>
          <a:p>
            <a:r>
              <a:rPr lang="da-DK" dirty="0" smtClean="0"/>
              <a:t>Fuldt ud på statens kontrakter og oplæg til aftale med KL og regioner.</a:t>
            </a:r>
          </a:p>
          <a:p>
            <a:r>
              <a:rPr lang="da-DK" dirty="0" smtClean="0"/>
              <a:t>Men den bastante udvidelse i staten kostede ingenting</a:t>
            </a:r>
          </a:p>
          <a:p>
            <a:r>
              <a:rPr lang="da-DK" dirty="0"/>
              <a:t>	</a:t>
            </a:r>
            <a:r>
              <a:rPr lang="da-DK" dirty="0" smtClean="0"/>
              <a:t>	vurderingen var, at det var dyrt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O rød lav">
  <a:themeElements>
    <a:clrScheme name="Kontor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t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ontor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 rød lav</Template>
  <TotalTime>72</TotalTime>
  <Words>143</Words>
  <Application>Microsoft Office PowerPoint</Application>
  <PresentationFormat>Brugerdefineret</PresentationFormat>
  <Paragraphs>23</Paragraphs>
  <Slides>4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8" baseType="lpstr">
      <vt:lpstr>Arial</vt:lpstr>
      <vt:lpstr>Verdana</vt:lpstr>
      <vt:lpstr>LO rød lav</vt:lpstr>
      <vt:lpstr>Adobe Photoshop Image</vt:lpstr>
      <vt:lpstr>Rapport fra Udvalget om modvirkning af social dumping </vt:lpstr>
      <vt:lpstr>Kommissoriet indeholdt bl.a. følgende:</vt:lpstr>
      <vt:lpstr>Dias nummer 3</vt:lpstr>
      <vt:lpstr>Bevægelse fra rapport til FL13</vt:lpstr>
    </vt:vector>
  </TitlesOfParts>
  <Company>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fra Udvalget om modvirkning af social dumping </dc:title>
  <dc:creator>Stephan Agger</dc:creator>
  <cp:lastModifiedBy>Stephan Agger</cp:lastModifiedBy>
  <cp:revision>1</cp:revision>
  <dcterms:created xsi:type="dcterms:W3CDTF">2012-11-22T16:40:59Z</dcterms:created>
  <dcterms:modified xsi:type="dcterms:W3CDTF">2012-11-22T17:53:01Z</dcterms:modified>
</cp:coreProperties>
</file>