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86" r:id="rId3"/>
    <p:sldId id="257" r:id="rId4"/>
    <p:sldId id="258" r:id="rId5"/>
    <p:sldId id="282" r:id="rId6"/>
    <p:sldId id="260" r:id="rId7"/>
    <p:sldId id="261" r:id="rId8"/>
    <p:sldId id="283" r:id="rId9"/>
    <p:sldId id="280" r:id="rId10"/>
    <p:sldId id="281" r:id="rId11"/>
    <p:sldId id="265" r:id="rId12"/>
    <p:sldId id="266" r:id="rId13"/>
    <p:sldId id="267" r:id="rId14"/>
    <p:sldId id="268" r:id="rId15"/>
    <p:sldId id="269" r:id="rId16"/>
    <p:sldId id="270" r:id="rId17"/>
    <p:sldId id="271" r:id="rId18"/>
    <p:sldId id="272" r:id="rId19"/>
    <p:sldId id="273" r:id="rId20"/>
    <p:sldId id="284" r:id="rId21"/>
    <p:sldId id="285" r:id="rId22"/>
    <p:sldId id="274" r:id="rId23"/>
    <p:sldId id="275" r:id="rId24"/>
    <p:sldId id="276" r:id="rId25"/>
  </p:sldIdLst>
  <p:sldSz cx="12192000" cy="6858000"/>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2B253D56-5E4A-4A80-9629-01AC2017AD77}" type="datetimeFigureOut">
              <a:rPr lang="da-DK" smtClean="0"/>
              <a:t>24-05-2019</a:t>
            </a:fld>
            <a:endParaRPr lang="da-DK"/>
          </a:p>
        </p:txBody>
      </p:sp>
      <p:sp>
        <p:nvSpPr>
          <p:cNvPr id="4" name="Pladsholder til slidebillede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54A939A3-7B42-4CB1-BFBE-CE149B713357}" type="slidenum">
              <a:rPr lang="da-DK" smtClean="0"/>
              <a:t>‹nr.›</a:t>
            </a:fld>
            <a:endParaRPr lang="da-DK"/>
          </a:p>
        </p:txBody>
      </p:sp>
    </p:spTree>
    <p:extLst>
      <p:ext uri="{BB962C8B-B14F-4D97-AF65-F5344CB8AC3E}">
        <p14:creationId xmlns:p14="http://schemas.microsoft.com/office/powerpoint/2010/main" val="535645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1</a:t>
            </a:fld>
            <a:endParaRPr lang="da-DK"/>
          </a:p>
        </p:txBody>
      </p:sp>
    </p:spTree>
    <p:extLst>
      <p:ext uri="{BB962C8B-B14F-4D97-AF65-F5344CB8AC3E}">
        <p14:creationId xmlns:p14="http://schemas.microsoft.com/office/powerpoint/2010/main" val="413661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11</a:t>
            </a:fld>
            <a:endParaRPr lang="da-DK"/>
          </a:p>
        </p:txBody>
      </p:sp>
    </p:spTree>
    <p:extLst>
      <p:ext uri="{BB962C8B-B14F-4D97-AF65-F5344CB8AC3E}">
        <p14:creationId xmlns:p14="http://schemas.microsoft.com/office/powerpoint/2010/main" val="68719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12</a:t>
            </a:fld>
            <a:endParaRPr lang="da-DK"/>
          </a:p>
        </p:txBody>
      </p:sp>
    </p:spTree>
    <p:extLst>
      <p:ext uri="{BB962C8B-B14F-4D97-AF65-F5344CB8AC3E}">
        <p14:creationId xmlns:p14="http://schemas.microsoft.com/office/powerpoint/2010/main" val="713592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13</a:t>
            </a:fld>
            <a:endParaRPr lang="da-DK"/>
          </a:p>
        </p:txBody>
      </p:sp>
    </p:spTree>
    <p:extLst>
      <p:ext uri="{BB962C8B-B14F-4D97-AF65-F5344CB8AC3E}">
        <p14:creationId xmlns:p14="http://schemas.microsoft.com/office/powerpoint/2010/main" val="1452048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14</a:t>
            </a:fld>
            <a:endParaRPr lang="da-DK"/>
          </a:p>
        </p:txBody>
      </p:sp>
    </p:spTree>
    <p:extLst>
      <p:ext uri="{BB962C8B-B14F-4D97-AF65-F5344CB8AC3E}">
        <p14:creationId xmlns:p14="http://schemas.microsoft.com/office/powerpoint/2010/main" val="1972642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15</a:t>
            </a:fld>
            <a:endParaRPr lang="da-DK"/>
          </a:p>
        </p:txBody>
      </p:sp>
    </p:spTree>
    <p:extLst>
      <p:ext uri="{BB962C8B-B14F-4D97-AF65-F5344CB8AC3E}">
        <p14:creationId xmlns:p14="http://schemas.microsoft.com/office/powerpoint/2010/main" val="3814850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16</a:t>
            </a:fld>
            <a:endParaRPr lang="da-DK"/>
          </a:p>
        </p:txBody>
      </p:sp>
    </p:spTree>
    <p:extLst>
      <p:ext uri="{BB962C8B-B14F-4D97-AF65-F5344CB8AC3E}">
        <p14:creationId xmlns:p14="http://schemas.microsoft.com/office/powerpoint/2010/main" val="3771262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17</a:t>
            </a:fld>
            <a:endParaRPr lang="da-DK"/>
          </a:p>
        </p:txBody>
      </p:sp>
    </p:spTree>
    <p:extLst>
      <p:ext uri="{BB962C8B-B14F-4D97-AF65-F5344CB8AC3E}">
        <p14:creationId xmlns:p14="http://schemas.microsoft.com/office/powerpoint/2010/main" val="2405996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18</a:t>
            </a:fld>
            <a:endParaRPr lang="da-DK"/>
          </a:p>
        </p:txBody>
      </p:sp>
    </p:spTree>
    <p:extLst>
      <p:ext uri="{BB962C8B-B14F-4D97-AF65-F5344CB8AC3E}">
        <p14:creationId xmlns:p14="http://schemas.microsoft.com/office/powerpoint/2010/main" val="24199746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19</a:t>
            </a:fld>
            <a:endParaRPr lang="da-DK"/>
          </a:p>
        </p:txBody>
      </p:sp>
    </p:spTree>
    <p:extLst>
      <p:ext uri="{BB962C8B-B14F-4D97-AF65-F5344CB8AC3E}">
        <p14:creationId xmlns:p14="http://schemas.microsoft.com/office/powerpoint/2010/main" val="3405608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20</a:t>
            </a:fld>
            <a:endParaRPr lang="da-DK"/>
          </a:p>
        </p:txBody>
      </p:sp>
    </p:spTree>
    <p:extLst>
      <p:ext uri="{BB962C8B-B14F-4D97-AF65-F5344CB8AC3E}">
        <p14:creationId xmlns:p14="http://schemas.microsoft.com/office/powerpoint/2010/main" val="2416552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3</a:t>
            </a:fld>
            <a:endParaRPr lang="da-DK"/>
          </a:p>
        </p:txBody>
      </p:sp>
    </p:spTree>
    <p:extLst>
      <p:ext uri="{BB962C8B-B14F-4D97-AF65-F5344CB8AC3E}">
        <p14:creationId xmlns:p14="http://schemas.microsoft.com/office/powerpoint/2010/main" val="8623960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21</a:t>
            </a:fld>
            <a:endParaRPr lang="da-DK"/>
          </a:p>
        </p:txBody>
      </p:sp>
    </p:spTree>
    <p:extLst>
      <p:ext uri="{BB962C8B-B14F-4D97-AF65-F5344CB8AC3E}">
        <p14:creationId xmlns:p14="http://schemas.microsoft.com/office/powerpoint/2010/main" val="1635788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22</a:t>
            </a:fld>
            <a:endParaRPr lang="da-DK"/>
          </a:p>
        </p:txBody>
      </p:sp>
    </p:spTree>
    <p:extLst>
      <p:ext uri="{BB962C8B-B14F-4D97-AF65-F5344CB8AC3E}">
        <p14:creationId xmlns:p14="http://schemas.microsoft.com/office/powerpoint/2010/main" val="2303073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23</a:t>
            </a:fld>
            <a:endParaRPr lang="da-DK"/>
          </a:p>
        </p:txBody>
      </p:sp>
    </p:spTree>
    <p:extLst>
      <p:ext uri="{BB962C8B-B14F-4D97-AF65-F5344CB8AC3E}">
        <p14:creationId xmlns:p14="http://schemas.microsoft.com/office/powerpoint/2010/main" val="4022276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24</a:t>
            </a:fld>
            <a:endParaRPr lang="da-DK"/>
          </a:p>
        </p:txBody>
      </p:sp>
    </p:spTree>
    <p:extLst>
      <p:ext uri="{BB962C8B-B14F-4D97-AF65-F5344CB8AC3E}">
        <p14:creationId xmlns:p14="http://schemas.microsoft.com/office/powerpoint/2010/main" val="1794411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4</a:t>
            </a:fld>
            <a:endParaRPr lang="da-DK"/>
          </a:p>
        </p:txBody>
      </p:sp>
    </p:spTree>
    <p:extLst>
      <p:ext uri="{BB962C8B-B14F-4D97-AF65-F5344CB8AC3E}">
        <p14:creationId xmlns:p14="http://schemas.microsoft.com/office/powerpoint/2010/main" val="2882862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5</a:t>
            </a:fld>
            <a:endParaRPr lang="da-DK"/>
          </a:p>
        </p:txBody>
      </p:sp>
    </p:spTree>
    <p:extLst>
      <p:ext uri="{BB962C8B-B14F-4D97-AF65-F5344CB8AC3E}">
        <p14:creationId xmlns:p14="http://schemas.microsoft.com/office/powerpoint/2010/main" val="879200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6</a:t>
            </a:fld>
            <a:endParaRPr lang="da-DK"/>
          </a:p>
        </p:txBody>
      </p:sp>
    </p:spTree>
    <p:extLst>
      <p:ext uri="{BB962C8B-B14F-4D97-AF65-F5344CB8AC3E}">
        <p14:creationId xmlns:p14="http://schemas.microsoft.com/office/powerpoint/2010/main" val="1985538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7</a:t>
            </a:fld>
            <a:endParaRPr lang="da-DK"/>
          </a:p>
        </p:txBody>
      </p:sp>
    </p:spTree>
    <p:extLst>
      <p:ext uri="{BB962C8B-B14F-4D97-AF65-F5344CB8AC3E}">
        <p14:creationId xmlns:p14="http://schemas.microsoft.com/office/powerpoint/2010/main" val="4076991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8</a:t>
            </a:fld>
            <a:endParaRPr lang="da-DK"/>
          </a:p>
        </p:txBody>
      </p:sp>
    </p:spTree>
    <p:extLst>
      <p:ext uri="{BB962C8B-B14F-4D97-AF65-F5344CB8AC3E}">
        <p14:creationId xmlns:p14="http://schemas.microsoft.com/office/powerpoint/2010/main" val="3457359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9</a:t>
            </a:fld>
            <a:endParaRPr lang="da-DK"/>
          </a:p>
        </p:txBody>
      </p:sp>
    </p:spTree>
    <p:extLst>
      <p:ext uri="{BB962C8B-B14F-4D97-AF65-F5344CB8AC3E}">
        <p14:creationId xmlns:p14="http://schemas.microsoft.com/office/powerpoint/2010/main" val="408033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54A939A3-7B42-4CB1-BFBE-CE149B713357}" type="slidenum">
              <a:rPr lang="da-DK" smtClean="0"/>
              <a:t>10</a:t>
            </a:fld>
            <a:endParaRPr lang="da-DK"/>
          </a:p>
        </p:txBody>
      </p:sp>
    </p:spTree>
    <p:extLst>
      <p:ext uri="{BB962C8B-B14F-4D97-AF65-F5344CB8AC3E}">
        <p14:creationId xmlns:p14="http://schemas.microsoft.com/office/powerpoint/2010/main" val="356130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da-DK" smtClean="0"/>
              <a:t>Klik for at redigere i master</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5/24/2019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‹nr.›</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da-DK" smtClean="0"/>
              <a:t>Klik for at redigere i master</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da-DK" smtClean="0"/>
              <a:t>Klik for at redigere i master</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5/24/2019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‹nr.›</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da-DK" smtClean="0"/>
              <a:t>Klik for at redigere i master</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Content Placeholder 3"/>
          <p:cNvSpPr>
            <a:spLocks noGrp="1"/>
          </p:cNvSpPr>
          <p:nvPr>
            <p:ph sz="half" idx="2"/>
          </p:nvPr>
        </p:nvSpPr>
        <p:spPr>
          <a:xfrm>
            <a:off x="1257300" y="2909102"/>
            <a:ext cx="4800600" cy="299639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Content Placeholder 5"/>
          <p:cNvSpPr>
            <a:spLocks noGrp="1"/>
          </p:cNvSpPr>
          <p:nvPr>
            <p:ph sz="quarter" idx="4"/>
          </p:nvPr>
        </p:nvSpPr>
        <p:spPr>
          <a:xfrm>
            <a:off x="6633864" y="2909102"/>
            <a:ext cx="4800600" cy="299639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5/24/2019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5/24/2019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5/24/2019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da-DK" smtClean="0"/>
              <a:t>Klik for at redigere i master</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5/24/2019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‹nr.›</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da-DK" smtClean="0"/>
              <a:t>Klik for at redigere i master</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5/24/2019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‹nr.›</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da-DK" smtClean="0"/>
              <a:t>Klik for at redigere i master</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5/24/2019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‹nr.›</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sz="3600" dirty="0" smtClean="0"/>
              <a:t>Overenskomster </a:t>
            </a:r>
            <a:br>
              <a:rPr lang="da-DK" sz="3600" dirty="0" smtClean="0"/>
            </a:br>
            <a:r>
              <a:rPr lang="da-DK" sz="3600" dirty="0" smtClean="0"/>
              <a:t>og </a:t>
            </a:r>
            <a:br>
              <a:rPr lang="da-DK" sz="3600" dirty="0" smtClean="0"/>
            </a:br>
            <a:r>
              <a:rPr lang="da-DK" sz="3600" dirty="0" smtClean="0"/>
              <a:t>persondata</a:t>
            </a:r>
            <a:endParaRPr lang="da-DK" sz="3600" dirty="0"/>
          </a:p>
        </p:txBody>
      </p:sp>
      <p:sp>
        <p:nvSpPr>
          <p:cNvPr id="3" name="Undertitel 2"/>
          <p:cNvSpPr>
            <a:spLocks noGrp="1"/>
          </p:cNvSpPr>
          <p:nvPr>
            <p:ph type="subTitle" idx="1"/>
          </p:nvPr>
        </p:nvSpPr>
        <p:spPr>
          <a:xfrm>
            <a:off x="1326622" y="5809728"/>
            <a:ext cx="9952847" cy="742279"/>
          </a:xfrm>
        </p:spPr>
        <p:txBody>
          <a:bodyPr/>
          <a:lstStyle/>
          <a:p>
            <a:r>
              <a:rPr lang="da-DK" dirty="0" smtClean="0"/>
              <a:t>v/Martin </a:t>
            </a:r>
            <a:r>
              <a:rPr lang="da-DK" dirty="0" err="1" smtClean="0"/>
              <a:t>juul</a:t>
            </a:r>
            <a:r>
              <a:rPr lang="da-DK" dirty="0" smtClean="0"/>
              <a:t> </a:t>
            </a:r>
            <a:r>
              <a:rPr lang="da-DK" dirty="0" err="1" smtClean="0"/>
              <a:t>christensen</a:t>
            </a:r>
            <a:r>
              <a:rPr lang="da-DK" dirty="0" smtClean="0"/>
              <a:t> og </a:t>
            </a:r>
            <a:r>
              <a:rPr lang="da-DK" dirty="0" err="1" smtClean="0"/>
              <a:t>flemming</a:t>
            </a:r>
            <a:r>
              <a:rPr lang="da-DK" dirty="0" smtClean="0"/>
              <a:t> </a:t>
            </a:r>
            <a:r>
              <a:rPr lang="da-DK" dirty="0" err="1" smtClean="0"/>
              <a:t>dreesen</a:t>
            </a:r>
            <a:endParaRPr lang="da-DK" dirty="0"/>
          </a:p>
        </p:txBody>
      </p:sp>
      <p:pic>
        <p:nvPicPr>
          <p:cNvPr id="4" name="Billede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069750" y="6087582"/>
            <a:ext cx="1994732" cy="780777"/>
          </a:xfrm>
          <a:prstGeom prst="rect">
            <a:avLst/>
          </a:prstGeom>
        </p:spPr>
      </p:pic>
      <p:pic>
        <p:nvPicPr>
          <p:cNvPr id="8" name="Billed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146" y="5809728"/>
            <a:ext cx="2618170" cy="1369589"/>
          </a:xfrm>
          <a:prstGeom prst="rect">
            <a:avLst/>
          </a:prstGeom>
        </p:spPr>
      </p:pic>
    </p:spTree>
    <p:extLst>
      <p:ext uri="{BB962C8B-B14F-4D97-AF65-F5344CB8AC3E}">
        <p14:creationId xmlns:p14="http://schemas.microsoft.com/office/powerpoint/2010/main" val="373074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e 4"/>
          <p:cNvGrpSpPr/>
          <p:nvPr/>
        </p:nvGrpSpPr>
        <p:grpSpPr>
          <a:xfrm>
            <a:off x="2985625" y="1792653"/>
            <a:ext cx="8602995" cy="2504372"/>
            <a:chOff x="6624735" y="718457"/>
            <a:chExt cx="5075853" cy="2149171"/>
          </a:xfrm>
        </p:grpSpPr>
        <p:sp>
          <p:nvSpPr>
            <p:cNvPr id="6" name="Tekstfelt 5"/>
            <p:cNvSpPr txBox="1"/>
            <p:nvPr/>
          </p:nvSpPr>
          <p:spPr>
            <a:xfrm>
              <a:off x="6624735" y="718457"/>
              <a:ext cx="5059795" cy="461665"/>
            </a:xfrm>
            <a:prstGeom prst="rect">
              <a:avLst/>
            </a:prstGeom>
            <a:noFill/>
          </p:spPr>
          <p:txBody>
            <a:bodyPr wrap="none" rtlCol="0">
              <a:spAutoFit/>
            </a:bodyPr>
            <a:lstStyle/>
            <a:p>
              <a:r>
                <a:rPr lang="da-DK" sz="2400" dirty="0" smtClean="0">
                  <a:solidFill>
                    <a:srgbClr val="FF0000"/>
                  </a:solidFill>
                </a:rPr>
                <a:t>BEMÆRKNINGER TIL LOVFORSLAGET:</a:t>
              </a:r>
              <a:endParaRPr lang="da-DK" sz="2400" dirty="0">
                <a:solidFill>
                  <a:srgbClr val="FF0000"/>
                </a:solidFill>
              </a:endParaRPr>
            </a:p>
          </p:txBody>
        </p:sp>
        <p:sp>
          <p:nvSpPr>
            <p:cNvPr id="7" name="Tekstfelt 6"/>
            <p:cNvSpPr txBox="1"/>
            <p:nvPr/>
          </p:nvSpPr>
          <p:spPr>
            <a:xfrm>
              <a:off x="6624735" y="1203648"/>
              <a:ext cx="5075853" cy="1663980"/>
            </a:xfrm>
            <a:prstGeom prst="rect">
              <a:avLst/>
            </a:prstGeom>
            <a:noFill/>
          </p:spPr>
          <p:txBody>
            <a:bodyPr wrap="square" rtlCol="0">
              <a:spAutoFit/>
            </a:bodyPr>
            <a:lstStyle/>
            <a:p>
              <a:r>
                <a:rPr lang="da-DK" sz="2400" dirty="0" smtClean="0"/>
                <a:t>”Med lovforslagets § 12 er det hensigten at bringe fuldstændig sikkerhed for, at der på det offentlige og private arbejdsmarked lovlig kan behandles personoplysninger før, under og efter ansættelsesforholdet i samme omfang som hidtil.”</a:t>
              </a:r>
            </a:p>
            <a:p>
              <a:endParaRPr lang="da-DK" sz="2400" dirty="0"/>
            </a:p>
          </p:txBody>
        </p:sp>
      </p:grpSp>
      <p:pic>
        <p:nvPicPr>
          <p:cNvPr id="8" name="Billede 7"/>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0" y="6229320"/>
            <a:ext cx="896586" cy="507160"/>
          </a:xfrm>
          <a:prstGeom prst="rect">
            <a:avLst/>
          </a:prstGeom>
        </p:spPr>
      </p:pic>
      <p:pic>
        <p:nvPicPr>
          <p:cNvPr id="9" name="Billed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82" y="5665734"/>
            <a:ext cx="515657" cy="563586"/>
          </a:xfrm>
          <a:prstGeom prst="rect">
            <a:avLst/>
          </a:prstGeom>
        </p:spPr>
      </p:pic>
      <p:sp>
        <p:nvSpPr>
          <p:cNvPr id="10" name="Titel 1"/>
          <p:cNvSpPr txBox="1">
            <a:spLocks/>
          </p:cNvSpPr>
          <p:nvPr/>
        </p:nvSpPr>
        <p:spPr>
          <a:xfrm>
            <a:off x="2535600" y="-16060"/>
            <a:ext cx="8778022" cy="119667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8400" kern="1200" cap="all" spc="800" baseline="0">
                <a:solidFill>
                  <a:schemeClr val="tx2"/>
                </a:solidFill>
                <a:latin typeface="+mj-lt"/>
                <a:ea typeface="+mj-ea"/>
                <a:cs typeface="+mj-cs"/>
              </a:defRPr>
            </a:lvl1pPr>
          </a:lstStyle>
          <a:p>
            <a:r>
              <a:rPr lang="da-DK" sz="2600" dirty="0" smtClean="0">
                <a:solidFill>
                  <a:schemeClr val="accent1"/>
                </a:solidFill>
              </a:rPr>
              <a:t>Databeskyttelseslovens § 12</a:t>
            </a:r>
            <a:endParaRPr lang="da-DK" sz="2600" dirty="0">
              <a:solidFill>
                <a:schemeClr val="accent1"/>
              </a:solidFill>
            </a:endParaRPr>
          </a:p>
        </p:txBody>
      </p:sp>
      <p:sp>
        <p:nvSpPr>
          <p:cNvPr id="11" name="Tekstfelt 10"/>
          <p:cNvSpPr txBox="1"/>
          <p:nvPr/>
        </p:nvSpPr>
        <p:spPr>
          <a:xfrm>
            <a:off x="2985625" y="4324439"/>
            <a:ext cx="7795340" cy="1200329"/>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da-DK" sz="2400" dirty="0" smtClean="0">
                <a:solidFill>
                  <a:schemeClr val="tx1"/>
                </a:solidFill>
              </a:rPr>
              <a:t>”Lovforslagets § 12 er tiltænkt som en </a:t>
            </a:r>
            <a:r>
              <a:rPr lang="da-DK" sz="2400" i="1" dirty="0" smtClean="0">
                <a:solidFill>
                  <a:schemeClr val="tx1"/>
                </a:solidFill>
              </a:rPr>
              <a:t>supplerende</a:t>
            </a:r>
            <a:r>
              <a:rPr lang="da-DK" sz="2400" dirty="0" smtClean="0">
                <a:solidFill>
                  <a:schemeClr val="tx1"/>
                </a:solidFill>
              </a:rPr>
              <a:t> hjemmelsbestemmelse, hvorefter der i ansættelsesforhold </a:t>
            </a:r>
            <a:r>
              <a:rPr lang="da-DK" sz="2400" i="1" dirty="0" smtClean="0">
                <a:solidFill>
                  <a:schemeClr val="tx1"/>
                </a:solidFill>
              </a:rPr>
              <a:t>også</a:t>
            </a:r>
            <a:r>
              <a:rPr lang="da-DK" sz="2400" dirty="0" smtClean="0">
                <a:solidFill>
                  <a:schemeClr val="tx1"/>
                </a:solidFill>
              </a:rPr>
              <a:t> kan behandles personoplysninger.” </a:t>
            </a:r>
            <a:endParaRPr lang="da-DK" sz="2400" dirty="0">
              <a:solidFill>
                <a:schemeClr val="tx1"/>
              </a:solidFill>
            </a:endParaRPr>
          </a:p>
        </p:txBody>
      </p:sp>
    </p:spTree>
    <p:extLst>
      <p:ext uri="{BB962C8B-B14F-4D97-AF65-F5344CB8AC3E}">
        <p14:creationId xmlns:p14="http://schemas.microsoft.com/office/powerpoint/2010/main" val="715480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1678" y="552191"/>
            <a:ext cx="10178322" cy="1492132"/>
          </a:xfrm>
        </p:spPr>
        <p:txBody>
          <a:bodyPr>
            <a:normAutofit/>
          </a:bodyPr>
          <a:lstStyle/>
          <a:p>
            <a:r>
              <a:rPr lang="da-DK" sz="4100" dirty="0" smtClean="0"/>
              <a:t>Mæglingsforslaget fra 2017, d.4.</a:t>
            </a:r>
            <a:endParaRPr lang="da-DK" sz="4100" dirty="0"/>
          </a:p>
        </p:txBody>
      </p:sp>
      <p:sp>
        <p:nvSpPr>
          <p:cNvPr id="5" name="Tekstfelt 4"/>
          <p:cNvSpPr txBox="1"/>
          <p:nvPr/>
        </p:nvSpPr>
        <p:spPr>
          <a:xfrm>
            <a:off x="1251678" y="1866186"/>
            <a:ext cx="9347048" cy="1569660"/>
          </a:xfrm>
          <a:prstGeom prst="rect">
            <a:avLst/>
          </a:prstGeom>
          <a:noFill/>
        </p:spPr>
        <p:txBody>
          <a:bodyPr wrap="square" rtlCol="0">
            <a:spAutoFit/>
          </a:bodyPr>
          <a:lstStyle/>
          <a:p>
            <a:r>
              <a:rPr lang="da-DK" sz="2400" dirty="0" smtClean="0"/>
              <a:t>”LO og DA er enige om, at det ved gennemførelsen af Databeskyttelses-forordningen skal sikres, at den nuværende praksis for indsamling, opbevaring, behandling og udlevering af personoplysninger i henhold til de ansættelses- og arbejdsretlige forpligtelser kan fortsætte.” </a:t>
            </a:r>
            <a:endParaRPr lang="da-DK" sz="2400" dirty="0"/>
          </a:p>
        </p:txBody>
      </p:sp>
      <p:pic>
        <p:nvPicPr>
          <p:cNvPr id="9" name="Billede 8"/>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10533414" y="6229508"/>
            <a:ext cx="896586" cy="507160"/>
          </a:xfrm>
          <a:prstGeom prst="rect">
            <a:avLst/>
          </a:prstGeom>
        </p:spPr>
      </p:pic>
      <p:pic>
        <p:nvPicPr>
          <p:cNvPr id="10" name="Billed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17778" y="6201295"/>
            <a:ext cx="515657" cy="563586"/>
          </a:xfrm>
          <a:prstGeom prst="rect">
            <a:avLst/>
          </a:prstGeom>
        </p:spPr>
      </p:pic>
    </p:spTree>
    <p:extLst>
      <p:ext uri="{BB962C8B-B14F-4D97-AF65-F5344CB8AC3E}">
        <p14:creationId xmlns:p14="http://schemas.microsoft.com/office/powerpoint/2010/main" val="3113645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37882" y="1288973"/>
            <a:ext cx="3567979" cy="1196671"/>
          </a:xfrm>
        </p:spPr>
        <p:txBody>
          <a:bodyPr>
            <a:noAutofit/>
          </a:bodyPr>
          <a:lstStyle/>
          <a:p>
            <a:r>
              <a:rPr lang="da-DK" sz="2400" dirty="0" smtClean="0"/>
              <a:t>samtykke som behandlings-grundlag</a:t>
            </a:r>
            <a:endParaRPr lang="da-DK" sz="2400" dirty="0"/>
          </a:p>
        </p:txBody>
      </p:sp>
      <p:sp>
        <p:nvSpPr>
          <p:cNvPr id="4" name="Pladsholder til tekst 3"/>
          <p:cNvSpPr>
            <a:spLocks noGrp="1"/>
          </p:cNvSpPr>
          <p:nvPr>
            <p:ph type="body" sz="half" idx="2"/>
          </p:nvPr>
        </p:nvSpPr>
        <p:spPr>
          <a:xfrm>
            <a:off x="8337883" y="2579806"/>
            <a:ext cx="3092115" cy="4164164"/>
          </a:xfrm>
        </p:spPr>
        <p:txBody>
          <a:bodyPr>
            <a:normAutofit/>
          </a:bodyPr>
          <a:lstStyle/>
          <a:p>
            <a:r>
              <a:rPr lang="da-DK" sz="2000" dirty="0"/>
              <a:t>Krav til samtykke efter forordningen</a:t>
            </a:r>
          </a:p>
          <a:p>
            <a:endParaRPr lang="da-DK" sz="2000" dirty="0"/>
          </a:p>
        </p:txBody>
      </p:sp>
      <p:grpSp>
        <p:nvGrpSpPr>
          <p:cNvPr id="5" name="Gruppe 4"/>
          <p:cNvGrpSpPr/>
          <p:nvPr/>
        </p:nvGrpSpPr>
        <p:grpSpPr>
          <a:xfrm>
            <a:off x="885738" y="378654"/>
            <a:ext cx="7213233" cy="5786118"/>
            <a:chOff x="6596741" y="550507"/>
            <a:chExt cx="5696177" cy="5786118"/>
          </a:xfrm>
        </p:grpSpPr>
        <p:sp>
          <p:nvSpPr>
            <p:cNvPr id="6" name="Tekstfelt 5"/>
            <p:cNvSpPr txBox="1"/>
            <p:nvPr/>
          </p:nvSpPr>
          <p:spPr>
            <a:xfrm>
              <a:off x="6596743" y="550507"/>
              <a:ext cx="2750497" cy="400110"/>
            </a:xfrm>
            <a:prstGeom prst="rect">
              <a:avLst/>
            </a:prstGeom>
            <a:noFill/>
          </p:spPr>
          <p:txBody>
            <a:bodyPr wrap="none" rtlCol="0">
              <a:spAutoFit/>
            </a:bodyPr>
            <a:lstStyle/>
            <a:p>
              <a:r>
                <a:rPr lang="da-DK" sz="2000" dirty="0" smtClean="0">
                  <a:solidFill>
                    <a:srgbClr val="FF0000"/>
                  </a:solidFill>
                </a:rPr>
                <a:t>ART. 4 - DEFINITIONER</a:t>
              </a:r>
              <a:endParaRPr lang="da-DK" sz="2000" dirty="0">
                <a:solidFill>
                  <a:srgbClr val="FF0000"/>
                </a:solidFill>
              </a:endParaRPr>
            </a:p>
          </p:txBody>
        </p:sp>
        <p:sp>
          <p:nvSpPr>
            <p:cNvPr id="7" name="Tekstfelt 6"/>
            <p:cNvSpPr txBox="1"/>
            <p:nvPr/>
          </p:nvSpPr>
          <p:spPr>
            <a:xfrm>
              <a:off x="6596742" y="919839"/>
              <a:ext cx="4833257" cy="1015663"/>
            </a:xfrm>
            <a:prstGeom prst="rect">
              <a:avLst/>
            </a:prstGeom>
            <a:noFill/>
          </p:spPr>
          <p:txBody>
            <a:bodyPr wrap="square" rtlCol="0">
              <a:spAutoFit/>
            </a:bodyPr>
            <a:lstStyle/>
            <a:p>
              <a:r>
                <a:rPr lang="da-DK" sz="2000" dirty="0" smtClean="0"/>
                <a:t>Litra 11) Frivillig, specifik, informeret og utvetydig viljestilkendegivelse fra den registrerede.</a:t>
              </a:r>
              <a:endParaRPr lang="da-DK" sz="2000" dirty="0"/>
            </a:p>
          </p:txBody>
        </p:sp>
        <p:sp>
          <p:nvSpPr>
            <p:cNvPr id="8" name="Tekstfelt 7"/>
            <p:cNvSpPr txBox="1"/>
            <p:nvPr/>
          </p:nvSpPr>
          <p:spPr>
            <a:xfrm>
              <a:off x="6596743" y="2059162"/>
              <a:ext cx="5696175" cy="400110"/>
            </a:xfrm>
            <a:prstGeom prst="rect">
              <a:avLst/>
            </a:prstGeom>
            <a:noFill/>
          </p:spPr>
          <p:txBody>
            <a:bodyPr wrap="none" rtlCol="0">
              <a:spAutoFit/>
            </a:bodyPr>
            <a:lstStyle/>
            <a:p>
              <a:r>
                <a:rPr lang="da-DK" sz="2000" dirty="0" smtClean="0">
                  <a:solidFill>
                    <a:srgbClr val="FF0000"/>
                  </a:solidFill>
                </a:rPr>
                <a:t>ART.  7 – BETINGELSER FOR LOVLIGT SAMTYKKE</a:t>
              </a:r>
              <a:endParaRPr lang="da-DK" sz="2000" dirty="0">
                <a:solidFill>
                  <a:srgbClr val="FF0000"/>
                </a:solidFill>
              </a:endParaRPr>
            </a:p>
          </p:txBody>
        </p:sp>
        <p:sp>
          <p:nvSpPr>
            <p:cNvPr id="9" name="Tekstfelt 8"/>
            <p:cNvSpPr txBox="1"/>
            <p:nvPr/>
          </p:nvSpPr>
          <p:spPr>
            <a:xfrm>
              <a:off x="6596742" y="2428494"/>
              <a:ext cx="4833257" cy="707886"/>
            </a:xfrm>
            <a:prstGeom prst="rect">
              <a:avLst/>
            </a:prstGeom>
            <a:noFill/>
          </p:spPr>
          <p:txBody>
            <a:bodyPr wrap="square" rtlCol="0">
              <a:spAutoFit/>
            </a:bodyPr>
            <a:lstStyle/>
            <a:p>
              <a:r>
                <a:rPr lang="da-DK" sz="2000" dirty="0" smtClean="0"/>
                <a:t>Den dataansvarlige skal kunne påvise, at den registrerede har givet samtykke.</a:t>
              </a:r>
              <a:endParaRPr lang="da-DK" sz="2000" dirty="0"/>
            </a:p>
          </p:txBody>
        </p:sp>
        <p:sp>
          <p:nvSpPr>
            <p:cNvPr id="10" name="Tekstfelt 9"/>
            <p:cNvSpPr txBox="1"/>
            <p:nvPr/>
          </p:nvSpPr>
          <p:spPr>
            <a:xfrm>
              <a:off x="6596742" y="3195636"/>
              <a:ext cx="4833257" cy="1015663"/>
            </a:xfrm>
            <a:prstGeom prst="rect">
              <a:avLst/>
            </a:prstGeom>
            <a:noFill/>
          </p:spPr>
          <p:txBody>
            <a:bodyPr wrap="square" rtlCol="0">
              <a:spAutoFit/>
            </a:bodyPr>
            <a:lstStyle/>
            <a:p>
              <a:r>
                <a:rPr lang="da-DK" sz="2000" dirty="0" smtClean="0"/>
                <a:t>Hvis givet via skriftlig erklæring vedrørende også øvrige forhold, skal anmodning om samtykke skelnes klart fra øvrige forhold.</a:t>
              </a:r>
              <a:endParaRPr lang="da-DK" sz="2000" dirty="0"/>
            </a:p>
          </p:txBody>
        </p:sp>
        <p:sp>
          <p:nvSpPr>
            <p:cNvPr id="11" name="Tekstfelt 10"/>
            <p:cNvSpPr txBox="1"/>
            <p:nvPr/>
          </p:nvSpPr>
          <p:spPr>
            <a:xfrm>
              <a:off x="6596741" y="4239777"/>
              <a:ext cx="4833257" cy="1938992"/>
            </a:xfrm>
            <a:prstGeom prst="rect">
              <a:avLst/>
            </a:prstGeom>
            <a:noFill/>
          </p:spPr>
          <p:txBody>
            <a:bodyPr wrap="square" rtlCol="0">
              <a:spAutoFit/>
            </a:bodyPr>
            <a:lstStyle/>
            <a:p>
              <a:r>
                <a:rPr lang="da-DK" sz="2000" dirty="0" smtClean="0"/>
                <a:t>Den registrerede kan til enhver tid trække samtykket tilbage, den registrerede skal oplyses om – inden samtykket gives – at samtykket kan trækkes tilbage. Det skal være lige så let at trække samtykke tilbage som at give det.</a:t>
              </a:r>
              <a:endParaRPr lang="da-DK" sz="2000" dirty="0"/>
            </a:p>
          </p:txBody>
        </p:sp>
        <p:sp>
          <p:nvSpPr>
            <p:cNvPr id="12" name="Tekstfelt 11"/>
            <p:cNvSpPr txBox="1"/>
            <p:nvPr/>
          </p:nvSpPr>
          <p:spPr>
            <a:xfrm>
              <a:off x="6596741" y="5936515"/>
              <a:ext cx="4833257" cy="400110"/>
            </a:xfrm>
            <a:prstGeom prst="rect">
              <a:avLst/>
            </a:prstGeom>
            <a:noFill/>
          </p:spPr>
          <p:txBody>
            <a:bodyPr wrap="square" rtlCol="0">
              <a:spAutoFit/>
            </a:bodyPr>
            <a:lstStyle/>
            <a:p>
              <a:r>
                <a:rPr lang="da-DK" sz="2000" dirty="0" smtClean="0"/>
                <a:t>Skal gives frit.</a:t>
              </a:r>
              <a:endParaRPr lang="da-DK" sz="2000" dirty="0"/>
            </a:p>
          </p:txBody>
        </p:sp>
      </p:grpSp>
      <p:pic>
        <p:nvPicPr>
          <p:cNvPr id="13" name="Billede 12"/>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251079" y="6322627"/>
            <a:ext cx="896586" cy="507160"/>
          </a:xfrm>
          <a:prstGeom prst="rect">
            <a:avLst/>
          </a:prstGeom>
        </p:spPr>
      </p:pic>
      <p:pic>
        <p:nvPicPr>
          <p:cNvPr id="14" name="Billed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443" y="6294414"/>
            <a:ext cx="515657" cy="563586"/>
          </a:xfrm>
          <a:prstGeom prst="rect">
            <a:avLst/>
          </a:prstGeom>
        </p:spPr>
      </p:pic>
    </p:spTree>
    <p:extLst>
      <p:ext uri="{BB962C8B-B14F-4D97-AF65-F5344CB8AC3E}">
        <p14:creationId xmlns:p14="http://schemas.microsoft.com/office/powerpoint/2010/main" val="1345692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1677" y="671634"/>
            <a:ext cx="11292227" cy="1492132"/>
          </a:xfrm>
        </p:spPr>
        <p:txBody>
          <a:bodyPr>
            <a:normAutofit/>
          </a:bodyPr>
          <a:lstStyle/>
          <a:p>
            <a:r>
              <a:rPr lang="da-DK" sz="3800" dirty="0" smtClean="0"/>
              <a:t>Bemærkninger til lovforslaget ad samtykke</a:t>
            </a:r>
            <a:endParaRPr lang="da-DK" sz="3800" dirty="0"/>
          </a:p>
        </p:txBody>
      </p:sp>
      <p:sp>
        <p:nvSpPr>
          <p:cNvPr id="4" name="Tekstfelt 3"/>
          <p:cNvSpPr txBox="1"/>
          <p:nvPr/>
        </p:nvSpPr>
        <p:spPr>
          <a:xfrm>
            <a:off x="1436915" y="2005430"/>
            <a:ext cx="9498564" cy="830997"/>
          </a:xfrm>
          <a:prstGeom prst="rect">
            <a:avLst/>
          </a:prstGeom>
          <a:noFill/>
        </p:spPr>
        <p:txBody>
          <a:bodyPr wrap="square" rtlCol="0">
            <a:spAutoFit/>
          </a:bodyPr>
          <a:lstStyle/>
          <a:p>
            <a:r>
              <a:rPr lang="da-DK" sz="2400" dirty="0" smtClean="0"/>
              <a:t>”Med forslaget til </a:t>
            </a:r>
            <a:r>
              <a:rPr lang="da-DK" sz="2400" i="1" dirty="0" smtClean="0"/>
              <a:t>stk. 3</a:t>
            </a:r>
            <a:r>
              <a:rPr lang="da-DK" sz="2400" dirty="0" smtClean="0"/>
              <a:t> er det hensigten, at slå helt fast, at samtykke også kan anvendes som behandlingsgrundlag før, under og efter ansættelse.”</a:t>
            </a:r>
            <a:endParaRPr lang="da-DK" sz="2400" dirty="0"/>
          </a:p>
        </p:txBody>
      </p:sp>
      <p:sp>
        <p:nvSpPr>
          <p:cNvPr id="5" name="Tekstfelt 4"/>
          <p:cNvSpPr txBox="1"/>
          <p:nvPr/>
        </p:nvSpPr>
        <p:spPr>
          <a:xfrm>
            <a:off x="1436915" y="3082063"/>
            <a:ext cx="9498564" cy="830997"/>
          </a:xfrm>
          <a:prstGeom prst="rect">
            <a:avLst/>
          </a:prstGeom>
          <a:noFill/>
        </p:spPr>
        <p:txBody>
          <a:bodyPr wrap="square" rtlCol="0">
            <a:spAutoFit/>
          </a:bodyPr>
          <a:lstStyle/>
          <a:p>
            <a:r>
              <a:rPr lang="da-DK" sz="2400" dirty="0" smtClean="0"/>
              <a:t>Anfægtet af LO, FTF og AC i høringssvar, navnlig med henvisning til Artikel 29-gruppens udtalelse 2/2017 om databehandling på arbejdspladsen.</a:t>
            </a:r>
            <a:endParaRPr lang="da-DK" sz="2400" dirty="0"/>
          </a:p>
        </p:txBody>
      </p:sp>
      <p:pic>
        <p:nvPicPr>
          <p:cNvPr id="6" name="Billede 5"/>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10533414" y="6229508"/>
            <a:ext cx="896586" cy="507160"/>
          </a:xfrm>
          <a:prstGeom prst="rect">
            <a:avLst/>
          </a:prstGeom>
        </p:spPr>
      </p:pic>
      <p:pic>
        <p:nvPicPr>
          <p:cNvPr id="7" name="Billed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17778" y="6201295"/>
            <a:ext cx="515657" cy="563586"/>
          </a:xfrm>
          <a:prstGeom prst="rect">
            <a:avLst/>
          </a:prstGeom>
        </p:spPr>
      </p:pic>
    </p:spTree>
    <p:extLst>
      <p:ext uri="{BB962C8B-B14F-4D97-AF65-F5344CB8AC3E}">
        <p14:creationId xmlns:p14="http://schemas.microsoft.com/office/powerpoint/2010/main" val="317970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3445164" y="2078182"/>
            <a:ext cx="7305964" cy="2677656"/>
          </a:xfrm>
          <a:prstGeom prst="rect">
            <a:avLst/>
          </a:prstGeom>
          <a:noFill/>
        </p:spPr>
        <p:txBody>
          <a:bodyPr wrap="square" rtlCol="0">
            <a:spAutoFit/>
          </a:bodyPr>
          <a:lstStyle/>
          <a:p>
            <a:r>
              <a:rPr lang="da-DK" sz="2400" dirty="0" smtClean="0"/>
              <a:t>”Ansatte er stort set aldrig i stand til frit at give, afvise eller trække et samtykke tilbage som følge af det afhængighedsforhold, der består mellem arbejdsgiver og arbejdstager. I lyset af denne magtubalance kan ansatte kun give frit samtykke under særlige omstændigheder, når det at acceptere eller afvise et tilbud overhovedet ikke har nogen konsekvenser.”</a:t>
            </a:r>
            <a:endParaRPr lang="da-DK" sz="2400" dirty="0"/>
          </a:p>
        </p:txBody>
      </p:sp>
      <p:pic>
        <p:nvPicPr>
          <p:cNvPr id="3" name="Billede 2"/>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0" y="6229320"/>
            <a:ext cx="896586" cy="507160"/>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82" y="5665734"/>
            <a:ext cx="515657" cy="563586"/>
          </a:xfrm>
          <a:prstGeom prst="rect">
            <a:avLst/>
          </a:prstGeom>
        </p:spPr>
      </p:pic>
      <p:sp>
        <p:nvSpPr>
          <p:cNvPr id="6" name="Titel 1"/>
          <p:cNvSpPr>
            <a:spLocks noGrp="1"/>
          </p:cNvSpPr>
          <p:nvPr>
            <p:ph type="title"/>
          </p:nvPr>
        </p:nvSpPr>
        <p:spPr>
          <a:xfrm>
            <a:off x="2841543" y="538292"/>
            <a:ext cx="10463741" cy="734466"/>
          </a:xfrm>
        </p:spPr>
        <p:txBody>
          <a:bodyPr>
            <a:normAutofit/>
          </a:bodyPr>
          <a:lstStyle/>
          <a:p>
            <a:r>
              <a:rPr lang="da-DK" sz="4100" dirty="0" smtClean="0"/>
              <a:t>Art. 29-gruppen</a:t>
            </a:r>
            <a:endParaRPr lang="da-DK" sz="4100" dirty="0"/>
          </a:p>
        </p:txBody>
      </p:sp>
    </p:spTree>
    <p:extLst>
      <p:ext uri="{BB962C8B-B14F-4D97-AF65-F5344CB8AC3E}">
        <p14:creationId xmlns:p14="http://schemas.microsoft.com/office/powerpoint/2010/main" val="2656670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1678" y="522344"/>
            <a:ext cx="10178322" cy="1492132"/>
          </a:xfrm>
        </p:spPr>
        <p:txBody>
          <a:bodyPr>
            <a:normAutofit/>
          </a:bodyPr>
          <a:lstStyle/>
          <a:p>
            <a:r>
              <a:rPr lang="da-DK" sz="4100" dirty="0" smtClean="0"/>
              <a:t>Datatilsynet/justitsministeriets vejledning om </a:t>
            </a:r>
            <a:r>
              <a:rPr lang="da-DK" sz="4100" u="sng" dirty="0" smtClean="0"/>
              <a:t>samtykke</a:t>
            </a:r>
            <a:r>
              <a:rPr lang="da-DK" sz="4100" dirty="0" smtClean="0"/>
              <a:t>, november 2017</a:t>
            </a:r>
            <a:endParaRPr lang="da-DK" sz="4100" dirty="0"/>
          </a:p>
        </p:txBody>
      </p:sp>
      <p:sp>
        <p:nvSpPr>
          <p:cNvPr id="3" name="Tekstfelt 2"/>
          <p:cNvSpPr txBox="1"/>
          <p:nvPr/>
        </p:nvSpPr>
        <p:spPr>
          <a:xfrm>
            <a:off x="1523999" y="2179782"/>
            <a:ext cx="8395855" cy="2677656"/>
          </a:xfrm>
          <a:prstGeom prst="rect">
            <a:avLst/>
          </a:prstGeom>
          <a:noFill/>
        </p:spPr>
        <p:txBody>
          <a:bodyPr wrap="square" rtlCol="0">
            <a:spAutoFit/>
          </a:bodyPr>
          <a:lstStyle/>
          <a:p>
            <a:r>
              <a:rPr lang="da-DK" sz="2400" dirty="0" smtClean="0"/>
              <a:t>”</a:t>
            </a:r>
            <a:r>
              <a:rPr lang="da-DK" sz="2400" dirty="0"/>
              <a:t> En arbejdsgiver bør være opmærksom på, om den ansattes samtykke reelt er udtryk for den ansattes valg, eller om samtykket er afgivet med frygt for væsentlige negative konsekvenser. </a:t>
            </a:r>
            <a:endParaRPr lang="da-DK" sz="2400" dirty="0" smtClean="0"/>
          </a:p>
          <a:p>
            <a:endParaRPr lang="da-DK" sz="2400" dirty="0"/>
          </a:p>
          <a:p>
            <a:r>
              <a:rPr lang="da-DK" sz="2400" dirty="0" smtClean="0"/>
              <a:t>Der </a:t>
            </a:r>
            <a:r>
              <a:rPr lang="da-DK" sz="2400" dirty="0"/>
              <a:t>må i den forbindelse tillægges særlig vægt på, om den ansattes samtykke er nødvendigt, dvs. om der er brug for samtykket, eller om arbejdsgiveren kan anvende en anden behandlingshjemmel</a:t>
            </a:r>
            <a:r>
              <a:rPr lang="da-DK" sz="2400" dirty="0" smtClean="0"/>
              <a:t>.”</a:t>
            </a:r>
            <a:endParaRPr lang="da-DK" sz="2400" dirty="0"/>
          </a:p>
        </p:txBody>
      </p:sp>
      <p:pic>
        <p:nvPicPr>
          <p:cNvPr id="4" name="Billede 3"/>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10533414" y="6229508"/>
            <a:ext cx="896586" cy="507160"/>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17778" y="6201295"/>
            <a:ext cx="515657" cy="563586"/>
          </a:xfrm>
          <a:prstGeom prst="rect">
            <a:avLst/>
          </a:prstGeom>
        </p:spPr>
      </p:pic>
    </p:spTree>
    <p:extLst>
      <p:ext uri="{BB962C8B-B14F-4D97-AF65-F5344CB8AC3E}">
        <p14:creationId xmlns:p14="http://schemas.microsoft.com/office/powerpoint/2010/main" val="156922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1678" y="541005"/>
            <a:ext cx="10178322" cy="1492132"/>
          </a:xfrm>
        </p:spPr>
        <p:txBody>
          <a:bodyPr>
            <a:normAutofit/>
          </a:bodyPr>
          <a:lstStyle/>
          <a:p>
            <a:r>
              <a:rPr lang="da-DK" sz="4100" dirty="0" smtClean="0"/>
              <a:t>Præambelbetragtning nr. 42</a:t>
            </a:r>
            <a:endParaRPr lang="da-DK" sz="4100" dirty="0"/>
          </a:p>
        </p:txBody>
      </p:sp>
      <p:sp>
        <p:nvSpPr>
          <p:cNvPr id="3" name="Tekstfelt 2"/>
          <p:cNvSpPr txBox="1"/>
          <p:nvPr/>
        </p:nvSpPr>
        <p:spPr>
          <a:xfrm>
            <a:off x="1251678" y="1754909"/>
            <a:ext cx="9615055" cy="1200329"/>
          </a:xfrm>
          <a:prstGeom prst="rect">
            <a:avLst/>
          </a:prstGeom>
          <a:noFill/>
        </p:spPr>
        <p:txBody>
          <a:bodyPr wrap="square" rtlCol="0">
            <a:spAutoFit/>
          </a:bodyPr>
          <a:lstStyle/>
          <a:p>
            <a:r>
              <a:rPr lang="da-DK" sz="2400" dirty="0" smtClean="0"/>
              <a:t>”</a:t>
            </a:r>
            <a:r>
              <a:rPr lang="da-DK" sz="2400" dirty="0"/>
              <a:t> Samtykke bør ikke anses for at være afgivet frivilligt, hvis den registrerede ikke har et reelt eller frit valg eller ikke kan afvise eller tilbagetrække sit samtykke uden at det er til skade for den pågældende</a:t>
            </a:r>
            <a:r>
              <a:rPr lang="da-DK" sz="2400" dirty="0" smtClean="0"/>
              <a:t>.”</a:t>
            </a:r>
            <a:endParaRPr lang="da-DK" sz="2400" dirty="0"/>
          </a:p>
        </p:txBody>
      </p:sp>
      <p:pic>
        <p:nvPicPr>
          <p:cNvPr id="4" name="Billede 3"/>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10533414" y="6229508"/>
            <a:ext cx="896586" cy="507160"/>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17778" y="6201295"/>
            <a:ext cx="515657" cy="563586"/>
          </a:xfrm>
          <a:prstGeom prst="rect">
            <a:avLst/>
          </a:prstGeom>
        </p:spPr>
      </p:pic>
    </p:spTree>
    <p:extLst>
      <p:ext uri="{BB962C8B-B14F-4D97-AF65-F5344CB8AC3E}">
        <p14:creationId xmlns:p14="http://schemas.microsoft.com/office/powerpoint/2010/main" val="36633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3445164" y="2078182"/>
            <a:ext cx="7305964" cy="1200329"/>
          </a:xfrm>
          <a:prstGeom prst="rect">
            <a:avLst/>
          </a:prstGeom>
          <a:noFill/>
        </p:spPr>
        <p:txBody>
          <a:bodyPr wrap="square" rtlCol="0">
            <a:spAutoFit/>
          </a:bodyPr>
          <a:lstStyle/>
          <a:p>
            <a:r>
              <a:rPr lang="da-DK" sz="2400" dirty="0" smtClean="0"/>
              <a:t>Samtykke kan trækkes tilbage, formkrav til indhentelsen. Ofte unødvendig, da arbejdsgiver har andet og bedre behandlingsgrundlag.</a:t>
            </a:r>
            <a:endParaRPr lang="da-DK" sz="2400" dirty="0"/>
          </a:p>
        </p:txBody>
      </p:sp>
      <p:pic>
        <p:nvPicPr>
          <p:cNvPr id="3" name="Billede 2"/>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0" y="6229320"/>
            <a:ext cx="896586" cy="507160"/>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82" y="5665734"/>
            <a:ext cx="515657" cy="563586"/>
          </a:xfrm>
          <a:prstGeom prst="rect">
            <a:avLst/>
          </a:prstGeom>
        </p:spPr>
      </p:pic>
    </p:spTree>
    <p:extLst>
      <p:ext uri="{BB962C8B-B14F-4D97-AF65-F5344CB8AC3E}">
        <p14:creationId xmlns:p14="http://schemas.microsoft.com/office/powerpoint/2010/main" val="1074651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991" y="618032"/>
            <a:ext cx="10178322" cy="1492132"/>
          </a:xfrm>
        </p:spPr>
        <p:txBody>
          <a:bodyPr>
            <a:normAutofit/>
          </a:bodyPr>
          <a:lstStyle/>
          <a:p>
            <a:r>
              <a:rPr lang="da-DK" sz="4100" dirty="0" smtClean="0"/>
              <a:t>Tillidsrepræsentantens datarolle</a:t>
            </a:r>
            <a:endParaRPr lang="da-DK" sz="4100" dirty="0"/>
          </a:p>
        </p:txBody>
      </p:sp>
      <p:sp>
        <p:nvSpPr>
          <p:cNvPr id="6" name="Tekstfelt 5"/>
          <p:cNvSpPr txBox="1"/>
          <p:nvPr/>
        </p:nvSpPr>
        <p:spPr>
          <a:xfrm>
            <a:off x="1326492" y="1364098"/>
            <a:ext cx="9162473" cy="461665"/>
          </a:xfrm>
          <a:prstGeom prst="rect">
            <a:avLst/>
          </a:prstGeom>
          <a:noFill/>
        </p:spPr>
        <p:txBody>
          <a:bodyPr wrap="square" rtlCol="0">
            <a:spAutoFit/>
          </a:bodyPr>
          <a:lstStyle/>
          <a:p>
            <a:r>
              <a:rPr lang="da-DK" sz="2400" dirty="0" smtClean="0"/>
              <a:t>Der er overordnet 2 mulige modeller for datarollen:</a:t>
            </a:r>
            <a:r>
              <a:rPr lang="da-DK" dirty="0" smtClean="0"/>
              <a:t> </a:t>
            </a:r>
            <a:endParaRPr lang="da-DK" dirty="0"/>
          </a:p>
        </p:txBody>
      </p:sp>
      <p:sp>
        <p:nvSpPr>
          <p:cNvPr id="3" name="Rektangel 2"/>
          <p:cNvSpPr/>
          <p:nvPr/>
        </p:nvSpPr>
        <p:spPr>
          <a:xfrm>
            <a:off x="1856582" y="2442620"/>
            <a:ext cx="4424400" cy="3906982"/>
          </a:xfrm>
          <a:prstGeom prst="rect">
            <a:avLst/>
          </a:prstGeom>
          <a:effectLst>
            <a:outerShdw blurRad="50800" dist="38100" dir="2700000" algn="tl" rotWithShape="0">
              <a:prstClr val="black">
                <a:alpha val="40000"/>
              </a:prstClr>
            </a:outerShdw>
            <a:softEdge rad="12700"/>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da-DK"/>
          </a:p>
        </p:txBody>
      </p:sp>
      <p:sp>
        <p:nvSpPr>
          <p:cNvPr id="4" name="Tekstfelt 3"/>
          <p:cNvSpPr txBox="1"/>
          <p:nvPr/>
        </p:nvSpPr>
        <p:spPr>
          <a:xfrm>
            <a:off x="2750646" y="4003740"/>
            <a:ext cx="2909455" cy="1107996"/>
          </a:xfrm>
          <a:prstGeom prst="rect">
            <a:avLst/>
          </a:prstGeom>
          <a:noFill/>
        </p:spPr>
        <p:txBody>
          <a:bodyPr wrap="square" rtlCol="0">
            <a:spAutoFit/>
          </a:bodyPr>
          <a:lstStyle/>
          <a:p>
            <a:r>
              <a:rPr lang="da-DK" sz="2200" dirty="0" smtClean="0"/>
              <a:t>Tillidsrepræsentanten er selvstændig data-ansvarlig</a:t>
            </a:r>
            <a:endParaRPr lang="da-DK" sz="2200" dirty="0"/>
          </a:p>
        </p:txBody>
      </p:sp>
      <p:grpSp>
        <p:nvGrpSpPr>
          <p:cNvPr id="9" name="Gruppe 8"/>
          <p:cNvGrpSpPr/>
          <p:nvPr/>
        </p:nvGrpSpPr>
        <p:grpSpPr>
          <a:xfrm>
            <a:off x="3620818" y="2794152"/>
            <a:ext cx="895928" cy="923330"/>
            <a:chOff x="6714836" y="2752743"/>
            <a:chExt cx="895928" cy="923330"/>
          </a:xfrm>
        </p:grpSpPr>
        <p:sp>
          <p:nvSpPr>
            <p:cNvPr id="8" name="Ellipse 7"/>
            <p:cNvSpPr/>
            <p:nvPr/>
          </p:nvSpPr>
          <p:spPr>
            <a:xfrm>
              <a:off x="6714836" y="2752743"/>
              <a:ext cx="895928" cy="923330"/>
            </a:xfrm>
            <a:prstGeom prst="ellipse">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a-DK"/>
            </a:p>
          </p:txBody>
        </p:sp>
        <p:sp>
          <p:nvSpPr>
            <p:cNvPr id="7" name="Rektangel 6"/>
            <p:cNvSpPr/>
            <p:nvPr/>
          </p:nvSpPr>
          <p:spPr>
            <a:xfrm>
              <a:off x="6841390" y="2752743"/>
              <a:ext cx="596638"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da-DK" sz="5400" b="1" cap="none" spc="0" dirty="0" smtClean="0">
                  <a:ln/>
                  <a:solidFill>
                    <a:schemeClr val="accent4"/>
                  </a:solidFill>
                  <a:effectLst/>
                  <a:latin typeface="Arial Rounded MT Bold" panose="020F0704030504030204" pitchFamily="34" charset="0"/>
                </a:rPr>
                <a:t>1</a:t>
              </a:r>
              <a:endParaRPr lang="da-DK" sz="5400" b="1" cap="none" spc="0" dirty="0">
                <a:ln/>
                <a:solidFill>
                  <a:schemeClr val="accent4"/>
                </a:solidFill>
                <a:effectLst/>
                <a:latin typeface="Arial Rounded MT Bold" panose="020F0704030504030204" pitchFamily="34" charset="0"/>
              </a:endParaRPr>
            </a:p>
          </p:txBody>
        </p:sp>
      </p:grpSp>
      <p:grpSp>
        <p:nvGrpSpPr>
          <p:cNvPr id="12" name="Gruppe 11"/>
          <p:cNvGrpSpPr/>
          <p:nvPr/>
        </p:nvGrpSpPr>
        <p:grpSpPr>
          <a:xfrm>
            <a:off x="6519859" y="2442620"/>
            <a:ext cx="4424218" cy="3906982"/>
            <a:chOff x="1408988" y="2442620"/>
            <a:chExt cx="4424218" cy="3906982"/>
          </a:xfrm>
        </p:grpSpPr>
        <p:sp>
          <p:nvSpPr>
            <p:cNvPr id="13" name="Rektangel 12"/>
            <p:cNvSpPr/>
            <p:nvPr/>
          </p:nvSpPr>
          <p:spPr>
            <a:xfrm>
              <a:off x="1408988" y="2442620"/>
              <a:ext cx="4424218" cy="390698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a-DK"/>
            </a:p>
          </p:txBody>
        </p:sp>
        <p:sp>
          <p:nvSpPr>
            <p:cNvPr id="14" name="Tekstfelt 13"/>
            <p:cNvSpPr txBox="1"/>
            <p:nvPr/>
          </p:nvSpPr>
          <p:spPr>
            <a:xfrm>
              <a:off x="1584440" y="4003740"/>
              <a:ext cx="4073313" cy="1785104"/>
            </a:xfrm>
            <a:prstGeom prst="rect">
              <a:avLst/>
            </a:prstGeom>
            <a:noFill/>
          </p:spPr>
          <p:txBody>
            <a:bodyPr wrap="square" rtlCol="0">
              <a:spAutoFit/>
            </a:bodyPr>
            <a:lstStyle/>
            <a:p>
              <a:r>
                <a:rPr lang="da-DK" sz="2200" dirty="0" smtClean="0"/>
                <a:t>Tillidsrepræsentanten anses for at være en del af den faglige </a:t>
              </a:r>
              <a:r>
                <a:rPr lang="da-DK" sz="2200" dirty="0" err="1" smtClean="0"/>
                <a:t>organi-sation</a:t>
              </a:r>
              <a:r>
                <a:rPr lang="da-DK" sz="2200" dirty="0" smtClean="0"/>
                <a:t>, som organisationens egne ansatte i almindelighed, og </a:t>
              </a:r>
              <a:r>
                <a:rPr lang="da-DK" sz="2200" dirty="0" err="1" smtClean="0"/>
                <a:t>organi-sationen</a:t>
              </a:r>
              <a:r>
                <a:rPr lang="da-DK" sz="2200" dirty="0" smtClean="0"/>
                <a:t> alene er dataansvarlig</a:t>
              </a:r>
              <a:endParaRPr lang="da-DK" sz="2200" dirty="0"/>
            </a:p>
          </p:txBody>
        </p:sp>
        <p:grpSp>
          <p:nvGrpSpPr>
            <p:cNvPr id="15" name="Gruppe 14"/>
            <p:cNvGrpSpPr/>
            <p:nvPr/>
          </p:nvGrpSpPr>
          <p:grpSpPr>
            <a:xfrm>
              <a:off x="3173133" y="2761515"/>
              <a:ext cx="895928" cy="955967"/>
              <a:chOff x="6978516" y="2720106"/>
              <a:chExt cx="895928" cy="955967"/>
            </a:xfrm>
          </p:grpSpPr>
          <p:sp>
            <p:nvSpPr>
              <p:cNvPr id="16" name="Ellipse 15"/>
              <p:cNvSpPr/>
              <p:nvPr/>
            </p:nvSpPr>
            <p:spPr>
              <a:xfrm>
                <a:off x="6978516" y="2752743"/>
                <a:ext cx="895928" cy="923330"/>
              </a:xfrm>
              <a:prstGeom prst="ellipse">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a-DK"/>
              </a:p>
            </p:txBody>
          </p:sp>
          <p:sp>
            <p:nvSpPr>
              <p:cNvPr id="17" name="Rektangel 16"/>
              <p:cNvSpPr/>
              <p:nvPr/>
            </p:nvSpPr>
            <p:spPr>
              <a:xfrm>
                <a:off x="7128161" y="2720106"/>
                <a:ext cx="596638"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da-DK" sz="5400" b="1" cap="none" spc="0" dirty="0" smtClean="0">
                    <a:ln/>
                    <a:solidFill>
                      <a:schemeClr val="accent4"/>
                    </a:solidFill>
                    <a:effectLst/>
                    <a:latin typeface="Arial Rounded MT Bold" panose="020F0704030504030204" pitchFamily="34" charset="0"/>
                  </a:rPr>
                  <a:t>2</a:t>
                </a:r>
                <a:endParaRPr lang="da-DK" sz="5400" b="1" cap="none" spc="0" dirty="0">
                  <a:ln/>
                  <a:solidFill>
                    <a:schemeClr val="accent4"/>
                  </a:solidFill>
                  <a:effectLst/>
                  <a:latin typeface="Arial Rounded MT Bold" panose="020F0704030504030204" pitchFamily="34" charset="0"/>
                </a:endParaRPr>
              </a:p>
            </p:txBody>
          </p:sp>
        </p:grpSp>
      </p:grpSp>
    </p:spTree>
    <p:extLst>
      <p:ext uri="{BB962C8B-B14F-4D97-AF65-F5344CB8AC3E}">
        <p14:creationId xmlns:p14="http://schemas.microsoft.com/office/powerpoint/2010/main" val="219721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1678" y="560335"/>
            <a:ext cx="10178322" cy="1492132"/>
          </a:xfrm>
        </p:spPr>
        <p:txBody>
          <a:bodyPr>
            <a:normAutofit fontScale="90000"/>
          </a:bodyPr>
          <a:lstStyle/>
          <a:p>
            <a:r>
              <a:rPr lang="da-DK" sz="4100" dirty="0" smtClean="0"/>
              <a:t>De retlige kriterier/retsgrundlaget for vurdering af ansvarets placering generelt</a:t>
            </a:r>
            <a:endParaRPr lang="da-DK" sz="4100" dirty="0"/>
          </a:p>
        </p:txBody>
      </p:sp>
      <p:sp>
        <p:nvSpPr>
          <p:cNvPr id="3" name="Tekstfelt 2"/>
          <p:cNvSpPr txBox="1"/>
          <p:nvPr/>
        </p:nvSpPr>
        <p:spPr>
          <a:xfrm>
            <a:off x="1251678" y="1911921"/>
            <a:ext cx="9162473" cy="1938992"/>
          </a:xfrm>
          <a:prstGeom prst="rect">
            <a:avLst/>
          </a:prstGeom>
          <a:noFill/>
        </p:spPr>
        <p:txBody>
          <a:bodyPr wrap="square" rtlCol="0">
            <a:spAutoFit/>
          </a:bodyPr>
          <a:lstStyle/>
          <a:p>
            <a:r>
              <a:rPr lang="da-DK" sz="2400" dirty="0" smtClean="0"/>
              <a:t>I henhold til art. 4, nr. 7 er en dataansvarlig:</a:t>
            </a:r>
          </a:p>
          <a:p>
            <a:endParaRPr lang="da-DK" sz="2400" dirty="0"/>
          </a:p>
          <a:p>
            <a:r>
              <a:rPr lang="da-DK" sz="2400" dirty="0" smtClean="0"/>
              <a:t>”…en fysisk eller juridisk person, en offentlig myndighed…, der alene eller sammen med andre afgør, til hvilke formål og med hvilke </a:t>
            </a:r>
            <a:r>
              <a:rPr lang="da-DK" sz="2400" dirty="0" err="1" smtClean="0"/>
              <a:t>hjælpe-midler</a:t>
            </a:r>
            <a:r>
              <a:rPr lang="da-DK" sz="2400" dirty="0" smtClean="0"/>
              <a:t> der må foretages behandling af personoplysninger.”</a:t>
            </a:r>
            <a:endParaRPr lang="da-DK" dirty="0"/>
          </a:p>
        </p:txBody>
      </p:sp>
      <p:sp>
        <p:nvSpPr>
          <p:cNvPr id="4" name="Tekstfelt 3"/>
          <p:cNvSpPr txBox="1"/>
          <p:nvPr/>
        </p:nvSpPr>
        <p:spPr>
          <a:xfrm>
            <a:off x="1370941" y="4127820"/>
            <a:ext cx="9162473" cy="1200329"/>
          </a:xfrm>
          <a:prstGeom prst="rect">
            <a:avLst/>
          </a:prstGeom>
          <a:noFill/>
        </p:spPr>
        <p:txBody>
          <a:bodyPr wrap="square" rtlCol="0">
            <a:spAutoFit/>
          </a:bodyPr>
          <a:lstStyle/>
          <a:p>
            <a:r>
              <a:rPr lang="da-DK" sz="2400" dirty="0" smtClean="0"/>
              <a:t>Konkret afgørelse om tillidsrepræsentanten (selv) eller den faglige organisation (selv) bestemmer </a:t>
            </a:r>
            <a:r>
              <a:rPr lang="da-DK" sz="2400" dirty="0" smtClean="0">
                <a:solidFill>
                  <a:srgbClr val="FF0000"/>
                </a:solidFill>
              </a:rPr>
              <a:t>formålet med og indholdet af </a:t>
            </a:r>
            <a:r>
              <a:rPr lang="da-DK" sz="2400" dirty="0" err="1" smtClean="0">
                <a:solidFill>
                  <a:srgbClr val="FF0000"/>
                </a:solidFill>
              </a:rPr>
              <a:t>behand-lingen</a:t>
            </a:r>
            <a:r>
              <a:rPr lang="da-DK" sz="2400" dirty="0" smtClean="0">
                <a:solidFill>
                  <a:srgbClr val="FF0000"/>
                </a:solidFill>
              </a:rPr>
              <a:t> af personoplysningerne.</a:t>
            </a:r>
            <a:endParaRPr lang="da-DK" dirty="0">
              <a:solidFill>
                <a:srgbClr val="FF0000"/>
              </a:solidFill>
            </a:endParaRPr>
          </a:p>
        </p:txBody>
      </p:sp>
      <p:pic>
        <p:nvPicPr>
          <p:cNvPr id="5" name="Billede 4"/>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10533414" y="6229508"/>
            <a:ext cx="896586" cy="507160"/>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17778" y="6201295"/>
            <a:ext cx="515657" cy="563586"/>
          </a:xfrm>
          <a:prstGeom prst="rect">
            <a:avLst/>
          </a:prstGeom>
        </p:spPr>
      </p:pic>
    </p:spTree>
    <p:extLst>
      <p:ext uri="{BB962C8B-B14F-4D97-AF65-F5344CB8AC3E}">
        <p14:creationId xmlns:p14="http://schemas.microsoft.com/office/powerpoint/2010/main" val="252335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1678" y="421773"/>
            <a:ext cx="10178322" cy="1492132"/>
          </a:xfrm>
        </p:spPr>
        <p:txBody>
          <a:bodyPr>
            <a:normAutofit/>
          </a:bodyPr>
          <a:lstStyle/>
          <a:p>
            <a:r>
              <a:rPr lang="da-DK" sz="4100" dirty="0" smtClean="0"/>
              <a:t>En lang rejse fra 2012</a:t>
            </a:r>
            <a:endParaRPr lang="da-DK" sz="4100" dirty="0"/>
          </a:p>
        </p:txBody>
      </p:sp>
      <p:sp>
        <p:nvSpPr>
          <p:cNvPr id="5" name="Rectangle 2"/>
          <p:cNvSpPr>
            <a:spLocks noChangeArrowheads="1"/>
          </p:cNvSpPr>
          <p:nvPr/>
        </p:nvSpPr>
        <p:spPr bwMode="auto">
          <a:xfrm>
            <a:off x="1263535" y="5117068"/>
            <a:ext cx="10166465"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2200" b="0" u="none" strike="noStrike" cap="none" normalizeH="0" baseline="0" dirty="0" smtClean="0">
                <a:ln>
                  <a:noFill/>
                </a:ln>
                <a:solidFill>
                  <a:schemeClr val="tx1"/>
                </a:solidFill>
                <a:effectLst/>
                <a:ea typeface="Calibri" panose="020F0502020204030204" pitchFamily="34" charset="0"/>
              </a:rPr>
              <a:t>Fysiske personer vil få bedre kontrol over deres personoplysninger og øget tillid til det digitale miljø, og de vil stadig være beskyttet, når deres personoplysninger behandles i udlandet. De vil også opleve en styrkelse af ansvarligheden hos de parter, der behandler personoplysninger.</a:t>
            </a:r>
            <a:endParaRPr kumimoji="0" lang="da-DK" altLang="da-DK" sz="2200" b="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2200" b="0" u="none" strike="noStrike" cap="none" normalizeH="0" baseline="0" dirty="0" smtClean="0">
                <a:ln>
                  <a:noFill/>
                </a:ln>
                <a:solidFill>
                  <a:schemeClr val="tx1"/>
                </a:solidFill>
                <a:effectLst/>
                <a:ea typeface="Calibri" panose="020F0502020204030204" pitchFamily="34" charset="0"/>
              </a:rPr>
              <a:t> </a:t>
            </a:r>
            <a:endParaRPr kumimoji="0" lang="da-DK" altLang="da-DK" sz="2200" b="0" u="none" strike="noStrike" cap="none" normalizeH="0" baseline="0" dirty="0" smtClean="0">
              <a:ln>
                <a:noFill/>
              </a:ln>
              <a:solidFill>
                <a:schemeClr val="tx1"/>
              </a:solidFill>
              <a:effectLst/>
            </a:endParaRPr>
          </a:p>
        </p:txBody>
      </p:sp>
      <p:sp>
        <p:nvSpPr>
          <p:cNvPr id="6" name="Tekstfelt 5"/>
          <p:cNvSpPr txBox="1"/>
          <p:nvPr/>
        </p:nvSpPr>
        <p:spPr>
          <a:xfrm>
            <a:off x="1251678" y="1414040"/>
            <a:ext cx="6683433" cy="461665"/>
          </a:xfrm>
          <a:prstGeom prst="rect">
            <a:avLst/>
          </a:prstGeom>
          <a:noFill/>
        </p:spPr>
        <p:txBody>
          <a:bodyPr wrap="square" rtlCol="0">
            <a:spAutoFit/>
          </a:bodyPr>
          <a:lstStyle/>
          <a:p>
            <a:r>
              <a:rPr lang="da-DK" sz="2400" dirty="0" smtClean="0">
                <a:solidFill>
                  <a:srgbClr val="FF0000"/>
                </a:solidFill>
              </a:rPr>
              <a:t>FORVENTEDE RESULTATER OG VIRKNINGER</a:t>
            </a:r>
            <a:endParaRPr lang="da-DK" sz="2400" dirty="0">
              <a:solidFill>
                <a:srgbClr val="FF0000"/>
              </a:solidFill>
            </a:endParaRPr>
          </a:p>
        </p:txBody>
      </p:sp>
      <p:sp>
        <p:nvSpPr>
          <p:cNvPr id="7" name="Tekstfelt 6"/>
          <p:cNvSpPr txBox="1"/>
          <p:nvPr/>
        </p:nvSpPr>
        <p:spPr>
          <a:xfrm>
            <a:off x="1251678" y="1993367"/>
            <a:ext cx="9787624" cy="769441"/>
          </a:xfrm>
          <a:prstGeom prst="rect">
            <a:avLst/>
          </a:prstGeom>
          <a:noFill/>
        </p:spPr>
        <p:txBody>
          <a:bodyPr wrap="square" rtlCol="0">
            <a:spAutoFit/>
          </a:bodyPr>
          <a:lstStyle/>
          <a:p>
            <a:pPr lvl="0" defTabSz="914400" eaLnBrk="0" fontAlgn="base" hangingPunct="0">
              <a:spcBef>
                <a:spcPct val="0"/>
              </a:spcBef>
              <a:spcAft>
                <a:spcPct val="0"/>
              </a:spcAft>
            </a:pPr>
            <a:r>
              <a:rPr lang="da-DK" altLang="da-DK" sz="2200" dirty="0">
                <a:ea typeface="Calibri" panose="020F0502020204030204" pitchFamily="34" charset="0"/>
              </a:rPr>
              <a:t>Hvad </a:t>
            </a:r>
            <a:r>
              <a:rPr lang="da-DK" altLang="da-DK" sz="2200">
                <a:ea typeface="Calibri" panose="020F0502020204030204" pitchFamily="34" charset="0"/>
              </a:rPr>
              <a:t>angår </a:t>
            </a:r>
            <a:r>
              <a:rPr lang="da-DK" altLang="da-DK" sz="2200" smtClean="0">
                <a:ea typeface="Calibri" panose="020F0502020204030204" pitchFamily="34" charset="0"/>
              </a:rPr>
              <a:t>den </a:t>
            </a:r>
            <a:r>
              <a:rPr lang="da-DK" altLang="da-DK" sz="2200" b="1" smtClean="0">
                <a:ea typeface="Calibri" panose="020F0502020204030204" pitchFamily="34" charset="0"/>
              </a:rPr>
              <a:t>registeransvarlige</a:t>
            </a:r>
            <a:r>
              <a:rPr lang="da-DK" altLang="da-DK" sz="2200" smtClean="0">
                <a:ea typeface="Calibri" panose="020F0502020204030204" pitchFamily="34" charset="0"/>
              </a:rPr>
              <a:t>, </a:t>
            </a:r>
            <a:r>
              <a:rPr lang="da-DK" altLang="da-DK" sz="2200" dirty="0">
                <a:ea typeface="Calibri" panose="020F0502020204030204" pitchFamily="34" charset="0"/>
              </a:rPr>
              <a:t>får både offentlige og private enheder fordele i form af:</a:t>
            </a:r>
            <a:endParaRPr lang="da-DK" altLang="da-DK" sz="2200" dirty="0"/>
          </a:p>
        </p:txBody>
      </p:sp>
      <p:pic>
        <p:nvPicPr>
          <p:cNvPr id="8" name="Billede 7"/>
          <p:cNvPicPr>
            <a:picLocks noChangeAspect="1"/>
          </p:cNvPicPr>
          <p:nvPr/>
        </p:nvPicPr>
        <p:blipFill>
          <a:blip r:embed="rId2">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10533414" y="6229508"/>
            <a:ext cx="896586" cy="507160"/>
          </a:xfrm>
          <a:prstGeom prst="rect">
            <a:avLst/>
          </a:prstGeom>
        </p:spPr>
      </p:pic>
      <p:pic>
        <p:nvPicPr>
          <p:cNvPr id="9" name="Billed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17778" y="6201295"/>
            <a:ext cx="515657" cy="563586"/>
          </a:xfrm>
          <a:prstGeom prst="rect">
            <a:avLst/>
          </a:prstGeom>
        </p:spPr>
      </p:pic>
      <p:sp>
        <p:nvSpPr>
          <p:cNvPr id="11" name="Tekstfelt 10"/>
          <p:cNvSpPr txBox="1"/>
          <p:nvPr/>
        </p:nvSpPr>
        <p:spPr>
          <a:xfrm>
            <a:off x="1972942" y="2998132"/>
            <a:ext cx="9212012" cy="769441"/>
          </a:xfrm>
          <a:prstGeom prst="rect">
            <a:avLst/>
          </a:prstGeom>
          <a:noFill/>
        </p:spPr>
        <p:txBody>
          <a:bodyPr wrap="square" rtlCol="0">
            <a:spAutoFit/>
          </a:bodyPr>
          <a:lstStyle/>
          <a:p>
            <a:pPr lvl="0" defTabSz="914400" eaLnBrk="0" fontAlgn="base" hangingPunct="0">
              <a:spcBef>
                <a:spcPct val="0"/>
              </a:spcBef>
              <a:spcAft>
                <a:spcPct val="0"/>
              </a:spcAft>
            </a:pPr>
            <a:r>
              <a:rPr lang="da-DK" altLang="da-DK" sz="2200" dirty="0" smtClean="0">
                <a:ea typeface="Calibri" panose="020F0502020204030204" pitchFamily="34" charset="0"/>
              </a:rPr>
              <a:t>Øget </a:t>
            </a:r>
            <a:r>
              <a:rPr lang="da-DK" altLang="da-DK" sz="2200" dirty="0">
                <a:ea typeface="Calibri" panose="020F0502020204030204" pitchFamily="34" charset="0"/>
              </a:rPr>
              <a:t>retssikkerhed takket være harmoniserede og afklarede </a:t>
            </a:r>
            <a:r>
              <a:rPr lang="da-DK" altLang="da-DK" sz="2200" dirty="0" smtClean="0">
                <a:ea typeface="Calibri" panose="020F0502020204030204" pitchFamily="34" charset="0"/>
              </a:rPr>
              <a:t>Databeskyttelses-regler </a:t>
            </a:r>
            <a:r>
              <a:rPr lang="da-DK" altLang="da-DK" sz="2200" dirty="0">
                <a:ea typeface="Calibri" panose="020F0502020204030204" pitchFamily="34" charset="0"/>
              </a:rPr>
              <a:t>og</a:t>
            </a:r>
            <a:endParaRPr lang="da-DK" altLang="da-DK" sz="2200" dirty="0"/>
          </a:p>
        </p:txBody>
      </p:sp>
      <p:sp>
        <p:nvSpPr>
          <p:cNvPr id="13" name="Tekstfelt 12"/>
          <p:cNvSpPr txBox="1"/>
          <p:nvPr/>
        </p:nvSpPr>
        <p:spPr>
          <a:xfrm>
            <a:off x="1972942" y="4002897"/>
            <a:ext cx="9787625" cy="769441"/>
          </a:xfrm>
          <a:prstGeom prst="rect">
            <a:avLst/>
          </a:prstGeom>
          <a:noFill/>
        </p:spPr>
        <p:txBody>
          <a:bodyPr wrap="square" rtlCol="0">
            <a:spAutoFit/>
          </a:bodyPr>
          <a:lstStyle/>
          <a:p>
            <a:pPr lvl="0" defTabSz="914400" eaLnBrk="0" fontAlgn="base" hangingPunct="0">
              <a:spcBef>
                <a:spcPct val="0"/>
              </a:spcBef>
              <a:spcAft>
                <a:spcPct val="0"/>
              </a:spcAft>
            </a:pPr>
            <a:r>
              <a:rPr lang="da-DK" altLang="da-DK" sz="2200" dirty="0">
                <a:ea typeface="Calibri" panose="020F0502020204030204" pitchFamily="34" charset="0"/>
              </a:rPr>
              <a:t>procedurer på EU-plan, </a:t>
            </a:r>
            <a:r>
              <a:rPr lang="da-DK" altLang="da-DK" sz="2200" dirty="0" smtClean="0">
                <a:ea typeface="Calibri" panose="020F0502020204030204" pitchFamily="34" charset="0"/>
              </a:rPr>
              <a:t>som </a:t>
            </a:r>
            <a:r>
              <a:rPr lang="da-DK" altLang="da-DK" sz="2200" dirty="0">
                <a:ea typeface="Calibri" panose="020F0502020204030204" pitchFamily="34" charset="0"/>
              </a:rPr>
              <a:t>skaber lige vilkår, sikrer ensartet håndhævelse af</a:t>
            </a:r>
            <a:endParaRPr lang="da-DK" altLang="da-DK" sz="2200" dirty="0"/>
          </a:p>
          <a:p>
            <a:pPr lvl="0" defTabSz="914400" eaLnBrk="0" fontAlgn="base" hangingPunct="0">
              <a:spcBef>
                <a:spcPct val="0"/>
              </a:spcBef>
              <a:spcAft>
                <a:spcPct val="0"/>
              </a:spcAft>
            </a:pPr>
            <a:r>
              <a:rPr lang="da-DK" altLang="da-DK" sz="2200" dirty="0">
                <a:ea typeface="Calibri" panose="020F0502020204030204" pitchFamily="34" charset="0"/>
              </a:rPr>
              <a:t>databeskyttelsesregler og </a:t>
            </a:r>
            <a:r>
              <a:rPr lang="da-DK" altLang="da-DK" sz="2200" b="1" dirty="0">
                <a:ea typeface="Calibri" panose="020F0502020204030204" pitchFamily="34" charset="0"/>
              </a:rPr>
              <a:t>reducerer den administrative byrde markant</a:t>
            </a:r>
            <a:r>
              <a:rPr lang="da-DK" altLang="da-DK" sz="2200" dirty="0">
                <a:ea typeface="Calibri" panose="020F0502020204030204" pitchFamily="34" charset="0"/>
              </a:rPr>
              <a:t>.</a:t>
            </a:r>
            <a:endParaRPr lang="da-DK" altLang="da-DK" sz="2200" dirty="0"/>
          </a:p>
        </p:txBody>
      </p:sp>
      <p:sp>
        <p:nvSpPr>
          <p:cNvPr id="14" name="Højrepil 13"/>
          <p:cNvSpPr/>
          <p:nvPr/>
        </p:nvSpPr>
        <p:spPr>
          <a:xfrm>
            <a:off x="1408922" y="3052835"/>
            <a:ext cx="485192" cy="3300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Højrepil 14"/>
          <p:cNvSpPr/>
          <p:nvPr/>
        </p:nvSpPr>
        <p:spPr>
          <a:xfrm>
            <a:off x="1408922" y="4084951"/>
            <a:ext cx="485192" cy="3300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258870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13720" y="410546"/>
            <a:ext cx="9017496" cy="1387609"/>
          </a:xfrm>
        </p:spPr>
        <p:txBody>
          <a:bodyPr>
            <a:normAutofit/>
          </a:bodyPr>
          <a:lstStyle/>
          <a:p>
            <a:r>
              <a:rPr lang="da-DK" sz="4100" dirty="0" smtClean="0"/>
              <a:t>Oplysningspligten ved indsamling af oplysninger</a:t>
            </a:r>
            <a:endParaRPr lang="da-DK" sz="4100" dirty="0"/>
          </a:p>
        </p:txBody>
      </p:sp>
      <p:sp>
        <p:nvSpPr>
          <p:cNvPr id="3" name="Pladsholder til tekst 2"/>
          <p:cNvSpPr>
            <a:spLocks noGrp="1"/>
          </p:cNvSpPr>
          <p:nvPr>
            <p:ph type="body" idx="1"/>
          </p:nvPr>
        </p:nvSpPr>
        <p:spPr>
          <a:xfrm>
            <a:off x="2916358" y="1997966"/>
            <a:ext cx="7017488" cy="951135"/>
          </a:xfrm>
        </p:spPr>
        <p:txBody>
          <a:bodyPr>
            <a:normAutofit/>
          </a:bodyPr>
          <a:lstStyle/>
          <a:p>
            <a:r>
              <a:rPr lang="da-DK" sz="2400" dirty="0" smtClean="0"/>
              <a:t>Art. 13 og 14</a:t>
            </a:r>
            <a:endParaRPr lang="da-DK" sz="2400" dirty="0"/>
          </a:p>
        </p:txBody>
      </p:sp>
      <p:grpSp>
        <p:nvGrpSpPr>
          <p:cNvPr id="6" name="Gruppe 5"/>
          <p:cNvGrpSpPr/>
          <p:nvPr/>
        </p:nvGrpSpPr>
        <p:grpSpPr>
          <a:xfrm>
            <a:off x="2916358" y="2841068"/>
            <a:ext cx="8117632" cy="648000"/>
            <a:chOff x="3181739" y="3125120"/>
            <a:chExt cx="8117632" cy="648000"/>
          </a:xfrm>
        </p:grpSpPr>
        <p:sp>
          <p:nvSpPr>
            <p:cNvPr id="4" name="Rektangel 3"/>
            <p:cNvSpPr/>
            <p:nvPr/>
          </p:nvSpPr>
          <p:spPr>
            <a:xfrm>
              <a:off x="3181739" y="3125120"/>
              <a:ext cx="8117632" cy="648000"/>
            </a:xfrm>
            <a:prstGeom prst="rect">
              <a:avLst/>
            </a:prstGeom>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felt 4"/>
            <p:cNvSpPr txBox="1"/>
            <p:nvPr/>
          </p:nvSpPr>
          <p:spPr>
            <a:xfrm>
              <a:off x="3331028" y="3213434"/>
              <a:ext cx="7819054" cy="430887"/>
            </a:xfrm>
            <a:prstGeom prst="rect">
              <a:avLst/>
            </a:prstGeom>
            <a:noFill/>
          </p:spPr>
          <p:txBody>
            <a:bodyPr wrap="square" rtlCol="0">
              <a:spAutoFit/>
            </a:bodyPr>
            <a:lstStyle/>
            <a:p>
              <a:r>
                <a:rPr lang="da-DK" sz="2200" dirty="0" smtClean="0"/>
                <a:t>Identitet og kontaktoplysninger for den dataansvarlige</a:t>
              </a:r>
              <a:endParaRPr lang="da-DK" sz="2200" dirty="0"/>
            </a:p>
          </p:txBody>
        </p:sp>
      </p:grpSp>
      <p:grpSp>
        <p:nvGrpSpPr>
          <p:cNvPr id="7" name="Gruppe 6"/>
          <p:cNvGrpSpPr/>
          <p:nvPr/>
        </p:nvGrpSpPr>
        <p:grpSpPr>
          <a:xfrm>
            <a:off x="2916358" y="3577382"/>
            <a:ext cx="8117632" cy="648000"/>
            <a:chOff x="3181739" y="3125120"/>
            <a:chExt cx="8117632" cy="648000"/>
          </a:xfrm>
        </p:grpSpPr>
        <p:sp>
          <p:nvSpPr>
            <p:cNvPr id="8" name="Rektangel 7"/>
            <p:cNvSpPr/>
            <p:nvPr/>
          </p:nvSpPr>
          <p:spPr>
            <a:xfrm>
              <a:off x="3181739" y="3125120"/>
              <a:ext cx="8117632" cy="648000"/>
            </a:xfrm>
            <a:prstGeom prst="rect">
              <a:avLst/>
            </a:prstGeom>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Tekstfelt 8"/>
            <p:cNvSpPr txBox="1"/>
            <p:nvPr/>
          </p:nvSpPr>
          <p:spPr>
            <a:xfrm>
              <a:off x="3331028" y="3233676"/>
              <a:ext cx="7819054" cy="430887"/>
            </a:xfrm>
            <a:prstGeom prst="rect">
              <a:avLst/>
            </a:prstGeom>
            <a:noFill/>
          </p:spPr>
          <p:txBody>
            <a:bodyPr wrap="square" rtlCol="0">
              <a:spAutoFit/>
            </a:bodyPr>
            <a:lstStyle/>
            <a:p>
              <a:r>
                <a:rPr lang="da-DK" sz="2200" dirty="0" smtClean="0"/>
                <a:t>Kontaktoplysninger for en eventuel databeskyttelsesrådgiver</a:t>
              </a:r>
              <a:endParaRPr lang="da-DK" sz="2200" dirty="0"/>
            </a:p>
          </p:txBody>
        </p:sp>
      </p:grpSp>
      <p:grpSp>
        <p:nvGrpSpPr>
          <p:cNvPr id="13" name="Gruppe 12"/>
          <p:cNvGrpSpPr/>
          <p:nvPr/>
        </p:nvGrpSpPr>
        <p:grpSpPr>
          <a:xfrm>
            <a:off x="2916358" y="4333938"/>
            <a:ext cx="8117632" cy="648000"/>
            <a:chOff x="3181739" y="3125120"/>
            <a:chExt cx="8117632" cy="648000"/>
          </a:xfrm>
        </p:grpSpPr>
        <p:sp>
          <p:nvSpPr>
            <p:cNvPr id="14" name="Rektangel 13"/>
            <p:cNvSpPr/>
            <p:nvPr/>
          </p:nvSpPr>
          <p:spPr>
            <a:xfrm>
              <a:off x="3181739" y="3125120"/>
              <a:ext cx="8117632" cy="648000"/>
            </a:xfrm>
            <a:prstGeom prst="rect">
              <a:avLst/>
            </a:prstGeom>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Tekstfelt 14"/>
            <p:cNvSpPr txBox="1"/>
            <p:nvPr/>
          </p:nvSpPr>
          <p:spPr>
            <a:xfrm>
              <a:off x="3331028" y="3233676"/>
              <a:ext cx="7819054" cy="430887"/>
            </a:xfrm>
            <a:prstGeom prst="rect">
              <a:avLst/>
            </a:prstGeom>
            <a:noFill/>
          </p:spPr>
          <p:txBody>
            <a:bodyPr wrap="square" rtlCol="0">
              <a:spAutoFit/>
            </a:bodyPr>
            <a:lstStyle/>
            <a:p>
              <a:r>
                <a:rPr lang="da-DK" sz="2200" dirty="0" smtClean="0"/>
                <a:t>Formålet med behandlingerne og retsgrundlaget for behandlingen</a:t>
              </a:r>
              <a:endParaRPr lang="da-DK" sz="2200" dirty="0"/>
            </a:p>
          </p:txBody>
        </p:sp>
      </p:grpSp>
      <p:grpSp>
        <p:nvGrpSpPr>
          <p:cNvPr id="16" name="Gruppe 15"/>
          <p:cNvGrpSpPr/>
          <p:nvPr/>
        </p:nvGrpSpPr>
        <p:grpSpPr>
          <a:xfrm>
            <a:off x="2916358" y="5090494"/>
            <a:ext cx="8117632" cy="648000"/>
            <a:chOff x="3181739" y="3125120"/>
            <a:chExt cx="8117632" cy="648000"/>
          </a:xfrm>
        </p:grpSpPr>
        <p:sp>
          <p:nvSpPr>
            <p:cNvPr id="17" name="Rektangel 16"/>
            <p:cNvSpPr/>
            <p:nvPr/>
          </p:nvSpPr>
          <p:spPr>
            <a:xfrm>
              <a:off x="3181739" y="3125120"/>
              <a:ext cx="8117632" cy="648000"/>
            </a:xfrm>
            <a:prstGeom prst="rect">
              <a:avLst/>
            </a:prstGeom>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Tekstfelt 17"/>
            <p:cNvSpPr txBox="1"/>
            <p:nvPr/>
          </p:nvSpPr>
          <p:spPr>
            <a:xfrm>
              <a:off x="3331028" y="3233676"/>
              <a:ext cx="7819054" cy="430887"/>
            </a:xfrm>
            <a:prstGeom prst="rect">
              <a:avLst/>
            </a:prstGeom>
            <a:noFill/>
          </p:spPr>
          <p:txBody>
            <a:bodyPr wrap="square" rtlCol="0">
              <a:spAutoFit/>
            </a:bodyPr>
            <a:lstStyle/>
            <a:p>
              <a:r>
                <a:rPr lang="da-DK" sz="2200" dirty="0" smtClean="0"/>
                <a:t>De berørte kategorier af personoplysninger</a:t>
              </a:r>
              <a:endParaRPr lang="da-DK" sz="2200" dirty="0"/>
            </a:p>
          </p:txBody>
        </p:sp>
      </p:grpSp>
      <p:grpSp>
        <p:nvGrpSpPr>
          <p:cNvPr id="19" name="Gruppe 18"/>
          <p:cNvGrpSpPr/>
          <p:nvPr/>
        </p:nvGrpSpPr>
        <p:grpSpPr>
          <a:xfrm>
            <a:off x="2916358" y="5847050"/>
            <a:ext cx="8117632" cy="648000"/>
            <a:chOff x="3181739" y="3125120"/>
            <a:chExt cx="8117632" cy="648000"/>
          </a:xfrm>
        </p:grpSpPr>
        <p:sp>
          <p:nvSpPr>
            <p:cNvPr id="20" name="Rektangel 19"/>
            <p:cNvSpPr/>
            <p:nvPr/>
          </p:nvSpPr>
          <p:spPr>
            <a:xfrm>
              <a:off x="3181739" y="3125120"/>
              <a:ext cx="8117632" cy="648000"/>
            </a:xfrm>
            <a:prstGeom prst="rect">
              <a:avLst/>
            </a:prstGeom>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Tekstfelt 20"/>
            <p:cNvSpPr txBox="1"/>
            <p:nvPr/>
          </p:nvSpPr>
          <p:spPr>
            <a:xfrm>
              <a:off x="3331028" y="3233676"/>
              <a:ext cx="7819054" cy="430887"/>
            </a:xfrm>
            <a:prstGeom prst="rect">
              <a:avLst/>
            </a:prstGeom>
            <a:noFill/>
          </p:spPr>
          <p:txBody>
            <a:bodyPr wrap="square" rtlCol="0">
              <a:spAutoFit/>
            </a:bodyPr>
            <a:lstStyle/>
            <a:p>
              <a:r>
                <a:rPr lang="da-DK" sz="2200" dirty="0" smtClean="0"/>
                <a:t>Og et væld af øvrige oplysninger...</a:t>
              </a:r>
              <a:endParaRPr lang="da-DK" sz="2200" dirty="0"/>
            </a:p>
          </p:txBody>
        </p:sp>
      </p:grpSp>
      <p:pic>
        <p:nvPicPr>
          <p:cNvPr id="22" name="Billede 21"/>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0" y="6229320"/>
            <a:ext cx="896586" cy="507160"/>
          </a:xfrm>
          <a:prstGeom prst="rect">
            <a:avLst/>
          </a:prstGeom>
        </p:spPr>
      </p:pic>
      <p:pic>
        <p:nvPicPr>
          <p:cNvPr id="23" name="Billed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82" y="5665734"/>
            <a:ext cx="515657" cy="563586"/>
          </a:xfrm>
          <a:prstGeom prst="rect">
            <a:avLst/>
          </a:prstGeom>
        </p:spPr>
      </p:pic>
    </p:spTree>
    <p:extLst>
      <p:ext uri="{BB962C8B-B14F-4D97-AF65-F5344CB8AC3E}">
        <p14:creationId xmlns:p14="http://schemas.microsoft.com/office/powerpoint/2010/main" val="308635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23254" y="-240970"/>
            <a:ext cx="10389097" cy="1387609"/>
          </a:xfrm>
        </p:spPr>
        <p:txBody>
          <a:bodyPr>
            <a:normAutofit/>
          </a:bodyPr>
          <a:lstStyle/>
          <a:p>
            <a:r>
              <a:rPr lang="da-DK" sz="4100" dirty="0" smtClean="0"/>
              <a:t>Den registreredes indsigtsret</a:t>
            </a:r>
            <a:endParaRPr lang="da-DK" sz="4100" dirty="0"/>
          </a:p>
        </p:txBody>
      </p:sp>
      <p:sp>
        <p:nvSpPr>
          <p:cNvPr id="3" name="Pladsholder til tekst 2"/>
          <p:cNvSpPr>
            <a:spLocks noGrp="1"/>
          </p:cNvSpPr>
          <p:nvPr>
            <p:ph type="body" idx="1"/>
          </p:nvPr>
        </p:nvSpPr>
        <p:spPr>
          <a:xfrm>
            <a:off x="2841713" y="1313586"/>
            <a:ext cx="7017488" cy="951135"/>
          </a:xfrm>
        </p:spPr>
        <p:txBody>
          <a:bodyPr>
            <a:normAutofit/>
          </a:bodyPr>
          <a:lstStyle/>
          <a:p>
            <a:r>
              <a:rPr lang="da-DK" sz="2400" dirty="0" smtClean="0"/>
              <a:t>Art. 15, bl.a.</a:t>
            </a:r>
            <a:endParaRPr lang="da-DK" sz="2400" dirty="0"/>
          </a:p>
        </p:txBody>
      </p:sp>
      <p:grpSp>
        <p:nvGrpSpPr>
          <p:cNvPr id="10" name="Gruppe 9"/>
          <p:cNvGrpSpPr/>
          <p:nvPr/>
        </p:nvGrpSpPr>
        <p:grpSpPr>
          <a:xfrm>
            <a:off x="2916358" y="2431668"/>
            <a:ext cx="8117632" cy="3276308"/>
            <a:chOff x="2916358" y="2327329"/>
            <a:chExt cx="8117632" cy="3276308"/>
          </a:xfrm>
        </p:grpSpPr>
        <p:grpSp>
          <p:nvGrpSpPr>
            <p:cNvPr id="6" name="Gruppe 5"/>
            <p:cNvGrpSpPr/>
            <p:nvPr/>
          </p:nvGrpSpPr>
          <p:grpSpPr>
            <a:xfrm>
              <a:off x="2916358" y="2327329"/>
              <a:ext cx="8117632" cy="648000"/>
              <a:chOff x="3181739" y="3125120"/>
              <a:chExt cx="8117632" cy="648000"/>
            </a:xfrm>
          </p:grpSpPr>
          <p:sp>
            <p:nvSpPr>
              <p:cNvPr id="4" name="Rektangel 3"/>
              <p:cNvSpPr/>
              <p:nvPr/>
            </p:nvSpPr>
            <p:spPr>
              <a:xfrm>
                <a:off x="3181739" y="3125120"/>
                <a:ext cx="8117632" cy="648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da-DK"/>
              </a:p>
            </p:txBody>
          </p:sp>
          <p:sp>
            <p:nvSpPr>
              <p:cNvPr id="5" name="Tekstfelt 4"/>
              <p:cNvSpPr txBox="1"/>
              <p:nvPr/>
            </p:nvSpPr>
            <p:spPr>
              <a:xfrm>
                <a:off x="3331028" y="3213434"/>
                <a:ext cx="7819054" cy="430887"/>
              </a:xfrm>
              <a:prstGeom prst="rect">
                <a:avLst/>
              </a:prstGeom>
              <a:noFill/>
            </p:spPr>
            <p:txBody>
              <a:bodyPr wrap="square" rtlCol="0">
                <a:spAutoFit/>
              </a:bodyPr>
              <a:lstStyle/>
              <a:p>
                <a:r>
                  <a:rPr lang="da-DK" sz="2200" dirty="0" smtClean="0">
                    <a:solidFill>
                      <a:schemeClr val="bg1"/>
                    </a:solidFill>
                  </a:rPr>
                  <a:t>Hvorvidt der  behandles personoplysninger om den registrerede</a:t>
                </a:r>
                <a:endParaRPr lang="da-DK" sz="2200" dirty="0">
                  <a:solidFill>
                    <a:schemeClr val="bg1"/>
                  </a:solidFill>
                </a:endParaRPr>
              </a:p>
            </p:txBody>
          </p:sp>
        </p:grpSp>
        <p:grpSp>
          <p:nvGrpSpPr>
            <p:cNvPr id="22" name="Gruppe 21"/>
            <p:cNvGrpSpPr/>
            <p:nvPr/>
          </p:nvGrpSpPr>
          <p:grpSpPr>
            <a:xfrm>
              <a:off x="2916358" y="3207517"/>
              <a:ext cx="8117632" cy="648000"/>
              <a:chOff x="3181739" y="3125120"/>
              <a:chExt cx="8117632" cy="648000"/>
            </a:xfrm>
          </p:grpSpPr>
          <p:sp>
            <p:nvSpPr>
              <p:cNvPr id="23" name="Rektangel 22"/>
              <p:cNvSpPr/>
              <p:nvPr/>
            </p:nvSpPr>
            <p:spPr>
              <a:xfrm>
                <a:off x="3181739" y="3125120"/>
                <a:ext cx="8117632" cy="648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da-DK"/>
              </a:p>
            </p:txBody>
          </p:sp>
          <p:sp>
            <p:nvSpPr>
              <p:cNvPr id="24" name="Tekstfelt 23"/>
              <p:cNvSpPr txBox="1"/>
              <p:nvPr/>
            </p:nvSpPr>
            <p:spPr>
              <a:xfrm>
                <a:off x="3331028" y="3213434"/>
                <a:ext cx="7819054" cy="430887"/>
              </a:xfrm>
              <a:prstGeom prst="rect">
                <a:avLst/>
              </a:prstGeom>
              <a:noFill/>
            </p:spPr>
            <p:txBody>
              <a:bodyPr wrap="square" rtlCol="0">
                <a:spAutoFit/>
              </a:bodyPr>
              <a:lstStyle/>
              <a:p>
                <a:r>
                  <a:rPr lang="da-DK" sz="2200" dirty="0" smtClean="0">
                    <a:solidFill>
                      <a:schemeClr val="bg1"/>
                    </a:solidFill>
                  </a:rPr>
                  <a:t>Formål med behandlingen og kategorier af personoplysninger</a:t>
                </a:r>
                <a:endParaRPr lang="da-DK" sz="2200" dirty="0">
                  <a:solidFill>
                    <a:schemeClr val="bg1"/>
                  </a:solidFill>
                </a:endParaRPr>
              </a:p>
            </p:txBody>
          </p:sp>
        </p:grpSp>
        <p:grpSp>
          <p:nvGrpSpPr>
            <p:cNvPr id="25" name="Gruppe 24"/>
            <p:cNvGrpSpPr/>
            <p:nvPr/>
          </p:nvGrpSpPr>
          <p:grpSpPr>
            <a:xfrm>
              <a:off x="2916358" y="4081577"/>
              <a:ext cx="8117632" cy="648000"/>
              <a:chOff x="3181739" y="3125120"/>
              <a:chExt cx="8117632" cy="648000"/>
            </a:xfrm>
          </p:grpSpPr>
          <p:sp>
            <p:nvSpPr>
              <p:cNvPr id="26" name="Rektangel 25"/>
              <p:cNvSpPr/>
              <p:nvPr/>
            </p:nvSpPr>
            <p:spPr>
              <a:xfrm>
                <a:off x="3181739" y="3125120"/>
                <a:ext cx="8117632" cy="648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da-DK"/>
              </a:p>
            </p:txBody>
          </p:sp>
          <p:sp>
            <p:nvSpPr>
              <p:cNvPr id="27" name="Tekstfelt 26"/>
              <p:cNvSpPr txBox="1"/>
              <p:nvPr/>
            </p:nvSpPr>
            <p:spPr>
              <a:xfrm>
                <a:off x="3331028" y="3213434"/>
                <a:ext cx="7819054" cy="430887"/>
              </a:xfrm>
              <a:prstGeom prst="rect">
                <a:avLst/>
              </a:prstGeom>
              <a:noFill/>
            </p:spPr>
            <p:txBody>
              <a:bodyPr wrap="square" rtlCol="0">
                <a:spAutoFit/>
              </a:bodyPr>
              <a:lstStyle/>
              <a:p>
                <a:r>
                  <a:rPr lang="da-DK" sz="2200" dirty="0" smtClean="0">
                    <a:solidFill>
                      <a:schemeClr val="bg1"/>
                    </a:solidFill>
                  </a:rPr>
                  <a:t>Ret til udlevering af kopi af oplysningerne</a:t>
                </a:r>
                <a:endParaRPr lang="da-DK" sz="2200" dirty="0">
                  <a:solidFill>
                    <a:schemeClr val="bg1"/>
                  </a:solidFill>
                </a:endParaRPr>
              </a:p>
            </p:txBody>
          </p:sp>
        </p:grpSp>
        <p:grpSp>
          <p:nvGrpSpPr>
            <p:cNvPr id="28" name="Gruppe 27"/>
            <p:cNvGrpSpPr/>
            <p:nvPr/>
          </p:nvGrpSpPr>
          <p:grpSpPr>
            <a:xfrm>
              <a:off x="2916358" y="4955637"/>
              <a:ext cx="8117632" cy="648000"/>
              <a:chOff x="3181739" y="3125120"/>
              <a:chExt cx="8117632" cy="648000"/>
            </a:xfrm>
          </p:grpSpPr>
          <p:sp>
            <p:nvSpPr>
              <p:cNvPr id="29" name="Rektangel 28"/>
              <p:cNvSpPr/>
              <p:nvPr/>
            </p:nvSpPr>
            <p:spPr>
              <a:xfrm>
                <a:off x="3181739" y="3125120"/>
                <a:ext cx="8117632" cy="648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da-DK"/>
              </a:p>
            </p:txBody>
          </p:sp>
          <p:sp>
            <p:nvSpPr>
              <p:cNvPr id="30" name="Tekstfelt 29"/>
              <p:cNvSpPr txBox="1"/>
              <p:nvPr/>
            </p:nvSpPr>
            <p:spPr>
              <a:xfrm>
                <a:off x="3331028" y="3213434"/>
                <a:ext cx="7819054" cy="430887"/>
              </a:xfrm>
              <a:prstGeom prst="rect">
                <a:avLst/>
              </a:prstGeom>
              <a:noFill/>
            </p:spPr>
            <p:txBody>
              <a:bodyPr wrap="square" rtlCol="0">
                <a:spAutoFit/>
              </a:bodyPr>
              <a:lstStyle/>
              <a:p>
                <a:r>
                  <a:rPr lang="da-DK" sz="2200" dirty="0" smtClean="0">
                    <a:solidFill>
                      <a:schemeClr val="bg1"/>
                    </a:solidFill>
                  </a:rPr>
                  <a:t>Etc.</a:t>
                </a:r>
                <a:endParaRPr lang="da-DK" sz="2200" dirty="0">
                  <a:solidFill>
                    <a:schemeClr val="bg1"/>
                  </a:solidFill>
                </a:endParaRPr>
              </a:p>
            </p:txBody>
          </p:sp>
        </p:grpSp>
      </p:grpSp>
      <p:pic>
        <p:nvPicPr>
          <p:cNvPr id="31" name="Billede 30"/>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0" y="6229320"/>
            <a:ext cx="896586" cy="507160"/>
          </a:xfrm>
          <a:prstGeom prst="rect">
            <a:avLst/>
          </a:prstGeom>
        </p:spPr>
      </p:pic>
      <p:pic>
        <p:nvPicPr>
          <p:cNvPr id="32" name="Billed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82" y="5665734"/>
            <a:ext cx="515657" cy="563586"/>
          </a:xfrm>
          <a:prstGeom prst="rect">
            <a:avLst/>
          </a:prstGeom>
        </p:spPr>
      </p:pic>
    </p:spTree>
    <p:extLst>
      <p:ext uri="{BB962C8B-B14F-4D97-AF65-F5344CB8AC3E}">
        <p14:creationId xmlns:p14="http://schemas.microsoft.com/office/powerpoint/2010/main" val="74310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1678" y="577409"/>
            <a:ext cx="10178322" cy="1492132"/>
          </a:xfrm>
        </p:spPr>
        <p:txBody>
          <a:bodyPr>
            <a:normAutofit/>
          </a:bodyPr>
          <a:lstStyle/>
          <a:p>
            <a:r>
              <a:rPr lang="da-DK" sz="4100" dirty="0" smtClean="0"/>
              <a:t>Forhold der tillægges betydning</a:t>
            </a:r>
            <a:endParaRPr lang="da-DK" sz="4100" dirty="0"/>
          </a:p>
        </p:txBody>
      </p:sp>
      <p:sp>
        <p:nvSpPr>
          <p:cNvPr id="3" name="Tekstfelt 2"/>
          <p:cNvSpPr txBox="1"/>
          <p:nvPr/>
        </p:nvSpPr>
        <p:spPr>
          <a:xfrm>
            <a:off x="1251678" y="1911921"/>
            <a:ext cx="9162473" cy="3046988"/>
          </a:xfrm>
          <a:prstGeom prst="rect">
            <a:avLst/>
          </a:prstGeom>
          <a:noFill/>
        </p:spPr>
        <p:txBody>
          <a:bodyPr wrap="square" rtlCol="0">
            <a:spAutoFit/>
          </a:bodyPr>
          <a:lstStyle/>
          <a:p>
            <a:r>
              <a:rPr lang="da-DK" sz="2400" dirty="0" smtClean="0"/>
              <a:t>Er der af den faglige organisation udstukket klare og faste rammer – i overenskomst, anden aftale, vejledning, instruks </a:t>
            </a:r>
            <a:r>
              <a:rPr lang="da-DK" sz="2400" dirty="0" err="1" smtClean="0"/>
              <a:t>o.lign</a:t>
            </a:r>
            <a:r>
              <a:rPr lang="da-DK" sz="2400" dirty="0" smtClean="0"/>
              <a:t>. – for </a:t>
            </a:r>
            <a:r>
              <a:rPr lang="da-DK" sz="2400" dirty="0" err="1" smtClean="0"/>
              <a:t>tillids-repræsentantens</a:t>
            </a:r>
            <a:r>
              <a:rPr lang="da-DK" sz="2400" dirty="0" smtClean="0"/>
              <a:t> rolle, for så vidt angår hvilke formål, der skal opnås med og hvilke midler, oplysningerne må indhentes med.</a:t>
            </a:r>
          </a:p>
          <a:p>
            <a:endParaRPr lang="da-DK" sz="2400" dirty="0"/>
          </a:p>
          <a:p>
            <a:r>
              <a:rPr lang="da-DK" sz="2400" dirty="0" smtClean="0"/>
              <a:t>Fører den faglige organisation er reelt ”tilsyn” med </a:t>
            </a:r>
            <a:r>
              <a:rPr lang="da-DK" sz="2400" dirty="0" err="1" smtClean="0"/>
              <a:t>tillidsrepræsen-tantens</a:t>
            </a:r>
            <a:r>
              <a:rPr lang="da-DK" sz="2400" dirty="0" smtClean="0"/>
              <a:t> håndtering af personoplysninger,</a:t>
            </a:r>
          </a:p>
          <a:p>
            <a:endParaRPr lang="da-DK" sz="2400" dirty="0"/>
          </a:p>
        </p:txBody>
      </p:sp>
      <p:sp>
        <p:nvSpPr>
          <p:cNvPr id="4" name="Tekstfelt 3"/>
          <p:cNvSpPr txBox="1"/>
          <p:nvPr/>
        </p:nvSpPr>
        <p:spPr>
          <a:xfrm>
            <a:off x="1251678" y="5547355"/>
            <a:ext cx="9162473" cy="830997"/>
          </a:xfrm>
          <a:prstGeom prst="rect">
            <a:avLst/>
          </a:prstGeom>
          <a:noFill/>
        </p:spPr>
        <p:txBody>
          <a:bodyPr wrap="square" rtlCol="0">
            <a:spAutoFit/>
          </a:bodyPr>
          <a:lstStyle/>
          <a:p>
            <a:r>
              <a:rPr lang="da-DK" sz="2400" dirty="0" smtClean="0"/>
              <a:t>Vil den faglige organisation formentlig være dataansvarlig og vice versa.</a:t>
            </a:r>
          </a:p>
          <a:p>
            <a:endParaRPr lang="da-DK" sz="2400" dirty="0"/>
          </a:p>
        </p:txBody>
      </p:sp>
      <p:sp>
        <p:nvSpPr>
          <p:cNvPr id="6" name="Nedadgående pil 5"/>
          <p:cNvSpPr/>
          <p:nvPr/>
        </p:nvSpPr>
        <p:spPr>
          <a:xfrm>
            <a:off x="5450528" y="4958909"/>
            <a:ext cx="382386" cy="46099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a-DK"/>
          </a:p>
        </p:txBody>
      </p:sp>
      <p:pic>
        <p:nvPicPr>
          <p:cNvPr id="7" name="Billede 6"/>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10533414" y="6229508"/>
            <a:ext cx="896586" cy="507160"/>
          </a:xfrm>
          <a:prstGeom prst="rect">
            <a:avLst/>
          </a:prstGeom>
        </p:spPr>
      </p:pic>
      <p:pic>
        <p:nvPicPr>
          <p:cNvPr id="8" name="Billed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17778" y="6201295"/>
            <a:ext cx="515657" cy="563586"/>
          </a:xfrm>
          <a:prstGeom prst="rect">
            <a:avLst/>
          </a:prstGeom>
        </p:spPr>
      </p:pic>
    </p:spTree>
    <p:extLst>
      <p:ext uri="{BB962C8B-B14F-4D97-AF65-F5344CB8AC3E}">
        <p14:creationId xmlns:p14="http://schemas.microsoft.com/office/powerpoint/2010/main" val="2542813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84739" y="731520"/>
            <a:ext cx="8187071" cy="707831"/>
          </a:xfrm>
        </p:spPr>
        <p:txBody>
          <a:bodyPr>
            <a:normAutofit/>
          </a:bodyPr>
          <a:lstStyle/>
          <a:p>
            <a:r>
              <a:rPr lang="da-DK" sz="4100" dirty="0" smtClean="0"/>
              <a:t>Summa summarum</a:t>
            </a:r>
            <a:endParaRPr lang="da-DK" sz="4100" dirty="0"/>
          </a:p>
        </p:txBody>
      </p:sp>
      <p:sp>
        <p:nvSpPr>
          <p:cNvPr id="3" name="Pladsholder til tekst 2"/>
          <p:cNvSpPr>
            <a:spLocks noGrp="1"/>
          </p:cNvSpPr>
          <p:nvPr>
            <p:ph type="body" idx="1"/>
          </p:nvPr>
        </p:nvSpPr>
        <p:spPr>
          <a:xfrm>
            <a:off x="3276181" y="2699214"/>
            <a:ext cx="7505426" cy="1980851"/>
          </a:xfrm>
        </p:spPr>
        <p:txBody>
          <a:bodyPr>
            <a:noAutofit/>
          </a:bodyPr>
          <a:lstStyle/>
          <a:p>
            <a:pPr>
              <a:lnSpc>
                <a:spcPct val="150000"/>
              </a:lnSpc>
            </a:pPr>
            <a:r>
              <a:rPr lang="da-DK" sz="2400" dirty="0" smtClean="0"/>
              <a:t>Agerer tillidsrepræsentanten reelt på egen hånd – skal han/hun bære ansvaret</a:t>
            </a:r>
            <a:endParaRPr lang="da-DK" sz="2400" dirty="0"/>
          </a:p>
        </p:txBody>
      </p:sp>
      <p:pic>
        <p:nvPicPr>
          <p:cNvPr id="4" name="Billede 3"/>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0" y="6229320"/>
            <a:ext cx="896586" cy="507160"/>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82" y="5665734"/>
            <a:ext cx="515657" cy="563586"/>
          </a:xfrm>
          <a:prstGeom prst="rect">
            <a:avLst/>
          </a:prstGeom>
        </p:spPr>
      </p:pic>
    </p:spTree>
    <p:extLst>
      <p:ext uri="{BB962C8B-B14F-4D97-AF65-F5344CB8AC3E}">
        <p14:creationId xmlns:p14="http://schemas.microsoft.com/office/powerpoint/2010/main" val="289807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1678" y="536457"/>
            <a:ext cx="10178322" cy="1492132"/>
          </a:xfrm>
        </p:spPr>
        <p:txBody>
          <a:bodyPr>
            <a:normAutofit/>
          </a:bodyPr>
          <a:lstStyle/>
          <a:p>
            <a:r>
              <a:rPr lang="da-DK" sz="4100" dirty="0" smtClean="0"/>
              <a:t>Fordele og ulemper ved de to modeller</a:t>
            </a:r>
            <a:endParaRPr lang="da-DK" sz="4100" dirty="0"/>
          </a:p>
        </p:txBody>
      </p:sp>
      <p:sp>
        <p:nvSpPr>
          <p:cNvPr id="6" name="Tekstfelt 5"/>
          <p:cNvSpPr txBox="1"/>
          <p:nvPr/>
        </p:nvSpPr>
        <p:spPr>
          <a:xfrm>
            <a:off x="1251676" y="1097380"/>
            <a:ext cx="9162473" cy="830997"/>
          </a:xfrm>
          <a:prstGeom prst="rect">
            <a:avLst/>
          </a:prstGeom>
          <a:noFill/>
        </p:spPr>
        <p:txBody>
          <a:bodyPr wrap="square" rtlCol="0">
            <a:spAutoFit/>
          </a:bodyPr>
          <a:lstStyle/>
          <a:p>
            <a:r>
              <a:rPr lang="da-DK" sz="2400" dirty="0" smtClean="0"/>
              <a:t>Tillidsrepræsentanten er selvstændig dataansvarlig</a:t>
            </a:r>
          </a:p>
          <a:p>
            <a:endParaRPr lang="da-DK" sz="2400" dirty="0"/>
          </a:p>
        </p:txBody>
      </p:sp>
      <p:grpSp>
        <p:nvGrpSpPr>
          <p:cNvPr id="15" name="Gruppe 14"/>
          <p:cNvGrpSpPr/>
          <p:nvPr/>
        </p:nvGrpSpPr>
        <p:grpSpPr>
          <a:xfrm>
            <a:off x="1408513" y="1874517"/>
            <a:ext cx="4424400" cy="4574011"/>
            <a:chOff x="1408514" y="2024992"/>
            <a:chExt cx="4424400" cy="4574011"/>
          </a:xfrm>
        </p:grpSpPr>
        <p:sp>
          <p:nvSpPr>
            <p:cNvPr id="7" name="Rektangel 6"/>
            <p:cNvSpPr/>
            <p:nvPr/>
          </p:nvSpPr>
          <p:spPr>
            <a:xfrm>
              <a:off x="1408514" y="2024992"/>
              <a:ext cx="4424400" cy="4574011"/>
            </a:xfrm>
            <a:prstGeom prst="rect">
              <a:avLst/>
            </a:prstGeom>
            <a:effectLst>
              <a:outerShdw blurRad="50800" dist="38100" dir="2700000" algn="tl" rotWithShape="0">
                <a:prstClr val="black">
                  <a:alpha val="40000"/>
                </a:prstClr>
              </a:outerShdw>
              <a:softEdge rad="12700"/>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da-DK"/>
            </a:p>
          </p:txBody>
        </p:sp>
        <p:sp>
          <p:nvSpPr>
            <p:cNvPr id="8" name="Tekstfelt 7"/>
            <p:cNvSpPr txBox="1"/>
            <p:nvPr/>
          </p:nvSpPr>
          <p:spPr>
            <a:xfrm>
              <a:off x="2515027" y="2218603"/>
              <a:ext cx="2211374" cy="430887"/>
            </a:xfrm>
            <a:prstGeom prst="rect">
              <a:avLst/>
            </a:prstGeom>
            <a:noFill/>
          </p:spPr>
          <p:txBody>
            <a:bodyPr wrap="square" rtlCol="0">
              <a:spAutoFit/>
            </a:bodyPr>
            <a:lstStyle/>
            <a:p>
              <a:pPr algn="ctr"/>
              <a:r>
                <a:rPr lang="da-DK" sz="2200" b="1" dirty="0" smtClean="0"/>
                <a:t>F O R D E L E</a:t>
              </a:r>
              <a:endParaRPr lang="da-DK" sz="2200" b="1" dirty="0"/>
            </a:p>
          </p:txBody>
        </p:sp>
        <p:cxnSp>
          <p:nvCxnSpPr>
            <p:cNvPr id="12" name="Lige forbindelse 11"/>
            <p:cNvCxnSpPr/>
            <p:nvPr/>
          </p:nvCxnSpPr>
          <p:spPr>
            <a:xfrm>
              <a:off x="1658726" y="2745744"/>
              <a:ext cx="39240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kstfelt 12"/>
            <p:cNvSpPr txBox="1"/>
            <p:nvPr/>
          </p:nvSpPr>
          <p:spPr>
            <a:xfrm>
              <a:off x="1572635" y="2849974"/>
              <a:ext cx="4096158" cy="1938992"/>
            </a:xfrm>
            <a:prstGeom prst="rect">
              <a:avLst/>
            </a:prstGeom>
            <a:noFill/>
          </p:spPr>
          <p:txBody>
            <a:bodyPr wrap="square" rtlCol="0">
              <a:spAutoFit/>
            </a:bodyPr>
            <a:lstStyle/>
            <a:p>
              <a:r>
                <a:rPr lang="da-DK" sz="2000" dirty="0" smtClean="0"/>
                <a:t>De faglige organisation er dataansvar-lig for videregivelse af </a:t>
              </a:r>
              <a:r>
                <a:rPr lang="da-DK" sz="2000" dirty="0" err="1" smtClean="0"/>
                <a:t>personoplys-ninger</a:t>
              </a:r>
              <a:r>
                <a:rPr lang="da-DK" sz="2000" dirty="0" smtClean="0"/>
                <a:t> til tillidsrepræsentanten, og tillidsrepræsentanten bærer herefter ansvaret for egne behandlinger af personoplysningerne</a:t>
              </a:r>
              <a:endParaRPr lang="da-DK" sz="2000" dirty="0"/>
            </a:p>
          </p:txBody>
        </p:sp>
        <p:sp>
          <p:nvSpPr>
            <p:cNvPr id="14" name="Tekstfelt 13"/>
            <p:cNvSpPr txBox="1"/>
            <p:nvPr/>
          </p:nvSpPr>
          <p:spPr>
            <a:xfrm>
              <a:off x="1572635" y="4951134"/>
              <a:ext cx="4096158" cy="1323439"/>
            </a:xfrm>
            <a:prstGeom prst="rect">
              <a:avLst/>
            </a:prstGeom>
            <a:noFill/>
          </p:spPr>
          <p:txBody>
            <a:bodyPr wrap="square" rtlCol="0">
              <a:spAutoFit/>
            </a:bodyPr>
            <a:lstStyle/>
            <a:p>
              <a:r>
                <a:rPr lang="da-DK" sz="2000" dirty="0" smtClean="0"/>
                <a:t>Den faglige organisation vil i </a:t>
              </a:r>
              <a:r>
                <a:rPr lang="da-DK" sz="2000" dirty="0" err="1" smtClean="0"/>
                <a:t>udgangs-punktet</a:t>
              </a:r>
              <a:r>
                <a:rPr lang="da-DK" sz="2000" dirty="0" smtClean="0"/>
                <a:t> ikke ifalde straffe- eller erstatningsansvar for </a:t>
              </a:r>
              <a:r>
                <a:rPr lang="da-DK" sz="2000" dirty="0" err="1" smtClean="0"/>
                <a:t>tillidsrepræsen-tantens</a:t>
              </a:r>
              <a:r>
                <a:rPr lang="da-DK" sz="2000" dirty="0" smtClean="0"/>
                <a:t> ansvarspådragende fejl m.v.</a:t>
              </a:r>
              <a:endParaRPr lang="da-DK" sz="2000" dirty="0"/>
            </a:p>
          </p:txBody>
        </p:sp>
      </p:grpSp>
      <p:grpSp>
        <p:nvGrpSpPr>
          <p:cNvPr id="16" name="Gruppe 15"/>
          <p:cNvGrpSpPr/>
          <p:nvPr/>
        </p:nvGrpSpPr>
        <p:grpSpPr>
          <a:xfrm>
            <a:off x="6068167" y="1874516"/>
            <a:ext cx="4424400" cy="4574011"/>
            <a:chOff x="1408514" y="2024992"/>
            <a:chExt cx="4424400" cy="4574011"/>
          </a:xfrm>
        </p:grpSpPr>
        <p:sp>
          <p:nvSpPr>
            <p:cNvPr id="17" name="Rektangel 16"/>
            <p:cNvSpPr/>
            <p:nvPr/>
          </p:nvSpPr>
          <p:spPr>
            <a:xfrm>
              <a:off x="1408514" y="2024992"/>
              <a:ext cx="4424400" cy="457401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da-DK"/>
            </a:p>
          </p:txBody>
        </p:sp>
        <p:sp>
          <p:nvSpPr>
            <p:cNvPr id="18" name="Tekstfelt 17"/>
            <p:cNvSpPr txBox="1"/>
            <p:nvPr/>
          </p:nvSpPr>
          <p:spPr>
            <a:xfrm>
              <a:off x="2515027" y="2218603"/>
              <a:ext cx="2211374" cy="430887"/>
            </a:xfrm>
            <a:prstGeom prst="rect">
              <a:avLst/>
            </a:prstGeom>
            <a:noFill/>
          </p:spPr>
          <p:txBody>
            <a:bodyPr wrap="square" rtlCol="0">
              <a:spAutoFit/>
            </a:bodyPr>
            <a:lstStyle/>
            <a:p>
              <a:pPr algn="ctr"/>
              <a:r>
                <a:rPr lang="da-DK" sz="2200" b="1" dirty="0" smtClean="0"/>
                <a:t>U L E M P E R</a:t>
              </a:r>
              <a:endParaRPr lang="da-DK" sz="2200" b="1" dirty="0"/>
            </a:p>
          </p:txBody>
        </p:sp>
        <p:cxnSp>
          <p:nvCxnSpPr>
            <p:cNvPr id="19" name="Lige forbindelse 18"/>
            <p:cNvCxnSpPr/>
            <p:nvPr/>
          </p:nvCxnSpPr>
          <p:spPr>
            <a:xfrm>
              <a:off x="1658726" y="2745744"/>
              <a:ext cx="3924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Tekstfelt 19"/>
            <p:cNvSpPr txBox="1"/>
            <p:nvPr/>
          </p:nvSpPr>
          <p:spPr>
            <a:xfrm>
              <a:off x="1572635" y="2849974"/>
              <a:ext cx="4096158" cy="1631216"/>
            </a:xfrm>
            <a:prstGeom prst="rect">
              <a:avLst/>
            </a:prstGeom>
            <a:noFill/>
          </p:spPr>
          <p:txBody>
            <a:bodyPr wrap="square" rtlCol="0">
              <a:spAutoFit/>
            </a:bodyPr>
            <a:lstStyle/>
            <a:p>
              <a:r>
                <a:rPr lang="da-DK" sz="2000" dirty="0" smtClean="0"/>
                <a:t>Tillidsrepræsentanten kan pålægges et latent meget vidtrækkende </a:t>
              </a:r>
              <a:r>
                <a:rPr lang="da-DK" sz="2000" dirty="0" err="1" smtClean="0"/>
                <a:t>erstat-nings</a:t>
              </a:r>
              <a:r>
                <a:rPr lang="da-DK" sz="2000" dirty="0" smtClean="0"/>
                <a:t>- og straffeansvar for manglende efterlevelse af et forholdsvist kompliceret regelsæt.</a:t>
              </a:r>
              <a:endParaRPr lang="da-DK" sz="2000" dirty="0"/>
            </a:p>
          </p:txBody>
        </p:sp>
        <p:sp>
          <p:nvSpPr>
            <p:cNvPr id="21" name="Tekstfelt 20"/>
            <p:cNvSpPr txBox="1"/>
            <p:nvPr/>
          </p:nvSpPr>
          <p:spPr>
            <a:xfrm>
              <a:off x="1572635" y="4609016"/>
              <a:ext cx="4096158" cy="1631216"/>
            </a:xfrm>
            <a:prstGeom prst="rect">
              <a:avLst/>
            </a:prstGeom>
            <a:noFill/>
          </p:spPr>
          <p:txBody>
            <a:bodyPr wrap="square" rtlCol="0">
              <a:spAutoFit/>
            </a:bodyPr>
            <a:lstStyle/>
            <a:p>
              <a:r>
                <a:rPr lang="da-DK" sz="2000" dirty="0" smtClean="0"/>
                <a:t>Tillidsrepræsentanten pålægges væsentlige administrative og retlige byrder, bl.a. ansvarlig for at opfylde de registreredes rettigheder i </a:t>
              </a:r>
              <a:r>
                <a:rPr lang="da-DK" sz="2000" dirty="0" err="1" smtClean="0"/>
                <a:t>forord-ningens</a:t>
              </a:r>
              <a:r>
                <a:rPr lang="da-DK" sz="2000" dirty="0" smtClean="0"/>
                <a:t> kapitel III, mv.</a:t>
              </a:r>
              <a:endParaRPr lang="da-DK" sz="2000" dirty="0"/>
            </a:p>
          </p:txBody>
        </p:sp>
      </p:grpSp>
      <p:pic>
        <p:nvPicPr>
          <p:cNvPr id="24" name="Billede 23"/>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10533414" y="6229508"/>
            <a:ext cx="896586" cy="507160"/>
          </a:xfrm>
          <a:prstGeom prst="rect">
            <a:avLst/>
          </a:prstGeom>
        </p:spPr>
      </p:pic>
      <p:pic>
        <p:nvPicPr>
          <p:cNvPr id="25" name="Billed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17778" y="6201295"/>
            <a:ext cx="515657" cy="563586"/>
          </a:xfrm>
          <a:prstGeom prst="rect">
            <a:avLst/>
          </a:prstGeom>
        </p:spPr>
      </p:pic>
    </p:spTree>
    <p:extLst>
      <p:ext uri="{BB962C8B-B14F-4D97-AF65-F5344CB8AC3E}">
        <p14:creationId xmlns:p14="http://schemas.microsoft.com/office/powerpoint/2010/main" val="961223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1678" y="576682"/>
            <a:ext cx="10178322" cy="1492132"/>
          </a:xfrm>
        </p:spPr>
        <p:txBody>
          <a:bodyPr>
            <a:normAutofit/>
          </a:bodyPr>
          <a:lstStyle/>
          <a:p>
            <a:r>
              <a:rPr lang="da-DK" sz="4100" dirty="0" smtClean="0"/>
              <a:t>Overenskomst og persondata</a:t>
            </a:r>
            <a:endParaRPr lang="da-DK" sz="4100" dirty="0"/>
          </a:p>
        </p:txBody>
      </p:sp>
      <p:sp>
        <p:nvSpPr>
          <p:cNvPr id="3" name="Rektangel 2"/>
          <p:cNvSpPr/>
          <p:nvPr/>
        </p:nvSpPr>
        <p:spPr>
          <a:xfrm>
            <a:off x="1352939" y="2726575"/>
            <a:ext cx="4815104" cy="347472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da-DK"/>
          </a:p>
        </p:txBody>
      </p:sp>
      <p:sp>
        <p:nvSpPr>
          <p:cNvPr id="4" name="Tekstfelt 3"/>
          <p:cNvSpPr txBox="1"/>
          <p:nvPr/>
        </p:nvSpPr>
        <p:spPr>
          <a:xfrm>
            <a:off x="1267690" y="1422538"/>
            <a:ext cx="9800706" cy="830997"/>
          </a:xfrm>
          <a:prstGeom prst="rect">
            <a:avLst/>
          </a:prstGeom>
          <a:noFill/>
        </p:spPr>
        <p:txBody>
          <a:bodyPr wrap="square" rtlCol="0">
            <a:spAutoFit/>
          </a:bodyPr>
          <a:lstStyle/>
          <a:p>
            <a:r>
              <a:rPr lang="da-DK" sz="2400" dirty="0" smtClean="0"/>
              <a:t>Persondataretlige behandlinger i det fagretlige system – forankret i praksis, i arbejdsretsloven og de kollektive aftaler, herunder hovedaftaler.</a:t>
            </a:r>
            <a:endParaRPr lang="da-DK" sz="2400" dirty="0"/>
          </a:p>
        </p:txBody>
      </p:sp>
      <p:sp>
        <p:nvSpPr>
          <p:cNvPr id="5" name="Rektangel 4"/>
          <p:cNvSpPr/>
          <p:nvPr/>
        </p:nvSpPr>
        <p:spPr>
          <a:xfrm>
            <a:off x="6197140" y="2726574"/>
            <a:ext cx="4794321" cy="3474721"/>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
        <p:nvSpPr>
          <p:cNvPr id="6" name="Tekstfelt 5"/>
          <p:cNvSpPr txBox="1"/>
          <p:nvPr/>
        </p:nvSpPr>
        <p:spPr>
          <a:xfrm>
            <a:off x="1484943" y="2982036"/>
            <a:ext cx="4506555" cy="369332"/>
          </a:xfrm>
          <a:prstGeom prst="rect">
            <a:avLst/>
          </a:prstGeom>
          <a:noFill/>
        </p:spPr>
        <p:txBody>
          <a:bodyPr wrap="none" rtlCol="0">
            <a:spAutoFit/>
          </a:bodyPr>
          <a:lstStyle/>
          <a:p>
            <a:r>
              <a:rPr lang="da-DK" b="1" dirty="0"/>
              <a:t>D</a:t>
            </a:r>
            <a:r>
              <a:rPr lang="da-DK" b="1" dirty="0" smtClean="0"/>
              <a:t>ET </a:t>
            </a:r>
            <a:r>
              <a:rPr lang="da-DK" b="1" dirty="0"/>
              <a:t>LOKALE/DECENTRALE </a:t>
            </a:r>
            <a:r>
              <a:rPr lang="da-DK" b="1" dirty="0" smtClean="0"/>
              <a:t>NIVEAU:</a:t>
            </a:r>
            <a:endParaRPr lang="da-DK" b="1" dirty="0"/>
          </a:p>
        </p:txBody>
      </p:sp>
      <p:sp>
        <p:nvSpPr>
          <p:cNvPr id="7" name="Tekstfelt 6"/>
          <p:cNvSpPr txBox="1"/>
          <p:nvPr/>
        </p:nvSpPr>
        <p:spPr>
          <a:xfrm>
            <a:off x="1573774" y="3451197"/>
            <a:ext cx="4502831" cy="1200329"/>
          </a:xfrm>
          <a:prstGeom prst="rect">
            <a:avLst/>
          </a:prstGeom>
          <a:noFill/>
        </p:spPr>
        <p:txBody>
          <a:bodyPr wrap="square" rtlCol="0">
            <a:spAutoFit/>
          </a:bodyPr>
          <a:lstStyle/>
          <a:p>
            <a:r>
              <a:rPr lang="da-DK" dirty="0" smtClean="0"/>
              <a:t>Tillidsrepræsentanten, medarbejderen, den faglige organisation og virksomheden på kryds og tværs:</a:t>
            </a:r>
          </a:p>
          <a:p>
            <a:endParaRPr lang="da-DK" dirty="0"/>
          </a:p>
        </p:txBody>
      </p:sp>
      <p:sp>
        <p:nvSpPr>
          <p:cNvPr id="8" name="Tekstfelt 7"/>
          <p:cNvSpPr txBox="1"/>
          <p:nvPr/>
        </p:nvSpPr>
        <p:spPr>
          <a:xfrm>
            <a:off x="1969328" y="4377060"/>
            <a:ext cx="4227812" cy="1708160"/>
          </a:xfrm>
          <a:prstGeom prst="rect">
            <a:avLst/>
          </a:prstGeom>
          <a:noFill/>
        </p:spPr>
        <p:txBody>
          <a:bodyPr wrap="square" rtlCol="0">
            <a:spAutoFit/>
          </a:bodyPr>
          <a:lstStyle/>
          <a:p>
            <a:pPr>
              <a:spcBef>
                <a:spcPts val="600"/>
              </a:spcBef>
            </a:pPr>
            <a:r>
              <a:rPr lang="da-DK" dirty="0" smtClean="0"/>
              <a:t>50%-reglen</a:t>
            </a:r>
          </a:p>
          <a:p>
            <a:pPr>
              <a:spcBef>
                <a:spcPts val="600"/>
              </a:spcBef>
            </a:pPr>
            <a:r>
              <a:rPr lang="da-DK" dirty="0" smtClean="0"/>
              <a:t>Kontingenttræk til den faglige organisation</a:t>
            </a:r>
          </a:p>
          <a:p>
            <a:pPr>
              <a:spcBef>
                <a:spcPts val="600"/>
              </a:spcBef>
            </a:pPr>
            <a:r>
              <a:rPr lang="da-DK" dirty="0" smtClean="0"/>
              <a:t>Lokalforhandlinger</a:t>
            </a:r>
          </a:p>
          <a:p>
            <a:pPr>
              <a:spcBef>
                <a:spcPts val="600"/>
              </a:spcBef>
            </a:pPr>
            <a:r>
              <a:rPr lang="da-DK" dirty="0" smtClean="0"/>
              <a:t>Ansøgningssager i den offentlige forvaltning</a:t>
            </a:r>
          </a:p>
          <a:p>
            <a:endParaRPr lang="da-DK" dirty="0"/>
          </a:p>
        </p:txBody>
      </p:sp>
      <p:sp>
        <p:nvSpPr>
          <p:cNvPr id="9" name="Tekstfelt 8"/>
          <p:cNvSpPr txBox="1"/>
          <p:nvPr/>
        </p:nvSpPr>
        <p:spPr>
          <a:xfrm>
            <a:off x="6461396" y="2965183"/>
            <a:ext cx="3132781" cy="369332"/>
          </a:xfrm>
          <a:prstGeom prst="rect">
            <a:avLst/>
          </a:prstGeom>
          <a:noFill/>
        </p:spPr>
        <p:txBody>
          <a:bodyPr wrap="none" rtlCol="0">
            <a:spAutoFit/>
          </a:bodyPr>
          <a:lstStyle/>
          <a:p>
            <a:r>
              <a:rPr lang="da-DK" b="1" dirty="0" smtClean="0"/>
              <a:t>DET CENTRALE NIVEAU:</a:t>
            </a:r>
            <a:endParaRPr lang="da-DK" b="1" dirty="0"/>
          </a:p>
        </p:txBody>
      </p:sp>
      <p:sp>
        <p:nvSpPr>
          <p:cNvPr id="10" name="Tekstfelt 9"/>
          <p:cNvSpPr txBox="1"/>
          <p:nvPr/>
        </p:nvSpPr>
        <p:spPr>
          <a:xfrm>
            <a:off x="6472159" y="3463275"/>
            <a:ext cx="4718678" cy="2693045"/>
          </a:xfrm>
          <a:prstGeom prst="rect">
            <a:avLst/>
          </a:prstGeom>
          <a:noFill/>
        </p:spPr>
        <p:txBody>
          <a:bodyPr wrap="square" rtlCol="0">
            <a:spAutoFit/>
          </a:bodyPr>
          <a:lstStyle/>
          <a:p>
            <a:pPr>
              <a:spcBef>
                <a:spcPts val="600"/>
              </a:spcBef>
            </a:pPr>
            <a:r>
              <a:rPr lang="da-DK" dirty="0" smtClean="0"/>
              <a:t>Organisationsmøder</a:t>
            </a:r>
          </a:p>
          <a:p>
            <a:pPr>
              <a:spcBef>
                <a:spcPts val="600"/>
              </a:spcBef>
            </a:pPr>
            <a:r>
              <a:rPr lang="da-DK" dirty="0" smtClean="0"/>
              <a:t>Fællesmøder</a:t>
            </a:r>
          </a:p>
          <a:p>
            <a:pPr>
              <a:spcBef>
                <a:spcPts val="600"/>
              </a:spcBef>
            </a:pPr>
            <a:r>
              <a:rPr lang="da-DK" dirty="0" smtClean="0"/>
              <a:t>Forberedende møder forud for </a:t>
            </a:r>
            <a:br>
              <a:rPr lang="da-DK" dirty="0" smtClean="0"/>
            </a:br>
            <a:r>
              <a:rPr lang="da-DK" dirty="0" smtClean="0"/>
              <a:t>nævnsforhandlinger</a:t>
            </a:r>
          </a:p>
          <a:p>
            <a:pPr>
              <a:spcBef>
                <a:spcPts val="600"/>
              </a:spcBef>
            </a:pPr>
            <a:r>
              <a:rPr lang="da-DK" dirty="0" smtClean="0"/>
              <a:t>Faglig voldgift</a:t>
            </a:r>
          </a:p>
          <a:p>
            <a:pPr>
              <a:spcBef>
                <a:spcPts val="600"/>
              </a:spcBef>
            </a:pPr>
            <a:r>
              <a:rPr lang="da-DK" dirty="0" smtClean="0"/>
              <a:t>Arbejdsretten</a:t>
            </a:r>
          </a:p>
          <a:p>
            <a:pPr>
              <a:spcBef>
                <a:spcPts val="600"/>
              </a:spcBef>
            </a:pPr>
            <a:r>
              <a:rPr lang="da-DK" dirty="0" smtClean="0"/>
              <a:t>Etc.</a:t>
            </a:r>
          </a:p>
          <a:p>
            <a:endParaRPr lang="da-DK" dirty="0"/>
          </a:p>
        </p:txBody>
      </p:sp>
      <p:pic>
        <p:nvPicPr>
          <p:cNvPr id="11" name="Picture 2" descr="Relateret billede"/>
          <p:cNvPicPr>
            <a:picLocks noChangeAspect="1" noChangeArrowheads="1"/>
          </p:cNvPicPr>
          <p:nvPr/>
        </p:nvPicPr>
        <p:blipFill>
          <a:blip r:embed="rId3">
            <a:clrChange>
              <a:clrFrom>
                <a:srgbClr val="FFFFFF"/>
              </a:clrFrom>
              <a:clrTo>
                <a:srgbClr val="FFFFFF">
                  <a:alpha val="0"/>
                </a:srgbClr>
              </a:clrTo>
            </a:clrChange>
            <a:biLevel thresh="75000"/>
            <a:extLst>
              <a:ext uri="{28A0092B-C50C-407E-A947-70E740481C1C}">
                <a14:useLocalDpi xmlns:a14="http://schemas.microsoft.com/office/drawing/2010/main" val="0"/>
              </a:ext>
            </a:extLst>
          </a:blip>
          <a:srcRect/>
          <a:stretch>
            <a:fillRect/>
          </a:stretch>
        </p:blipFill>
        <p:spPr bwMode="auto">
          <a:xfrm flipV="1">
            <a:off x="1702958" y="4480690"/>
            <a:ext cx="270533" cy="17190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Relateret billede"/>
          <p:cNvPicPr>
            <a:picLocks noChangeAspect="1" noChangeArrowheads="1"/>
          </p:cNvPicPr>
          <p:nvPr/>
        </p:nvPicPr>
        <p:blipFill>
          <a:blip r:embed="rId3">
            <a:clrChange>
              <a:clrFrom>
                <a:srgbClr val="FFFFFF"/>
              </a:clrFrom>
              <a:clrTo>
                <a:srgbClr val="FFFFFF">
                  <a:alpha val="0"/>
                </a:srgbClr>
              </a:clrTo>
            </a:clrChange>
            <a:biLevel thresh="75000"/>
            <a:extLst>
              <a:ext uri="{28A0092B-C50C-407E-A947-70E740481C1C}">
                <a14:useLocalDpi xmlns:a14="http://schemas.microsoft.com/office/drawing/2010/main" val="0"/>
              </a:ext>
            </a:extLst>
          </a:blip>
          <a:srcRect/>
          <a:stretch>
            <a:fillRect/>
          </a:stretch>
        </p:blipFill>
        <p:spPr bwMode="auto">
          <a:xfrm flipV="1">
            <a:off x="1702958" y="4838602"/>
            <a:ext cx="270533" cy="17190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Relateret billede"/>
          <p:cNvPicPr>
            <a:picLocks noChangeAspect="1" noChangeArrowheads="1"/>
          </p:cNvPicPr>
          <p:nvPr/>
        </p:nvPicPr>
        <p:blipFill>
          <a:blip r:embed="rId3">
            <a:clrChange>
              <a:clrFrom>
                <a:srgbClr val="FFFFFF"/>
              </a:clrFrom>
              <a:clrTo>
                <a:srgbClr val="FFFFFF">
                  <a:alpha val="0"/>
                </a:srgbClr>
              </a:clrTo>
            </a:clrChange>
            <a:biLevel thresh="75000"/>
            <a:extLst>
              <a:ext uri="{28A0092B-C50C-407E-A947-70E740481C1C}">
                <a14:useLocalDpi xmlns:a14="http://schemas.microsoft.com/office/drawing/2010/main" val="0"/>
              </a:ext>
            </a:extLst>
          </a:blip>
          <a:srcRect/>
          <a:stretch>
            <a:fillRect/>
          </a:stretch>
        </p:blipFill>
        <p:spPr bwMode="auto">
          <a:xfrm flipV="1">
            <a:off x="1702958" y="5198655"/>
            <a:ext cx="270533" cy="17190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Relateret billede"/>
          <p:cNvPicPr>
            <a:picLocks noChangeAspect="1" noChangeArrowheads="1"/>
          </p:cNvPicPr>
          <p:nvPr/>
        </p:nvPicPr>
        <p:blipFill>
          <a:blip r:embed="rId3">
            <a:clrChange>
              <a:clrFrom>
                <a:srgbClr val="FFFFFF"/>
              </a:clrFrom>
              <a:clrTo>
                <a:srgbClr val="FFFFFF">
                  <a:alpha val="0"/>
                </a:srgbClr>
              </a:clrTo>
            </a:clrChange>
            <a:biLevel thresh="75000"/>
            <a:extLst>
              <a:ext uri="{28A0092B-C50C-407E-A947-70E740481C1C}">
                <a14:useLocalDpi xmlns:a14="http://schemas.microsoft.com/office/drawing/2010/main" val="0"/>
              </a:ext>
            </a:extLst>
          </a:blip>
          <a:srcRect/>
          <a:stretch>
            <a:fillRect/>
          </a:stretch>
        </p:blipFill>
        <p:spPr bwMode="auto">
          <a:xfrm flipV="1">
            <a:off x="1701977" y="5540653"/>
            <a:ext cx="270533" cy="171906"/>
          </a:xfrm>
          <a:prstGeom prst="rect">
            <a:avLst/>
          </a:prstGeom>
          <a:noFill/>
          <a:extLst>
            <a:ext uri="{909E8E84-426E-40DD-AFC4-6F175D3DCCD1}">
              <a14:hiddenFill xmlns:a14="http://schemas.microsoft.com/office/drawing/2010/main">
                <a:solidFill>
                  <a:srgbClr val="FFFFFF"/>
                </a:solidFill>
              </a14:hiddenFill>
            </a:ext>
          </a:extLst>
        </p:spPr>
      </p:pic>
      <p:pic>
        <p:nvPicPr>
          <p:cNvPr id="16" name="Billede 15"/>
          <p:cNvPicPr>
            <a:picLocks noChangeAspect="1"/>
          </p:cNvPicPr>
          <p:nvPr/>
        </p:nvPicPr>
        <p:blipFill>
          <a:blip r:embed="rId4">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10533414" y="6229508"/>
            <a:ext cx="896586" cy="507160"/>
          </a:xfrm>
          <a:prstGeom prst="rect">
            <a:avLst/>
          </a:prstGeom>
        </p:spPr>
      </p:pic>
      <p:pic>
        <p:nvPicPr>
          <p:cNvPr id="17" name="Billed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17778" y="6201295"/>
            <a:ext cx="515657" cy="563586"/>
          </a:xfrm>
          <a:prstGeom prst="rect">
            <a:avLst/>
          </a:prstGeom>
        </p:spPr>
      </p:pic>
    </p:spTree>
    <p:extLst>
      <p:ext uri="{BB962C8B-B14F-4D97-AF65-F5344CB8AC3E}">
        <p14:creationId xmlns:p14="http://schemas.microsoft.com/office/powerpoint/2010/main" val="62693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30773" y="610311"/>
            <a:ext cx="10411078" cy="1492132"/>
          </a:xfrm>
        </p:spPr>
        <p:txBody>
          <a:bodyPr>
            <a:normAutofit/>
          </a:bodyPr>
          <a:lstStyle/>
          <a:p>
            <a:r>
              <a:rPr lang="da-DK" sz="4100" dirty="0" smtClean="0"/>
              <a:t>Eks. På kategorier af personoplysninger</a:t>
            </a:r>
            <a:endParaRPr lang="da-DK" sz="4100" dirty="0"/>
          </a:p>
        </p:txBody>
      </p:sp>
      <p:grpSp>
        <p:nvGrpSpPr>
          <p:cNvPr id="3" name="Gruppe 2"/>
          <p:cNvGrpSpPr/>
          <p:nvPr/>
        </p:nvGrpSpPr>
        <p:grpSpPr>
          <a:xfrm>
            <a:off x="1466203" y="2102443"/>
            <a:ext cx="9774983" cy="3785118"/>
            <a:chOff x="541175" y="2621903"/>
            <a:chExt cx="9774983" cy="3785118"/>
          </a:xfrm>
        </p:grpSpPr>
        <p:sp>
          <p:nvSpPr>
            <p:cNvPr id="4" name="Rektangel 3"/>
            <p:cNvSpPr/>
            <p:nvPr/>
          </p:nvSpPr>
          <p:spPr>
            <a:xfrm>
              <a:off x="541175" y="2621903"/>
              <a:ext cx="2304662" cy="1147666"/>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da-DK" dirty="0" smtClean="0">
                  <a:solidFill>
                    <a:schemeClr val="bg1"/>
                  </a:solidFill>
                </a:rPr>
                <a:t>Fagforeningsmæssigt tilhørsforhold</a:t>
              </a:r>
              <a:endParaRPr lang="da-DK" dirty="0">
                <a:solidFill>
                  <a:schemeClr val="bg1"/>
                </a:solidFill>
              </a:endParaRPr>
            </a:p>
          </p:txBody>
        </p:sp>
        <p:sp>
          <p:nvSpPr>
            <p:cNvPr id="5" name="Rektangel 4"/>
            <p:cNvSpPr/>
            <p:nvPr/>
          </p:nvSpPr>
          <p:spPr>
            <a:xfrm>
              <a:off x="541175" y="3940629"/>
              <a:ext cx="2304662" cy="1147666"/>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da-DK" dirty="0" smtClean="0">
                  <a:solidFill>
                    <a:schemeClr val="bg1"/>
                  </a:solidFill>
                </a:rPr>
                <a:t>Helbredsoplysninger</a:t>
              </a:r>
              <a:endParaRPr lang="da-DK" dirty="0">
                <a:solidFill>
                  <a:schemeClr val="bg1"/>
                </a:solidFill>
              </a:endParaRPr>
            </a:p>
          </p:txBody>
        </p:sp>
        <p:sp>
          <p:nvSpPr>
            <p:cNvPr id="6" name="Rektangel 5"/>
            <p:cNvSpPr/>
            <p:nvPr/>
          </p:nvSpPr>
          <p:spPr>
            <a:xfrm>
              <a:off x="541175" y="5259355"/>
              <a:ext cx="2304662" cy="1147666"/>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da-DK" dirty="0" smtClean="0">
                  <a:solidFill>
                    <a:schemeClr val="bg1"/>
                  </a:solidFill>
                </a:rPr>
                <a:t>Familiære forhold</a:t>
              </a:r>
              <a:endParaRPr lang="da-DK" dirty="0">
                <a:solidFill>
                  <a:schemeClr val="bg1"/>
                </a:solidFill>
              </a:endParaRPr>
            </a:p>
          </p:txBody>
        </p:sp>
        <p:sp>
          <p:nvSpPr>
            <p:cNvPr id="7" name="Rektangel 6"/>
            <p:cNvSpPr/>
            <p:nvPr/>
          </p:nvSpPr>
          <p:spPr>
            <a:xfrm>
              <a:off x="3022341" y="2621903"/>
              <a:ext cx="2304662" cy="1147666"/>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da-DK" dirty="0" smtClean="0">
                  <a:solidFill>
                    <a:schemeClr val="bg1"/>
                  </a:solidFill>
                </a:rPr>
                <a:t>Billede- og lydoptagelser</a:t>
              </a:r>
              <a:endParaRPr lang="da-DK" dirty="0">
                <a:solidFill>
                  <a:schemeClr val="bg1"/>
                </a:solidFill>
              </a:endParaRPr>
            </a:p>
          </p:txBody>
        </p:sp>
        <p:sp>
          <p:nvSpPr>
            <p:cNvPr id="8" name="Rektangel 7"/>
            <p:cNvSpPr/>
            <p:nvPr/>
          </p:nvSpPr>
          <p:spPr>
            <a:xfrm>
              <a:off x="3013788" y="3940629"/>
              <a:ext cx="2313215" cy="1147666"/>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da-DK" dirty="0" smtClean="0">
                  <a:solidFill>
                    <a:schemeClr val="bg1"/>
                  </a:solidFill>
                </a:rPr>
                <a:t>Lønoplysninger</a:t>
              </a:r>
              <a:endParaRPr lang="da-DK" dirty="0">
                <a:solidFill>
                  <a:schemeClr val="bg1"/>
                </a:solidFill>
              </a:endParaRPr>
            </a:p>
          </p:txBody>
        </p:sp>
        <p:sp>
          <p:nvSpPr>
            <p:cNvPr id="9" name="Rektangel 8"/>
            <p:cNvSpPr/>
            <p:nvPr/>
          </p:nvSpPr>
          <p:spPr>
            <a:xfrm>
              <a:off x="3013788" y="5259355"/>
              <a:ext cx="2313215" cy="1147666"/>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da-DK" dirty="0" smtClean="0">
                  <a:solidFill>
                    <a:schemeClr val="bg1"/>
                  </a:solidFill>
                </a:rPr>
                <a:t>Pension</a:t>
              </a:r>
              <a:endParaRPr lang="da-DK" dirty="0">
                <a:solidFill>
                  <a:schemeClr val="bg1"/>
                </a:solidFill>
              </a:endParaRPr>
            </a:p>
          </p:txBody>
        </p:sp>
        <p:sp>
          <p:nvSpPr>
            <p:cNvPr id="10" name="Rektangel 9"/>
            <p:cNvSpPr/>
            <p:nvPr/>
          </p:nvSpPr>
          <p:spPr>
            <a:xfrm>
              <a:off x="5503507" y="2621903"/>
              <a:ext cx="2313215" cy="1147666"/>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da-DK" dirty="0" smtClean="0">
                  <a:solidFill>
                    <a:schemeClr val="bg1"/>
                  </a:solidFill>
                </a:rPr>
                <a:t>Kvalifikations-vurderinger</a:t>
              </a:r>
              <a:endParaRPr lang="da-DK" dirty="0">
                <a:solidFill>
                  <a:schemeClr val="bg1"/>
                </a:solidFill>
              </a:endParaRPr>
            </a:p>
          </p:txBody>
        </p:sp>
        <p:sp>
          <p:nvSpPr>
            <p:cNvPr id="11" name="Rektangel 10"/>
            <p:cNvSpPr/>
            <p:nvPr/>
          </p:nvSpPr>
          <p:spPr>
            <a:xfrm>
              <a:off x="5503507" y="3940629"/>
              <a:ext cx="2313215" cy="1147666"/>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da-DK" dirty="0" smtClean="0">
                  <a:solidFill>
                    <a:schemeClr val="bg1"/>
                  </a:solidFill>
                </a:rPr>
                <a:t>Referater fra MUS</a:t>
              </a:r>
              <a:endParaRPr lang="da-DK" dirty="0">
                <a:solidFill>
                  <a:schemeClr val="bg1"/>
                </a:solidFill>
              </a:endParaRPr>
            </a:p>
          </p:txBody>
        </p:sp>
        <p:sp>
          <p:nvSpPr>
            <p:cNvPr id="12" name="Rektangel 11"/>
            <p:cNvSpPr/>
            <p:nvPr/>
          </p:nvSpPr>
          <p:spPr>
            <a:xfrm>
              <a:off x="5511284" y="5259355"/>
              <a:ext cx="2305438" cy="1147666"/>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da-DK" dirty="0" smtClean="0">
                  <a:solidFill>
                    <a:schemeClr val="bg1"/>
                  </a:solidFill>
                </a:rPr>
                <a:t>Trivsels- og fraværssamtaler</a:t>
              </a:r>
              <a:endParaRPr lang="da-DK" dirty="0">
                <a:solidFill>
                  <a:schemeClr val="bg1"/>
                </a:solidFill>
              </a:endParaRPr>
            </a:p>
          </p:txBody>
        </p:sp>
        <p:sp>
          <p:nvSpPr>
            <p:cNvPr id="13" name="Rektangel 12"/>
            <p:cNvSpPr/>
            <p:nvPr/>
          </p:nvSpPr>
          <p:spPr>
            <a:xfrm>
              <a:off x="8002943" y="2621903"/>
              <a:ext cx="2313215" cy="1147666"/>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da-DK" dirty="0" smtClean="0">
                  <a:solidFill>
                    <a:schemeClr val="bg1"/>
                  </a:solidFill>
                </a:rPr>
                <a:t>CPR</a:t>
              </a:r>
              <a:endParaRPr lang="da-DK" dirty="0">
                <a:solidFill>
                  <a:schemeClr val="bg1"/>
                </a:solidFill>
              </a:endParaRPr>
            </a:p>
          </p:txBody>
        </p:sp>
        <p:sp>
          <p:nvSpPr>
            <p:cNvPr id="14" name="Rektangel 13"/>
            <p:cNvSpPr/>
            <p:nvPr/>
          </p:nvSpPr>
          <p:spPr>
            <a:xfrm>
              <a:off x="8002943" y="3940629"/>
              <a:ext cx="2313215" cy="1147666"/>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da-DK" dirty="0" smtClean="0">
                  <a:solidFill>
                    <a:schemeClr val="bg1"/>
                  </a:solidFill>
                </a:rPr>
                <a:t>Kontaktoplysninger</a:t>
              </a:r>
              <a:endParaRPr lang="da-DK" dirty="0">
                <a:solidFill>
                  <a:schemeClr val="bg1"/>
                </a:solidFill>
              </a:endParaRPr>
            </a:p>
          </p:txBody>
        </p:sp>
        <p:sp>
          <p:nvSpPr>
            <p:cNvPr id="15" name="Rektangel 14"/>
            <p:cNvSpPr/>
            <p:nvPr/>
          </p:nvSpPr>
          <p:spPr>
            <a:xfrm>
              <a:off x="8006834" y="5259355"/>
              <a:ext cx="2309324" cy="1147666"/>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da-DK" dirty="0" smtClean="0">
                  <a:solidFill>
                    <a:schemeClr val="bg1"/>
                  </a:solidFill>
                </a:rPr>
                <a:t>Etc.</a:t>
              </a:r>
              <a:endParaRPr lang="da-DK" dirty="0">
                <a:solidFill>
                  <a:schemeClr val="bg1"/>
                </a:solidFill>
              </a:endParaRPr>
            </a:p>
          </p:txBody>
        </p:sp>
      </p:grpSp>
      <p:pic>
        <p:nvPicPr>
          <p:cNvPr id="16" name="Billede 15"/>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10533414" y="6229508"/>
            <a:ext cx="896586" cy="507160"/>
          </a:xfrm>
          <a:prstGeom prst="rect">
            <a:avLst/>
          </a:prstGeom>
        </p:spPr>
      </p:pic>
      <p:pic>
        <p:nvPicPr>
          <p:cNvPr id="17" name="Billed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17778" y="6201295"/>
            <a:ext cx="515657" cy="563586"/>
          </a:xfrm>
          <a:prstGeom prst="rect">
            <a:avLst/>
          </a:prstGeom>
        </p:spPr>
      </p:pic>
      <p:sp>
        <p:nvSpPr>
          <p:cNvPr id="18" name="Tekstfelt 17"/>
          <p:cNvSpPr txBox="1"/>
          <p:nvPr/>
        </p:nvSpPr>
        <p:spPr>
          <a:xfrm>
            <a:off x="3341075" y="1212248"/>
            <a:ext cx="5400675" cy="461665"/>
          </a:xfrm>
          <a:prstGeom prst="rect">
            <a:avLst/>
          </a:prstGeom>
          <a:noFill/>
        </p:spPr>
        <p:txBody>
          <a:bodyPr wrap="square" rtlCol="0">
            <a:spAutoFit/>
          </a:bodyPr>
          <a:lstStyle/>
          <a:p>
            <a:pPr algn="ctr"/>
            <a:r>
              <a:rPr lang="da-DK" sz="2400" dirty="0" smtClean="0"/>
              <a:t>(I det fagretlige system)</a:t>
            </a:r>
            <a:r>
              <a:rPr lang="da-DK" dirty="0" smtClean="0"/>
              <a:t> </a:t>
            </a:r>
            <a:endParaRPr lang="da-DK" dirty="0"/>
          </a:p>
        </p:txBody>
      </p:sp>
    </p:spTree>
    <p:extLst>
      <p:ext uri="{BB962C8B-B14F-4D97-AF65-F5344CB8AC3E}">
        <p14:creationId xmlns:p14="http://schemas.microsoft.com/office/powerpoint/2010/main" val="4237173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0" y="6229320"/>
            <a:ext cx="896586" cy="507160"/>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82" y="5665734"/>
            <a:ext cx="515657" cy="563586"/>
          </a:xfrm>
          <a:prstGeom prst="rect">
            <a:avLst/>
          </a:prstGeom>
        </p:spPr>
      </p:pic>
      <p:sp>
        <p:nvSpPr>
          <p:cNvPr id="7" name="Tekstfelt 6"/>
          <p:cNvSpPr txBox="1"/>
          <p:nvPr/>
        </p:nvSpPr>
        <p:spPr>
          <a:xfrm>
            <a:off x="2959501" y="3755244"/>
            <a:ext cx="8395853" cy="1569660"/>
          </a:xfrm>
          <a:prstGeom prst="rect">
            <a:avLst/>
          </a:prstGeom>
          <a:noFill/>
        </p:spPr>
        <p:txBody>
          <a:bodyPr wrap="square" rtlCol="0">
            <a:spAutoFit/>
          </a:bodyPr>
          <a:lstStyle/>
          <a:p>
            <a:r>
              <a:rPr lang="da-DK" sz="2400" dirty="0" smtClean="0"/>
              <a:t>Arbejdsmarkedets parter har sammen med Beskæftigelses-ministeriet været involveret i Justitsministeriets implementerings-arbejde vedrørende GDPR i ansættelsesforhold samt tilsynets udarbejdelse af vejledning</a:t>
            </a:r>
            <a:endParaRPr lang="da-DK" sz="2400" dirty="0"/>
          </a:p>
        </p:txBody>
      </p:sp>
      <p:sp>
        <p:nvSpPr>
          <p:cNvPr id="8" name="Tekstfelt 7"/>
          <p:cNvSpPr txBox="1"/>
          <p:nvPr/>
        </p:nvSpPr>
        <p:spPr>
          <a:xfrm>
            <a:off x="2959501" y="2196469"/>
            <a:ext cx="8395853" cy="830997"/>
          </a:xfrm>
          <a:prstGeom prst="rect">
            <a:avLst/>
          </a:prstGeom>
          <a:noFill/>
        </p:spPr>
        <p:txBody>
          <a:bodyPr wrap="square" rtlCol="0">
            <a:spAutoFit/>
          </a:bodyPr>
          <a:lstStyle/>
          <a:p>
            <a:r>
              <a:rPr lang="da-DK" sz="2400" u="sng" dirty="0" smtClean="0"/>
              <a:t>Sikkerhed for et solidt behandlingsgrundlag i det fag-/arbejdsretlige system også efter forordningens og lovens ikrafttræden.</a:t>
            </a:r>
            <a:endParaRPr lang="da-DK" sz="2400" u="sng" dirty="0"/>
          </a:p>
        </p:txBody>
      </p:sp>
      <p:sp>
        <p:nvSpPr>
          <p:cNvPr id="9" name="Titel 1"/>
          <p:cNvSpPr>
            <a:spLocks noGrp="1"/>
          </p:cNvSpPr>
          <p:nvPr>
            <p:ph type="title"/>
          </p:nvPr>
        </p:nvSpPr>
        <p:spPr>
          <a:xfrm>
            <a:off x="2959502" y="958584"/>
            <a:ext cx="9511170" cy="734466"/>
          </a:xfrm>
        </p:spPr>
        <p:txBody>
          <a:bodyPr>
            <a:noAutofit/>
          </a:bodyPr>
          <a:lstStyle/>
          <a:p>
            <a:r>
              <a:rPr lang="da-DK" sz="4100" dirty="0" smtClean="0"/>
              <a:t>Fælles mål for </a:t>
            </a:r>
            <a:r>
              <a:rPr lang="da-DK" sz="4100" dirty="0" err="1" smtClean="0"/>
              <a:t>arbejds-markedets</a:t>
            </a:r>
            <a:r>
              <a:rPr lang="da-DK" sz="4100" dirty="0" smtClean="0"/>
              <a:t> parter</a:t>
            </a:r>
            <a:endParaRPr lang="da-DK" sz="4100" dirty="0"/>
          </a:p>
        </p:txBody>
      </p:sp>
    </p:spTree>
    <p:extLst>
      <p:ext uri="{BB962C8B-B14F-4D97-AF65-F5344CB8AC3E}">
        <p14:creationId xmlns:p14="http://schemas.microsoft.com/office/powerpoint/2010/main" val="480384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dirty="0" smtClean="0"/>
              <a:t>Artikel 6</a:t>
            </a:r>
            <a:endParaRPr lang="da-DK" sz="2400" dirty="0"/>
          </a:p>
        </p:txBody>
      </p:sp>
      <p:sp>
        <p:nvSpPr>
          <p:cNvPr id="4" name="Pladsholder til tekst 3"/>
          <p:cNvSpPr>
            <a:spLocks noGrp="1"/>
          </p:cNvSpPr>
          <p:nvPr>
            <p:ph type="body" sz="half" idx="2"/>
          </p:nvPr>
        </p:nvSpPr>
        <p:spPr>
          <a:xfrm>
            <a:off x="8337885" y="1741336"/>
            <a:ext cx="3539984" cy="4164164"/>
          </a:xfrm>
        </p:spPr>
        <p:txBody>
          <a:bodyPr>
            <a:normAutofit/>
          </a:bodyPr>
          <a:lstStyle/>
          <a:p>
            <a:r>
              <a:rPr lang="da-DK" sz="2000" dirty="0"/>
              <a:t>Den lovlige behandling/de almindelige </a:t>
            </a:r>
            <a:r>
              <a:rPr lang="da-DK" sz="2000" dirty="0" smtClean="0"/>
              <a:t>oplysninger.</a:t>
            </a:r>
            <a:br>
              <a:rPr lang="da-DK" sz="2000" dirty="0" smtClean="0"/>
            </a:br>
            <a:r>
              <a:rPr lang="da-DK" sz="2000" dirty="0" smtClean="0"/>
              <a:t>Samtlige </a:t>
            </a:r>
            <a:r>
              <a:rPr lang="da-DK" sz="2000" dirty="0"/>
              <a:t>personhenførbare oplysninger, der ikke er opregnet i art. </a:t>
            </a:r>
            <a:r>
              <a:rPr lang="da-DK" sz="2000" dirty="0" smtClean="0"/>
              <a:t>9 (§§ 8 og 11)</a:t>
            </a:r>
            <a:endParaRPr lang="da-DK" sz="2000" dirty="0"/>
          </a:p>
          <a:p>
            <a:endParaRPr lang="da-DK" sz="2000" dirty="0"/>
          </a:p>
        </p:txBody>
      </p:sp>
      <p:grpSp>
        <p:nvGrpSpPr>
          <p:cNvPr id="5" name="Gruppe 4"/>
          <p:cNvGrpSpPr/>
          <p:nvPr/>
        </p:nvGrpSpPr>
        <p:grpSpPr>
          <a:xfrm>
            <a:off x="461780" y="1055534"/>
            <a:ext cx="7127741" cy="5182454"/>
            <a:chOff x="6213382" y="903598"/>
            <a:chExt cx="6073120" cy="5182454"/>
          </a:xfrm>
        </p:grpSpPr>
        <p:sp>
          <p:nvSpPr>
            <p:cNvPr id="6" name="Tekstfelt 5"/>
            <p:cNvSpPr txBox="1"/>
            <p:nvPr/>
          </p:nvSpPr>
          <p:spPr>
            <a:xfrm>
              <a:off x="6213382" y="903598"/>
              <a:ext cx="4973216" cy="400110"/>
            </a:xfrm>
            <a:prstGeom prst="rect">
              <a:avLst/>
            </a:prstGeom>
            <a:noFill/>
          </p:spPr>
          <p:txBody>
            <a:bodyPr wrap="square" rtlCol="0">
              <a:spAutoFit/>
            </a:bodyPr>
            <a:lstStyle/>
            <a:p>
              <a:r>
                <a:rPr lang="da-DK" sz="2000" dirty="0" smtClean="0">
                  <a:solidFill>
                    <a:srgbClr val="FF0000"/>
                  </a:solidFill>
                </a:rPr>
                <a:t>Litra a)</a:t>
              </a:r>
              <a:r>
                <a:rPr lang="da-DK" sz="2000" dirty="0" smtClean="0"/>
                <a:t> Samtykke til behandlinger.</a:t>
              </a:r>
              <a:endParaRPr lang="da-DK" sz="2000" dirty="0"/>
            </a:p>
          </p:txBody>
        </p:sp>
        <p:sp>
          <p:nvSpPr>
            <p:cNvPr id="7" name="Tekstfelt 6"/>
            <p:cNvSpPr txBox="1"/>
            <p:nvPr/>
          </p:nvSpPr>
          <p:spPr>
            <a:xfrm>
              <a:off x="6213382" y="2059308"/>
              <a:ext cx="6073120" cy="707886"/>
            </a:xfrm>
            <a:prstGeom prst="rect">
              <a:avLst/>
            </a:prstGeom>
            <a:noFill/>
          </p:spPr>
          <p:txBody>
            <a:bodyPr wrap="square" rtlCol="0">
              <a:spAutoFit/>
            </a:bodyPr>
            <a:lstStyle/>
            <a:p>
              <a:r>
                <a:rPr lang="da-DK" sz="2000" dirty="0" smtClean="0">
                  <a:solidFill>
                    <a:srgbClr val="FF0000"/>
                  </a:solidFill>
                </a:rPr>
                <a:t>Litra c) </a:t>
              </a:r>
              <a:r>
                <a:rPr lang="da-DK" sz="2000" dirty="0" smtClean="0"/>
                <a:t>Behandlingen er nødvendig for at overholde en retlig forpligtelse som påhviler den dataansvarlige.</a:t>
              </a:r>
              <a:endParaRPr lang="da-DK" sz="2000" dirty="0"/>
            </a:p>
          </p:txBody>
        </p:sp>
        <p:sp>
          <p:nvSpPr>
            <p:cNvPr id="8" name="Tekstfelt 7"/>
            <p:cNvSpPr txBox="1"/>
            <p:nvPr/>
          </p:nvSpPr>
          <p:spPr>
            <a:xfrm>
              <a:off x="6225090" y="2795407"/>
              <a:ext cx="5903134" cy="1015663"/>
            </a:xfrm>
            <a:prstGeom prst="rect">
              <a:avLst/>
            </a:prstGeom>
            <a:noFill/>
          </p:spPr>
          <p:txBody>
            <a:bodyPr wrap="square" rtlCol="0">
              <a:spAutoFit/>
            </a:bodyPr>
            <a:lstStyle/>
            <a:p>
              <a:r>
                <a:rPr lang="da-DK" sz="2000" dirty="0" smtClean="0">
                  <a:solidFill>
                    <a:srgbClr val="FF0000"/>
                  </a:solidFill>
                </a:rPr>
                <a:t>Litra e)</a:t>
              </a:r>
              <a:r>
                <a:rPr lang="da-DK" sz="2000" dirty="0" smtClean="0"/>
                <a:t> Behandlingen er nødvendig af hensyn til udførelsen af en opgave i samfundets interesse eller som henhører under offentlig myndighedsudøvelse, som den dataansvarlige har fået pålagt.</a:t>
              </a:r>
              <a:endParaRPr lang="da-DK" sz="2000" dirty="0"/>
            </a:p>
          </p:txBody>
        </p:sp>
        <p:sp>
          <p:nvSpPr>
            <p:cNvPr id="9" name="Tekstfelt 8"/>
            <p:cNvSpPr txBox="1"/>
            <p:nvPr/>
          </p:nvSpPr>
          <p:spPr>
            <a:xfrm>
              <a:off x="6225090" y="3839283"/>
              <a:ext cx="5818140" cy="2246769"/>
            </a:xfrm>
            <a:prstGeom prst="rect">
              <a:avLst/>
            </a:prstGeom>
            <a:noFill/>
          </p:spPr>
          <p:txBody>
            <a:bodyPr wrap="square" rtlCol="0">
              <a:spAutoFit/>
            </a:bodyPr>
            <a:lstStyle/>
            <a:p>
              <a:r>
                <a:rPr lang="da-DK" sz="2000" dirty="0" smtClean="0">
                  <a:solidFill>
                    <a:srgbClr val="FF0000"/>
                  </a:solidFill>
                </a:rPr>
                <a:t>Litra f) </a:t>
              </a:r>
              <a:r>
                <a:rPr lang="da-DK" sz="2000" dirty="0" smtClean="0"/>
                <a:t>Behandlingen er nødvendig for, at den dataansvarlige eller en tredjemand kan forfølge en legitim interesse, med mindre den registreredes interesser eller grundlæggende rettigheder og frihedsrettigheder, der kræver beskyttelse af personoplysninger, går forud herfor, navnlig hvis den registrerede er et barn – ” …litra f), gælder ikke for behandling, som offentlige myndigheder foretager som led i udførelsen af deres opgaver.</a:t>
              </a:r>
              <a:endParaRPr lang="da-DK" sz="2000" dirty="0"/>
            </a:p>
          </p:txBody>
        </p:sp>
      </p:grpSp>
      <p:pic>
        <p:nvPicPr>
          <p:cNvPr id="10" name="Billede 9"/>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251079" y="6322627"/>
            <a:ext cx="896586" cy="507160"/>
          </a:xfrm>
          <a:prstGeom prst="rect">
            <a:avLst/>
          </a:prstGeom>
        </p:spPr>
      </p:pic>
      <p:pic>
        <p:nvPicPr>
          <p:cNvPr id="11" name="Billed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443" y="6294414"/>
            <a:ext cx="515657" cy="563586"/>
          </a:xfrm>
          <a:prstGeom prst="rect">
            <a:avLst/>
          </a:prstGeom>
        </p:spPr>
      </p:pic>
      <p:sp>
        <p:nvSpPr>
          <p:cNvPr id="12" name="Titel 1"/>
          <p:cNvSpPr txBox="1">
            <a:spLocks/>
          </p:cNvSpPr>
          <p:nvPr/>
        </p:nvSpPr>
        <p:spPr>
          <a:xfrm>
            <a:off x="475521" y="221829"/>
            <a:ext cx="10463741" cy="734466"/>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1900" b="1" i="0" kern="1200" cap="all" spc="300" baseline="0">
                <a:solidFill>
                  <a:schemeClr val="accent1"/>
                </a:solidFill>
                <a:latin typeface="+mn-lt"/>
                <a:ea typeface="+mj-ea"/>
                <a:cs typeface="+mj-cs"/>
              </a:defRPr>
            </a:lvl1pPr>
          </a:lstStyle>
          <a:p>
            <a:r>
              <a:rPr lang="da-DK" sz="3800" dirty="0" smtClean="0"/>
              <a:t>behandlingshjemler</a:t>
            </a:r>
            <a:endParaRPr lang="da-DK" sz="3800" dirty="0"/>
          </a:p>
        </p:txBody>
      </p:sp>
      <p:sp>
        <p:nvSpPr>
          <p:cNvPr id="13" name="Tekstfelt 12"/>
          <p:cNvSpPr txBox="1"/>
          <p:nvPr/>
        </p:nvSpPr>
        <p:spPr>
          <a:xfrm>
            <a:off x="461780" y="1479501"/>
            <a:ext cx="7335558" cy="707886"/>
          </a:xfrm>
          <a:prstGeom prst="rect">
            <a:avLst/>
          </a:prstGeom>
          <a:noFill/>
        </p:spPr>
        <p:txBody>
          <a:bodyPr wrap="square" rtlCol="0">
            <a:spAutoFit/>
          </a:bodyPr>
          <a:lstStyle/>
          <a:p>
            <a:r>
              <a:rPr lang="da-DK" sz="2000" dirty="0" smtClean="0">
                <a:solidFill>
                  <a:srgbClr val="FF0000"/>
                </a:solidFill>
              </a:rPr>
              <a:t>Litra </a:t>
            </a:r>
            <a:r>
              <a:rPr lang="da-DK" sz="2000" dirty="0" smtClean="0">
                <a:solidFill>
                  <a:srgbClr val="FF0000"/>
                </a:solidFill>
              </a:rPr>
              <a:t>b)</a:t>
            </a:r>
            <a:r>
              <a:rPr lang="da-DK" sz="2000" dirty="0" smtClean="0"/>
              <a:t> Behandling er nødvendig af hensyn til opfyldelse af en kontrakt, som den registrerede er part i…</a:t>
            </a:r>
          </a:p>
        </p:txBody>
      </p:sp>
    </p:spTree>
    <p:extLst>
      <p:ext uri="{BB962C8B-B14F-4D97-AF65-F5344CB8AC3E}">
        <p14:creationId xmlns:p14="http://schemas.microsoft.com/office/powerpoint/2010/main" val="330800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46940" y="472821"/>
            <a:ext cx="3092115" cy="494153"/>
          </a:xfrm>
        </p:spPr>
        <p:txBody>
          <a:bodyPr>
            <a:normAutofit/>
          </a:bodyPr>
          <a:lstStyle/>
          <a:p>
            <a:r>
              <a:rPr lang="da-DK" sz="2400" dirty="0" smtClean="0"/>
              <a:t>Artikel 9</a:t>
            </a:r>
            <a:endParaRPr lang="da-DK" sz="2400" dirty="0"/>
          </a:p>
        </p:txBody>
      </p:sp>
      <p:sp>
        <p:nvSpPr>
          <p:cNvPr id="4" name="Pladsholder til tekst 3"/>
          <p:cNvSpPr>
            <a:spLocks noGrp="1"/>
          </p:cNvSpPr>
          <p:nvPr>
            <p:ph type="body" sz="half" idx="2"/>
          </p:nvPr>
        </p:nvSpPr>
        <p:spPr>
          <a:xfrm>
            <a:off x="8046940" y="980000"/>
            <a:ext cx="3499439" cy="1625319"/>
          </a:xfrm>
        </p:spPr>
        <p:txBody>
          <a:bodyPr>
            <a:normAutofit/>
          </a:bodyPr>
          <a:lstStyle/>
          <a:p>
            <a:r>
              <a:rPr lang="da-DK" sz="2000" dirty="0"/>
              <a:t>De særlige kategorier/de forbudte personfølsomme oplysninger </a:t>
            </a:r>
            <a:r>
              <a:rPr lang="da-DK" sz="2000" dirty="0" smtClean="0"/>
              <a:t>– udtømmende:</a:t>
            </a:r>
          </a:p>
          <a:p>
            <a:endParaRPr lang="da-DK" sz="2000" dirty="0"/>
          </a:p>
          <a:p>
            <a:endParaRPr lang="da-DK" sz="2000" dirty="0"/>
          </a:p>
          <a:p>
            <a:endParaRPr lang="da-DK" sz="2000" dirty="0"/>
          </a:p>
        </p:txBody>
      </p:sp>
      <p:grpSp>
        <p:nvGrpSpPr>
          <p:cNvPr id="5" name="Gruppe 4"/>
          <p:cNvGrpSpPr/>
          <p:nvPr/>
        </p:nvGrpSpPr>
        <p:grpSpPr>
          <a:xfrm>
            <a:off x="972418" y="719898"/>
            <a:ext cx="5885581" cy="5100318"/>
            <a:chOff x="6475445" y="537018"/>
            <a:chExt cx="5402424" cy="5100318"/>
          </a:xfrm>
        </p:grpSpPr>
        <p:grpSp>
          <p:nvGrpSpPr>
            <p:cNvPr id="6" name="Gruppe 5"/>
            <p:cNvGrpSpPr/>
            <p:nvPr/>
          </p:nvGrpSpPr>
          <p:grpSpPr>
            <a:xfrm>
              <a:off x="6475445" y="1211933"/>
              <a:ext cx="5402424" cy="4425403"/>
              <a:chOff x="6475445" y="519436"/>
              <a:chExt cx="5402424" cy="4425403"/>
            </a:xfrm>
          </p:grpSpPr>
          <p:grpSp>
            <p:nvGrpSpPr>
              <p:cNvPr id="8" name="Gruppe 7"/>
              <p:cNvGrpSpPr/>
              <p:nvPr/>
            </p:nvGrpSpPr>
            <p:grpSpPr>
              <a:xfrm>
                <a:off x="6475445" y="519436"/>
                <a:ext cx="5402424" cy="3165712"/>
                <a:chOff x="6475445" y="429208"/>
                <a:chExt cx="5402424" cy="3165712"/>
              </a:xfrm>
            </p:grpSpPr>
            <p:sp>
              <p:nvSpPr>
                <p:cNvPr id="10" name="Tekstfelt 9"/>
                <p:cNvSpPr txBox="1"/>
                <p:nvPr/>
              </p:nvSpPr>
              <p:spPr>
                <a:xfrm>
                  <a:off x="6475445" y="429208"/>
                  <a:ext cx="4973216" cy="400110"/>
                </a:xfrm>
                <a:prstGeom prst="rect">
                  <a:avLst/>
                </a:prstGeom>
                <a:noFill/>
              </p:spPr>
              <p:txBody>
                <a:bodyPr wrap="square" rtlCol="0">
                  <a:spAutoFit/>
                </a:bodyPr>
                <a:lstStyle/>
                <a:p>
                  <a:r>
                    <a:rPr lang="da-DK" sz="2000" dirty="0" smtClean="0">
                      <a:solidFill>
                        <a:srgbClr val="FF0000"/>
                      </a:solidFill>
                    </a:rPr>
                    <a:t>Litra a)</a:t>
                  </a:r>
                  <a:r>
                    <a:rPr lang="da-DK" sz="2000" dirty="0" smtClean="0"/>
                    <a:t> Udtrykkeligt samtykke til behandling</a:t>
                  </a:r>
                  <a:endParaRPr lang="da-DK" sz="2000" dirty="0"/>
                </a:p>
              </p:txBody>
            </p:sp>
            <p:sp>
              <p:nvSpPr>
                <p:cNvPr id="11" name="Tekstfelt 10"/>
                <p:cNvSpPr txBox="1"/>
                <p:nvPr/>
              </p:nvSpPr>
              <p:spPr>
                <a:xfrm>
                  <a:off x="6475445" y="1104123"/>
                  <a:ext cx="5402424" cy="1938992"/>
                </a:xfrm>
                <a:prstGeom prst="rect">
                  <a:avLst/>
                </a:prstGeom>
                <a:noFill/>
              </p:spPr>
              <p:txBody>
                <a:bodyPr wrap="square" rtlCol="0">
                  <a:spAutoFit/>
                </a:bodyPr>
                <a:lstStyle/>
                <a:p>
                  <a:r>
                    <a:rPr lang="da-DK" sz="2000" dirty="0" smtClean="0">
                      <a:solidFill>
                        <a:srgbClr val="FF0000"/>
                      </a:solidFill>
                    </a:rPr>
                    <a:t>Litra b) </a:t>
                  </a:r>
                  <a:r>
                    <a:rPr lang="da-DK" sz="2000" dirty="0" smtClean="0"/>
                    <a:t>Behandling er nødvendig for at overholde den dataansvarliges eller den registreredes …arbejdsretlige forpligtelser og specifikke rettigheder, for så vidt den har hjemmel i EU-retten eller medlemsstaternes nationale ret eller en kollektiv overenskomst…</a:t>
                  </a:r>
                  <a:endParaRPr lang="da-DK" sz="2000" dirty="0"/>
                </a:p>
              </p:txBody>
            </p:sp>
            <p:sp>
              <p:nvSpPr>
                <p:cNvPr id="12" name="Tekstfelt 11"/>
                <p:cNvSpPr txBox="1"/>
                <p:nvPr/>
              </p:nvSpPr>
              <p:spPr>
                <a:xfrm>
                  <a:off x="6475445" y="2887034"/>
                  <a:ext cx="5402424" cy="707886"/>
                </a:xfrm>
                <a:prstGeom prst="rect">
                  <a:avLst/>
                </a:prstGeom>
                <a:noFill/>
              </p:spPr>
              <p:txBody>
                <a:bodyPr wrap="square" rtlCol="0">
                  <a:spAutoFit/>
                </a:bodyPr>
                <a:lstStyle/>
                <a:p>
                  <a:r>
                    <a:rPr lang="da-DK" sz="2000" dirty="0" smtClean="0">
                      <a:solidFill>
                        <a:srgbClr val="FF0000"/>
                      </a:solidFill>
                    </a:rPr>
                    <a:t>Litra e) </a:t>
                  </a:r>
                  <a:r>
                    <a:rPr lang="da-DK" sz="2000" dirty="0" smtClean="0"/>
                    <a:t>Behandlingen vedrører personoplysninger, som tydeligvis er offentliggjort af den registrerede.</a:t>
                  </a:r>
                  <a:endParaRPr lang="da-DK" sz="2000" dirty="0"/>
                </a:p>
              </p:txBody>
            </p:sp>
          </p:grpSp>
          <p:sp>
            <p:nvSpPr>
              <p:cNvPr id="9" name="Tekstfelt 8"/>
              <p:cNvSpPr txBox="1"/>
              <p:nvPr/>
            </p:nvSpPr>
            <p:spPr>
              <a:xfrm>
                <a:off x="6475445" y="3929176"/>
                <a:ext cx="5402424" cy="1015663"/>
              </a:xfrm>
              <a:prstGeom prst="rect">
                <a:avLst/>
              </a:prstGeom>
              <a:noFill/>
            </p:spPr>
            <p:txBody>
              <a:bodyPr wrap="square" rtlCol="0">
                <a:spAutoFit/>
              </a:bodyPr>
              <a:lstStyle/>
              <a:p>
                <a:r>
                  <a:rPr lang="da-DK" sz="2000" dirty="0" smtClean="0">
                    <a:solidFill>
                      <a:srgbClr val="FF0000"/>
                    </a:solidFill>
                  </a:rPr>
                  <a:t>Litra f) </a:t>
                </a:r>
                <a:r>
                  <a:rPr lang="da-DK" sz="2000" dirty="0" smtClean="0"/>
                  <a:t>Behandlingen er nødvendig, for at et retskrav kan fastlægges, gøres gældende eller forsvares, eller når domstole handler i deres egenskab af domstole.</a:t>
                </a:r>
                <a:endParaRPr lang="da-DK" sz="2000" dirty="0"/>
              </a:p>
            </p:txBody>
          </p:sp>
        </p:grpSp>
        <p:sp>
          <p:nvSpPr>
            <p:cNvPr id="7" name="Tekstfelt 6"/>
            <p:cNvSpPr txBox="1"/>
            <p:nvPr/>
          </p:nvSpPr>
          <p:spPr>
            <a:xfrm>
              <a:off x="6475445" y="537018"/>
              <a:ext cx="4973216" cy="400110"/>
            </a:xfrm>
            <a:prstGeom prst="rect">
              <a:avLst/>
            </a:prstGeom>
            <a:noFill/>
          </p:spPr>
          <p:txBody>
            <a:bodyPr wrap="square" rtlCol="0">
              <a:spAutoFit/>
            </a:bodyPr>
            <a:lstStyle/>
            <a:p>
              <a:r>
                <a:rPr lang="da-DK" sz="2000" b="1" dirty="0" smtClean="0"/>
                <a:t>STK. 2</a:t>
              </a:r>
              <a:endParaRPr lang="da-DK" sz="2000" b="1" dirty="0"/>
            </a:p>
          </p:txBody>
        </p:sp>
      </p:grpSp>
      <p:pic>
        <p:nvPicPr>
          <p:cNvPr id="13" name="Billede 12"/>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251079" y="6322627"/>
            <a:ext cx="896586" cy="507160"/>
          </a:xfrm>
          <a:prstGeom prst="rect">
            <a:avLst/>
          </a:prstGeom>
        </p:spPr>
      </p:pic>
      <p:pic>
        <p:nvPicPr>
          <p:cNvPr id="14" name="Billed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443" y="6294414"/>
            <a:ext cx="515657" cy="563586"/>
          </a:xfrm>
          <a:prstGeom prst="rect">
            <a:avLst/>
          </a:prstGeom>
        </p:spPr>
      </p:pic>
      <p:sp>
        <p:nvSpPr>
          <p:cNvPr id="15" name="Pladsholder til tekst 3"/>
          <p:cNvSpPr txBox="1">
            <a:spLocks/>
          </p:cNvSpPr>
          <p:nvPr/>
        </p:nvSpPr>
        <p:spPr>
          <a:xfrm>
            <a:off x="8046940" y="2303808"/>
            <a:ext cx="3961892" cy="3281198"/>
          </a:xfrm>
          <a:prstGeom prst="rect">
            <a:avLst/>
          </a:prstGeom>
        </p:spPr>
        <p:txBody>
          <a:bodyPr vert="horz" lIns="91440" tIns="45720" rIns="91440" bIns="45720" rtlCol="0">
            <a:normAutofit/>
          </a:bodyPr>
          <a:lstStyle>
            <a:lvl1pPr marL="0" indent="0" algn="l" defTabSz="914400" rtl="0" eaLnBrk="1" latinLnBrk="0" hangingPunct="1">
              <a:lnSpc>
                <a:spcPct val="120000"/>
              </a:lnSpc>
              <a:spcBef>
                <a:spcPts val="1200"/>
              </a:spcBef>
              <a:buClr>
                <a:schemeClr val="tx2"/>
              </a:buClr>
              <a:buFont typeface="Arial" panose="020B0604020202020204" pitchFamily="34" charset="0"/>
              <a:buNone/>
              <a:defRPr sz="1600" kern="1200" baseline="0">
                <a:solidFill>
                  <a:schemeClr val="bg2"/>
                </a:solidFill>
                <a:latin typeface="+mn-lt"/>
                <a:ea typeface="+mn-ea"/>
                <a:cs typeface="+mn-cs"/>
              </a:defRPr>
            </a:lvl1pPr>
            <a:lvl2pPr marL="457200" indent="0" algn="l" defTabSz="914400" rtl="0" eaLnBrk="1" latinLnBrk="0" hangingPunct="1">
              <a:lnSpc>
                <a:spcPct val="110000"/>
              </a:lnSpc>
              <a:spcBef>
                <a:spcPts val="700"/>
              </a:spcBef>
              <a:buClr>
                <a:schemeClr val="tx2"/>
              </a:buClr>
              <a:buFont typeface="Gill Sans MT" panose="020B0502020104020203" pitchFamily="34" charset="0"/>
              <a:buNone/>
              <a:defRPr sz="1400" kern="1200">
                <a:solidFill>
                  <a:schemeClr val="tx1">
                    <a:lumMod val="65000"/>
                    <a:lumOff val="35000"/>
                  </a:schemeClr>
                </a:solidFill>
                <a:latin typeface="+mn-lt"/>
                <a:ea typeface="+mn-ea"/>
                <a:cs typeface="+mn-cs"/>
              </a:defRPr>
            </a:lvl2pPr>
            <a:lvl3pPr marL="914400" indent="0" algn="l" defTabSz="9144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3pPr>
            <a:lvl4pPr marL="1371600" indent="0" algn="l" defTabSz="914400" rtl="0" eaLnBrk="1" latinLnBrk="0" hangingPunct="1">
              <a:lnSpc>
                <a:spcPct val="110000"/>
              </a:lnSpc>
              <a:spcBef>
                <a:spcPts val="700"/>
              </a:spcBef>
              <a:buClr>
                <a:schemeClr val="tx2"/>
              </a:buClr>
              <a:buFont typeface="Gill Sans MT" panose="020B0502020104020203" pitchFamily="34" charset="0"/>
              <a:buNone/>
              <a:defRPr sz="1000" kern="1200">
                <a:solidFill>
                  <a:schemeClr val="tx1">
                    <a:lumMod val="65000"/>
                    <a:lumOff val="35000"/>
                  </a:schemeClr>
                </a:solidFill>
                <a:latin typeface="+mn-lt"/>
                <a:ea typeface="+mn-ea"/>
                <a:cs typeface="+mn-cs"/>
              </a:defRPr>
            </a:lvl4pPr>
            <a:lvl5pPr marL="1828800" indent="0" algn="l" defTabSz="914400" rtl="0" eaLnBrk="1" latinLnBrk="0" hangingPunct="1">
              <a:lnSpc>
                <a:spcPct val="110000"/>
              </a:lnSpc>
              <a:spcBef>
                <a:spcPts val="700"/>
              </a:spcBef>
              <a:buClr>
                <a:schemeClr val="tx2"/>
              </a:buClr>
              <a:buFont typeface="Arial" panose="020B0604020202020204" pitchFamily="34" charset="0"/>
              <a:buNone/>
              <a:defRPr sz="1000" kern="1200">
                <a:solidFill>
                  <a:schemeClr val="tx1">
                    <a:lumMod val="65000"/>
                    <a:lumOff val="35000"/>
                  </a:schemeClr>
                </a:solidFill>
                <a:latin typeface="+mn-lt"/>
                <a:ea typeface="+mn-ea"/>
                <a:cs typeface="+mn-cs"/>
              </a:defRPr>
            </a:lvl5pPr>
            <a:lvl6pPr marL="2286000" indent="0" algn="l" defTabSz="914400" rtl="0" eaLnBrk="1" latinLnBrk="0" hangingPunct="1">
              <a:lnSpc>
                <a:spcPct val="110000"/>
              </a:lnSpc>
              <a:spcBef>
                <a:spcPts val="700"/>
              </a:spcBef>
              <a:buClr>
                <a:schemeClr val="tx2"/>
              </a:buClr>
              <a:buFont typeface="Gill Sans MT" panose="020B0502020104020203" pitchFamily="34" charset="0"/>
              <a:buNone/>
              <a:defRPr sz="1000" kern="1200">
                <a:solidFill>
                  <a:schemeClr val="tx1">
                    <a:lumMod val="65000"/>
                    <a:lumOff val="35000"/>
                  </a:schemeClr>
                </a:solidFill>
                <a:latin typeface="+mn-lt"/>
                <a:ea typeface="+mn-ea"/>
                <a:cs typeface="+mn-cs"/>
              </a:defRPr>
            </a:lvl6pPr>
            <a:lvl7pPr marL="2743200" indent="0" algn="l" defTabSz="914400" rtl="0" eaLnBrk="1" latinLnBrk="0" hangingPunct="1">
              <a:lnSpc>
                <a:spcPct val="110000"/>
              </a:lnSpc>
              <a:spcBef>
                <a:spcPts val="700"/>
              </a:spcBef>
              <a:buClr>
                <a:schemeClr val="tx2"/>
              </a:buClr>
              <a:buFont typeface="Arial" panose="020B0604020202020204" pitchFamily="34" charset="0"/>
              <a:buNone/>
              <a:defRPr sz="1000" kern="1200">
                <a:solidFill>
                  <a:schemeClr val="tx1">
                    <a:lumMod val="65000"/>
                    <a:lumOff val="35000"/>
                  </a:schemeClr>
                </a:solidFill>
                <a:latin typeface="+mn-lt"/>
                <a:ea typeface="+mn-ea"/>
                <a:cs typeface="+mn-cs"/>
              </a:defRPr>
            </a:lvl7pPr>
            <a:lvl8pPr marL="3200400" indent="0" algn="l" defTabSz="914400" rtl="0" eaLnBrk="1" latinLnBrk="0" hangingPunct="1">
              <a:lnSpc>
                <a:spcPct val="110000"/>
              </a:lnSpc>
              <a:spcBef>
                <a:spcPts val="700"/>
              </a:spcBef>
              <a:buClr>
                <a:schemeClr val="tx2"/>
              </a:buClr>
              <a:buFont typeface="Gill Sans MT" panose="020B0502020104020203" pitchFamily="34" charset="0"/>
              <a:buNone/>
              <a:defRPr sz="1000" kern="1200" baseline="0">
                <a:solidFill>
                  <a:schemeClr val="tx1">
                    <a:lumMod val="65000"/>
                    <a:lumOff val="35000"/>
                  </a:schemeClr>
                </a:solidFill>
                <a:latin typeface="+mn-lt"/>
                <a:ea typeface="+mn-ea"/>
                <a:cs typeface="+mn-cs"/>
              </a:defRPr>
            </a:lvl8pPr>
            <a:lvl9pPr marL="3657600" indent="0" algn="l" defTabSz="914400" rtl="0" eaLnBrk="1" latinLnBrk="0" hangingPunct="1">
              <a:lnSpc>
                <a:spcPct val="110000"/>
              </a:lnSpc>
              <a:spcBef>
                <a:spcPts val="700"/>
              </a:spcBef>
              <a:buClr>
                <a:schemeClr val="tx2"/>
              </a:buClr>
              <a:buFont typeface="Arial" panose="020B0604020202020204" pitchFamily="34" charset="0"/>
              <a:buNone/>
              <a:defRPr sz="1000" kern="1200" baseline="0">
                <a:solidFill>
                  <a:schemeClr val="tx1">
                    <a:lumMod val="65000"/>
                    <a:lumOff val="35000"/>
                  </a:schemeClr>
                </a:solidFill>
                <a:latin typeface="+mn-lt"/>
                <a:ea typeface="+mn-ea"/>
                <a:cs typeface="+mn-cs"/>
              </a:defRPr>
            </a:lvl9pPr>
          </a:lstStyle>
          <a:p>
            <a:r>
              <a:rPr lang="da-DK" sz="2000" dirty="0" smtClean="0"/>
              <a:t>Race, etnisk oprindelse, politisk, religiøs, filosofisk overbevisning, fagforeningsmæssigt tilhørsforhold, genetiske data, biometriske data, helbredsoplysninger, seksuelle forhold, seksuel orientering.</a:t>
            </a:r>
          </a:p>
          <a:p>
            <a:endParaRPr lang="da-DK" sz="2000" dirty="0" smtClean="0"/>
          </a:p>
          <a:p>
            <a:endParaRPr lang="da-DK" sz="2000" dirty="0" smtClean="0"/>
          </a:p>
          <a:p>
            <a:endParaRPr lang="da-DK" sz="2000" dirty="0"/>
          </a:p>
        </p:txBody>
      </p:sp>
    </p:spTree>
    <p:extLst>
      <p:ext uri="{BB962C8B-B14F-4D97-AF65-F5344CB8AC3E}">
        <p14:creationId xmlns:p14="http://schemas.microsoft.com/office/powerpoint/2010/main" val="1757521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p:cNvSpPr>
            <a:spLocks noGrp="1"/>
          </p:cNvSpPr>
          <p:nvPr>
            <p:ph type="body" idx="1"/>
          </p:nvPr>
        </p:nvSpPr>
        <p:spPr>
          <a:xfrm>
            <a:off x="2813718" y="346438"/>
            <a:ext cx="9260091" cy="951135"/>
          </a:xfrm>
        </p:spPr>
        <p:txBody>
          <a:bodyPr>
            <a:noAutofit/>
          </a:bodyPr>
          <a:lstStyle/>
          <a:p>
            <a:r>
              <a:rPr lang="da-DK" sz="2400" dirty="0" smtClean="0"/>
              <a:t>Alt under skyldig hensyntagen til de grundlæggende principper for enhver behandling i art. 5, herunder  navnlig:</a:t>
            </a:r>
            <a:endParaRPr lang="da-DK" sz="2400" dirty="0"/>
          </a:p>
        </p:txBody>
      </p:sp>
      <p:pic>
        <p:nvPicPr>
          <p:cNvPr id="22" name="Billede 21"/>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0" y="6229320"/>
            <a:ext cx="896586" cy="507160"/>
          </a:xfrm>
          <a:prstGeom prst="rect">
            <a:avLst/>
          </a:prstGeom>
        </p:spPr>
      </p:pic>
      <p:pic>
        <p:nvPicPr>
          <p:cNvPr id="23" name="Billed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82" y="5665734"/>
            <a:ext cx="515657" cy="563586"/>
          </a:xfrm>
          <a:prstGeom prst="rect">
            <a:avLst/>
          </a:prstGeom>
        </p:spPr>
      </p:pic>
      <p:sp>
        <p:nvSpPr>
          <p:cNvPr id="24" name="Tekstfelt 23"/>
          <p:cNvSpPr txBox="1"/>
          <p:nvPr/>
        </p:nvSpPr>
        <p:spPr>
          <a:xfrm>
            <a:off x="2916355" y="5885312"/>
            <a:ext cx="9054819" cy="830997"/>
          </a:xfrm>
          <a:prstGeom prst="rect">
            <a:avLst/>
          </a:prstGeom>
          <a:noFill/>
        </p:spPr>
        <p:txBody>
          <a:bodyPr wrap="square" rtlCol="0">
            <a:spAutoFit/>
          </a:bodyPr>
          <a:lstStyle/>
          <a:p>
            <a:r>
              <a:rPr lang="da-DK" sz="2400" dirty="0" smtClean="0"/>
              <a:t>Forordningens behandlingshjemler er ikke entydigt klare, når det kommer til behandlinger i det fag-/arbejdsretslige system, derfor:</a:t>
            </a:r>
            <a:endParaRPr lang="da-DK" sz="2400" dirty="0"/>
          </a:p>
        </p:txBody>
      </p:sp>
      <p:grpSp>
        <p:nvGrpSpPr>
          <p:cNvPr id="6" name="Gruppe 5"/>
          <p:cNvGrpSpPr/>
          <p:nvPr/>
        </p:nvGrpSpPr>
        <p:grpSpPr>
          <a:xfrm>
            <a:off x="2916355" y="2347462"/>
            <a:ext cx="8117632" cy="648000"/>
            <a:chOff x="3181739" y="3125120"/>
            <a:chExt cx="8117632" cy="648000"/>
          </a:xfrm>
        </p:grpSpPr>
        <p:sp>
          <p:nvSpPr>
            <p:cNvPr id="4" name="Rektangel 3"/>
            <p:cNvSpPr/>
            <p:nvPr/>
          </p:nvSpPr>
          <p:spPr>
            <a:xfrm>
              <a:off x="3181739" y="3125120"/>
              <a:ext cx="8117632" cy="648000"/>
            </a:xfrm>
            <a:prstGeom prst="rect">
              <a:avLst/>
            </a:prstGeom>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400"/>
            </a:p>
          </p:txBody>
        </p:sp>
        <p:sp>
          <p:nvSpPr>
            <p:cNvPr id="5" name="Tekstfelt 4"/>
            <p:cNvSpPr txBox="1"/>
            <p:nvPr/>
          </p:nvSpPr>
          <p:spPr>
            <a:xfrm>
              <a:off x="3331028" y="3213434"/>
              <a:ext cx="7819054" cy="461665"/>
            </a:xfrm>
            <a:prstGeom prst="rect">
              <a:avLst/>
            </a:prstGeom>
            <a:noFill/>
          </p:spPr>
          <p:txBody>
            <a:bodyPr wrap="square" rtlCol="0">
              <a:spAutoFit/>
            </a:bodyPr>
            <a:lstStyle/>
            <a:p>
              <a:r>
                <a:rPr lang="da-DK" sz="2400" dirty="0" smtClean="0"/>
                <a:t>Formålsbegrænsning</a:t>
              </a:r>
              <a:endParaRPr lang="da-DK" sz="2400" dirty="0"/>
            </a:p>
          </p:txBody>
        </p:sp>
      </p:grpSp>
      <p:grpSp>
        <p:nvGrpSpPr>
          <p:cNvPr id="7" name="Gruppe 6"/>
          <p:cNvGrpSpPr/>
          <p:nvPr/>
        </p:nvGrpSpPr>
        <p:grpSpPr>
          <a:xfrm>
            <a:off x="2916355" y="3033647"/>
            <a:ext cx="8117632" cy="648000"/>
            <a:chOff x="3181739" y="3125120"/>
            <a:chExt cx="8117632" cy="648000"/>
          </a:xfrm>
        </p:grpSpPr>
        <p:sp>
          <p:nvSpPr>
            <p:cNvPr id="8" name="Rektangel 7"/>
            <p:cNvSpPr/>
            <p:nvPr/>
          </p:nvSpPr>
          <p:spPr>
            <a:xfrm>
              <a:off x="3181739" y="3125120"/>
              <a:ext cx="8117632" cy="648000"/>
            </a:xfrm>
            <a:prstGeom prst="rect">
              <a:avLst/>
            </a:prstGeom>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400"/>
            </a:p>
          </p:txBody>
        </p:sp>
        <p:sp>
          <p:nvSpPr>
            <p:cNvPr id="9" name="Tekstfelt 8"/>
            <p:cNvSpPr txBox="1"/>
            <p:nvPr/>
          </p:nvSpPr>
          <p:spPr>
            <a:xfrm>
              <a:off x="3331028" y="3233676"/>
              <a:ext cx="7819054" cy="461665"/>
            </a:xfrm>
            <a:prstGeom prst="rect">
              <a:avLst/>
            </a:prstGeom>
            <a:noFill/>
          </p:spPr>
          <p:txBody>
            <a:bodyPr wrap="square" rtlCol="0">
              <a:spAutoFit/>
            </a:bodyPr>
            <a:lstStyle/>
            <a:p>
              <a:r>
                <a:rPr lang="da-DK" sz="2400" dirty="0" smtClean="0"/>
                <a:t>Nødvendighed og dataminimering</a:t>
              </a:r>
              <a:endParaRPr lang="da-DK" sz="2400" dirty="0"/>
            </a:p>
          </p:txBody>
        </p:sp>
      </p:grpSp>
      <p:grpSp>
        <p:nvGrpSpPr>
          <p:cNvPr id="13" name="Gruppe 12"/>
          <p:cNvGrpSpPr/>
          <p:nvPr/>
        </p:nvGrpSpPr>
        <p:grpSpPr>
          <a:xfrm>
            <a:off x="2916355" y="4405018"/>
            <a:ext cx="8117632" cy="648000"/>
            <a:chOff x="3181739" y="3125120"/>
            <a:chExt cx="8117632" cy="648000"/>
          </a:xfrm>
        </p:grpSpPr>
        <p:sp>
          <p:nvSpPr>
            <p:cNvPr id="14" name="Rektangel 13"/>
            <p:cNvSpPr/>
            <p:nvPr/>
          </p:nvSpPr>
          <p:spPr>
            <a:xfrm>
              <a:off x="3181739" y="3125120"/>
              <a:ext cx="8117632" cy="648000"/>
            </a:xfrm>
            <a:prstGeom prst="rect">
              <a:avLst/>
            </a:prstGeom>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400"/>
            </a:p>
          </p:txBody>
        </p:sp>
        <p:sp>
          <p:nvSpPr>
            <p:cNvPr id="15" name="Tekstfelt 14"/>
            <p:cNvSpPr txBox="1"/>
            <p:nvPr/>
          </p:nvSpPr>
          <p:spPr>
            <a:xfrm>
              <a:off x="3331028" y="3233676"/>
              <a:ext cx="7819054" cy="461665"/>
            </a:xfrm>
            <a:prstGeom prst="rect">
              <a:avLst/>
            </a:prstGeom>
            <a:noFill/>
          </p:spPr>
          <p:txBody>
            <a:bodyPr wrap="square" rtlCol="0">
              <a:spAutoFit/>
            </a:bodyPr>
            <a:lstStyle/>
            <a:p>
              <a:r>
                <a:rPr lang="da-DK" sz="2400" dirty="0" smtClean="0"/>
                <a:t>Opbevaringsbegrænsning – tidsrum og slettepligt</a:t>
              </a:r>
              <a:endParaRPr lang="da-DK" sz="2400" dirty="0"/>
            </a:p>
          </p:txBody>
        </p:sp>
      </p:grpSp>
      <p:grpSp>
        <p:nvGrpSpPr>
          <p:cNvPr id="17" name="Gruppe 16"/>
          <p:cNvGrpSpPr/>
          <p:nvPr/>
        </p:nvGrpSpPr>
        <p:grpSpPr>
          <a:xfrm>
            <a:off x="2916355" y="1666184"/>
            <a:ext cx="8117632" cy="648000"/>
            <a:chOff x="3181739" y="3125120"/>
            <a:chExt cx="8117632" cy="648000"/>
          </a:xfrm>
        </p:grpSpPr>
        <p:sp>
          <p:nvSpPr>
            <p:cNvPr id="18" name="Rektangel 17"/>
            <p:cNvSpPr/>
            <p:nvPr/>
          </p:nvSpPr>
          <p:spPr>
            <a:xfrm>
              <a:off x="3181739" y="3125120"/>
              <a:ext cx="8117632" cy="648000"/>
            </a:xfrm>
            <a:prstGeom prst="rect">
              <a:avLst/>
            </a:prstGeom>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400"/>
            </a:p>
          </p:txBody>
        </p:sp>
        <p:sp>
          <p:nvSpPr>
            <p:cNvPr id="19" name="Tekstfelt 18"/>
            <p:cNvSpPr txBox="1"/>
            <p:nvPr/>
          </p:nvSpPr>
          <p:spPr>
            <a:xfrm>
              <a:off x="3331028" y="3213434"/>
              <a:ext cx="7819054" cy="461665"/>
            </a:xfrm>
            <a:prstGeom prst="rect">
              <a:avLst/>
            </a:prstGeom>
            <a:noFill/>
          </p:spPr>
          <p:txBody>
            <a:bodyPr wrap="square" rtlCol="0">
              <a:spAutoFit/>
            </a:bodyPr>
            <a:lstStyle/>
            <a:p>
              <a:r>
                <a:rPr lang="da-DK" sz="2400" dirty="0" smtClean="0"/>
                <a:t>Behandles lovligt, rimeligt og gennemsigtigt</a:t>
              </a:r>
              <a:endParaRPr lang="da-DK" sz="2400" dirty="0"/>
            </a:p>
          </p:txBody>
        </p:sp>
      </p:grpSp>
      <p:grpSp>
        <p:nvGrpSpPr>
          <p:cNvPr id="20" name="Gruppe 19"/>
          <p:cNvGrpSpPr/>
          <p:nvPr/>
        </p:nvGrpSpPr>
        <p:grpSpPr>
          <a:xfrm>
            <a:off x="2916355" y="3719132"/>
            <a:ext cx="8117632" cy="648000"/>
            <a:chOff x="3181739" y="3125120"/>
            <a:chExt cx="8117632" cy="648000"/>
          </a:xfrm>
        </p:grpSpPr>
        <p:sp>
          <p:nvSpPr>
            <p:cNvPr id="21" name="Rektangel 20"/>
            <p:cNvSpPr/>
            <p:nvPr/>
          </p:nvSpPr>
          <p:spPr>
            <a:xfrm>
              <a:off x="3181739" y="3125120"/>
              <a:ext cx="8117632" cy="648000"/>
            </a:xfrm>
            <a:prstGeom prst="rect">
              <a:avLst/>
            </a:prstGeom>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400"/>
            </a:p>
          </p:txBody>
        </p:sp>
        <p:sp>
          <p:nvSpPr>
            <p:cNvPr id="25" name="Tekstfelt 24"/>
            <p:cNvSpPr txBox="1"/>
            <p:nvPr/>
          </p:nvSpPr>
          <p:spPr>
            <a:xfrm>
              <a:off x="3331028" y="3213434"/>
              <a:ext cx="7819054" cy="461665"/>
            </a:xfrm>
            <a:prstGeom prst="rect">
              <a:avLst/>
            </a:prstGeom>
            <a:noFill/>
          </p:spPr>
          <p:txBody>
            <a:bodyPr wrap="square" rtlCol="0">
              <a:spAutoFit/>
            </a:bodyPr>
            <a:lstStyle/>
            <a:p>
              <a:r>
                <a:rPr lang="da-DK" sz="2400" dirty="0" smtClean="0"/>
                <a:t>Data skal være korrekt og ajourført</a:t>
              </a:r>
              <a:endParaRPr lang="da-DK" sz="2400" dirty="0"/>
            </a:p>
          </p:txBody>
        </p:sp>
      </p:grpSp>
      <p:grpSp>
        <p:nvGrpSpPr>
          <p:cNvPr id="26" name="Gruppe 25"/>
          <p:cNvGrpSpPr/>
          <p:nvPr/>
        </p:nvGrpSpPr>
        <p:grpSpPr>
          <a:xfrm>
            <a:off x="2916355" y="5090870"/>
            <a:ext cx="8117632" cy="648000"/>
            <a:chOff x="3181739" y="3125120"/>
            <a:chExt cx="8117632" cy="648000"/>
          </a:xfrm>
        </p:grpSpPr>
        <p:sp>
          <p:nvSpPr>
            <p:cNvPr id="27" name="Rektangel 26"/>
            <p:cNvSpPr/>
            <p:nvPr/>
          </p:nvSpPr>
          <p:spPr>
            <a:xfrm>
              <a:off x="3181739" y="3125120"/>
              <a:ext cx="8117632" cy="648000"/>
            </a:xfrm>
            <a:prstGeom prst="rect">
              <a:avLst/>
            </a:prstGeom>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400"/>
            </a:p>
          </p:txBody>
        </p:sp>
        <p:sp>
          <p:nvSpPr>
            <p:cNvPr id="28" name="Tekstfelt 27"/>
            <p:cNvSpPr txBox="1"/>
            <p:nvPr/>
          </p:nvSpPr>
          <p:spPr>
            <a:xfrm>
              <a:off x="3331028" y="3213434"/>
              <a:ext cx="7819054" cy="461665"/>
            </a:xfrm>
            <a:prstGeom prst="rect">
              <a:avLst/>
            </a:prstGeom>
            <a:noFill/>
          </p:spPr>
          <p:txBody>
            <a:bodyPr wrap="square" rtlCol="0">
              <a:spAutoFit/>
            </a:bodyPr>
            <a:lstStyle/>
            <a:p>
              <a:r>
                <a:rPr lang="da-DK" sz="2400" dirty="0" smtClean="0"/>
                <a:t>Overholdelse skal påvises af den dataansvarlige</a:t>
              </a:r>
              <a:endParaRPr lang="da-DK" sz="2400" dirty="0"/>
            </a:p>
          </p:txBody>
        </p:sp>
      </p:grpSp>
    </p:spTree>
    <p:extLst>
      <p:ext uri="{BB962C8B-B14F-4D97-AF65-F5344CB8AC3E}">
        <p14:creationId xmlns:p14="http://schemas.microsoft.com/office/powerpoint/2010/main" val="1873588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459157" y="438539"/>
            <a:ext cx="10463741" cy="734466"/>
          </a:xfrm>
        </p:spPr>
        <p:txBody>
          <a:bodyPr>
            <a:normAutofit/>
          </a:bodyPr>
          <a:lstStyle/>
          <a:p>
            <a:r>
              <a:rPr lang="da-DK" sz="4100" dirty="0" smtClean="0"/>
              <a:t>helgardering</a:t>
            </a:r>
            <a:endParaRPr lang="da-DK" sz="4100" dirty="0"/>
          </a:p>
        </p:txBody>
      </p:sp>
      <p:sp>
        <p:nvSpPr>
          <p:cNvPr id="4" name="Tekstfelt 3"/>
          <p:cNvSpPr txBox="1"/>
          <p:nvPr/>
        </p:nvSpPr>
        <p:spPr>
          <a:xfrm>
            <a:off x="2882140" y="1829711"/>
            <a:ext cx="8733454" cy="4708981"/>
          </a:xfrm>
          <a:prstGeom prst="rect">
            <a:avLst/>
          </a:prstGeom>
          <a:noFill/>
        </p:spPr>
        <p:txBody>
          <a:bodyPr wrap="square" rtlCol="0">
            <a:spAutoFit/>
          </a:bodyPr>
          <a:lstStyle/>
          <a:p>
            <a:r>
              <a:rPr lang="da-DK" sz="2000" dirty="0"/>
              <a:t>Behandling af personoplysninger i forbindelse med ansættelsesforhold omfattet af artikel 6, stk. 1, og artikel 9, stk. 1, i databeskyttelsesforordningen kan finde sted, hvis behandlingen er nødvendig for at overholde den dataansvarliges eller den registreredes arbejdsretlige forpligtelser eller rettigheder som fastlagt i anden lovgivning eller kollektive overenskomster</a:t>
            </a:r>
            <a:r>
              <a:rPr lang="da-DK" sz="2000" dirty="0" smtClean="0"/>
              <a:t>.</a:t>
            </a:r>
          </a:p>
          <a:p>
            <a:endParaRPr lang="da-DK" sz="2000" dirty="0"/>
          </a:p>
          <a:p>
            <a:r>
              <a:rPr lang="da-DK" sz="2000" u="sng" dirty="0" smtClean="0"/>
              <a:t>Stk</a:t>
            </a:r>
            <a:r>
              <a:rPr lang="da-DK" sz="2000" u="sng" dirty="0"/>
              <a:t>. 2</a:t>
            </a:r>
            <a:r>
              <a:rPr lang="da-DK" sz="2000" b="1" dirty="0"/>
              <a:t> </a:t>
            </a:r>
            <a:r>
              <a:rPr lang="da-DK" sz="2000" dirty="0"/>
              <a:t>Behandling af oplysninger som nævnt </a:t>
            </a:r>
            <a:r>
              <a:rPr lang="da-DK" sz="2000" dirty="0" smtClean="0"/>
              <a:t>i stk. 1 må </a:t>
            </a:r>
            <a:r>
              <a:rPr lang="da-DK" sz="2000" dirty="0"/>
              <a:t>også finde sted, hvis behandlingen er nødvendig for, at den dataansvarlige eller en tredjemand kan forfølge en legitim interesse, som udspringer af anden lovgivning eller kollektive overenskomster, medmindre den registreredes interesser eller grundlæggende rettigheder og frihedsrettigheder går forud herfor</a:t>
            </a:r>
            <a:r>
              <a:rPr lang="da-DK" sz="2000" dirty="0" smtClean="0"/>
              <a:t>.</a:t>
            </a:r>
          </a:p>
          <a:p>
            <a:endParaRPr lang="da-DK" sz="2000" dirty="0"/>
          </a:p>
          <a:p>
            <a:r>
              <a:rPr lang="da-DK" sz="2000" u="sng" dirty="0" smtClean="0"/>
              <a:t>Stk</a:t>
            </a:r>
            <a:r>
              <a:rPr lang="da-DK" sz="2000" u="sng" dirty="0"/>
              <a:t>. 3</a:t>
            </a:r>
            <a:r>
              <a:rPr lang="da-DK" sz="2000" b="1" dirty="0"/>
              <a:t> </a:t>
            </a:r>
            <a:r>
              <a:rPr lang="da-DK" sz="2000" dirty="0"/>
              <a:t>Behandling af personoplysninger i ansættelsesforhold kan finde sted på baggrund af den registreredes samtykke i overensstemmelse med artikel 7 i databeskyttelsesforordningen.</a:t>
            </a:r>
          </a:p>
        </p:txBody>
      </p:sp>
      <p:pic>
        <p:nvPicPr>
          <p:cNvPr id="5" name="Billede 4"/>
          <p:cNvPicPr>
            <a:picLocks noChangeAspect="1"/>
          </p:cNvPicPr>
          <p:nvPr/>
        </p:nvPicPr>
        <p:blipFill>
          <a:blip r:embed="rId3">
            <a:clrChange>
              <a:clrFrom>
                <a:srgbClr val="D9D9D9"/>
              </a:clrFrom>
              <a:clrTo>
                <a:srgbClr val="D9D9D9">
                  <a:alpha val="0"/>
                </a:srgbClr>
              </a:clrTo>
            </a:clrChange>
            <a:extLst>
              <a:ext uri="{28A0092B-C50C-407E-A947-70E740481C1C}">
                <a14:useLocalDpi xmlns:a14="http://schemas.microsoft.com/office/drawing/2010/main" val="0"/>
              </a:ext>
            </a:extLst>
          </a:blip>
          <a:stretch>
            <a:fillRect/>
          </a:stretch>
        </p:blipFill>
        <p:spPr>
          <a:xfrm>
            <a:off x="0" y="6229320"/>
            <a:ext cx="896586" cy="507160"/>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82" y="5665734"/>
            <a:ext cx="515657" cy="563586"/>
          </a:xfrm>
          <a:prstGeom prst="rect">
            <a:avLst/>
          </a:prstGeom>
        </p:spPr>
      </p:pic>
      <p:sp>
        <p:nvSpPr>
          <p:cNvPr id="7" name="Titel 1"/>
          <p:cNvSpPr txBox="1">
            <a:spLocks/>
          </p:cNvSpPr>
          <p:nvPr/>
        </p:nvSpPr>
        <p:spPr>
          <a:xfrm>
            <a:off x="2527287" y="438539"/>
            <a:ext cx="8778022" cy="119667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8400" kern="1200" cap="all" spc="800" baseline="0">
                <a:solidFill>
                  <a:schemeClr val="tx2"/>
                </a:solidFill>
                <a:latin typeface="+mj-lt"/>
                <a:ea typeface="+mj-ea"/>
                <a:cs typeface="+mj-cs"/>
              </a:defRPr>
            </a:lvl1pPr>
          </a:lstStyle>
          <a:p>
            <a:r>
              <a:rPr lang="da-DK" sz="2600" dirty="0" smtClean="0">
                <a:solidFill>
                  <a:schemeClr val="accent1"/>
                </a:solidFill>
              </a:rPr>
              <a:t>Databeskyttelseslovens § 12</a:t>
            </a:r>
            <a:endParaRPr lang="da-DK" sz="2600" dirty="0">
              <a:solidFill>
                <a:schemeClr val="accent1"/>
              </a:solidFill>
            </a:endParaRPr>
          </a:p>
        </p:txBody>
      </p:sp>
    </p:spTree>
    <p:extLst>
      <p:ext uri="{BB962C8B-B14F-4D97-AF65-F5344CB8AC3E}">
        <p14:creationId xmlns:p14="http://schemas.microsoft.com/office/powerpoint/2010/main" val="344421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558</TotalTime>
  <Words>1567</Words>
  <Application>Microsoft Office PowerPoint</Application>
  <PresentationFormat>Widescreen</PresentationFormat>
  <Paragraphs>164</Paragraphs>
  <Slides>24</Slides>
  <Notes>23</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24</vt:i4>
      </vt:variant>
    </vt:vector>
  </HeadingPairs>
  <TitlesOfParts>
    <vt:vector size="30" baseType="lpstr">
      <vt:lpstr>Arial</vt:lpstr>
      <vt:lpstr>Arial Rounded MT Bold</vt:lpstr>
      <vt:lpstr>Calibri</vt:lpstr>
      <vt:lpstr>Gill Sans MT</vt:lpstr>
      <vt:lpstr>Impact</vt:lpstr>
      <vt:lpstr>Badge</vt:lpstr>
      <vt:lpstr>Overenskomster  og  persondata</vt:lpstr>
      <vt:lpstr>En lang rejse fra 2012</vt:lpstr>
      <vt:lpstr>Overenskomst og persondata</vt:lpstr>
      <vt:lpstr>Eks. På kategorier af personoplysninger</vt:lpstr>
      <vt:lpstr>Fælles mål for arbejds-markedets parter</vt:lpstr>
      <vt:lpstr>Artikel 6</vt:lpstr>
      <vt:lpstr>Artikel 9</vt:lpstr>
      <vt:lpstr>PowerPoint-præsentation</vt:lpstr>
      <vt:lpstr>helgardering</vt:lpstr>
      <vt:lpstr>PowerPoint-præsentation</vt:lpstr>
      <vt:lpstr>Mæglingsforslaget fra 2017, d.4.</vt:lpstr>
      <vt:lpstr>samtykke som behandlings-grundlag</vt:lpstr>
      <vt:lpstr>Bemærkninger til lovforslaget ad samtykke</vt:lpstr>
      <vt:lpstr>Art. 29-gruppen</vt:lpstr>
      <vt:lpstr>Datatilsynet/justitsministeriets vejledning om samtykke, november 2017</vt:lpstr>
      <vt:lpstr>Præambelbetragtning nr. 42</vt:lpstr>
      <vt:lpstr>PowerPoint-præsentation</vt:lpstr>
      <vt:lpstr>Tillidsrepræsentantens datarolle</vt:lpstr>
      <vt:lpstr>De retlige kriterier/retsgrundlaget for vurdering af ansvarets placering generelt</vt:lpstr>
      <vt:lpstr>Oplysningspligten ved indsamling af oplysninger</vt:lpstr>
      <vt:lpstr>Den registreredes indsigtsret</vt:lpstr>
      <vt:lpstr>Forhold der tillægges betydning</vt:lpstr>
      <vt:lpstr>Summa summarum</vt:lpstr>
      <vt:lpstr>Fordele og ulemper ved de to modeller</vt:lpstr>
    </vt:vector>
  </TitlesOfParts>
  <Company>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Martin Juul Christensen</dc:creator>
  <cp:lastModifiedBy>Martin Juul Christensen</cp:lastModifiedBy>
  <cp:revision>100</cp:revision>
  <cp:lastPrinted>2019-05-23T09:16:28Z</cp:lastPrinted>
  <dcterms:created xsi:type="dcterms:W3CDTF">2019-05-22T09:14:41Z</dcterms:created>
  <dcterms:modified xsi:type="dcterms:W3CDTF">2019-05-24T13:49:36Z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L_Id">
    <vt:lpwstr>3287</vt:lpwstr>
  </property>
  <property fmtid="{D5CDD505-2E9C-101B-9397-08002B2CF9AE}" pid="3" name="DL_sAMAccountName">
    <vt:lpwstr>mjc</vt:lpwstr>
  </property>
  <property fmtid="{D5CDD505-2E9C-101B-9397-08002B2CF9AE}" pid="4" name="DL_AuthorInitials">
    <vt:lpwstr>mjc</vt:lpwstr>
  </property>
  <property fmtid="{D5CDD505-2E9C-101B-9397-08002B2CF9AE}" pid="5" name="fInit">
    <vt:lpwstr>mjc</vt:lpwstr>
  </property>
  <property fmtid="{D5CDD505-2E9C-101B-9397-08002B2CF9AE}" pid="6" name="fNavn">
    <vt:lpwstr>Martin Juul Christensen</vt:lpwstr>
  </property>
  <property fmtid="{D5CDD505-2E9C-101B-9397-08002B2CF9AE}" pid="7" name="fAfdeling">
    <vt:lpwstr>Ansættelsesret og Overenskomster</vt:lpwstr>
  </property>
  <property fmtid="{D5CDD505-2E9C-101B-9397-08002B2CF9AE}" pid="8" name="fTlf">
    <vt:lpwstr>6178</vt:lpwstr>
  </property>
  <property fmtid="{D5CDD505-2E9C-101B-9397-08002B2CF9AE}" pid="9" name="fEpost">
    <vt:lpwstr>mjc@fho.dk</vt:lpwstr>
  </property>
  <property fmtid="{D5CDD505-2E9C-101B-9397-08002B2CF9AE}" pid="10" name="fTitel">
    <vt:lpwstr>Advokat (L)</vt:lpwstr>
  </property>
  <property fmtid="{D5CDD505-2E9C-101B-9397-08002B2CF9AE}" pid="11" name="fLogo">
    <vt:lpwstr>http://www.exformatics.com/images/logo_new.jpg</vt:lpwstr>
  </property>
  <property fmtid="{D5CDD505-2E9C-101B-9397-08002B2CF9AE}" pid="12" name="DL_AuthorDepartment">
    <vt:lpwstr>Ansættelsesret og Overenskomster</vt:lpwstr>
  </property>
  <property fmtid="{D5CDD505-2E9C-101B-9397-08002B2CF9AE}" pid="13" name="DL_AuthorPhone">
    <vt:lpwstr>6178</vt:lpwstr>
  </property>
  <property fmtid="{D5CDD505-2E9C-101B-9397-08002B2CF9AE}" pid="14" name="DL_AuthorEmail">
    <vt:lpwstr>mjc@fho.dk</vt:lpwstr>
  </property>
  <property fmtid="{D5CDD505-2E9C-101B-9397-08002B2CF9AE}" pid="15" name="DL_JobTitle">
    <vt:lpwstr>Advokat (L)</vt:lpwstr>
  </property>
  <property fmtid="{D5CDD505-2E9C-101B-9397-08002B2CF9AE}" pid="16" name="DL_Name">
    <vt:lpwstr>Martin Juul Christensen</vt:lpwstr>
  </property>
  <property fmtid="{D5CDD505-2E9C-101B-9397-08002B2CF9AE}" pid="17" name="DL_AuthorName">
    <vt:lpwstr>Martin Juul Christensen</vt:lpwstr>
  </property>
  <property fmtid="{D5CDD505-2E9C-101B-9397-08002B2CF9AE}" pid="19" name="_NewReviewCycle">
    <vt:lpwstr/>
  </property>
</Properties>
</file>