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286" r:id="rId2"/>
    <p:sldId id="362" r:id="rId3"/>
    <p:sldId id="323" r:id="rId4"/>
    <p:sldId id="341" r:id="rId5"/>
    <p:sldId id="331" r:id="rId6"/>
    <p:sldId id="332" r:id="rId7"/>
    <p:sldId id="293" r:id="rId8"/>
    <p:sldId id="334" r:id="rId9"/>
    <p:sldId id="335" r:id="rId10"/>
    <p:sldId id="336" r:id="rId11"/>
    <p:sldId id="364" r:id="rId12"/>
    <p:sldId id="343" r:id="rId13"/>
    <p:sldId id="296" r:id="rId14"/>
    <p:sldId id="302" r:id="rId15"/>
    <p:sldId id="303" r:id="rId16"/>
    <p:sldId id="304" r:id="rId17"/>
    <p:sldId id="328" r:id="rId18"/>
    <p:sldId id="360" r:id="rId19"/>
    <p:sldId id="344" r:id="rId20"/>
    <p:sldId id="345" r:id="rId21"/>
    <p:sldId id="346" r:id="rId22"/>
    <p:sldId id="363" r:id="rId23"/>
    <p:sldId id="305" r:id="rId24"/>
    <p:sldId id="339" r:id="rId25"/>
    <p:sldId id="312" r:id="rId26"/>
    <p:sldId id="348" r:id="rId27"/>
    <p:sldId id="353" r:id="rId28"/>
    <p:sldId id="347" r:id="rId29"/>
    <p:sldId id="338" r:id="rId30"/>
    <p:sldId id="300" r:id="rId31"/>
    <p:sldId id="301" r:id="rId32"/>
    <p:sldId id="330" r:id="rId33"/>
    <p:sldId id="326" r:id="rId34"/>
    <p:sldId id="329" r:id="rId35"/>
    <p:sldId id="349" r:id="rId36"/>
    <p:sldId id="350" r:id="rId37"/>
    <p:sldId id="321" r:id="rId38"/>
    <p:sldId id="306" r:id="rId39"/>
    <p:sldId id="307" r:id="rId40"/>
    <p:sldId id="351" r:id="rId41"/>
    <p:sldId id="358" r:id="rId42"/>
    <p:sldId id="359" r:id="rId43"/>
    <p:sldId id="295" r:id="rId44"/>
    <p:sldId id="290" r:id="rId45"/>
    <p:sldId id="361" r:id="rId46"/>
    <p:sldId id="289" r:id="rId47"/>
    <p:sldId id="283" r:id="rId48"/>
    <p:sldId id="291" r:id="rId49"/>
    <p:sldId id="292" r:id="rId50"/>
    <p:sldId id="354" r:id="rId51"/>
    <p:sldId id="297" r:id="rId52"/>
    <p:sldId id="356" r:id="rId53"/>
    <p:sldId id="357" r:id="rId54"/>
    <p:sldId id="355" r:id="rId55"/>
    <p:sldId id="319" r:id="rId56"/>
    <p:sldId id="320"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585"/>
    <a:srgbClr val="49594F"/>
    <a:srgbClr val="5A5570"/>
    <a:srgbClr val="D22F2B"/>
    <a:srgbClr val="487478"/>
    <a:srgbClr val="66A4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18" autoAdjust="0"/>
    <p:restoredTop sz="94618" autoAdjust="0"/>
  </p:normalViewPr>
  <p:slideViewPr>
    <p:cSldViewPr snapToGrid="0" snapToObjects="1">
      <p:cViewPr varScale="1">
        <p:scale>
          <a:sx n="73" d="100"/>
          <a:sy n="73" d="100"/>
        </p:scale>
        <p:origin x="-708"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C85030A-6906-425B-9835-749448C2B2E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a-DK"/>
        </a:p>
      </dgm:t>
    </dgm:pt>
    <dgm:pt modelId="{FB77CCC3-9E91-4B05-B34B-1F642CB89111}">
      <dgm:prSet phldrT="[Tekst]" custT="1"/>
      <dgm:spPr/>
      <dgm:t>
        <a:bodyPr/>
        <a:lstStyle/>
        <a:p>
          <a:r>
            <a:rPr lang="da-DK" sz="3200" dirty="0" smtClean="0"/>
            <a:t>Kommune</a:t>
          </a:r>
          <a:endParaRPr lang="da-DK" sz="3200" dirty="0"/>
        </a:p>
      </dgm:t>
    </dgm:pt>
    <dgm:pt modelId="{83E016E3-2DEF-42AC-95B3-B942DAFC1D50}" type="parTrans" cxnId="{515BA477-6951-46DE-BFD6-FEEFDE67CD24}">
      <dgm:prSet/>
      <dgm:spPr/>
      <dgm:t>
        <a:bodyPr/>
        <a:lstStyle/>
        <a:p>
          <a:endParaRPr lang="da-DK"/>
        </a:p>
      </dgm:t>
    </dgm:pt>
    <dgm:pt modelId="{2071994D-478F-4872-B34D-E3402CBE3458}" type="sibTrans" cxnId="{515BA477-6951-46DE-BFD6-FEEFDE67CD24}">
      <dgm:prSet/>
      <dgm:spPr/>
      <dgm:t>
        <a:bodyPr/>
        <a:lstStyle/>
        <a:p>
          <a:endParaRPr lang="da-DK"/>
        </a:p>
      </dgm:t>
    </dgm:pt>
    <dgm:pt modelId="{4E211186-B0F5-4E49-A8CB-150ACA875432}">
      <dgm:prSet phldrT="[Tekst]" custT="1"/>
      <dgm:spPr/>
      <dgm:t>
        <a:bodyPr/>
        <a:lstStyle/>
        <a:p>
          <a:r>
            <a:rPr lang="da-DK" sz="3200" dirty="0" smtClean="0"/>
            <a:t>Konkursbo</a:t>
          </a:r>
          <a:endParaRPr lang="da-DK" sz="3200" dirty="0"/>
        </a:p>
      </dgm:t>
    </dgm:pt>
    <dgm:pt modelId="{D88A50C2-A9B5-4D2A-A184-105B1AC77F8D}" type="parTrans" cxnId="{B36956BD-5DDB-46DB-9029-26620EBFC2AE}">
      <dgm:prSet/>
      <dgm:spPr/>
      <dgm:t>
        <a:bodyPr/>
        <a:lstStyle/>
        <a:p>
          <a:endParaRPr lang="da-DK"/>
        </a:p>
      </dgm:t>
    </dgm:pt>
    <dgm:pt modelId="{8FC79865-8450-43D1-AAA3-14A2A00D14F9}" type="sibTrans" cxnId="{B36956BD-5DDB-46DB-9029-26620EBFC2AE}">
      <dgm:prSet/>
      <dgm:spPr/>
      <dgm:t>
        <a:bodyPr/>
        <a:lstStyle/>
        <a:p>
          <a:endParaRPr lang="da-DK"/>
        </a:p>
      </dgm:t>
    </dgm:pt>
    <dgm:pt modelId="{8D3599B0-0CAB-4B6B-8A1C-E946185BAC7E}">
      <dgm:prSet phldrT="[Tekst]" custT="1"/>
      <dgm:spPr/>
      <dgm:t>
        <a:bodyPr/>
        <a:lstStyle/>
        <a:p>
          <a:r>
            <a:rPr lang="da-DK" sz="3200" dirty="0" smtClean="0"/>
            <a:t>Privat firma</a:t>
          </a:r>
          <a:endParaRPr lang="da-DK" sz="3200" dirty="0"/>
        </a:p>
      </dgm:t>
    </dgm:pt>
    <dgm:pt modelId="{4E7D86FD-AE23-459B-A8F0-E24156BDBE25}" type="parTrans" cxnId="{08DEF1FE-BA5F-40C5-8C72-87B38FA79DF4}">
      <dgm:prSet/>
      <dgm:spPr/>
      <dgm:t>
        <a:bodyPr/>
        <a:lstStyle/>
        <a:p>
          <a:endParaRPr lang="da-DK"/>
        </a:p>
      </dgm:t>
    </dgm:pt>
    <dgm:pt modelId="{C42570F0-9320-4C79-A8DF-EE7131D7A069}" type="sibTrans" cxnId="{08DEF1FE-BA5F-40C5-8C72-87B38FA79DF4}">
      <dgm:prSet/>
      <dgm:spPr/>
      <dgm:t>
        <a:bodyPr/>
        <a:lstStyle/>
        <a:p>
          <a:endParaRPr lang="da-DK"/>
        </a:p>
      </dgm:t>
    </dgm:pt>
    <dgm:pt modelId="{4C1CC5CE-98DB-4C80-A76B-F058C25A0DC3}" type="pres">
      <dgm:prSet presAssocID="{4C85030A-6906-425B-9835-749448C2B2EF}" presName="Name0" presStyleCnt="0">
        <dgm:presLayoutVars>
          <dgm:dir/>
          <dgm:resizeHandles val="exact"/>
        </dgm:presLayoutVars>
      </dgm:prSet>
      <dgm:spPr/>
      <dgm:t>
        <a:bodyPr/>
        <a:lstStyle/>
        <a:p>
          <a:endParaRPr lang="da-DK"/>
        </a:p>
      </dgm:t>
    </dgm:pt>
    <dgm:pt modelId="{247E0DF1-12B0-4B7B-9477-76E1239293F0}" type="pres">
      <dgm:prSet presAssocID="{FB77CCC3-9E91-4B05-B34B-1F642CB89111}" presName="node" presStyleLbl="node1" presStyleIdx="0" presStyleCnt="3" custRadScaleRad="112899" custRadScaleInc="-3615">
        <dgm:presLayoutVars>
          <dgm:bulletEnabled val="1"/>
        </dgm:presLayoutVars>
      </dgm:prSet>
      <dgm:spPr/>
      <dgm:t>
        <a:bodyPr/>
        <a:lstStyle/>
        <a:p>
          <a:endParaRPr lang="da-DK"/>
        </a:p>
      </dgm:t>
    </dgm:pt>
    <dgm:pt modelId="{24822901-0526-4A2A-8DD4-58E1571BF1EA}" type="pres">
      <dgm:prSet presAssocID="{2071994D-478F-4872-B34D-E3402CBE3458}" presName="sibTrans" presStyleLbl="sibTrans2D1" presStyleIdx="0" presStyleCnt="3" custLinFactNeighborX="73661" custLinFactNeighborY="-43645"/>
      <dgm:spPr/>
      <dgm:t>
        <a:bodyPr/>
        <a:lstStyle/>
        <a:p>
          <a:endParaRPr lang="da-DK"/>
        </a:p>
      </dgm:t>
    </dgm:pt>
    <dgm:pt modelId="{979AD026-FC80-400B-A4F8-AC9C73BBF719}" type="pres">
      <dgm:prSet presAssocID="{2071994D-478F-4872-B34D-E3402CBE3458}" presName="connectorText" presStyleLbl="sibTrans2D1" presStyleIdx="0" presStyleCnt="3"/>
      <dgm:spPr/>
      <dgm:t>
        <a:bodyPr/>
        <a:lstStyle/>
        <a:p>
          <a:endParaRPr lang="da-DK"/>
        </a:p>
      </dgm:t>
    </dgm:pt>
    <dgm:pt modelId="{C620F0F8-5D61-424C-A62A-F89D13F6A827}" type="pres">
      <dgm:prSet presAssocID="{4E211186-B0F5-4E49-A8CB-150ACA875432}" presName="node" presStyleLbl="node1" presStyleIdx="1" presStyleCnt="3">
        <dgm:presLayoutVars>
          <dgm:bulletEnabled val="1"/>
        </dgm:presLayoutVars>
      </dgm:prSet>
      <dgm:spPr/>
      <dgm:t>
        <a:bodyPr/>
        <a:lstStyle/>
        <a:p>
          <a:endParaRPr lang="da-DK"/>
        </a:p>
      </dgm:t>
    </dgm:pt>
    <dgm:pt modelId="{52C4BC57-C31C-45B5-8B75-33881C7010B8}" type="pres">
      <dgm:prSet presAssocID="{8FC79865-8450-43D1-AAA3-14A2A00D14F9}" presName="sibTrans" presStyleLbl="sibTrans2D1" presStyleIdx="1" presStyleCnt="3"/>
      <dgm:spPr/>
      <dgm:t>
        <a:bodyPr/>
        <a:lstStyle/>
        <a:p>
          <a:endParaRPr lang="da-DK"/>
        </a:p>
      </dgm:t>
    </dgm:pt>
    <dgm:pt modelId="{D46CDDF7-EEEF-4235-AA90-4DE1E588B237}" type="pres">
      <dgm:prSet presAssocID="{8FC79865-8450-43D1-AAA3-14A2A00D14F9}" presName="connectorText" presStyleLbl="sibTrans2D1" presStyleIdx="1" presStyleCnt="3"/>
      <dgm:spPr/>
      <dgm:t>
        <a:bodyPr/>
        <a:lstStyle/>
        <a:p>
          <a:endParaRPr lang="da-DK"/>
        </a:p>
      </dgm:t>
    </dgm:pt>
    <dgm:pt modelId="{3EA51F41-F098-4419-ACD3-8AF04D65BDB1}" type="pres">
      <dgm:prSet presAssocID="{8D3599B0-0CAB-4B6B-8A1C-E946185BAC7E}" presName="node" presStyleLbl="node1" presStyleIdx="2" presStyleCnt="3">
        <dgm:presLayoutVars>
          <dgm:bulletEnabled val="1"/>
        </dgm:presLayoutVars>
      </dgm:prSet>
      <dgm:spPr/>
      <dgm:t>
        <a:bodyPr/>
        <a:lstStyle/>
        <a:p>
          <a:endParaRPr lang="da-DK"/>
        </a:p>
      </dgm:t>
    </dgm:pt>
    <dgm:pt modelId="{5FC6D81E-2979-49C4-A6A5-25FACB5D4BD3}" type="pres">
      <dgm:prSet presAssocID="{C42570F0-9320-4C79-A8DF-EE7131D7A069}" presName="sibTrans" presStyleLbl="sibTrans2D1" presStyleIdx="2" presStyleCnt="3" custLinFactNeighborX="-69877" custLinFactNeighborY="-64013"/>
      <dgm:spPr/>
      <dgm:t>
        <a:bodyPr/>
        <a:lstStyle/>
        <a:p>
          <a:endParaRPr lang="da-DK"/>
        </a:p>
      </dgm:t>
    </dgm:pt>
    <dgm:pt modelId="{9E4C8D04-05FE-4865-8B23-6F0C22B0C367}" type="pres">
      <dgm:prSet presAssocID="{C42570F0-9320-4C79-A8DF-EE7131D7A069}" presName="connectorText" presStyleLbl="sibTrans2D1" presStyleIdx="2" presStyleCnt="3"/>
      <dgm:spPr/>
      <dgm:t>
        <a:bodyPr/>
        <a:lstStyle/>
        <a:p>
          <a:endParaRPr lang="da-DK"/>
        </a:p>
      </dgm:t>
    </dgm:pt>
  </dgm:ptLst>
  <dgm:cxnLst>
    <dgm:cxn modelId="{83F14E2A-AB46-4572-9CA8-E9A61D32C485}" type="presOf" srcId="{8FC79865-8450-43D1-AAA3-14A2A00D14F9}" destId="{52C4BC57-C31C-45B5-8B75-33881C7010B8}" srcOrd="0" destOrd="0" presId="urn:microsoft.com/office/officeart/2005/8/layout/cycle7"/>
    <dgm:cxn modelId="{5DEAFC15-C74B-4D6D-B22A-97740E6B43C4}" type="presOf" srcId="{2071994D-478F-4872-B34D-E3402CBE3458}" destId="{24822901-0526-4A2A-8DD4-58E1571BF1EA}" srcOrd="0" destOrd="0" presId="urn:microsoft.com/office/officeart/2005/8/layout/cycle7"/>
    <dgm:cxn modelId="{C39B6B86-EC7A-4C92-B5FA-C136181D810F}" type="presOf" srcId="{4E211186-B0F5-4E49-A8CB-150ACA875432}" destId="{C620F0F8-5D61-424C-A62A-F89D13F6A827}" srcOrd="0" destOrd="0" presId="urn:microsoft.com/office/officeart/2005/8/layout/cycle7"/>
    <dgm:cxn modelId="{08DEF1FE-BA5F-40C5-8C72-87B38FA79DF4}" srcId="{4C85030A-6906-425B-9835-749448C2B2EF}" destId="{8D3599B0-0CAB-4B6B-8A1C-E946185BAC7E}" srcOrd="2" destOrd="0" parTransId="{4E7D86FD-AE23-459B-A8F0-E24156BDBE25}" sibTransId="{C42570F0-9320-4C79-A8DF-EE7131D7A069}"/>
    <dgm:cxn modelId="{1BB70947-9189-47EA-AC03-3BBAFAD060FC}" type="presOf" srcId="{2071994D-478F-4872-B34D-E3402CBE3458}" destId="{979AD026-FC80-400B-A4F8-AC9C73BBF719}" srcOrd="1" destOrd="0" presId="urn:microsoft.com/office/officeart/2005/8/layout/cycle7"/>
    <dgm:cxn modelId="{87E91766-D2FC-4787-94D4-3B10EF58ED93}" type="presOf" srcId="{FB77CCC3-9E91-4B05-B34B-1F642CB89111}" destId="{247E0DF1-12B0-4B7B-9477-76E1239293F0}" srcOrd="0" destOrd="0" presId="urn:microsoft.com/office/officeart/2005/8/layout/cycle7"/>
    <dgm:cxn modelId="{AE1D69D9-CF31-4965-93E1-E71536B82138}" type="presOf" srcId="{8D3599B0-0CAB-4B6B-8A1C-E946185BAC7E}" destId="{3EA51F41-F098-4419-ACD3-8AF04D65BDB1}" srcOrd="0" destOrd="0" presId="urn:microsoft.com/office/officeart/2005/8/layout/cycle7"/>
    <dgm:cxn modelId="{E6D09471-EBD1-4618-A97F-4A879E660ED2}" type="presOf" srcId="{8FC79865-8450-43D1-AAA3-14A2A00D14F9}" destId="{D46CDDF7-EEEF-4235-AA90-4DE1E588B237}" srcOrd="1" destOrd="0" presId="urn:microsoft.com/office/officeart/2005/8/layout/cycle7"/>
    <dgm:cxn modelId="{515BA477-6951-46DE-BFD6-FEEFDE67CD24}" srcId="{4C85030A-6906-425B-9835-749448C2B2EF}" destId="{FB77CCC3-9E91-4B05-B34B-1F642CB89111}" srcOrd="0" destOrd="0" parTransId="{83E016E3-2DEF-42AC-95B3-B942DAFC1D50}" sibTransId="{2071994D-478F-4872-B34D-E3402CBE3458}"/>
    <dgm:cxn modelId="{B36956BD-5DDB-46DB-9029-26620EBFC2AE}" srcId="{4C85030A-6906-425B-9835-749448C2B2EF}" destId="{4E211186-B0F5-4E49-A8CB-150ACA875432}" srcOrd="1" destOrd="0" parTransId="{D88A50C2-A9B5-4D2A-A184-105B1AC77F8D}" sibTransId="{8FC79865-8450-43D1-AAA3-14A2A00D14F9}"/>
    <dgm:cxn modelId="{C318EFB6-77E5-4E06-8FDA-52033A179BF3}" type="presOf" srcId="{4C85030A-6906-425B-9835-749448C2B2EF}" destId="{4C1CC5CE-98DB-4C80-A76B-F058C25A0DC3}" srcOrd="0" destOrd="0" presId="urn:microsoft.com/office/officeart/2005/8/layout/cycle7"/>
    <dgm:cxn modelId="{CB4C196B-21A4-43DB-883D-148FC5FC09C7}" type="presOf" srcId="{C42570F0-9320-4C79-A8DF-EE7131D7A069}" destId="{9E4C8D04-05FE-4865-8B23-6F0C22B0C367}" srcOrd="1" destOrd="0" presId="urn:microsoft.com/office/officeart/2005/8/layout/cycle7"/>
    <dgm:cxn modelId="{1AD4AFE1-3199-4E3A-AAFE-CB3A10071E49}" type="presOf" srcId="{C42570F0-9320-4C79-A8DF-EE7131D7A069}" destId="{5FC6D81E-2979-49C4-A6A5-25FACB5D4BD3}" srcOrd="0" destOrd="0" presId="urn:microsoft.com/office/officeart/2005/8/layout/cycle7"/>
    <dgm:cxn modelId="{8C2B9AAA-29E3-4C0A-BDE2-85C985017E81}" type="presParOf" srcId="{4C1CC5CE-98DB-4C80-A76B-F058C25A0DC3}" destId="{247E0DF1-12B0-4B7B-9477-76E1239293F0}" srcOrd="0" destOrd="0" presId="urn:microsoft.com/office/officeart/2005/8/layout/cycle7"/>
    <dgm:cxn modelId="{3A87D577-336E-43E3-8174-025912CF0254}" type="presParOf" srcId="{4C1CC5CE-98DB-4C80-A76B-F058C25A0DC3}" destId="{24822901-0526-4A2A-8DD4-58E1571BF1EA}" srcOrd="1" destOrd="0" presId="urn:microsoft.com/office/officeart/2005/8/layout/cycle7"/>
    <dgm:cxn modelId="{22A7EB05-75C4-4B8F-B36B-DE74692D1D3F}" type="presParOf" srcId="{24822901-0526-4A2A-8DD4-58E1571BF1EA}" destId="{979AD026-FC80-400B-A4F8-AC9C73BBF719}" srcOrd="0" destOrd="0" presId="urn:microsoft.com/office/officeart/2005/8/layout/cycle7"/>
    <dgm:cxn modelId="{345C786A-0022-49EA-B9B1-0A3A9FBCA6F4}" type="presParOf" srcId="{4C1CC5CE-98DB-4C80-A76B-F058C25A0DC3}" destId="{C620F0F8-5D61-424C-A62A-F89D13F6A827}" srcOrd="2" destOrd="0" presId="urn:microsoft.com/office/officeart/2005/8/layout/cycle7"/>
    <dgm:cxn modelId="{D965AED2-6125-4D9D-A9E6-535BF31080D5}" type="presParOf" srcId="{4C1CC5CE-98DB-4C80-A76B-F058C25A0DC3}" destId="{52C4BC57-C31C-45B5-8B75-33881C7010B8}" srcOrd="3" destOrd="0" presId="urn:microsoft.com/office/officeart/2005/8/layout/cycle7"/>
    <dgm:cxn modelId="{E6F662CF-6633-4F53-8628-CAAC2C039EDE}" type="presParOf" srcId="{52C4BC57-C31C-45B5-8B75-33881C7010B8}" destId="{D46CDDF7-EEEF-4235-AA90-4DE1E588B237}" srcOrd="0" destOrd="0" presId="urn:microsoft.com/office/officeart/2005/8/layout/cycle7"/>
    <dgm:cxn modelId="{83498FA7-E2CC-48B2-98BC-B7CC924E0C95}" type="presParOf" srcId="{4C1CC5CE-98DB-4C80-A76B-F058C25A0DC3}" destId="{3EA51F41-F098-4419-ACD3-8AF04D65BDB1}" srcOrd="4" destOrd="0" presId="urn:microsoft.com/office/officeart/2005/8/layout/cycle7"/>
    <dgm:cxn modelId="{793DAF66-E2A5-423D-830D-2F4D6ED2854F}" type="presParOf" srcId="{4C1CC5CE-98DB-4C80-A76B-F058C25A0DC3}" destId="{5FC6D81E-2979-49C4-A6A5-25FACB5D4BD3}" srcOrd="5" destOrd="0" presId="urn:microsoft.com/office/officeart/2005/8/layout/cycle7"/>
    <dgm:cxn modelId="{9839AC4B-0CB0-4C3F-902E-3F0C6C617120}" type="presParOf" srcId="{5FC6D81E-2979-49C4-A6A5-25FACB5D4BD3}" destId="{9E4C8D04-05FE-4865-8B23-6F0C22B0C36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85030A-6906-425B-9835-749448C2B2EF}"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da-DK"/>
        </a:p>
      </dgm:t>
    </dgm:pt>
    <dgm:pt modelId="{FB77CCC3-9E91-4B05-B34B-1F642CB89111}">
      <dgm:prSet phldrT="[Tekst]" custT="1"/>
      <dgm:spPr/>
      <dgm:t>
        <a:bodyPr/>
        <a:lstStyle/>
        <a:p>
          <a:r>
            <a:rPr lang="da-DK" sz="3200" dirty="0" smtClean="0"/>
            <a:t>Kommune</a:t>
          </a:r>
          <a:endParaRPr lang="da-DK" sz="3200" dirty="0"/>
        </a:p>
      </dgm:t>
    </dgm:pt>
    <dgm:pt modelId="{83E016E3-2DEF-42AC-95B3-B942DAFC1D50}" type="parTrans" cxnId="{515BA477-6951-46DE-BFD6-FEEFDE67CD24}">
      <dgm:prSet/>
      <dgm:spPr/>
      <dgm:t>
        <a:bodyPr/>
        <a:lstStyle/>
        <a:p>
          <a:endParaRPr lang="da-DK"/>
        </a:p>
      </dgm:t>
    </dgm:pt>
    <dgm:pt modelId="{2071994D-478F-4872-B34D-E3402CBE3458}" type="sibTrans" cxnId="{515BA477-6951-46DE-BFD6-FEEFDE67CD24}">
      <dgm:prSet/>
      <dgm:spPr/>
      <dgm:t>
        <a:bodyPr/>
        <a:lstStyle/>
        <a:p>
          <a:endParaRPr lang="da-DK"/>
        </a:p>
      </dgm:t>
    </dgm:pt>
    <dgm:pt modelId="{4E211186-B0F5-4E49-A8CB-150ACA875432}">
      <dgm:prSet phldrT="[Tekst]" custT="1"/>
      <dgm:spPr/>
      <dgm:t>
        <a:bodyPr/>
        <a:lstStyle/>
        <a:p>
          <a:r>
            <a:rPr lang="da-DK" sz="3200" dirty="0" smtClean="0"/>
            <a:t>Konkursbo</a:t>
          </a:r>
          <a:endParaRPr lang="da-DK" sz="3200" dirty="0"/>
        </a:p>
      </dgm:t>
    </dgm:pt>
    <dgm:pt modelId="{D88A50C2-A9B5-4D2A-A184-105B1AC77F8D}" type="parTrans" cxnId="{B36956BD-5DDB-46DB-9029-26620EBFC2AE}">
      <dgm:prSet/>
      <dgm:spPr/>
      <dgm:t>
        <a:bodyPr/>
        <a:lstStyle/>
        <a:p>
          <a:endParaRPr lang="da-DK"/>
        </a:p>
      </dgm:t>
    </dgm:pt>
    <dgm:pt modelId="{8FC79865-8450-43D1-AAA3-14A2A00D14F9}" type="sibTrans" cxnId="{B36956BD-5DDB-46DB-9029-26620EBFC2AE}">
      <dgm:prSet/>
      <dgm:spPr/>
      <dgm:t>
        <a:bodyPr/>
        <a:lstStyle/>
        <a:p>
          <a:endParaRPr lang="da-DK"/>
        </a:p>
      </dgm:t>
    </dgm:pt>
    <dgm:pt modelId="{8D3599B0-0CAB-4B6B-8A1C-E946185BAC7E}">
      <dgm:prSet phldrT="[Tekst]" custT="1"/>
      <dgm:spPr/>
      <dgm:t>
        <a:bodyPr/>
        <a:lstStyle/>
        <a:p>
          <a:r>
            <a:rPr lang="da-DK" sz="3200" dirty="0" smtClean="0"/>
            <a:t>Privat firma</a:t>
          </a:r>
          <a:endParaRPr lang="da-DK" sz="3200" dirty="0"/>
        </a:p>
      </dgm:t>
    </dgm:pt>
    <dgm:pt modelId="{4E7D86FD-AE23-459B-A8F0-E24156BDBE25}" type="parTrans" cxnId="{08DEF1FE-BA5F-40C5-8C72-87B38FA79DF4}">
      <dgm:prSet/>
      <dgm:spPr/>
      <dgm:t>
        <a:bodyPr/>
        <a:lstStyle/>
        <a:p>
          <a:endParaRPr lang="da-DK"/>
        </a:p>
      </dgm:t>
    </dgm:pt>
    <dgm:pt modelId="{C42570F0-9320-4C79-A8DF-EE7131D7A069}" type="sibTrans" cxnId="{08DEF1FE-BA5F-40C5-8C72-87B38FA79DF4}">
      <dgm:prSet/>
      <dgm:spPr/>
      <dgm:t>
        <a:bodyPr/>
        <a:lstStyle/>
        <a:p>
          <a:endParaRPr lang="da-DK"/>
        </a:p>
      </dgm:t>
    </dgm:pt>
    <dgm:pt modelId="{4C1CC5CE-98DB-4C80-A76B-F058C25A0DC3}" type="pres">
      <dgm:prSet presAssocID="{4C85030A-6906-425B-9835-749448C2B2EF}" presName="Name0" presStyleCnt="0">
        <dgm:presLayoutVars>
          <dgm:dir/>
          <dgm:resizeHandles val="exact"/>
        </dgm:presLayoutVars>
      </dgm:prSet>
      <dgm:spPr/>
      <dgm:t>
        <a:bodyPr/>
        <a:lstStyle/>
        <a:p>
          <a:endParaRPr lang="da-DK"/>
        </a:p>
      </dgm:t>
    </dgm:pt>
    <dgm:pt modelId="{247E0DF1-12B0-4B7B-9477-76E1239293F0}" type="pres">
      <dgm:prSet presAssocID="{FB77CCC3-9E91-4B05-B34B-1F642CB89111}" presName="node" presStyleLbl="node1" presStyleIdx="0" presStyleCnt="3" custRadScaleRad="112899" custRadScaleInc="-3615">
        <dgm:presLayoutVars>
          <dgm:bulletEnabled val="1"/>
        </dgm:presLayoutVars>
      </dgm:prSet>
      <dgm:spPr/>
      <dgm:t>
        <a:bodyPr/>
        <a:lstStyle/>
        <a:p>
          <a:endParaRPr lang="da-DK"/>
        </a:p>
      </dgm:t>
    </dgm:pt>
    <dgm:pt modelId="{24822901-0526-4A2A-8DD4-58E1571BF1EA}" type="pres">
      <dgm:prSet presAssocID="{2071994D-478F-4872-B34D-E3402CBE3458}" presName="sibTrans" presStyleLbl="sibTrans2D1" presStyleIdx="0" presStyleCnt="3" custLinFactNeighborX="73661" custLinFactNeighborY="-43645"/>
      <dgm:spPr/>
      <dgm:t>
        <a:bodyPr/>
        <a:lstStyle/>
        <a:p>
          <a:endParaRPr lang="da-DK"/>
        </a:p>
      </dgm:t>
    </dgm:pt>
    <dgm:pt modelId="{979AD026-FC80-400B-A4F8-AC9C73BBF719}" type="pres">
      <dgm:prSet presAssocID="{2071994D-478F-4872-B34D-E3402CBE3458}" presName="connectorText" presStyleLbl="sibTrans2D1" presStyleIdx="0" presStyleCnt="3"/>
      <dgm:spPr/>
      <dgm:t>
        <a:bodyPr/>
        <a:lstStyle/>
        <a:p>
          <a:endParaRPr lang="da-DK"/>
        </a:p>
      </dgm:t>
    </dgm:pt>
    <dgm:pt modelId="{C620F0F8-5D61-424C-A62A-F89D13F6A827}" type="pres">
      <dgm:prSet presAssocID="{4E211186-B0F5-4E49-A8CB-150ACA875432}" presName="node" presStyleLbl="node1" presStyleIdx="1" presStyleCnt="3">
        <dgm:presLayoutVars>
          <dgm:bulletEnabled val="1"/>
        </dgm:presLayoutVars>
      </dgm:prSet>
      <dgm:spPr/>
      <dgm:t>
        <a:bodyPr/>
        <a:lstStyle/>
        <a:p>
          <a:endParaRPr lang="da-DK"/>
        </a:p>
      </dgm:t>
    </dgm:pt>
    <dgm:pt modelId="{52C4BC57-C31C-45B5-8B75-33881C7010B8}" type="pres">
      <dgm:prSet presAssocID="{8FC79865-8450-43D1-AAA3-14A2A00D14F9}" presName="sibTrans" presStyleLbl="sibTrans2D1" presStyleIdx="1" presStyleCnt="3"/>
      <dgm:spPr/>
      <dgm:t>
        <a:bodyPr/>
        <a:lstStyle/>
        <a:p>
          <a:endParaRPr lang="da-DK"/>
        </a:p>
      </dgm:t>
    </dgm:pt>
    <dgm:pt modelId="{D46CDDF7-EEEF-4235-AA90-4DE1E588B237}" type="pres">
      <dgm:prSet presAssocID="{8FC79865-8450-43D1-AAA3-14A2A00D14F9}" presName="connectorText" presStyleLbl="sibTrans2D1" presStyleIdx="1" presStyleCnt="3"/>
      <dgm:spPr/>
      <dgm:t>
        <a:bodyPr/>
        <a:lstStyle/>
        <a:p>
          <a:endParaRPr lang="da-DK"/>
        </a:p>
      </dgm:t>
    </dgm:pt>
    <dgm:pt modelId="{3EA51F41-F098-4419-ACD3-8AF04D65BDB1}" type="pres">
      <dgm:prSet presAssocID="{8D3599B0-0CAB-4B6B-8A1C-E946185BAC7E}" presName="node" presStyleLbl="node1" presStyleIdx="2" presStyleCnt="3">
        <dgm:presLayoutVars>
          <dgm:bulletEnabled val="1"/>
        </dgm:presLayoutVars>
      </dgm:prSet>
      <dgm:spPr/>
      <dgm:t>
        <a:bodyPr/>
        <a:lstStyle/>
        <a:p>
          <a:endParaRPr lang="da-DK"/>
        </a:p>
      </dgm:t>
    </dgm:pt>
    <dgm:pt modelId="{5FC6D81E-2979-49C4-A6A5-25FACB5D4BD3}" type="pres">
      <dgm:prSet presAssocID="{C42570F0-9320-4C79-A8DF-EE7131D7A069}" presName="sibTrans" presStyleLbl="sibTrans2D1" presStyleIdx="2" presStyleCnt="3" custLinFactNeighborX="-69877" custLinFactNeighborY="-64013"/>
      <dgm:spPr/>
      <dgm:t>
        <a:bodyPr/>
        <a:lstStyle/>
        <a:p>
          <a:endParaRPr lang="da-DK"/>
        </a:p>
      </dgm:t>
    </dgm:pt>
    <dgm:pt modelId="{9E4C8D04-05FE-4865-8B23-6F0C22B0C367}" type="pres">
      <dgm:prSet presAssocID="{C42570F0-9320-4C79-A8DF-EE7131D7A069}" presName="connectorText" presStyleLbl="sibTrans2D1" presStyleIdx="2" presStyleCnt="3"/>
      <dgm:spPr/>
      <dgm:t>
        <a:bodyPr/>
        <a:lstStyle/>
        <a:p>
          <a:endParaRPr lang="da-DK"/>
        </a:p>
      </dgm:t>
    </dgm:pt>
  </dgm:ptLst>
  <dgm:cxnLst>
    <dgm:cxn modelId="{83F14E2A-AB46-4572-9CA8-E9A61D32C485}" type="presOf" srcId="{8FC79865-8450-43D1-AAA3-14A2A00D14F9}" destId="{52C4BC57-C31C-45B5-8B75-33881C7010B8}" srcOrd="0" destOrd="0" presId="urn:microsoft.com/office/officeart/2005/8/layout/cycle7"/>
    <dgm:cxn modelId="{5DEAFC15-C74B-4D6D-B22A-97740E6B43C4}" type="presOf" srcId="{2071994D-478F-4872-B34D-E3402CBE3458}" destId="{24822901-0526-4A2A-8DD4-58E1571BF1EA}" srcOrd="0" destOrd="0" presId="urn:microsoft.com/office/officeart/2005/8/layout/cycle7"/>
    <dgm:cxn modelId="{C39B6B86-EC7A-4C92-B5FA-C136181D810F}" type="presOf" srcId="{4E211186-B0F5-4E49-A8CB-150ACA875432}" destId="{C620F0F8-5D61-424C-A62A-F89D13F6A827}" srcOrd="0" destOrd="0" presId="urn:microsoft.com/office/officeart/2005/8/layout/cycle7"/>
    <dgm:cxn modelId="{08DEF1FE-BA5F-40C5-8C72-87B38FA79DF4}" srcId="{4C85030A-6906-425B-9835-749448C2B2EF}" destId="{8D3599B0-0CAB-4B6B-8A1C-E946185BAC7E}" srcOrd="2" destOrd="0" parTransId="{4E7D86FD-AE23-459B-A8F0-E24156BDBE25}" sibTransId="{C42570F0-9320-4C79-A8DF-EE7131D7A069}"/>
    <dgm:cxn modelId="{1BB70947-9189-47EA-AC03-3BBAFAD060FC}" type="presOf" srcId="{2071994D-478F-4872-B34D-E3402CBE3458}" destId="{979AD026-FC80-400B-A4F8-AC9C73BBF719}" srcOrd="1" destOrd="0" presId="urn:microsoft.com/office/officeart/2005/8/layout/cycle7"/>
    <dgm:cxn modelId="{87E91766-D2FC-4787-94D4-3B10EF58ED93}" type="presOf" srcId="{FB77CCC3-9E91-4B05-B34B-1F642CB89111}" destId="{247E0DF1-12B0-4B7B-9477-76E1239293F0}" srcOrd="0" destOrd="0" presId="urn:microsoft.com/office/officeart/2005/8/layout/cycle7"/>
    <dgm:cxn modelId="{AE1D69D9-CF31-4965-93E1-E71536B82138}" type="presOf" srcId="{8D3599B0-0CAB-4B6B-8A1C-E946185BAC7E}" destId="{3EA51F41-F098-4419-ACD3-8AF04D65BDB1}" srcOrd="0" destOrd="0" presId="urn:microsoft.com/office/officeart/2005/8/layout/cycle7"/>
    <dgm:cxn modelId="{E6D09471-EBD1-4618-A97F-4A879E660ED2}" type="presOf" srcId="{8FC79865-8450-43D1-AAA3-14A2A00D14F9}" destId="{D46CDDF7-EEEF-4235-AA90-4DE1E588B237}" srcOrd="1" destOrd="0" presId="urn:microsoft.com/office/officeart/2005/8/layout/cycle7"/>
    <dgm:cxn modelId="{515BA477-6951-46DE-BFD6-FEEFDE67CD24}" srcId="{4C85030A-6906-425B-9835-749448C2B2EF}" destId="{FB77CCC3-9E91-4B05-B34B-1F642CB89111}" srcOrd="0" destOrd="0" parTransId="{83E016E3-2DEF-42AC-95B3-B942DAFC1D50}" sibTransId="{2071994D-478F-4872-B34D-E3402CBE3458}"/>
    <dgm:cxn modelId="{B36956BD-5DDB-46DB-9029-26620EBFC2AE}" srcId="{4C85030A-6906-425B-9835-749448C2B2EF}" destId="{4E211186-B0F5-4E49-A8CB-150ACA875432}" srcOrd="1" destOrd="0" parTransId="{D88A50C2-A9B5-4D2A-A184-105B1AC77F8D}" sibTransId="{8FC79865-8450-43D1-AAA3-14A2A00D14F9}"/>
    <dgm:cxn modelId="{C318EFB6-77E5-4E06-8FDA-52033A179BF3}" type="presOf" srcId="{4C85030A-6906-425B-9835-749448C2B2EF}" destId="{4C1CC5CE-98DB-4C80-A76B-F058C25A0DC3}" srcOrd="0" destOrd="0" presId="urn:microsoft.com/office/officeart/2005/8/layout/cycle7"/>
    <dgm:cxn modelId="{CB4C196B-21A4-43DB-883D-148FC5FC09C7}" type="presOf" srcId="{C42570F0-9320-4C79-A8DF-EE7131D7A069}" destId="{9E4C8D04-05FE-4865-8B23-6F0C22B0C367}" srcOrd="1" destOrd="0" presId="urn:microsoft.com/office/officeart/2005/8/layout/cycle7"/>
    <dgm:cxn modelId="{1AD4AFE1-3199-4E3A-AAFE-CB3A10071E49}" type="presOf" srcId="{C42570F0-9320-4C79-A8DF-EE7131D7A069}" destId="{5FC6D81E-2979-49C4-A6A5-25FACB5D4BD3}" srcOrd="0" destOrd="0" presId="urn:microsoft.com/office/officeart/2005/8/layout/cycle7"/>
    <dgm:cxn modelId="{8C2B9AAA-29E3-4C0A-BDE2-85C985017E81}" type="presParOf" srcId="{4C1CC5CE-98DB-4C80-A76B-F058C25A0DC3}" destId="{247E0DF1-12B0-4B7B-9477-76E1239293F0}" srcOrd="0" destOrd="0" presId="urn:microsoft.com/office/officeart/2005/8/layout/cycle7"/>
    <dgm:cxn modelId="{3A87D577-336E-43E3-8174-025912CF0254}" type="presParOf" srcId="{4C1CC5CE-98DB-4C80-A76B-F058C25A0DC3}" destId="{24822901-0526-4A2A-8DD4-58E1571BF1EA}" srcOrd="1" destOrd="0" presId="urn:microsoft.com/office/officeart/2005/8/layout/cycle7"/>
    <dgm:cxn modelId="{22A7EB05-75C4-4B8F-B36B-DE74692D1D3F}" type="presParOf" srcId="{24822901-0526-4A2A-8DD4-58E1571BF1EA}" destId="{979AD026-FC80-400B-A4F8-AC9C73BBF719}" srcOrd="0" destOrd="0" presId="urn:microsoft.com/office/officeart/2005/8/layout/cycle7"/>
    <dgm:cxn modelId="{345C786A-0022-49EA-B9B1-0A3A9FBCA6F4}" type="presParOf" srcId="{4C1CC5CE-98DB-4C80-A76B-F058C25A0DC3}" destId="{C620F0F8-5D61-424C-A62A-F89D13F6A827}" srcOrd="2" destOrd="0" presId="urn:microsoft.com/office/officeart/2005/8/layout/cycle7"/>
    <dgm:cxn modelId="{D965AED2-6125-4D9D-A9E6-535BF31080D5}" type="presParOf" srcId="{4C1CC5CE-98DB-4C80-A76B-F058C25A0DC3}" destId="{52C4BC57-C31C-45B5-8B75-33881C7010B8}" srcOrd="3" destOrd="0" presId="urn:microsoft.com/office/officeart/2005/8/layout/cycle7"/>
    <dgm:cxn modelId="{E6F662CF-6633-4F53-8628-CAAC2C039EDE}" type="presParOf" srcId="{52C4BC57-C31C-45B5-8B75-33881C7010B8}" destId="{D46CDDF7-EEEF-4235-AA90-4DE1E588B237}" srcOrd="0" destOrd="0" presId="urn:microsoft.com/office/officeart/2005/8/layout/cycle7"/>
    <dgm:cxn modelId="{83498FA7-E2CC-48B2-98BC-B7CC924E0C95}" type="presParOf" srcId="{4C1CC5CE-98DB-4C80-A76B-F058C25A0DC3}" destId="{3EA51F41-F098-4419-ACD3-8AF04D65BDB1}" srcOrd="4" destOrd="0" presId="urn:microsoft.com/office/officeart/2005/8/layout/cycle7"/>
    <dgm:cxn modelId="{793DAF66-E2A5-423D-830D-2F4D6ED2854F}" type="presParOf" srcId="{4C1CC5CE-98DB-4C80-A76B-F058C25A0DC3}" destId="{5FC6D81E-2979-49C4-A6A5-25FACB5D4BD3}" srcOrd="5" destOrd="0" presId="urn:microsoft.com/office/officeart/2005/8/layout/cycle7"/>
    <dgm:cxn modelId="{9839AC4B-0CB0-4C3F-902E-3F0C6C617120}" type="presParOf" srcId="{5FC6D81E-2979-49C4-A6A5-25FACB5D4BD3}" destId="{9E4C8D04-05FE-4865-8B23-6F0C22B0C367}" srcOrd="0" destOrd="0" presId="urn:microsoft.com/office/officeart/2005/8/layout/cycle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10946C-C82F-4805-83F4-7093FA2D9CE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da-DK"/>
        </a:p>
      </dgm:t>
    </dgm:pt>
    <dgm:pt modelId="{92665B9A-1BEE-40A9-A616-BE2CDDB4D6A7}">
      <dgm:prSet phldrT="[Tekst]"/>
      <dgm:spPr/>
      <dgm:t>
        <a:bodyPr/>
        <a:lstStyle/>
        <a:p>
          <a:r>
            <a:rPr lang="da-DK" dirty="0" smtClean="0"/>
            <a:t>FOA for 111 medlemmer</a:t>
          </a:r>
          <a:endParaRPr lang="da-DK" dirty="0"/>
        </a:p>
      </dgm:t>
    </dgm:pt>
    <dgm:pt modelId="{4500797C-5235-4AD8-B487-79148D142FB8}" type="parTrans" cxnId="{E939FC93-D581-4593-B637-17E2EF767BD5}">
      <dgm:prSet/>
      <dgm:spPr/>
      <dgm:t>
        <a:bodyPr/>
        <a:lstStyle/>
        <a:p>
          <a:endParaRPr lang="da-DK"/>
        </a:p>
      </dgm:t>
    </dgm:pt>
    <dgm:pt modelId="{71FCCCD3-303E-4F3A-B40E-882FE0DE8BC0}" type="sibTrans" cxnId="{E939FC93-D581-4593-B637-17E2EF767BD5}">
      <dgm:prSet/>
      <dgm:spPr/>
      <dgm:t>
        <a:bodyPr/>
        <a:lstStyle/>
        <a:p>
          <a:endParaRPr lang="da-DK"/>
        </a:p>
      </dgm:t>
    </dgm:pt>
    <dgm:pt modelId="{8AE39353-1922-4995-AE04-EE9998FBA207}">
      <dgm:prSet phldrT="[Tekst]"/>
      <dgm:spPr/>
      <dgm:t>
        <a:bodyPr/>
        <a:lstStyle/>
        <a:p>
          <a:r>
            <a:rPr lang="da-DK" dirty="0" smtClean="0"/>
            <a:t>LG	</a:t>
          </a:r>
          <a:endParaRPr lang="da-DK" dirty="0"/>
        </a:p>
      </dgm:t>
    </dgm:pt>
    <dgm:pt modelId="{662C10E3-5D08-46F3-BBA6-E24552264674}" type="parTrans" cxnId="{5ABA198D-313B-4490-948E-42714CDB077E}">
      <dgm:prSet/>
      <dgm:spPr/>
      <dgm:t>
        <a:bodyPr/>
        <a:lstStyle/>
        <a:p>
          <a:endParaRPr lang="da-DK"/>
        </a:p>
      </dgm:t>
    </dgm:pt>
    <dgm:pt modelId="{63A6183C-59E2-4688-9B5B-79BE2387AD2B}" type="sibTrans" cxnId="{5ABA198D-313B-4490-948E-42714CDB077E}">
      <dgm:prSet/>
      <dgm:spPr/>
      <dgm:t>
        <a:bodyPr/>
        <a:lstStyle/>
        <a:p>
          <a:endParaRPr lang="da-DK"/>
        </a:p>
      </dgm:t>
    </dgm:pt>
    <dgm:pt modelId="{7CBA512E-D9A2-4063-BD9C-CB3ED2DBFF35}">
      <dgm:prSet phldrT="[Tekst]"/>
      <dgm:spPr/>
      <dgm:t>
        <a:bodyPr/>
        <a:lstStyle/>
        <a:p>
          <a:r>
            <a:rPr lang="da-DK" dirty="0" smtClean="0"/>
            <a:t>Ålborg </a:t>
          </a:r>
        </a:p>
        <a:p>
          <a:r>
            <a:rPr lang="da-DK" dirty="0" smtClean="0"/>
            <a:t>Kommune</a:t>
          </a:r>
          <a:endParaRPr lang="da-DK" dirty="0"/>
        </a:p>
      </dgm:t>
    </dgm:pt>
    <dgm:pt modelId="{DF521C04-A2A7-409A-8B07-B0C580C5C307}" type="parTrans" cxnId="{BD1E066F-4A98-4C37-926E-30B0DA507858}">
      <dgm:prSet/>
      <dgm:spPr/>
      <dgm:t>
        <a:bodyPr/>
        <a:lstStyle/>
        <a:p>
          <a:endParaRPr lang="da-DK"/>
        </a:p>
      </dgm:t>
    </dgm:pt>
    <dgm:pt modelId="{6356CAB9-231F-4112-BC33-DC9C3978EB4B}" type="sibTrans" cxnId="{BD1E066F-4A98-4C37-926E-30B0DA507858}">
      <dgm:prSet/>
      <dgm:spPr/>
      <dgm:t>
        <a:bodyPr/>
        <a:lstStyle/>
        <a:p>
          <a:endParaRPr lang="da-DK"/>
        </a:p>
      </dgm:t>
    </dgm:pt>
    <dgm:pt modelId="{7A467B09-A1D5-474F-891E-F488A5634DE0}">
      <dgm:prSet phldrT="[Tekst]"/>
      <dgm:spPr/>
      <dgm:t>
        <a:bodyPr/>
        <a:lstStyle/>
        <a:p>
          <a:r>
            <a:rPr lang="da-DK" dirty="0" smtClean="0"/>
            <a:t>Hjørring Kommune</a:t>
          </a:r>
          <a:endParaRPr lang="da-DK" dirty="0"/>
        </a:p>
      </dgm:t>
    </dgm:pt>
    <dgm:pt modelId="{0632C6BE-1111-4374-9911-34FAA2DCD456}" type="parTrans" cxnId="{931941A1-E6A7-4CCF-8189-D6B23EDDF2C8}">
      <dgm:prSet/>
      <dgm:spPr/>
      <dgm:t>
        <a:bodyPr/>
        <a:lstStyle/>
        <a:p>
          <a:endParaRPr lang="da-DK"/>
        </a:p>
      </dgm:t>
    </dgm:pt>
    <dgm:pt modelId="{8FF1EF5A-A15F-4439-BC4F-3274D58B0A9A}" type="sibTrans" cxnId="{931941A1-E6A7-4CCF-8189-D6B23EDDF2C8}">
      <dgm:prSet/>
      <dgm:spPr/>
      <dgm:t>
        <a:bodyPr/>
        <a:lstStyle/>
        <a:p>
          <a:endParaRPr lang="da-DK"/>
        </a:p>
      </dgm:t>
    </dgm:pt>
    <dgm:pt modelId="{4E850144-2EA1-499D-A38E-4DFDEE4A379E}" type="pres">
      <dgm:prSet presAssocID="{E010946C-C82F-4805-83F4-7093FA2D9CEC}" presName="Name0" presStyleCnt="0">
        <dgm:presLayoutVars>
          <dgm:chPref val="1"/>
          <dgm:dir/>
          <dgm:animOne val="branch"/>
          <dgm:animLvl val="lvl"/>
          <dgm:resizeHandles val="exact"/>
        </dgm:presLayoutVars>
      </dgm:prSet>
      <dgm:spPr/>
      <dgm:t>
        <a:bodyPr/>
        <a:lstStyle/>
        <a:p>
          <a:endParaRPr lang="da-DK"/>
        </a:p>
      </dgm:t>
    </dgm:pt>
    <dgm:pt modelId="{FB07EAA8-187B-46DD-AF9D-769E7C6445C4}" type="pres">
      <dgm:prSet presAssocID="{92665B9A-1BEE-40A9-A616-BE2CDDB4D6A7}" presName="root1" presStyleCnt="0"/>
      <dgm:spPr/>
    </dgm:pt>
    <dgm:pt modelId="{8E193981-12CE-4327-93B7-26563608EA6B}" type="pres">
      <dgm:prSet presAssocID="{92665B9A-1BEE-40A9-A616-BE2CDDB4D6A7}" presName="LevelOneTextNode" presStyleLbl="node0" presStyleIdx="0" presStyleCnt="1" custLinFactX="-200000" custLinFactNeighborX="-229644" custLinFactNeighborY="0">
        <dgm:presLayoutVars>
          <dgm:chPref val="3"/>
        </dgm:presLayoutVars>
      </dgm:prSet>
      <dgm:spPr/>
      <dgm:t>
        <a:bodyPr/>
        <a:lstStyle/>
        <a:p>
          <a:endParaRPr lang="da-DK"/>
        </a:p>
      </dgm:t>
    </dgm:pt>
    <dgm:pt modelId="{13CDE27C-B1C5-4194-910C-1FE5F25BE440}" type="pres">
      <dgm:prSet presAssocID="{92665B9A-1BEE-40A9-A616-BE2CDDB4D6A7}" presName="level2hierChild" presStyleCnt="0"/>
      <dgm:spPr/>
    </dgm:pt>
    <dgm:pt modelId="{E5738AA1-7073-424E-A7DA-A3FC30DC26C6}" type="pres">
      <dgm:prSet presAssocID="{662C10E3-5D08-46F3-BBA6-E24552264674}" presName="conn2-1" presStyleLbl="parChTrans1D2" presStyleIdx="0" presStyleCnt="3"/>
      <dgm:spPr/>
      <dgm:t>
        <a:bodyPr/>
        <a:lstStyle/>
        <a:p>
          <a:endParaRPr lang="da-DK"/>
        </a:p>
      </dgm:t>
    </dgm:pt>
    <dgm:pt modelId="{DC03BE44-13D2-48E4-85E4-C22B9247950F}" type="pres">
      <dgm:prSet presAssocID="{662C10E3-5D08-46F3-BBA6-E24552264674}" presName="connTx" presStyleLbl="parChTrans1D2" presStyleIdx="0" presStyleCnt="3"/>
      <dgm:spPr/>
      <dgm:t>
        <a:bodyPr/>
        <a:lstStyle/>
        <a:p>
          <a:endParaRPr lang="da-DK"/>
        </a:p>
      </dgm:t>
    </dgm:pt>
    <dgm:pt modelId="{F9386020-47D1-43D5-ACA0-6185205659D0}" type="pres">
      <dgm:prSet presAssocID="{8AE39353-1922-4995-AE04-EE9998FBA207}" presName="root2" presStyleCnt="0"/>
      <dgm:spPr/>
    </dgm:pt>
    <dgm:pt modelId="{F5E31F2B-6906-4C0A-9163-2F38BDC06D59}" type="pres">
      <dgm:prSet presAssocID="{8AE39353-1922-4995-AE04-EE9998FBA207}" presName="LevelTwoTextNode" presStyleLbl="node2" presStyleIdx="0" presStyleCnt="3" custLinFactNeighborX="820" custLinFactNeighborY="2691">
        <dgm:presLayoutVars>
          <dgm:chPref val="3"/>
        </dgm:presLayoutVars>
      </dgm:prSet>
      <dgm:spPr/>
      <dgm:t>
        <a:bodyPr/>
        <a:lstStyle/>
        <a:p>
          <a:endParaRPr lang="da-DK"/>
        </a:p>
      </dgm:t>
    </dgm:pt>
    <dgm:pt modelId="{649BADF6-282A-4F9F-BAD8-B7A09DC7589C}" type="pres">
      <dgm:prSet presAssocID="{8AE39353-1922-4995-AE04-EE9998FBA207}" presName="level3hierChild" presStyleCnt="0"/>
      <dgm:spPr/>
    </dgm:pt>
    <dgm:pt modelId="{8156EC9C-6E21-40D0-8B38-0A0879815154}" type="pres">
      <dgm:prSet presAssocID="{DF521C04-A2A7-409A-8B07-B0C580C5C307}" presName="conn2-1" presStyleLbl="parChTrans1D2" presStyleIdx="1" presStyleCnt="3"/>
      <dgm:spPr/>
      <dgm:t>
        <a:bodyPr/>
        <a:lstStyle/>
        <a:p>
          <a:endParaRPr lang="da-DK"/>
        </a:p>
      </dgm:t>
    </dgm:pt>
    <dgm:pt modelId="{290A33ED-2501-4B86-A5B7-08BC537AF0C3}" type="pres">
      <dgm:prSet presAssocID="{DF521C04-A2A7-409A-8B07-B0C580C5C307}" presName="connTx" presStyleLbl="parChTrans1D2" presStyleIdx="1" presStyleCnt="3"/>
      <dgm:spPr/>
      <dgm:t>
        <a:bodyPr/>
        <a:lstStyle/>
        <a:p>
          <a:endParaRPr lang="da-DK"/>
        </a:p>
      </dgm:t>
    </dgm:pt>
    <dgm:pt modelId="{6F8306F8-9504-43F2-948A-3F8D531FD5F1}" type="pres">
      <dgm:prSet presAssocID="{7CBA512E-D9A2-4063-BD9C-CB3ED2DBFF35}" presName="root2" presStyleCnt="0"/>
      <dgm:spPr/>
    </dgm:pt>
    <dgm:pt modelId="{9FB77217-238F-4329-9C91-82EA62454562}" type="pres">
      <dgm:prSet presAssocID="{7CBA512E-D9A2-4063-BD9C-CB3ED2DBFF35}" presName="LevelTwoTextNode" presStyleLbl="node2" presStyleIdx="1" presStyleCnt="3">
        <dgm:presLayoutVars>
          <dgm:chPref val="3"/>
        </dgm:presLayoutVars>
      </dgm:prSet>
      <dgm:spPr/>
      <dgm:t>
        <a:bodyPr/>
        <a:lstStyle/>
        <a:p>
          <a:endParaRPr lang="da-DK"/>
        </a:p>
      </dgm:t>
    </dgm:pt>
    <dgm:pt modelId="{6557D04A-BB3D-4895-82F8-B356361051CE}" type="pres">
      <dgm:prSet presAssocID="{7CBA512E-D9A2-4063-BD9C-CB3ED2DBFF35}" presName="level3hierChild" presStyleCnt="0"/>
      <dgm:spPr/>
    </dgm:pt>
    <dgm:pt modelId="{7F64C02B-9A3D-4BFF-8813-3D650A5FE922}" type="pres">
      <dgm:prSet presAssocID="{0632C6BE-1111-4374-9911-34FAA2DCD456}" presName="conn2-1" presStyleLbl="parChTrans1D2" presStyleIdx="2" presStyleCnt="3"/>
      <dgm:spPr/>
      <dgm:t>
        <a:bodyPr/>
        <a:lstStyle/>
        <a:p>
          <a:endParaRPr lang="da-DK"/>
        </a:p>
      </dgm:t>
    </dgm:pt>
    <dgm:pt modelId="{18B45337-1C37-4566-8C11-75F12FF05700}" type="pres">
      <dgm:prSet presAssocID="{0632C6BE-1111-4374-9911-34FAA2DCD456}" presName="connTx" presStyleLbl="parChTrans1D2" presStyleIdx="2" presStyleCnt="3"/>
      <dgm:spPr/>
      <dgm:t>
        <a:bodyPr/>
        <a:lstStyle/>
        <a:p>
          <a:endParaRPr lang="da-DK"/>
        </a:p>
      </dgm:t>
    </dgm:pt>
    <dgm:pt modelId="{AEA0850B-5882-4229-B9B8-15C022324E45}" type="pres">
      <dgm:prSet presAssocID="{7A467B09-A1D5-474F-891E-F488A5634DE0}" presName="root2" presStyleCnt="0"/>
      <dgm:spPr/>
    </dgm:pt>
    <dgm:pt modelId="{B3B03362-1617-4FA1-8745-A4C8619820CD}" type="pres">
      <dgm:prSet presAssocID="{7A467B09-A1D5-474F-891E-F488A5634DE0}" presName="LevelTwoTextNode" presStyleLbl="node2" presStyleIdx="2" presStyleCnt="3">
        <dgm:presLayoutVars>
          <dgm:chPref val="3"/>
        </dgm:presLayoutVars>
      </dgm:prSet>
      <dgm:spPr/>
      <dgm:t>
        <a:bodyPr/>
        <a:lstStyle/>
        <a:p>
          <a:endParaRPr lang="da-DK"/>
        </a:p>
      </dgm:t>
    </dgm:pt>
    <dgm:pt modelId="{74D89DFA-2FD2-4C27-AC74-EF4397E6B71C}" type="pres">
      <dgm:prSet presAssocID="{7A467B09-A1D5-474F-891E-F488A5634DE0}" presName="level3hierChild" presStyleCnt="0"/>
      <dgm:spPr/>
    </dgm:pt>
  </dgm:ptLst>
  <dgm:cxnLst>
    <dgm:cxn modelId="{BE9FA7E7-9084-4056-A747-301FCE4AB7F1}" type="presOf" srcId="{7A467B09-A1D5-474F-891E-F488A5634DE0}" destId="{B3B03362-1617-4FA1-8745-A4C8619820CD}" srcOrd="0" destOrd="0" presId="urn:microsoft.com/office/officeart/2008/layout/HorizontalMultiLevelHierarchy"/>
    <dgm:cxn modelId="{ED0EA84A-0112-4F5F-897D-4B0716264D2B}" type="presOf" srcId="{662C10E3-5D08-46F3-BBA6-E24552264674}" destId="{E5738AA1-7073-424E-A7DA-A3FC30DC26C6}" srcOrd="0" destOrd="0" presId="urn:microsoft.com/office/officeart/2008/layout/HorizontalMultiLevelHierarchy"/>
    <dgm:cxn modelId="{C2B58AA4-B533-4DF8-99C4-E40538D1F36D}" type="presOf" srcId="{0632C6BE-1111-4374-9911-34FAA2DCD456}" destId="{7F64C02B-9A3D-4BFF-8813-3D650A5FE922}" srcOrd="0" destOrd="0" presId="urn:microsoft.com/office/officeart/2008/layout/HorizontalMultiLevelHierarchy"/>
    <dgm:cxn modelId="{8858E073-8ABC-4603-958A-8DD08D5ED044}" type="presOf" srcId="{DF521C04-A2A7-409A-8B07-B0C580C5C307}" destId="{290A33ED-2501-4B86-A5B7-08BC537AF0C3}" srcOrd="1" destOrd="0" presId="urn:microsoft.com/office/officeart/2008/layout/HorizontalMultiLevelHierarchy"/>
    <dgm:cxn modelId="{44411BDB-9540-46E7-8492-1E9CD8532801}" type="presOf" srcId="{0632C6BE-1111-4374-9911-34FAA2DCD456}" destId="{18B45337-1C37-4566-8C11-75F12FF05700}" srcOrd="1" destOrd="0" presId="urn:microsoft.com/office/officeart/2008/layout/HorizontalMultiLevelHierarchy"/>
    <dgm:cxn modelId="{0F96863A-B421-4919-96B7-414827BAD446}" type="presOf" srcId="{92665B9A-1BEE-40A9-A616-BE2CDDB4D6A7}" destId="{8E193981-12CE-4327-93B7-26563608EA6B}" srcOrd="0" destOrd="0" presId="urn:microsoft.com/office/officeart/2008/layout/HorizontalMultiLevelHierarchy"/>
    <dgm:cxn modelId="{9235D1EE-5D49-49C2-BF39-4F45659F7436}" type="presOf" srcId="{DF521C04-A2A7-409A-8B07-B0C580C5C307}" destId="{8156EC9C-6E21-40D0-8B38-0A0879815154}" srcOrd="0" destOrd="0" presId="urn:microsoft.com/office/officeart/2008/layout/HorizontalMultiLevelHierarchy"/>
    <dgm:cxn modelId="{E939FC93-D581-4593-B637-17E2EF767BD5}" srcId="{E010946C-C82F-4805-83F4-7093FA2D9CEC}" destId="{92665B9A-1BEE-40A9-A616-BE2CDDB4D6A7}" srcOrd="0" destOrd="0" parTransId="{4500797C-5235-4AD8-B487-79148D142FB8}" sibTransId="{71FCCCD3-303E-4F3A-B40E-882FE0DE8BC0}"/>
    <dgm:cxn modelId="{14DA9AE2-E9C7-4986-A7D7-325D9AB91079}" type="presOf" srcId="{662C10E3-5D08-46F3-BBA6-E24552264674}" destId="{DC03BE44-13D2-48E4-85E4-C22B9247950F}" srcOrd="1" destOrd="0" presId="urn:microsoft.com/office/officeart/2008/layout/HorizontalMultiLevelHierarchy"/>
    <dgm:cxn modelId="{5ABA198D-313B-4490-948E-42714CDB077E}" srcId="{92665B9A-1BEE-40A9-A616-BE2CDDB4D6A7}" destId="{8AE39353-1922-4995-AE04-EE9998FBA207}" srcOrd="0" destOrd="0" parTransId="{662C10E3-5D08-46F3-BBA6-E24552264674}" sibTransId="{63A6183C-59E2-4688-9B5B-79BE2387AD2B}"/>
    <dgm:cxn modelId="{931941A1-E6A7-4CCF-8189-D6B23EDDF2C8}" srcId="{92665B9A-1BEE-40A9-A616-BE2CDDB4D6A7}" destId="{7A467B09-A1D5-474F-891E-F488A5634DE0}" srcOrd="2" destOrd="0" parTransId="{0632C6BE-1111-4374-9911-34FAA2DCD456}" sibTransId="{8FF1EF5A-A15F-4439-BC4F-3274D58B0A9A}"/>
    <dgm:cxn modelId="{AD5432BF-83C6-4D18-86B1-94091420B251}" type="presOf" srcId="{E010946C-C82F-4805-83F4-7093FA2D9CEC}" destId="{4E850144-2EA1-499D-A38E-4DFDEE4A379E}" srcOrd="0" destOrd="0" presId="urn:microsoft.com/office/officeart/2008/layout/HorizontalMultiLevelHierarchy"/>
    <dgm:cxn modelId="{3806DCFD-5B70-4CB0-9F49-0671E065A5DC}" type="presOf" srcId="{8AE39353-1922-4995-AE04-EE9998FBA207}" destId="{F5E31F2B-6906-4C0A-9163-2F38BDC06D59}" srcOrd="0" destOrd="0" presId="urn:microsoft.com/office/officeart/2008/layout/HorizontalMultiLevelHierarchy"/>
    <dgm:cxn modelId="{C22496C7-E1C0-415B-9838-A08F22D43C7B}" type="presOf" srcId="{7CBA512E-D9A2-4063-BD9C-CB3ED2DBFF35}" destId="{9FB77217-238F-4329-9C91-82EA62454562}" srcOrd="0" destOrd="0" presId="urn:microsoft.com/office/officeart/2008/layout/HorizontalMultiLevelHierarchy"/>
    <dgm:cxn modelId="{BD1E066F-4A98-4C37-926E-30B0DA507858}" srcId="{92665B9A-1BEE-40A9-A616-BE2CDDB4D6A7}" destId="{7CBA512E-D9A2-4063-BD9C-CB3ED2DBFF35}" srcOrd="1" destOrd="0" parTransId="{DF521C04-A2A7-409A-8B07-B0C580C5C307}" sibTransId="{6356CAB9-231F-4112-BC33-DC9C3978EB4B}"/>
    <dgm:cxn modelId="{2B625A65-0074-4DA3-ABDF-57FF253922DB}" type="presParOf" srcId="{4E850144-2EA1-499D-A38E-4DFDEE4A379E}" destId="{FB07EAA8-187B-46DD-AF9D-769E7C6445C4}" srcOrd="0" destOrd="0" presId="urn:microsoft.com/office/officeart/2008/layout/HorizontalMultiLevelHierarchy"/>
    <dgm:cxn modelId="{47600C78-DE55-4A82-8165-C89CA44507E3}" type="presParOf" srcId="{FB07EAA8-187B-46DD-AF9D-769E7C6445C4}" destId="{8E193981-12CE-4327-93B7-26563608EA6B}" srcOrd="0" destOrd="0" presId="urn:microsoft.com/office/officeart/2008/layout/HorizontalMultiLevelHierarchy"/>
    <dgm:cxn modelId="{022A6A72-EF5E-4A46-B483-42E8F46057BD}" type="presParOf" srcId="{FB07EAA8-187B-46DD-AF9D-769E7C6445C4}" destId="{13CDE27C-B1C5-4194-910C-1FE5F25BE440}" srcOrd="1" destOrd="0" presId="urn:microsoft.com/office/officeart/2008/layout/HorizontalMultiLevelHierarchy"/>
    <dgm:cxn modelId="{2B80C9A5-DC54-44FD-93DC-B8C0903DC6E8}" type="presParOf" srcId="{13CDE27C-B1C5-4194-910C-1FE5F25BE440}" destId="{E5738AA1-7073-424E-A7DA-A3FC30DC26C6}" srcOrd="0" destOrd="0" presId="urn:microsoft.com/office/officeart/2008/layout/HorizontalMultiLevelHierarchy"/>
    <dgm:cxn modelId="{6BA1F27F-C987-40D1-8827-BCB6C3E08BC1}" type="presParOf" srcId="{E5738AA1-7073-424E-A7DA-A3FC30DC26C6}" destId="{DC03BE44-13D2-48E4-85E4-C22B9247950F}" srcOrd="0" destOrd="0" presId="urn:microsoft.com/office/officeart/2008/layout/HorizontalMultiLevelHierarchy"/>
    <dgm:cxn modelId="{34C7DD83-CAB1-4B54-A4B6-B51E58CF26D4}" type="presParOf" srcId="{13CDE27C-B1C5-4194-910C-1FE5F25BE440}" destId="{F9386020-47D1-43D5-ACA0-6185205659D0}" srcOrd="1" destOrd="0" presId="urn:microsoft.com/office/officeart/2008/layout/HorizontalMultiLevelHierarchy"/>
    <dgm:cxn modelId="{ECA2A1CA-EBDE-472A-A5AE-8DF6876EB1A7}" type="presParOf" srcId="{F9386020-47D1-43D5-ACA0-6185205659D0}" destId="{F5E31F2B-6906-4C0A-9163-2F38BDC06D59}" srcOrd="0" destOrd="0" presId="urn:microsoft.com/office/officeart/2008/layout/HorizontalMultiLevelHierarchy"/>
    <dgm:cxn modelId="{E517D39E-7834-49B1-88AF-885BAF745A85}" type="presParOf" srcId="{F9386020-47D1-43D5-ACA0-6185205659D0}" destId="{649BADF6-282A-4F9F-BAD8-B7A09DC7589C}" srcOrd="1" destOrd="0" presId="urn:microsoft.com/office/officeart/2008/layout/HorizontalMultiLevelHierarchy"/>
    <dgm:cxn modelId="{B369108A-8424-4C74-812A-F6CE5C4F0671}" type="presParOf" srcId="{13CDE27C-B1C5-4194-910C-1FE5F25BE440}" destId="{8156EC9C-6E21-40D0-8B38-0A0879815154}" srcOrd="2" destOrd="0" presId="urn:microsoft.com/office/officeart/2008/layout/HorizontalMultiLevelHierarchy"/>
    <dgm:cxn modelId="{44ED1565-2F5B-4B8E-9E11-689874613B9A}" type="presParOf" srcId="{8156EC9C-6E21-40D0-8B38-0A0879815154}" destId="{290A33ED-2501-4B86-A5B7-08BC537AF0C3}" srcOrd="0" destOrd="0" presId="urn:microsoft.com/office/officeart/2008/layout/HorizontalMultiLevelHierarchy"/>
    <dgm:cxn modelId="{7C82A97C-D224-4762-8E75-C63B652B0466}" type="presParOf" srcId="{13CDE27C-B1C5-4194-910C-1FE5F25BE440}" destId="{6F8306F8-9504-43F2-948A-3F8D531FD5F1}" srcOrd="3" destOrd="0" presId="urn:microsoft.com/office/officeart/2008/layout/HorizontalMultiLevelHierarchy"/>
    <dgm:cxn modelId="{143756FB-6197-461D-A5FC-3410BD82CD4F}" type="presParOf" srcId="{6F8306F8-9504-43F2-948A-3F8D531FD5F1}" destId="{9FB77217-238F-4329-9C91-82EA62454562}" srcOrd="0" destOrd="0" presId="urn:microsoft.com/office/officeart/2008/layout/HorizontalMultiLevelHierarchy"/>
    <dgm:cxn modelId="{679DA56E-2D1A-4EBE-BFDB-35A648901FD3}" type="presParOf" srcId="{6F8306F8-9504-43F2-948A-3F8D531FD5F1}" destId="{6557D04A-BB3D-4895-82F8-B356361051CE}" srcOrd="1" destOrd="0" presId="urn:microsoft.com/office/officeart/2008/layout/HorizontalMultiLevelHierarchy"/>
    <dgm:cxn modelId="{387472F4-F146-4EAF-BE65-C41A50554B32}" type="presParOf" srcId="{13CDE27C-B1C5-4194-910C-1FE5F25BE440}" destId="{7F64C02B-9A3D-4BFF-8813-3D650A5FE922}" srcOrd="4" destOrd="0" presId="urn:microsoft.com/office/officeart/2008/layout/HorizontalMultiLevelHierarchy"/>
    <dgm:cxn modelId="{249429AF-4B30-4AA6-BCB4-0245B5B5E7AC}" type="presParOf" srcId="{7F64C02B-9A3D-4BFF-8813-3D650A5FE922}" destId="{18B45337-1C37-4566-8C11-75F12FF05700}" srcOrd="0" destOrd="0" presId="urn:microsoft.com/office/officeart/2008/layout/HorizontalMultiLevelHierarchy"/>
    <dgm:cxn modelId="{02D8F678-2B7E-41F6-888B-3430EFA45C27}" type="presParOf" srcId="{13CDE27C-B1C5-4194-910C-1FE5F25BE440}" destId="{AEA0850B-5882-4229-B9B8-15C022324E45}" srcOrd="5" destOrd="0" presId="urn:microsoft.com/office/officeart/2008/layout/HorizontalMultiLevelHierarchy"/>
    <dgm:cxn modelId="{81DFB4B7-F7E3-4DD1-B949-7DD10C737AB0}" type="presParOf" srcId="{AEA0850B-5882-4229-B9B8-15C022324E45}" destId="{B3B03362-1617-4FA1-8745-A4C8619820CD}" srcOrd="0" destOrd="0" presId="urn:microsoft.com/office/officeart/2008/layout/HorizontalMultiLevelHierarchy"/>
    <dgm:cxn modelId="{7F14C64F-291F-4CB0-983C-75C5BE539D4B}" type="presParOf" srcId="{AEA0850B-5882-4229-B9B8-15C022324E45}" destId="{74D89DFA-2FD2-4C27-AC74-EF4397E6B71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E0DF1-12B0-4B7B-9477-76E1239293F0}">
      <dsp:nvSpPr>
        <dsp:cNvPr id="0" name=""/>
        <dsp:cNvSpPr/>
      </dsp:nvSpPr>
      <dsp:spPr>
        <a:xfrm>
          <a:off x="2875048" y="0"/>
          <a:ext cx="2804931" cy="1402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a-DK" sz="3200" kern="1200" dirty="0" smtClean="0"/>
            <a:t>Kommune</a:t>
          </a:r>
          <a:endParaRPr lang="da-DK" sz="3200" kern="1200" dirty="0"/>
        </a:p>
      </dsp:txBody>
      <dsp:txXfrm>
        <a:off x="2916125" y="41077"/>
        <a:ext cx="2722777" cy="1320311"/>
      </dsp:txXfrm>
    </dsp:sp>
    <dsp:sp modelId="{24822901-0526-4A2A-8DD4-58E1571BF1EA}">
      <dsp:nvSpPr>
        <dsp:cNvPr id="0" name=""/>
        <dsp:cNvSpPr/>
      </dsp:nvSpPr>
      <dsp:spPr>
        <a:xfrm rot="3528134">
          <a:off x="5839128" y="2248777"/>
          <a:ext cx="1462782" cy="4908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da-DK" sz="2100" kern="1200"/>
        </a:p>
      </dsp:txBody>
      <dsp:txXfrm>
        <a:off x="5986387" y="2346949"/>
        <a:ext cx="1168264" cy="294518"/>
      </dsp:txXfrm>
    </dsp:sp>
    <dsp:sp modelId="{C620F0F8-5D61-424C-A62A-F89D13F6A827}">
      <dsp:nvSpPr>
        <dsp:cNvPr id="0" name=""/>
        <dsp:cNvSpPr/>
      </dsp:nvSpPr>
      <dsp:spPr>
        <a:xfrm>
          <a:off x="5306058" y="4014425"/>
          <a:ext cx="2804931" cy="1402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a-DK" sz="3200" kern="1200" dirty="0" smtClean="0"/>
            <a:t>Konkursbo</a:t>
          </a:r>
          <a:endParaRPr lang="da-DK" sz="3200" kern="1200" dirty="0"/>
        </a:p>
      </dsp:txBody>
      <dsp:txXfrm>
        <a:off x="5347135" y="4055502"/>
        <a:ext cx="2722777" cy="1320311"/>
      </dsp:txXfrm>
    </dsp:sp>
    <dsp:sp modelId="{52C4BC57-C31C-45B5-8B75-33881C7010B8}">
      <dsp:nvSpPr>
        <dsp:cNvPr id="0" name=""/>
        <dsp:cNvSpPr/>
      </dsp:nvSpPr>
      <dsp:spPr>
        <a:xfrm rot="10800000">
          <a:off x="3660427" y="4470227"/>
          <a:ext cx="1462782" cy="4908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da-DK" sz="2100" kern="1200"/>
        </a:p>
      </dsp:txBody>
      <dsp:txXfrm rot="10800000">
        <a:off x="3807686" y="4568399"/>
        <a:ext cx="1168264" cy="294518"/>
      </dsp:txXfrm>
    </dsp:sp>
    <dsp:sp modelId="{3EA51F41-F098-4419-ACD3-8AF04D65BDB1}">
      <dsp:nvSpPr>
        <dsp:cNvPr id="0" name=""/>
        <dsp:cNvSpPr/>
      </dsp:nvSpPr>
      <dsp:spPr>
        <a:xfrm>
          <a:off x="672648" y="4014425"/>
          <a:ext cx="2804931" cy="1402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a-DK" sz="3200" kern="1200" dirty="0" smtClean="0"/>
            <a:t>Privat firma</a:t>
          </a:r>
          <a:endParaRPr lang="da-DK" sz="3200" kern="1200" dirty="0"/>
        </a:p>
      </dsp:txBody>
      <dsp:txXfrm>
        <a:off x="713725" y="4055502"/>
        <a:ext cx="2722777" cy="1320311"/>
      </dsp:txXfrm>
    </dsp:sp>
    <dsp:sp modelId="{5FC6D81E-2979-49C4-A6A5-25FACB5D4BD3}">
      <dsp:nvSpPr>
        <dsp:cNvPr id="0" name=""/>
        <dsp:cNvSpPr/>
      </dsp:nvSpPr>
      <dsp:spPr>
        <a:xfrm rot="17925007">
          <a:off x="1422774" y="2148798"/>
          <a:ext cx="1462782" cy="4908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da-DK" sz="2100" kern="1200"/>
        </a:p>
      </dsp:txBody>
      <dsp:txXfrm>
        <a:off x="1570033" y="2246970"/>
        <a:ext cx="1168264" cy="294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E0DF1-12B0-4B7B-9477-76E1239293F0}">
      <dsp:nvSpPr>
        <dsp:cNvPr id="0" name=""/>
        <dsp:cNvSpPr/>
      </dsp:nvSpPr>
      <dsp:spPr>
        <a:xfrm>
          <a:off x="2875048" y="0"/>
          <a:ext cx="2804931" cy="1402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a-DK" sz="3200" kern="1200" dirty="0" smtClean="0"/>
            <a:t>Kommune</a:t>
          </a:r>
          <a:endParaRPr lang="da-DK" sz="3200" kern="1200" dirty="0"/>
        </a:p>
      </dsp:txBody>
      <dsp:txXfrm>
        <a:off x="2916125" y="41077"/>
        <a:ext cx="2722777" cy="1320311"/>
      </dsp:txXfrm>
    </dsp:sp>
    <dsp:sp modelId="{24822901-0526-4A2A-8DD4-58E1571BF1EA}">
      <dsp:nvSpPr>
        <dsp:cNvPr id="0" name=""/>
        <dsp:cNvSpPr/>
      </dsp:nvSpPr>
      <dsp:spPr>
        <a:xfrm rot="3528134">
          <a:off x="5839128" y="2248777"/>
          <a:ext cx="1462782" cy="4908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da-DK" sz="2100" kern="1200"/>
        </a:p>
      </dsp:txBody>
      <dsp:txXfrm>
        <a:off x="5986387" y="2346949"/>
        <a:ext cx="1168264" cy="294518"/>
      </dsp:txXfrm>
    </dsp:sp>
    <dsp:sp modelId="{C620F0F8-5D61-424C-A62A-F89D13F6A827}">
      <dsp:nvSpPr>
        <dsp:cNvPr id="0" name=""/>
        <dsp:cNvSpPr/>
      </dsp:nvSpPr>
      <dsp:spPr>
        <a:xfrm>
          <a:off x="5306058" y="4014425"/>
          <a:ext cx="2804931" cy="1402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a-DK" sz="3200" kern="1200" dirty="0" smtClean="0"/>
            <a:t>Konkursbo</a:t>
          </a:r>
          <a:endParaRPr lang="da-DK" sz="3200" kern="1200" dirty="0"/>
        </a:p>
      </dsp:txBody>
      <dsp:txXfrm>
        <a:off x="5347135" y="4055502"/>
        <a:ext cx="2722777" cy="1320311"/>
      </dsp:txXfrm>
    </dsp:sp>
    <dsp:sp modelId="{52C4BC57-C31C-45B5-8B75-33881C7010B8}">
      <dsp:nvSpPr>
        <dsp:cNvPr id="0" name=""/>
        <dsp:cNvSpPr/>
      </dsp:nvSpPr>
      <dsp:spPr>
        <a:xfrm rot="10800000">
          <a:off x="3660427" y="4470227"/>
          <a:ext cx="1462782" cy="4908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da-DK" sz="2100" kern="1200"/>
        </a:p>
      </dsp:txBody>
      <dsp:txXfrm rot="10800000">
        <a:off x="3807686" y="4568399"/>
        <a:ext cx="1168264" cy="294518"/>
      </dsp:txXfrm>
    </dsp:sp>
    <dsp:sp modelId="{3EA51F41-F098-4419-ACD3-8AF04D65BDB1}">
      <dsp:nvSpPr>
        <dsp:cNvPr id="0" name=""/>
        <dsp:cNvSpPr/>
      </dsp:nvSpPr>
      <dsp:spPr>
        <a:xfrm>
          <a:off x="672648" y="4014425"/>
          <a:ext cx="2804931" cy="14024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da-DK" sz="3200" kern="1200" dirty="0" smtClean="0"/>
            <a:t>Privat firma</a:t>
          </a:r>
          <a:endParaRPr lang="da-DK" sz="3200" kern="1200" dirty="0"/>
        </a:p>
      </dsp:txBody>
      <dsp:txXfrm>
        <a:off x="713725" y="4055502"/>
        <a:ext cx="2722777" cy="1320311"/>
      </dsp:txXfrm>
    </dsp:sp>
    <dsp:sp modelId="{5FC6D81E-2979-49C4-A6A5-25FACB5D4BD3}">
      <dsp:nvSpPr>
        <dsp:cNvPr id="0" name=""/>
        <dsp:cNvSpPr/>
      </dsp:nvSpPr>
      <dsp:spPr>
        <a:xfrm rot="17925007">
          <a:off x="1422774" y="2148798"/>
          <a:ext cx="1462782" cy="490862"/>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da-DK" sz="2100" kern="1200"/>
        </a:p>
      </dsp:txBody>
      <dsp:txXfrm>
        <a:off x="1570033" y="2246970"/>
        <a:ext cx="1168264" cy="2945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4C02B-9A3D-4BFF-8813-3D650A5FE922}">
      <dsp:nvSpPr>
        <dsp:cNvPr id="0" name=""/>
        <dsp:cNvSpPr/>
      </dsp:nvSpPr>
      <dsp:spPr>
        <a:xfrm>
          <a:off x="796440" y="2095897"/>
          <a:ext cx="707911" cy="995551"/>
        </a:xfrm>
        <a:custGeom>
          <a:avLst/>
          <a:gdLst/>
          <a:ahLst/>
          <a:cxnLst/>
          <a:rect l="0" t="0" r="0" b="0"/>
          <a:pathLst>
            <a:path>
              <a:moveTo>
                <a:pt x="0" y="0"/>
              </a:moveTo>
              <a:lnTo>
                <a:pt x="353955" y="0"/>
              </a:lnTo>
              <a:lnTo>
                <a:pt x="353955" y="995551"/>
              </a:lnTo>
              <a:lnTo>
                <a:pt x="707911" y="99555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1119856" y="2563133"/>
        <a:ext cx="61079" cy="61079"/>
      </dsp:txXfrm>
    </dsp:sp>
    <dsp:sp modelId="{8156EC9C-6E21-40D0-8B38-0A0879815154}">
      <dsp:nvSpPr>
        <dsp:cNvPr id="0" name=""/>
        <dsp:cNvSpPr/>
      </dsp:nvSpPr>
      <dsp:spPr>
        <a:xfrm>
          <a:off x="796440" y="2050176"/>
          <a:ext cx="707911" cy="91440"/>
        </a:xfrm>
        <a:custGeom>
          <a:avLst/>
          <a:gdLst/>
          <a:ahLst/>
          <a:cxnLst/>
          <a:rect l="0" t="0" r="0" b="0"/>
          <a:pathLst>
            <a:path>
              <a:moveTo>
                <a:pt x="0" y="45720"/>
              </a:moveTo>
              <a:lnTo>
                <a:pt x="707911"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1132698" y="2078199"/>
        <a:ext cx="35395" cy="35395"/>
      </dsp:txXfrm>
    </dsp:sp>
    <dsp:sp modelId="{E5738AA1-7073-424E-A7DA-A3FC30DC26C6}">
      <dsp:nvSpPr>
        <dsp:cNvPr id="0" name=""/>
        <dsp:cNvSpPr/>
      </dsp:nvSpPr>
      <dsp:spPr>
        <a:xfrm>
          <a:off x="796440" y="1121778"/>
          <a:ext cx="729332" cy="974118"/>
        </a:xfrm>
        <a:custGeom>
          <a:avLst/>
          <a:gdLst/>
          <a:ahLst/>
          <a:cxnLst/>
          <a:rect l="0" t="0" r="0" b="0"/>
          <a:pathLst>
            <a:path>
              <a:moveTo>
                <a:pt x="0" y="974118"/>
              </a:moveTo>
              <a:lnTo>
                <a:pt x="364666" y="974118"/>
              </a:lnTo>
              <a:lnTo>
                <a:pt x="364666" y="0"/>
              </a:lnTo>
              <a:lnTo>
                <a:pt x="729332"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da-DK" sz="500" kern="1200"/>
        </a:p>
      </dsp:txBody>
      <dsp:txXfrm>
        <a:off x="1130684" y="1578415"/>
        <a:ext cx="60844" cy="60844"/>
      </dsp:txXfrm>
    </dsp:sp>
    <dsp:sp modelId="{8E193981-12CE-4327-93B7-26563608EA6B}">
      <dsp:nvSpPr>
        <dsp:cNvPr id="0" name=""/>
        <dsp:cNvSpPr/>
      </dsp:nvSpPr>
      <dsp:spPr>
        <a:xfrm rot="16200000">
          <a:off x="-1697676" y="1697676"/>
          <a:ext cx="4191794" cy="79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da-DK" sz="3200" kern="1200" dirty="0" smtClean="0"/>
            <a:t>FOA for 111 medlemmer</a:t>
          </a:r>
          <a:endParaRPr lang="da-DK" sz="3200" kern="1200" dirty="0"/>
        </a:p>
      </dsp:txBody>
      <dsp:txXfrm>
        <a:off x="-1697676" y="1697676"/>
        <a:ext cx="4191794" cy="796440"/>
      </dsp:txXfrm>
    </dsp:sp>
    <dsp:sp modelId="{F5E31F2B-6906-4C0A-9163-2F38BDC06D59}">
      <dsp:nvSpPr>
        <dsp:cNvPr id="0" name=""/>
        <dsp:cNvSpPr/>
      </dsp:nvSpPr>
      <dsp:spPr>
        <a:xfrm>
          <a:off x="1525773" y="723557"/>
          <a:ext cx="2612326" cy="79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a-DK" sz="2300" kern="1200" dirty="0" smtClean="0"/>
            <a:t>LG	</a:t>
          </a:r>
          <a:endParaRPr lang="da-DK" sz="2300" kern="1200" dirty="0"/>
        </a:p>
      </dsp:txBody>
      <dsp:txXfrm>
        <a:off x="1525773" y="723557"/>
        <a:ext cx="2612326" cy="796440"/>
      </dsp:txXfrm>
    </dsp:sp>
    <dsp:sp modelId="{9FB77217-238F-4329-9C91-82EA62454562}">
      <dsp:nvSpPr>
        <dsp:cNvPr id="0" name=""/>
        <dsp:cNvSpPr/>
      </dsp:nvSpPr>
      <dsp:spPr>
        <a:xfrm>
          <a:off x="1504352" y="1697676"/>
          <a:ext cx="2612326" cy="79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a-DK" sz="2300" kern="1200" dirty="0" smtClean="0"/>
            <a:t>Ålborg </a:t>
          </a:r>
        </a:p>
        <a:p>
          <a:pPr lvl="0" algn="ctr" defTabSz="1022350">
            <a:lnSpc>
              <a:spcPct val="90000"/>
            </a:lnSpc>
            <a:spcBef>
              <a:spcPct val="0"/>
            </a:spcBef>
            <a:spcAft>
              <a:spcPct val="35000"/>
            </a:spcAft>
          </a:pPr>
          <a:r>
            <a:rPr lang="da-DK" sz="2300" kern="1200" dirty="0" smtClean="0"/>
            <a:t>Kommune</a:t>
          </a:r>
          <a:endParaRPr lang="da-DK" sz="2300" kern="1200" dirty="0"/>
        </a:p>
      </dsp:txBody>
      <dsp:txXfrm>
        <a:off x="1504352" y="1697676"/>
        <a:ext cx="2612326" cy="796440"/>
      </dsp:txXfrm>
    </dsp:sp>
    <dsp:sp modelId="{B3B03362-1617-4FA1-8745-A4C8619820CD}">
      <dsp:nvSpPr>
        <dsp:cNvPr id="0" name=""/>
        <dsp:cNvSpPr/>
      </dsp:nvSpPr>
      <dsp:spPr>
        <a:xfrm>
          <a:off x="1504352" y="2693227"/>
          <a:ext cx="2612326" cy="7964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lvl="0" algn="ctr" defTabSz="1022350">
            <a:lnSpc>
              <a:spcPct val="90000"/>
            </a:lnSpc>
            <a:spcBef>
              <a:spcPct val="0"/>
            </a:spcBef>
            <a:spcAft>
              <a:spcPct val="35000"/>
            </a:spcAft>
          </a:pPr>
          <a:r>
            <a:rPr lang="da-DK" sz="2300" kern="1200" dirty="0" smtClean="0"/>
            <a:t>Hjørring Kommune</a:t>
          </a:r>
          <a:endParaRPr lang="da-DK" sz="2300" kern="1200" dirty="0"/>
        </a:p>
      </dsp:txBody>
      <dsp:txXfrm>
        <a:off x="1504352" y="2693227"/>
        <a:ext cx="2612326" cy="796440"/>
      </dsp:txXfrm>
    </dsp:sp>
  </dsp:spTree>
</dsp:drawing>
</file>

<file path=ppt/diagrams/layout1.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46207C-2024-457A-B281-EB550C783D52}" type="datetimeFigureOut">
              <a:rPr lang="da-DK" smtClean="0"/>
              <a:t>05-06-2017</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smtClean="0"/>
              <a:t>Rediger typografien i masterens</a:t>
            </a:r>
          </a:p>
          <a:p>
            <a:pPr lvl="1"/>
            <a:r>
              <a:rPr lang="da-DK" smtClean="0"/>
              <a:t>Andet niveau</a:t>
            </a:r>
          </a:p>
          <a:p>
            <a:pPr lvl="2"/>
            <a:r>
              <a:rPr lang="da-DK" smtClean="0"/>
              <a:t>Tredje niveau</a:t>
            </a:r>
          </a:p>
          <a:p>
            <a:pPr lvl="3"/>
            <a:r>
              <a:rPr lang="da-DK" smtClean="0"/>
              <a:t>Fjerde niveau</a:t>
            </a:r>
          </a:p>
          <a:p>
            <a:pPr lvl="4"/>
            <a:r>
              <a:rPr lang="da-DK" smtClean="0"/>
              <a:t>Femte niveau</a:t>
            </a:r>
            <a:endParaRPr lang="da-DK"/>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9B03A-CF2F-46A9-8DBF-AD510D80AAFF}" type="slidenum">
              <a:rPr lang="da-DK" smtClean="0"/>
              <a:t>‹nr.›</a:t>
            </a:fld>
            <a:endParaRPr lang="da-DK"/>
          </a:p>
        </p:txBody>
      </p:sp>
    </p:spTree>
    <p:extLst>
      <p:ext uri="{BB962C8B-B14F-4D97-AF65-F5344CB8AC3E}">
        <p14:creationId xmlns:p14="http://schemas.microsoft.com/office/powerpoint/2010/main" val="2208517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17</a:t>
            </a:fld>
            <a:endParaRPr lang="da-DK"/>
          </a:p>
        </p:txBody>
      </p:sp>
    </p:spTree>
    <p:extLst>
      <p:ext uri="{BB962C8B-B14F-4D97-AF65-F5344CB8AC3E}">
        <p14:creationId xmlns:p14="http://schemas.microsoft.com/office/powerpoint/2010/main" val="725524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38</a:t>
            </a:fld>
            <a:endParaRPr lang="da-DK"/>
          </a:p>
        </p:txBody>
      </p:sp>
    </p:spTree>
    <p:extLst>
      <p:ext uri="{BB962C8B-B14F-4D97-AF65-F5344CB8AC3E}">
        <p14:creationId xmlns:p14="http://schemas.microsoft.com/office/powerpoint/2010/main" val="28724338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39</a:t>
            </a:fld>
            <a:endParaRPr lang="da-DK"/>
          </a:p>
        </p:txBody>
      </p:sp>
    </p:spTree>
    <p:extLst>
      <p:ext uri="{BB962C8B-B14F-4D97-AF65-F5344CB8AC3E}">
        <p14:creationId xmlns:p14="http://schemas.microsoft.com/office/powerpoint/2010/main" val="808569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41</a:t>
            </a:fld>
            <a:endParaRPr lang="da-DK"/>
          </a:p>
        </p:txBody>
      </p:sp>
    </p:spTree>
    <p:extLst>
      <p:ext uri="{BB962C8B-B14F-4D97-AF65-F5344CB8AC3E}">
        <p14:creationId xmlns:p14="http://schemas.microsoft.com/office/powerpoint/2010/main" val="2717404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42</a:t>
            </a:fld>
            <a:endParaRPr lang="da-DK"/>
          </a:p>
        </p:txBody>
      </p:sp>
    </p:spTree>
    <p:extLst>
      <p:ext uri="{BB962C8B-B14F-4D97-AF65-F5344CB8AC3E}">
        <p14:creationId xmlns:p14="http://schemas.microsoft.com/office/powerpoint/2010/main" val="1321076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55</a:t>
            </a:fld>
            <a:endParaRPr lang="da-DK"/>
          </a:p>
        </p:txBody>
      </p:sp>
    </p:spTree>
    <p:extLst>
      <p:ext uri="{BB962C8B-B14F-4D97-AF65-F5344CB8AC3E}">
        <p14:creationId xmlns:p14="http://schemas.microsoft.com/office/powerpoint/2010/main" val="1647673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56</a:t>
            </a:fld>
            <a:endParaRPr lang="da-DK"/>
          </a:p>
        </p:txBody>
      </p:sp>
    </p:spTree>
    <p:extLst>
      <p:ext uri="{BB962C8B-B14F-4D97-AF65-F5344CB8AC3E}">
        <p14:creationId xmlns:p14="http://schemas.microsoft.com/office/powerpoint/2010/main" val="1749647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18</a:t>
            </a:fld>
            <a:endParaRPr lang="da-DK"/>
          </a:p>
        </p:txBody>
      </p:sp>
    </p:spTree>
    <p:extLst>
      <p:ext uri="{BB962C8B-B14F-4D97-AF65-F5344CB8AC3E}">
        <p14:creationId xmlns:p14="http://schemas.microsoft.com/office/powerpoint/2010/main" val="890692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23</a:t>
            </a:fld>
            <a:endParaRPr lang="da-DK"/>
          </a:p>
        </p:txBody>
      </p:sp>
    </p:spTree>
    <p:extLst>
      <p:ext uri="{BB962C8B-B14F-4D97-AF65-F5344CB8AC3E}">
        <p14:creationId xmlns:p14="http://schemas.microsoft.com/office/powerpoint/2010/main" val="13463765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24</a:t>
            </a:fld>
            <a:endParaRPr lang="da-DK"/>
          </a:p>
        </p:txBody>
      </p:sp>
    </p:spTree>
    <p:extLst>
      <p:ext uri="{BB962C8B-B14F-4D97-AF65-F5344CB8AC3E}">
        <p14:creationId xmlns:p14="http://schemas.microsoft.com/office/powerpoint/2010/main" val="323862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25</a:t>
            </a:fld>
            <a:endParaRPr lang="da-DK"/>
          </a:p>
        </p:txBody>
      </p:sp>
    </p:spTree>
    <p:extLst>
      <p:ext uri="{BB962C8B-B14F-4D97-AF65-F5344CB8AC3E}">
        <p14:creationId xmlns:p14="http://schemas.microsoft.com/office/powerpoint/2010/main" val="28782422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27</a:t>
            </a:fld>
            <a:endParaRPr lang="da-DK"/>
          </a:p>
        </p:txBody>
      </p:sp>
    </p:spTree>
    <p:extLst>
      <p:ext uri="{BB962C8B-B14F-4D97-AF65-F5344CB8AC3E}">
        <p14:creationId xmlns:p14="http://schemas.microsoft.com/office/powerpoint/2010/main" val="463729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29</a:t>
            </a:fld>
            <a:endParaRPr lang="da-DK"/>
          </a:p>
        </p:txBody>
      </p:sp>
    </p:spTree>
    <p:extLst>
      <p:ext uri="{BB962C8B-B14F-4D97-AF65-F5344CB8AC3E}">
        <p14:creationId xmlns:p14="http://schemas.microsoft.com/office/powerpoint/2010/main" val="3321565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35</a:t>
            </a:fld>
            <a:endParaRPr lang="da-DK"/>
          </a:p>
        </p:txBody>
      </p:sp>
    </p:spTree>
    <p:extLst>
      <p:ext uri="{BB962C8B-B14F-4D97-AF65-F5344CB8AC3E}">
        <p14:creationId xmlns:p14="http://schemas.microsoft.com/office/powerpoint/2010/main" val="3319885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F409B03A-CF2F-46A9-8DBF-AD510D80AAFF}" type="slidenum">
              <a:rPr lang="da-DK" smtClean="0"/>
              <a:t>37</a:t>
            </a:fld>
            <a:endParaRPr lang="da-DK"/>
          </a:p>
        </p:txBody>
      </p:sp>
    </p:spTree>
    <p:extLst>
      <p:ext uri="{BB962C8B-B14F-4D97-AF65-F5344CB8AC3E}">
        <p14:creationId xmlns:p14="http://schemas.microsoft.com/office/powerpoint/2010/main" val="28485575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719"/>
            <a:ext cx="12192000" cy="6064348"/>
          </a:xfrm>
          <a:prstGeom prst="rect">
            <a:avLst/>
          </a:prstGeom>
        </p:spPr>
      </p:pic>
      <p:sp>
        <p:nvSpPr>
          <p:cNvPr id="2" name="Title 1"/>
          <p:cNvSpPr>
            <a:spLocks noGrp="1"/>
          </p:cNvSpPr>
          <p:nvPr>
            <p:ph type="ctrTitle" hasCustomPrompt="1"/>
          </p:nvPr>
        </p:nvSpPr>
        <p:spPr>
          <a:xfrm>
            <a:off x="1524000" y="1122363"/>
            <a:ext cx="9144000" cy="2387600"/>
          </a:xfrm>
        </p:spPr>
        <p:txBody>
          <a:bodyPr anchor="b">
            <a:normAutofit/>
          </a:bodyPr>
          <a:lstStyle>
            <a:lvl1pPr algn="r">
              <a:defRPr sz="4800" b="1" i="0" baseline="0">
                <a:solidFill>
                  <a:schemeClr val="bg1"/>
                </a:solidFill>
                <a:latin typeface="Grotesque MT" charset="0"/>
                <a:ea typeface="Grotesque MT" charset="0"/>
                <a:cs typeface="Grotesque MT" charset="0"/>
              </a:defRPr>
            </a:lvl1pPr>
          </a:lstStyle>
          <a:p>
            <a:r>
              <a:rPr lang="en-US" dirty="0" smtClean="0"/>
              <a:t>BREAKER SLIDE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7" name="Rectangle 6"/>
          <p:cNvSpPr/>
          <p:nvPr userDrawn="1"/>
        </p:nvSpPr>
        <p:spPr>
          <a:xfrm>
            <a:off x="0" y="6063629"/>
            <a:ext cx="12192000" cy="799106"/>
          </a:xfrm>
          <a:prstGeom prst="rect">
            <a:avLst/>
          </a:prstGeom>
          <a:solidFill>
            <a:srgbClr val="C4D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6304" y="6280602"/>
            <a:ext cx="1859280" cy="446570"/>
          </a:xfrm>
          <a:prstGeom prst="rect">
            <a:avLst/>
          </a:prstGeom>
        </p:spPr>
      </p:pic>
      <p:pic>
        <p:nvPicPr>
          <p:cNvPr id="8"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027617" y="-1845668"/>
            <a:ext cx="5185768" cy="5185768"/>
          </a:xfrm>
          <a:prstGeom prst="rect">
            <a:avLst/>
          </a:prstGeom>
        </p:spPr>
      </p:pic>
      <p:sp>
        <p:nvSpPr>
          <p:cNvPr id="11" name="Pladsholder til tekst 13"/>
          <p:cNvSpPr>
            <a:spLocks noGrp="1"/>
          </p:cNvSpPr>
          <p:nvPr>
            <p:ph type="body" sz="quarter" idx="10" hasCustomPrompt="1"/>
          </p:nvPr>
        </p:nvSpPr>
        <p:spPr>
          <a:xfrm>
            <a:off x="8331200" y="6350216"/>
            <a:ext cx="3708400" cy="271850"/>
          </a:xfrm>
        </p:spPr>
        <p:txBody>
          <a:bodyPr>
            <a:noAutofit/>
          </a:bodyPr>
          <a:lstStyle>
            <a:lvl1pPr marL="0" indent="0" algn="r">
              <a:buFontTx/>
              <a:buNone/>
              <a:defRPr sz="1200" b="1">
                <a:solidFill>
                  <a:schemeClr val="bg1"/>
                </a:solidFill>
                <a:latin typeface="Grotesque MT" charset="0"/>
                <a:ea typeface="Grotesque MT" charset="0"/>
                <a:cs typeface="Grotesque MT" charset="0"/>
              </a:defRPr>
            </a:lvl1pPr>
            <a:lvl2pPr marL="457200" indent="0" algn="r">
              <a:buFontTx/>
              <a:buNone/>
              <a:defRPr sz="1200" b="1">
                <a:solidFill>
                  <a:schemeClr val="bg1"/>
                </a:solidFill>
                <a:latin typeface="Grotesque MT" charset="0"/>
                <a:ea typeface="Grotesque MT" charset="0"/>
                <a:cs typeface="Grotesque MT" charset="0"/>
              </a:defRPr>
            </a:lvl2pPr>
            <a:lvl3pPr marL="914400" indent="0" algn="r">
              <a:buFontTx/>
              <a:buNone/>
              <a:defRPr sz="1200" b="1">
                <a:solidFill>
                  <a:schemeClr val="bg1"/>
                </a:solidFill>
                <a:latin typeface="Grotesque MT" charset="0"/>
                <a:ea typeface="Grotesque MT" charset="0"/>
                <a:cs typeface="Grotesque MT" charset="0"/>
              </a:defRPr>
            </a:lvl3pPr>
            <a:lvl4pPr marL="1371600" indent="0" algn="r">
              <a:buFontTx/>
              <a:buNone/>
              <a:defRPr sz="1200" b="1">
                <a:solidFill>
                  <a:schemeClr val="bg1"/>
                </a:solidFill>
                <a:latin typeface="Grotesque MT" charset="0"/>
                <a:ea typeface="Grotesque MT" charset="0"/>
                <a:cs typeface="Grotesque MT" charset="0"/>
              </a:defRPr>
            </a:lvl4pPr>
            <a:lvl5pPr marL="1828800" indent="0" algn="r">
              <a:buFontTx/>
              <a:buNone/>
              <a:defRPr sz="1200" b="1">
                <a:solidFill>
                  <a:schemeClr val="bg1"/>
                </a:solidFill>
                <a:latin typeface="Grotesque MT" charset="0"/>
                <a:ea typeface="Grotesque MT" charset="0"/>
                <a:cs typeface="Grotesque MT" charset="0"/>
              </a:defRPr>
            </a:lvl5pPr>
          </a:lstStyle>
          <a:p>
            <a:pPr lvl="0"/>
            <a:r>
              <a:rPr lang="da-DK" dirty="0" smtClean="0"/>
              <a:t>ANSÆTTELSE</a:t>
            </a:r>
            <a:endParaRPr lang="da-DK" dirty="0"/>
          </a:p>
        </p:txBody>
      </p:sp>
    </p:spTree>
    <p:extLst>
      <p:ext uri="{BB962C8B-B14F-4D97-AF65-F5344CB8AC3E}">
        <p14:creationId xmlns:p14="http://schemas.microsoft.com/office/powerpoint/2010/main" val="10510433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9" name="Rectangle 8"/>
          <p:cNvSpPr/>
          <p:nvPr userDrawn="1"/>
        </p:nvSpPr>
        <p:spPr>
          <a:xfrm>
            <a:off x="0" y="15585"/>
            <a:ext cx="12192000" cy="6842415"/>
          </a:xfrm>
          <a:prstGeom prst="rect">
            <a:avLst/>
          </a:prstGeom>
          <a:solidFill>
            <a:srgbClr val="C4D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14" name="Text Placeholder 13"/>
          <p:cNvSpPr>
            <a:spLocks noGrp="1"/>
          </p:cNvSpPr>
          <p:nvPr>
            <p:ph type="body" sz="quarter" idx="10" hasCustomPrompt="1"/>
          </p:nvPr>
        </p:nvSpPr>
        <p:spPr>
          <a:xfrm>
            <a:off x="1239838" y="1168400"/>
            <a:ext cx="9691687" cy="4257675"/>
          </a:xfrm>
        </p:spPr>
        <p:txBody>
          <a:bodyPr anchor="ctr"/>
          <a:lstStyle>
            <a:lvl1pPr marL="0" indent="0" algn="ctr">
              <a:buNone/>
              <a:defRPr b="0" i="1" baseline="0">
                <a:solidFill>
                  <a:schemeClr val="bg1"/>
                </a:solidFill>
                <a:latin typeface="Grotesque MT Light" charset="0"/>
                <a:ea typeface="Grotesque MT Light" charset="0"/>
                <a:cs typeface="Grotesque MT Light"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smtClean="0"/>
              <a:t>“Quotes textbox”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04" y="6280602"/>
            <a:ext cx="1859280" cy="446570"/>
          </a:xfrm>
          <a:prstGeom prst="rect">
            <a:avLst/>
          </a:prstGeom>
        </p:spPr>
      </p:pic>
      <p:sp>
        <p:nvSpPr>
          <p:cNvPr id="8" name="Pladsholder til tekst 13"/>
          <p:cNvSpPr>
            <a:spLocks noGrp="1"/>
          </p:cNvSpPr>
          <p:nvPr>
            <p:ph type="body" sz="quarter" idx="11" hasCustomPrompt="1"/>
          </p:nvPr>
        </p:nvSpPr>
        <p:spPr>
          <a:xfrm>
            <a:off x="8331200" y="6350216"/>
            <a:ext cx="3708400" cy="271850"/>
          </a:xfrm>
        </p:spPr>
        <p:txBody>
          <a:bodyPr>
            <a:noAutofit/>
          </a:bodyPr>
          <a:lstStyle>
            <a:lvl1pPr marL="0" indent="0" algn="r">
              <a:buFontTx/>
              <a:buNone/>
              <a:defRPr sz="1200" b="1">
                <a:solidFill>
                  <a:schemeClr val="bg1"/>
                </a:solidFill>
                <a:latin typeface="Grotesque MT" charset="0"/>
                <a:ea typeface="Grotesque MT" charset="0"/>
                <a:cs typeface="Grotesque MT" charset="0"/>
              </a:defRPr>
            </a:lvl1pPr>
            <a:lvl2pPr marL="457200" indent="0" algn="r">
              <a:buFontTx/>
              <a:buNone/>
              <a:defRPr sz="1200" b="1">
                <a:solidFill>
                  <a:schemeClr val="bg1"/>
                </a:solidFill>
                <a:latin typeface="Grotesque MT" charset="0"/>
                <a:ea typeface="Grotesque MT" charset="0"/>
                <a:cs typeface="Grotesque MT" charset="0"/>
              </a:defRPr>
            </a:lvl2pPr>
            <a:lvl3pPr marL="914400" indent="0" algn="r">
              <a:buFontTx/>
              <a:buNone/>
              <a:defRPr sz="1200" b="1">
                <a:solidFill>
                  <a:schemeClr val="bg1"/>
                </a:solidFill>
                <a:latin typeface="Grotesque MT" charset="0"/>
                <a:ea typeface="Grotesque MT" charset="0"/>
                <a:cs typeface="Grotesque MT" charset="0"/>
              </a:defRPr>
            </a:lvl3pPr>
            <a:lvl4pPr marL="1371600" indent="0" algn="r">
              <a:buFontTx/>
              <a:buNone/>
              <a:defRPr sz="1200" b="1">
                <a:solidFill>
                  <a:schemeClr val="bg1"/>
                </a:solidFill>
                <a:latin typeface="Grotesque MT" charset="0"/>
                <a:ea typeface="Grotesque MT" charset="0"/>
                <a:cs typeface="Grotesque MT" charset="0"/>
              </a:defRPr>
            </a:lvl4pPr>
            <a:lvl5pPr marL="1828800" indent="0" algn="r">
              <a:buFontTx/>
              <a:buNone/>
              <a:defRPr sz="1200" b="1">
                <a:solidFill>
                  <a:schemeClr val="bg1"/>
                </a:solidFill>
                <a:latin typeface="Grotesque MT" charset="0"/>
                <a:ea typeface="Grotesque MT" charset="0"/>
                <a:cs typeface="Grotesque MT" charset="0"/>
              </a:defRPr>
            </a:lvl5pPr>
          </a:lstStyle>
          <a:p>
            <a:pPr lvl="0"/>
            <a:r>
              <a:rPr lang="da-DK" dirty="0" smtClean="0"/>
              <a:t>ANSÆTTELSE</a:t>
            </a:r>
            <a:endParaRPr lang="da-DK" dirty="0"/>
          </a:p>
        </p:txBody>
      </p:sp>
    </p:spTree>
    <p:extLst>
      <p:ext uri="{BB962C8B-B14F-4D97-AF65-F5344CB8AC3E}">
        <p14:creationId xmlns:p14="http://schemas.microsoft.com/office/powerpoint/2010/main" val="11349814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wo Content">
    <p:spTree>
      <p:nvGrpSpPr>
        <p:cNvPr id="1" name=""/>
        <p:cNvGrpSpPr/>
        <p:nvPr/>
      </p:nvGrpSpPr>
      <p:grpSpPr>
        <a:xfrm>
          <a:off x="0" y="0"/>
          <a:ext cx="0" cy="0"/>
          <a:chOff x="0" y="0"/>
          <a:chExt cx="0" cy="0"/>
        </a:xfrm>
      </p:grpSpPr>
      <p:sp>
        <p:nvSpPr>
          <p:cNvPr id="6" name="Rectangle 5"/>
          <p:cNvSpPr/>
          <p:nvPr userDrawn="1"/>
        </p:nvSpPr>
        <p:spPr>
          <a:xfrm>
            <a:off x="0" y="6063629"/>
            <a:ext cx="12192000" cy="799106"/>
          </a:xfrm>
          <a:prstGeom prst="rect">
            <a:avLst/>
          </a:prstGeom>
          <a:solidFill>
            <a:srgbClr val="C4D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2" name="Title 1"/>
          <p:cNvSpPr>
            <a:spLocks noGrp="1"/>
          </p:cNvSpPr>
          <p:nvPr>
            <p:ph type="title"/>
          </p:nvPr>
        </p:nvSpPr>
        <p:spPr>
          <a:xfrm>
            <a:off x="304800" y="365125"/>
            <a:ext cx="11582400" cy="1325563"/>
          </a:xfrm>
        </p:spPr>
        <p:txBody>
          <a:bodyPr anchor="b"/>
          <a:lstStyle/>
          <a:p>
            <a:r>
              <a:rPr lang="en-US" dirty="0" smtClean="0"/>
              <a:t>Click to edit Master title style</a:t>
            </a:r>
            <a:endParaRPr lang="en-US" dirty="0"/>
          </a:p>
        </p:txBody>
      </p:sp>
      <p:sp>
        <p:nvSpPr>
          <p:cNvPr id="3" name="Content Placeholder 2"/>
          <p:cNvSpPr>
            <a:spLocks noGrp="1"/>
          </p:cNvSpPr>
          <p:nvPr>
            <p:ph sz="half" idx="1"/>
          </p:nvPr>
        </p:nvSpPr>
        <p:spPr>
          <a:xfrm>
            <a:off x="304800" y="1758971"/>
            <a:ext cx="11582400" cy="40773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04" y="6280602"/>
            <a:ext cx="1859280" cy="446570"/>
          </a:xfrm>
          <a:prstGeom prst="rect">
            <a:avLst/>
          </a:prstGeom>
        </p:spPr>
      </p:pic>
      <p:sp>
        <p:nvSpPr>
          <p:cNvPr id="10" name="Pladsholder til tekst 13"/>
          <p:cNvSpPr>
            <a:spLocks noGrp="1"/>
          </p:cNvSpPr>
          <p:nvPr>
            <p:ph type="body" sz="quarter" idx="10" hasCustomPrompt="1"/>
          </p:nvPr>
        </p:nvSpPr>
        <p:spPr>
          <a:xfrm>
            <a:off x="8331200" y="6350216"/>
            <a:ext cx="3708400" cy="271850"/>
          </a:xfrm>
        </p:spPr>
        <p:txBody>
          <a:bodyPr>
            <a:noAutofit/>
          </a:bodyPr>
          <a:lstStyle>
            <a:lvl1pPr marL="0" indent="0" algn="r">
              <a:buFontTx/>
              <a:buNone/>
              <a:defRPr sz="1200" b="1">
                <a:solidFill>
                  <a:schemeClr val="bg1"/>
                </a:solidFill>
                <a:latin typeface="Grotesque MT" charset="0"/>
                <a:ea typeface="Grotesque MT" charset="0"/>
                <a:cs typeface="Grotesque MT" charset="0"/>
              </a:defRPr>
            </a:lvl1pPr>
            <a:lvl2pPr marL="457200" indent="0" algn="r">
              <a:buFontTx/>
              <a:buNone/>
              <a:defRPr sz="1200" b="1">
                <a:solidFill>
                  <a:schemeClr val="bg1"/>
                </a:solidFill>
                <a:latin typeface="Grotesque MT" charset="0"/>
                <a:ea typeface="Grotesque MT" charset="0"/>
                <a:cs typeface="Grotesque MT" charset="0"/>
              </a:defRPr>
            </a:lvl2pPr>
            <a:lvl3pPr marL="914400" indent="0" algn="r">
              <a:buFontTx/>
              <a:buNone/>
              <a:defRPr sz="1200" b="1">
                <a:solidFill>
                  <a:schemeClr val="bg1"/>
                </a:solidFill>
                <a:latin typeface="Grotesque MT" charset="0"/>
                <a:ea typeface="Grotesque MT" charset="0"/>
                <a:cs typeface="Grotesque MT" charset="0"/>
              </a:defRPr>
            </a:lvl3pPr>
            <a:lvl4pPr marL="1371600" indent="0" algn="r">
              <a:buFontTx/>
              <a:buNone/>
              <a:defRPr sz="1200" b="1">
                <a:solidFill>
                  <a:schemeClr val="bg1"/>
                </a:solidFill>
                <a:latin typeface="Grotesque MT" charset="0"/>
                <a:ea typeface="Grotesque MT" charset="0"/>
                <a:cs typeface="Grotesque MT" charset="0"/>
              </a:defRPr>
            </a:lvl4pPr>
            <a:lvl5pPr marL="1828800" indent="0" algn="r">
              <a:buFontTx/>
              <a:buNone/>
              <a:defRPr sz="1200" b="1">
                <a:solidFill>
                  <a:schemeClr val="bg1"/>
                </a:solidFill>
                <a:latin typeface="Grotesque MT" charset="0"/>
                <a:ea typeface="Grotesque MT" charset="0"/>
                <a:cs typeface="Grotesque MT" charset="0"/>
              </a:defRPr>
            </a:lvl5pPr>
          </a:lstStyle>
          <a:p>
            <a:pPr lvl="0"/>
            <a:r>
              <a:rPr lang="da-DK" dirty="0" smtClean="0"/>
              <a:t>ANSÆTTELSE</a:t>
            </a:r>
            <a:endParaRPr lang="da-DK" dirty="0"/>
          </a:p>
        </p:txBody>
      </p:sp>
    </p:spTree>
    <p:extLst>
      <p:ext uri="{BB962C8B-B14F-4D97-AF65-F5344CB8AC3E}">
        <p14:creationId xmlns:p14="http://schemas.microsoft.com/office/powerpoint/2010/main" val="547634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675069"/>
            <a:ext cx="10515600" cy="705676"/>
          </a:xfrm>
        </p:spPr>
        <p:txBody>
          <a:bodyPr>
            <a:normAutofit/>
          </a:bodyPr>
          <a:lstStyle>
            <a:lvl1pPr algn="ctr">
              <a:defRPr sz="2800" b="0" i="0" baseline="0">
                <a:latin typeface="Grotesque MT Condensed" charset="0"/>
                <a:ea typeface="Grotesque MT Condensed" charset="0"/>
                <a:cs typeface="Grotesque MT Condensed" charset="0"/>
              </a:defRPr>
            </a:lvl1pPr>
          </a:lstStyle>
          <a:p>
            <a:r>
              <a:rPr lang="en-US" dirty="0" smtClean="0"/>
              <a:t>Chart </a:t>
            </a:r>
            <a:r>
              <a:rPr lang="en-US" dirty="0" err="1" smtClean="0"/>
              <a:t>silde</a:t>
            </a:r>
            <a:endParaRPr lang="en-US" dirty="0"/>
          </a:p>
        </p:txBody>
      </p:sp>
      <p:sp>
        <p:nvSpPr>
          <p:cNvPr id="13" name="Chart Placeholder 12"/>
          <p:cNvSpPr>
            <a:spLocks noGrp="1"/>
          </p:cNvSpPr>
          <p:nvPr>
            <p:ph type="chart" sz="quarter" idx="10"/>
          </p:nvPr>
        </p:nvSpPr>
        <p:spPr>
          <a:xfrm>
            <a:off x="2334535" y="1481328"/>
            <a:ext cx="7522930" cy="4358958"/>
          </a:xfrm>
        </p:spPr>
        <p:txBody>
          <a:bodyPr/>
          <a:lstStyle/>
          <a:p>
            <a:endParaRPr lang="en-US"/>
          </a:p>
        </p:txBody>
      </p:sp>
      <p:sp>
        <p:nvSpPr>
          <p:cNvPr id="6" name="Rectangle 5"/>
          <p:cNvSpPr/>
          <p:nvPr userDrawn="1"/>
        </p:nvSpPr>
        <p:spPr>
          <a:xfrm>
            <a:off x="0" y="6063629"/>
            <a:ext cx="12192000" cy="799106"/>
          </a:xfrm>
          <a:prstGeom prst="rect">
            <a:avLst/>
          </a:prstGeom>
          <a:solidFill>
            <a:srgbClr val="C4D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04" y="6280602"/>
            <a:ext cx="1859280" cy="446570"/>
          </a:xfrm>
          <a:prstGeom prst="rect">
            <a:avLst/>
          </a:prstGeom>
        </p:spPr>
      </p:pic>
      <p:sp>
        <p:nvSpPr>
          <p:cNvPr id="10" name="Pladsholder til tekst 13"/>
          <p:cNvSpPr>
            <a:spLocks noGrp="1"/>
          </p:cNvSpPr>
          <p:nvPr>
            <p:ph type="body" sz="quarter" idx="11" hasCustomPrompt="1"/>
          </p:nvPr>
        </p:nvSpPr>
        <p:spPr>
          <a:xfrm>
            <a:off x="8331200" y="6350216"/>
            <a:ext cx="3708400" cy="271850"/>
          </a:xfrm>
        </p:spPr>
        <p:txBody>
          <a:bodyPr>
            <a:noAutofit/>
          </a:bodyPr>
          <a:lstStyle>
            <a:lvl1pPr marL="0" indent="0" algn="r">
              <a:buFontTx/>
              <a:buNone/>
              <a:defRPr sz="1200" b="1">
                <a:solidFill>
                  <a:schemeClr val="bg1"/>
                </a:solidFill>
                <a:latin typeface="Grotesque MT" charset="0"/>
                <a:ea typeface="Grotesque MT" charset="0"/>
                <a:cs typeface="Grotesque MT" charset="0"/>
              </a:defRPr>
            </a:lvl1pPr>
            <a:lvl2pPr marL="457200" indent="0" algn="r">
              <a:buFontTx/>
              <a:buNone/>
              <a:defRPr sz="1200" b="1">
                <a:solidFill>
                  <a:schemeClr val="bg1"/>
                </a:solidFill>
                <a:latin typeface="Grotesque MT" charset="0"/>
                <a:ea typeface="Grotesque MT" charset="0"/>
                <a:cs typeface="Grotesque MT" charset="0"/>
              </a:defRPr>
            </a:lvl2pPr>
            <a:lvl3pPr marL="914400" indent="0" algn="r">
              <a:buFontTx/>
              <a:buNone/>
              <a:defRPr sz="1200" b="1">
                <a:solidFill>
                  <a:schemeClr val="bg1"/>
                </a:solidFill>
                <a:latin typeface="Grotesque MT" charset="0"/>
                <a:ea typeface="Grotesque MT" charset="0"/>
                <a:cs typeface="Grotesque MT" charset="0"/>
              </a:defRPr>
            </a:lvl3pPr>
            <a:lvl4pPr marL="1371600" indent="0" algn="r">
              <a:buFontTx/>
              <a:buNone/>
              <a:defRPr sz="1200" b="1">
                <a:solidFill>
                  <a:schemeClr val="bg1"/>
                </a:solidFill>
                <a:latin typeface="Grotesque MT" charset="0"/>
                <a:ea typeface="Grotesque MT" charset="0"/>
                <a:cs typeface="Grotesque MT" charset="0"/>
              </a:defRPr>
            </a:lvl4pPr>
            <a:lvl5pPr marL="1828800" indent="0" algn="r">
              <a:buFontTx/>
              <a:buNone/>
              <a:defRPr sz="1200" b="1">
                <a:solidFill>
                  <a:schemeClr val="bg1"/>
                </a:solidFill>
                <a:latin typeface="Grotesque MT" charset="0"/>
                <a:ea typeface="Grotesque MT" charset="0"/>
                <a:cs typeface="Grotesque MT" charset="0"/>
              </a:defRPr>
            </a:lvl5pPr>
          </a:lstStyle>
          <a:p>
            <a:pPr lvl="0"/>
            <a:r>
              <a:rPr lang="da-DK" dirty="0" smtClean="0"/>
              <a:t>ANSÆTTELSE</a:t>
            </a:r>
            <a:endParaRPr lang="da-DK" dirty="0"/>
          </a:p>
        </p:txBody>
      </p:sp>
    </p:spTree>
    <p:extLst>
      <p:ext uri="{BB962C8B-B14F-4D97-AF65-F5344CB8AC3E}">
        <p14:creationId xmlns:p14="http://schemas.microsoft.com/office/powerpoint/2010/main" val="91732444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365125"/>
            <a:ext cx="8326438" cy="1325563"/>
          </a:xfrm>
        </p:spPr>
        <p:txBody>
          <a:bodyPr anchor="b"/>
          <a:lstStyle/>
          <a:p>
            <a:r>
              <a:rPr lang="en-US" dirty="0" smtClean="0"/>
              <a:t>Click to edit Master title style</a:t>
            </a:r>
            <a:endParaRPr lang="en-US" dirty="0"/>
          </a:p>
        </p:txBody>
      </p:sp>
      <p:sp>
        <p:nvSpPr>
          <p:cNvPr id="3" name="Content Placeholder 2"/>
          <p:cNvSpPr>
            <a:spLocks noGrp="1"/>
          </p:cNvSpPr>
          <p:nvPr>
            <p:ph sz="half" idx="1"/>
          </p:nvPr>
        </p:nvSpPr>
        <p:spPr>
          <a:xfrm>
            <a:off x="304800" y="1758971"/>
            <a:ext cx="8326438" cy="407733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8631238" y="0"/>
            <a:ext cx="3560762" cy="6059488"/>
          </a:xfrm>
        </p:spPr>
        <p:txBody>
          <a:bodyPr/>
          <a:lstStyle/>
          <a:p>
            <a:endParaRPr lang="en-US"/>
          </a:p>
        </p:txBody>
      </p:sp>
      <p:sp>
        <p:nvSpPr>
          <p:cNvPr id="7" name="Rectangle 6"/>
          <p:cNvSpPr/>
          <p:nvPr userDrawn="1"/>
        </p:nvSpPr>
        <p:spPr>
          <a:xfrm>
            <a:off x="0" y="6063629"/>
            <a:ext cx="12192000" cy="799106"/>
          </a:xfrm>
          <a:prstGeom prst="rect">
            <a:avLst/>
          </a:prstGeom>
          <a:solidFill>
            <a:srgbClr val="C4D5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304" y="6280602"/>
            <a:ext cx="1859280" cy="446570"/>
          </a:xfrm>
          <a:prstGeom prst="rect">
            <a:avLst/>
          </a:prstGeom>
        </p:spPr>
      </p:pic>
      <p:sp>
        <p:nvSpPr>
          <p:cNvPr id="11" name="Pladsholder til tekst 13"/>
          <p:cNvSpPr>
            <a:spLocks noGrp="1"/>
          </p:cNvSpPr>
          <p:nvPr>
            <p:ph type="body" sz="quarter" idx="11" hasCustomPrompt="1"/>
          </p:nvPr>
        </p:nvSpPr>
        <p:spPr>
          <a:xfrm>
            <a:off x="8331200" y="6350216"/>
            <a:ext cx="3708400" cy="271850"/>
          </a:xfrm>
        </p:spPr>
        <p:txBody>
          <a:bodyPr>
            <a:noAutofit/>
          </a:bodyPr>
          <a:lstStyle>
            <a:lvl1pPr marL="0" indent="0" algn="r">
              <a:buFontTx/>
              <a:buNone/>
              <a:defRPr sz="1200" b="1">
                <a:solidFill>
                  <a:schemeClr val="bg1"/>
                </a:solidFill>
                <a:latin typeface="Grotesque MT" charset="0"/>
                <a:ea typeface="Grotesque MT" charset="0"/>
                <a:cs typeface="Grotesque MT" charset="0"/>
              </a:defRPr>
            </a:lvl1pPr>
            <a:lvl2pPr marL="457200" indent="0" algn="r">
              <a:buFontTx/>
              <a:buNone/>
              <a:defRPr sz="1200" b="1">
                <a:solidFill>
                  <a:schemeClr val="bg1"/>
                </a:solidFill>
                <a:latin typeface="Grotesque MT" charset="0"/>
                <a:ea typeface="Grotesque MT" charset="0"/>
                <a:cs typeface="Grotesque MT" charset="0"/>
              </a:defRPr>
            </a:lvl2pPr>
            <a:lvl3pPr marL="914400" indent="0" algn="r">
              <a:buFontTx/>
              <a:buNone/>
              <a:defRPr sz="1200" b="1">
                <a:solidFill>
                  <a:schemeClr val="bg1"/>
                </a:solidFill>
                <a:latin typeface="Grotesque MT" charset="0"/>
                <a:ea typeface="Grotesque MT" charset="0"/>
                <a:cs typeface="Grotesque MT" charset="0"/>
              </a:defRPr>
            </a:lvl3pPr>
            <a:lvl4pPr marL="1371600" indent="0" algn="r">
              <a:buFontTx/>
              <a:buNone/>
              <a:defRPr sz="1200" b="1">
                <a:solidFill>
                  <a:schemeClr val="bg1"/>
                </a:solidFill>
                <a:latin typeface="Grotesque MT" charset="0"/>
                <a:ea typeface="Grotesque MT" charset="0"/>
                <a:cs typeface="Grotesque MT" charset="0"/>
              </a:defRPr>
            </a:lvl4pPr>
            <a:lvl5pPr marL="1828800" indent="0" algn="r">
              <a:buFontTx/>
              <a:buNone/>
              <a:defRPr sz="1200" b="1">
                <a:solidFill>
                  <a:schemeClr val="bg1"/>
                </a:solidFill>
                <a:latin typeface="Grotesque MT" charset="0"/>
                <a:ea typeface="Grotesque MT" charset="0"/>
                <a:cs typeface="Grotesque MT" charset="0"/>
              </a:defRPr>
            </a:lvl5pPr>
          </a:lstStyle>
          <a:p>
            <a:pPr lvl="0"/>
            <a:r>
              <a:rPr lang="da-DK" dirty="0" smtClean="0"/>
              <a:t>ANSÆTTELSE</a:t>
            </a:r>
            <a:endParaRPr lang="da-DK" dirty="0"/>
          </a:p>
        </p:txBody>
      </p:sp>
    </p:spTree>
    <p:extLst>
      <p:ext uri="{BB962C8B-B14F-4D97-AF65-F5344CB8AC3E}">
        <p14:creationId xmlns:p14="http://schemas.microsoft.com/office/powerpoint/2010/main" val="668054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Grotesque MT Light" charset="0"/>
                <a:ea typeface="Grotesque MT Light" charset="0"/>
                <a:cs typeface="Grotesque MT Light" charset="0"/>
              </a:defRPr>
            </a:lvl1pPr>
          </a:lstStyle>
          <a:p>
            <a:fld id="{620A080B-7D60-474B-A829-07AB7C295014}" type="datetimeFigureOut">
              <a:rPr lang="en-US" smtClean="0"/>
              <a:pPr/>
              <a:t>6/5/2017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Grotesque MT Light" charset="0"/>
                <a:ea typeface="Grotesque MT Light" charset="0"/>
                <a:cs typeface="Grotesque MT Light"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Grotesque MT Light" charset="0"/>
                <a:ea typeface="Grotesque MT Light" charset="0"/>
                <a:cs typeface="Grotesque MT Light" charset="0"/>
              </a:defRPr>
            </a:lvl1pPr>
          </a:lstStyle>
          <a:p>
            <a:fld id="{FB9D8F06-7ACE-3B44-9273-BDBDC1BF0F55}" type="slidenum">
              <a:rPr lang="en-US" smtClean="0"/>
              <a:pPr/>
              <a:t>‹nr.›</a:t>
            </a:fld>
            <a:endParaRPr lang="en-US" dirty="0"/>
          </a:p>
        </p:txBody>
      </p:sp>
    </p:spTree>
    <p:extLst>
      <p:ext uri="{BB962C8B-B14F-4D97-AF65-F5344CB8AC3E}">
        <p14:creationId xmlns:p14="http://schemas.microsoft.com/office/powerpoint/2010/main" val="1906980374"/>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b="1" i="0" kern="1200">
          <a:solidFill>
            <a:schemeClr val="tx1"/>
          </a:solidFill>
          <a:latin typeface="Grotesque MT" charset="0"/>
          <a:ea typeface="Grotesque MT" charset="0"/>
          <a:cs typeface="Grotesque MT"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rotesque MT Light" charset="0"/>
          <a:ea typeface="Grotesque MT Light" charset="0"/>
          <a:cs typeface="Grotesque MT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rotesque MT Light" charset="0"/>
          <a:ea typeface="Grotesque MT Light" charset="0"/>
          <a:cs typeface="Grotesque MT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rotesque MT Light" charset="0"/>
          <a:ea typeface="Grotesque MT Light" charset="0"/>
          <a:cs typeface="Grotesque MT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rotesque MT Light" charset="0"/>
          <a:ea typeface="Grotesque MT Light" charset="0"/>
          <a:cs typeface="Grotesque MT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rotesque MT Light" charset="0"/>
          <a:ea typeface="Grotesque MT Light" charset="0"/>
          <a:cs typeface="Grotesque M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konkursindex.dk/" TargetMode="Externa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ladsholder til indhold 1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0"/>
            <a:ext cx="12192000" cy="6065007"/>
          </a:xfrm>
        </p:spPr>
      </p:pic>
      <p:sp>
        <p:nvSpPr>
          <p:cNvPr id="13" name="Pladsholder til tekst 5"/>
          <p:cNvSpPr>
            <a:spLocks noGrp="1"/>
          </p:cNvSpPr>
          <p:nvPr>
            <p:ph type="body" sz="quarter" idx="10"/>
          </p:nvPr>
        </p:nvSpPr>
        <p:spPr>
          <a:xfrm>
            <a:off x="5655731" y="431798"/>
            <a:ext cx="6468535" cy="2819401"/>
          </a:xfrm>
        </p:spPr>
        <p:txBody>
          <a:bodyPr/>
          <a:lstStyle/>
          <a:p>
            <a:r>
              <a:rPr lang="da-DK" sz="2000" dirty="0">
                <a:solidFill>
                  <a:schemeClr val="tx1"/>
                </a:solidFill>
              </a:rPr>
              <a:t>Årets individuel-arbejdsretlige emne:</a:t>
            </a:r>
            <a:r>
              <a:rPr lang="da-DK" sz="2000" i="1" dirty="0">
                <a:solidFill>
                  <a:schemeClr val="tx1"/>
                </a:solidFill>
              </a:rPr>
              <a:t/>
            </a:r>
            <a:br>
              <a:rPr lang="da-DK" sz="2000" i="1" dirty="0">
                <a:solidFill>
                  <a:schemeClr val="tx1"/>
                </a:solidFill>
              </a:rPr>
            </a:br>
            <a:r>
              <a:rPr lang="da-DK" sz="3600" i="1" dirty="0">
                <a:solidFill>
                  <a:schemeClr val="tx1"/>
                </a:solidFill>
              </a:rPr>
              <a:t> </a:t>
            </a:r>
            <a:r>
              <a:rPr lang="da-DK" sz="2800" i="1" dirty="0">
                <a:solidFill>
                  <a:schemeClr val="tx1"/>
                </a:solidFill>
              </a:rPr>
              <a:t>Virksomhedsoverdragelsesloven </a:t>
            </a:r>
            <a:endParaRPr lang="da-DK" sz="2800" i="1" dirty="0" smtClean="0">
              <a:solidFill>
                <a:schemeClr val="tx1"/>
              </a:solidFill>
            </a:endParaRPr>
          </a:p>
          <a:p>
            <a:r>
              <a:rPr lang="da-DK" sz="2800" i="1" dirty="0" smtClean="0">
                <a:solidFill>
                  <a:schemeClr val="tx1"/>
                </a:solidFill>
              </a:rPr>
              <a:t>– </a:t>
            </a:r>
            <a:r>
              <a:rPr lang="da-DK" sz="2800" i="1" dirty="0">
                <a:solidFill>
                  <a:schemeClr val="tx1"/>
                </a:solidFill>
              </a:rPr>
              <a:t>udvalgte </a:t>
            </a:r>
            <a:r>
              <a:rPr lang="da-DK" sz="2800" i="1" dirty="0" smtClean="0">
                <a:solidFill>
                  <a:schemeClr val="tx1"/>
                </a:solidFill>
              </a:rPr>
              <a:t>emner</a:t>
            </a:r>
          </a:p>
          <a:p>
            <a:r>
              <a:rPr lang="da-DK" dirty="0" smtClean="0">
                <a:solidFill>
                  <a:schemeClr val="tx1"/>
                </a:solidFill>
              </a:rPr>
              <a:t/>
            </a:r>
            <a:br>
              <a:rPr lang="da-DK" dirty="0" smtClean="0">
                <a:solidFill>
                  <a:schemeClr val="tx1"/>
                </a:solidFill>
              </a:rPr>
            </a:br>
            <a:r>
              <a:rPr lang="da-DK" dirty="0" smtClean="0">
                <a:solidFill>
                  <a:schemeClr val="tx1"/>
                </a:solidFill>
              </a:rPr>
              <a:t>Advokat Jørgen Vinding</a:t>
            </a:r>
            <a:br>
              <a:rPr lang="da-DK" dirty="0" smtClean="0">
                <a:solidFill>
                  <a:schemeClr val="tx1"/>
                </a:solidFill>
              </a:rPr>
            </a:br>
            <a:r>
              <a:rPr lang="da-DK" dirty="0">
                <a:solidFill>
                  <a:schemeClr val="tx1"/>
                </a:solidFill>
              </a:rPr>
              <a:t>A</a:t>
            </a:r>
            <a:r>
              <a:rPr lang="da-DK" dirty="0" smtClean="0">
                <a:solidFill>
                  <a:schemeClr val="tx1"/>
                </a:solidFill>
              </a:rPr>
              <a:t>dvokat Jacob Goldschmidt</a:t>
            </a:r>
            <a:endParaRPr lang="en-GB" dirty="0">
              <a:solidFill>
                <a:schemeClr val="tx1"/>
              </a:solidFill>
            </a:endParaRPr>
          </a:p>
        </p:txBody>
      </p:sp>
    </p:spTree>
    <p:extLst>
      <p:ext uri="{BB962C8B-B14F-4D97-AF65-F5344CB8AC3E}">
        <p14:creationId xmlns:p14="http://schemas.microsoft.com/office/powerpoint/2010/main" val="20197068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p:spPr>
        <p:txBody>
          <a:bodyPr anchor="t">
            <a:noAutofit/>
          </a:bodyPr>
          <a:lstStyle/>
          <a:p>
            <a:r>
              <a:rPr lang="da-DK" sz="2800" dirty="0" smtClean="0"/>
              <a:t>Domstolens dom 09/09/2015 i </a:t>
            </a:r>
            <a:r>
              <a:rPr lang="da-DK" sz="2800" dirty="0"/>
              <a:t>sag C-160/14</a:t>
            </a:r>
            <a:r>
              <a:rPr lang="da-DK" sz="2800" dirty="0" smtClean="0"/>
              <a:t>, </a:t>
            </a:r>
            <a:r>
              <a:rPr lang="da-DK" sz="2800" dirty="0" err="1" smtClean="0"/>
              <a:t>João</a:t>
            </a:r>
            <a:r>
              <a:rPr lang="da-DK" sz="2800" dirty="0" smtClean="0"/>
              <a:t> </a:t>
            </a:r>
            <a:r>
              <a:rPr lang="da-DK" sz="2800" dirty="0"/>
              <a:t>Filipe </a:t>
            </a:r>
            <a:r>
              <a:rPr lang="da-DK" sz="2800" dirty="0" err="1"/>
              <a:t>Ferreira</a:t>
            </a:r>
            <a:r>
              <a:rPr lang="da-DK" sz="2800" dirty="0"/>
              <a:t> da Silva e </a:t>
            </a:r>
            <a:r>
              <a:rPr lang="da-DK" sz="2800" dirty="0" err="1"/>
              <a:t>Brito</a:t>
            </a:r>
            <a:r>
              <a:rPr lang="da-DK" sz="2800" dirty="0"/>
              <a:t> m.fl.</a:t>
            </a:r>
            <a:br>
              <a:rPr lang="da-DK" sz="2800" dirty="0"/>
            </a:br>
            <a:endParaRPr lang="da-DK" sz="2800" dirty="0"/>
          </a:p>
        </p:txBody>
      </p:sp>
      <p:sp>
        <p:nvSpPr>
          <p:cNvPr id="3" name="Pladsholder til indhold 2"/>
          <p:cNvSpPr>
            <a:spLocks noGrp="1"/>
          </p:cNvSpPr>
          <p:nvPr>
            <p:ph sz="half" idx="1"/>
          </p:nvPr>
        </p:nvSpPr>
        <p:spPr>
          <a:xfrm>
            <a:off x="304800" y="1758971"/>
            <a:ext cx="11582400" cy="4077335"/>
          </a:xfrm>
        </p:spPr>
        <p:txBody>
          <a:bodyPr>
            <a:normAutofit/>
          </a:bodyPr>
          <a:lstStyle/>
          <a:p>
            <a:pPr marL="0" indent="0">
              <a:buNone/>
            </a:pPr>
            <a:r>
              <a:rPr lang="da-DK" dirty="0" smtClean="0"/>
              <a:t>Præmis 27</a:t>
            </a:r>
            <a:r>
              <a:rPr lang="da-DK" dirty="0"/>
              <a:t>      I særdeleshed har Domstolen fremhævet, at afvejningen af, hvilken vægt der skal tillægges de forskellige kriterier, nødvendigvis afhænger af, </a:t>
            </a:r>
            <a:r>
              <a:rPr lang="da-DK" dirty="0">
                <a:solidFill>
                  <a:srgbClr val="FF0000"/>
                </a:solidFill>
              </a:rPr>
              <a:t>hvilken type aktivitet der udføres</a:t>
            </a:r>
            <a:r>
              <a:rPr lang="da-DK" dirty="0"/>
              <a:t>, og hvilke produktions- eller driftsmåder der anvendes i virksomheden, bedriften eller den pågældende del af bedriften (jf. domme </a:t>
            </a:r>
            <a:r>
              <a:rPr lang="da-DK" dirty="0" err="1"/>
              <a:t>Süzen</a:t>
            </a:r>
            <a:r>
              <a:rPr lang="da-DK" dirty="0"/>
              <a:t>, C-13/95, EU:C:1997:141, præmis 18, </a:t>
            </a:r>
            <a:r>
              <a:rPr lang="da-DK" dirty="0" err="1"/>
              <a:t>Hernández</a:t>
            </a:r>
            <a:r>
              <a:rPr lang="da-DK" dirty="0"/>
              <a:t> </a:t>
            </a:r>
            <a:r>
              <a:rPr lang="da-DK" dirty="0" err="1"/>
              <a:t>Vidal</a:t>
            </a:r>
            <a:r>
              <a:rPr lang="da-DK" dirty="0"/>
              <a:t> m.fl., C-127/96, C-229/96 og C-74/97, EU:C:1998:594, præmis 31, Hidalgo m.fl., C-173/96 og C-247/96, EU:C:1998:595, præmis 31, og i denne retning UGT-FSP, C-151/09, EU:C:2010:452, præmis 28).</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8430213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p:spPr>
        <p:txBody>
          <a:bodyPr anchor="t">
            <a:noAutofit/>
          </a:bodyPr>
          <a:lstStyle/>
          <a:p>
            <a:r>
              <a:rPr lang="da-DK" sz="2800" dirty="0" smtClean="0"/>
              <a:t>U.2016.2990.H – Højesterets dom af 24. maj 2016 i sagen om Brande </a:t>
            </a:r>
            <a:r>
              <a:rPr lang="da-DK" sz="2800" dirty="0" err="1" smtClean="0"/>
              <a:t>Buslinier</a:t>
            </a:r>
            <a:r>
              <a:rPr lang="da-DK" sz="2800" dirty="0"/>
              <a:t/>
            </a:r>
            <a:br>
              <a:rPr lang="da-DK" sz="2800" dirty="0"/>
            </a:br>
            <a:endParaRPr lang="da-DK" sz="2800" dirty="0"/>
          </a:p>
        </p:txBody>
      </p:sp>
      <p:sp>
        <p:nvSpPr>
          <p:cNvPr id="3" name="Pladsholder til indhold 2"/>
          <p:cNvSpPr>
            <a:spLocks noGrp="1"/>
          </p:cNvSpPr>
          <p:nvPr>
            <p:ph sz="half" idx="1"/>
          </p:nvPr>
        </p:nvSpPr>
        <p:spPr>
          <a:xfrm>
            <a:off x="304800" y="1758971"/>
            <a:ext cx="11582400" cy="4077335"/>
          </a:xfrm>
        </p:spPr>
        <p:txBody>
          <a:bodyPr>
            <a:normAutofit/>
          </a:bodyPr>
          <a:lstStyle/>
          <a:p>
            <a:pPr lvl="1"/>
            <a:r>
              <a:rPr lang="da-DK" altLang="da-DK" sz="2000" dirty="0">
                <a:latin typeface="Arial" charset="0"/>
                <a:cs typeface="Arial" charset="0"/>
              </a:rPr>
              <a:t>Udbud af buslinje, som tidligere havde været </a:t>
            </a:r>
            <a:r>
              <a:rPr lang="da-DK" altLang="da-DK" sz="2000" dirty="0" smtClean="0">
                <a:latin typeface="Arial" charset="0"/>
                <a:cs typeface="Arial" charset="0"/>
              </a:rPr>
              <a:t>udbudt</a:t>
            </a:r>
          </a:p>
          <a:p>
            <a:pPr lvl="3"/>
            <a:endParaRPr lang="da-DK" altLang="da-DK" sz="2000" dirty="0">
              <a:latin typeface="Arial" charset="0"/>
              <a:cs typeface="Arial" charset="0"/>
            </a:endParaRPr>
          </a:p>
          <a:p>
            <a:pPr lvl="1"/>
            <a:r>
              <a:rPr lang="da-DK" altLang="da-DK" sz="2000" dirty="0">
                <a:latin typeface="Arial" charset="0"/>
                <a:cs typeface="Arial" charset="0"/>
              </a:rPr>
              <a:t>Firma 2 overtog 19 ud 20 medarbejdere, men overtog ingen busser. Overtog billetborde, chaufførtasker, møntborde og byttepenge til 61.000 kr</a:t>
            </a:r>
            <a:r>
              <a:rPr lang="da-DK" altLang="da-DK" sz="2000" dirty="0" smtClean="0">
                <a:latin typeface="Arial" charset="0"/>
                <a:cs typeface="Arial" charset="0"/>
              </a:rPr>
              <a:t>.</a:t>
            </a:r>
          </a:p>
          <a:p>
            <a:pPr lvl="3"/>
            <a:endParaRPr lang="da-DK" altLang="da-DK" sz="2000" dirty="0">
              <a:latin typeface="Arial" charset="0"/>
              <a:cs typeface="Arial" charset="0"/>
            </a:endParaRPr>
          </a:p>
          <a:p>
            <a:pPr lvl="1"/>
            <a:r>
              <a:rPr lang="da-DK" altLang="da-DK" sz="2000" i="1" dirty="0" smtClean="0">
                <a:latin typeface="Arial" charset="0"/>
                <a:cs typeface="Arial" charset="0"/>
              </a:rPr>
              <a:t>”Ved </a:t>
            </a:r>
            <a:r>
              <a:rPr lang="da-DK" altLang="da-DK" sz="2000" i="1" dirty="0">
                <a:latin typeface="Arial" charset="0"/>
                <a:cs typeface="Arial" charset="0"/>
              </a:rPr>
              <a:t>afgørelsen af, om der er sket overførsel af en økonomisk </a:t>
            </a:r>
            <a:r>
              <a:rPr lang="da-DK" altLang="da-DK" sz="2000" i="1" dirty="0" smtClean="0">
                <a:latin typeface="Arial" charset="0"/>
                <a:cs typeface="Arial" charset="0"/>
              </a:rPr>
              <a:t>enhed, der bevarer </a:t>
            </a:r>
            <a:r>
              <a:rPr lang="da-DK" altLang="da-DK" sz="2000" i="1" dirty="0">
                <a:latin typeface="Arial" charset="0"/>
                <a:cs typeface="Arial" charset="0"/>
              </a:rPr>
              <a:t>sin identitet, må der tages hensyn til </a:t>
            </a:r>
            <a:r>
              <a:rPr lang="da-DK" altLang="da-DK" sz="2000" i="1" dirty="0" smtClean="0">
                <a:latin typeface="Arial" charset="0"/>
                <a:cs typeface="Arial" charset="0"/>
              </a:rPr>
              <a:t>samtlige omstændigheder </a:t>
            </a:r>
            <a:r>
              <a:rPr lang="da-DK" altLang="da-DK" sz="2000" i="1" dirty="0">
                <a:latin typeface="Arial" charset="0"/>
                <a:cs typeface="Arial" charset="0"/>
              </a:rPr>
              <a:t>ved </a:t>
            </a:r>
            <a:r>
              <a:rPr lang="da-DK" altLang="da-DK" sz="2000" i="1" dirty="0" smtClean="0">
                <a:latin typeface="Arial" charset="0"/>
                <a:cs typeface="Arial" charset="0"/>
              </a:rPr>
              <a:t>afhændelsen”</a:t>
            </a:r>
            <a:endParaRPr lang="da-DK" altLang="da-DK" sz="2000" i="1" dirty="0">
              <a:latin typeface="Arial" charset="0"/>
              <a:cs typeface="Arial" charset="0"/>
            </a:endParaRPr>
          </a:p>
          <a:p>
            <a:pPr lvl="4"/>
            <a:endParaRPr lang="da-DK" altLang="da-DK" sz="2000" dirty="0">
              <a:latin typeface="Arial" charset="0"/>
              <a:cs typeface="Arial" charset="0"/>
            </a:endParaRPr>
          </a:p>
          <a:p>
            <a:pPr lvl="1"/>
            <a:r>
              <a:rPr lang="da-DK" altLang="da-DK" sz="2000" dirty="0">
                <a:latin typeface="Arial" charset="0"/>
                <a:cs typeface="Arial" charset="0"/>
              </a:rPr>
              <a:t>Afgørende var, at offentligt busdrift i det væsentligste er baseret på </a:t>
            </a:r>
            <a:r>
              <a:rPr lang="da-DK" altLang="da-DK" sz="2000" dirty="0" smtClean="0">
                <a:latin typeface="Arial" charset="0"/>
                <a:cs typeface="Arial" charset="0"/>
              </a:rPr>
              <a:t>materiel</a:t>
            </a:r>
          </a:p>
          <a:p>
            <a:pPr lvl="3"/>
            <a:endParaRPr lang="da-DK" altLang="da-DK" sz="2000" dirty="0">
              <a:latin typeface="Arial" charset="0"/>
              <a:cs typeface="Arial" charset="0"/>
            </a:endParaRPr>
          </a:p>
          <a:p>
            <a:pPr lvl="1"/>
            <a:r>
              <a:rPr lang="da-DK" altLang="da-DK" sz="2000" dirty="0">
                <a:latin typeface="Arial" charset="0"/>
                <a:cs typeface="Arial" charset="0"/>
              </a:rPr>
              <a:t>Højesteret fandt, at der ikke var overført væsentlige fysiske </a:t>
            </a:r>
            <a:r>
              <a:rPr lang="da-DK" altLang="da-DK" sz="2000" dirty="0" smtClean="0">
                <a:latin typeface="Arial" charset="0"/>
                <a:cs typeface="Arial" charset="0"/>
              </a:rPr>
              <a:t>elementer</a:t>
            </a:r>
          </a:p>
          <a:p>
            <a:pPr lvl="3"/>
            <a:endParaRPr lang="da-DK" altLang="da-DK" sz="2000" dirty="0">
              <a:latin typeface="Arial" charset="0"/>
              <a:cs typeface="Arial" charset="0"/>
            </a:endParaRPr>
          </a:p>
          <a:p>
            <a:pPr lvl="1"/>
            <a:r>
              <a:rPr lang="da-DK" altLang="da-DK" sz="2000" dirty="0">
                <a:latin typeface="Arial" charset="0"/>
                <a:cs typeface="Arial" charset="0"/>
              </a:rPr>
              <a:t>Der var derfor ikke sket en virksomhedsoverdragelse</a:t>
            </a:r>
          </a:p>
          <a:p>
            <a:pPr lvl="2"/>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773550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algn="ctr">
              <a:buFontTx/>
              <a:buChar char="-"/>
            </a:pPr>
            <a:r>
              <a:rPr lang="da-DK" sz="4800" dirty="0" smtClean="0"/>
              <a:t> SERVICELOVEN -</a:t>
            </a:r>
          </a:p>
          <a:p>
            <a:pPr marL="0" indent="0" algn="ctr">
              <a:buNone/>
            </a:pPr>
            <a:r>
              <a:rPr lang="da-DK" sz="4800" dirty="0"/>
              <a:t>o</a:t>
            </a:r>
            <a:r>
              <a:rPr lang="da-DK" sz="4800" dirty="0" smtClean="0"/>
              <a:t>g</a:t>
            </a:r>
          </a:p>
          <a:p>
            <a:pPr marL="0" indent="0" algn="ctr">
              <a:buNone/>
            </a:pPr>
            <a:r>
              <a:rPr lang="da-DK" sz="4800" dirty="0" smtClean="0"/>
              <a:t>Konkurserne </a:t>
            </a:r>
            <a:r>
              <a:rPr lang="da-DK" sz="4800" dirty="0" smtClean="0">
                <a:sym typeface="Wingdings" panose="05000000000000000000" pitchFamily="2" charset="2"/>
              </a:rPr>
              <a:t></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5229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30200"/>
            <a:ext cx="11582400" cy="640821"/>
          </a:xfrm>
        </p:spPr>
        <p:txBody>
          <a:bodyPr/>
          <a:lstStyle/>
          <a:p>
            <a:pPr algn="ctr"/>
            <a:r>
              <a:rPr lang="da-DK" dirty="0" err="1" smtClean="0"/>
              <a:t>Konkurs</a:t>
            </a:r>
            <a:r>
              <a:rPr lang="da-DK" b="0" dirty="0" err="1" smtClean="0"/>
              <a:t>index</a:t>
            </a:r>
            <a:endParaRPr lang="da-DK" dirty="0"/>
          </a:p>
        </p:txBody>
      </p:sp>
      <p:pic>
        <p:nvPicPr>
          <p:cNvPr id="5" name="Pladsholder til indhold 4">
            <a:hlinkClick r:id="rId2"/>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991040" y="909461"/>
            <a:ext cx="8600760" cy="5027789"/>
          </a:xfrm>
        </p:spPr>
      </p:pic>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9563347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diagram 2"/>
          <p:cNvSpPr>
            <a:spLocks noGrp="1"/>
          </p:cNvSpPr>
          <p:nvPr>
            <p:ph type="chart" sz="quarter" idx="10"/>
          </p:nvPr>
        </p:nvSpPr>
        <p:spPr/>
      </p:sp>
      <p:sp>
        <p:nvSpPr>
          <p:cNvPr id="4" name="Pladsholder til tekst 3"/>
          <p:cNvSpPr>
            <a:spLocks noGrp="1"/>
          </p:cNvSpPr>
          <p:nvPr>
            <p:ph type="body" sz="quarter" idx="11"/>
          </p:nvPr>
        </p:nvSpPr>
        <p:spPr/>
        <p:txBody>
          <a:bodyPr/>
          <a:lstStyle/>
          <a:p>
            <a:endParaRPr lang="da-DK"/>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85763"/>
            <a:ext cx="9144000" cy="5222082"/>
          </a:xfrm>
          <a:prstGeom prst="rect">
            <a:avLst/>
          </a:prstGeom>
        </p:spPr>
      </p:pic>
    </p:spTree>
    <p:extLst>
      <p:ext uri="{BB962C8B-B14F-4D97-AF65-F5344CB8AC3E}">
        <p14:creationId xmlns:p14="http://schemas.microsoft.com/office/powerpoint/2010/main" val="1851483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chor="ctr"/>
          <a:lstStyle/>
          <a:p>
            <a:endParaRPr lang="da-DK" dirty="0"/>
          </a:p>
        </p:txBody>
      </p:sp>
      <p:sp>
        <p:nvSpPr>
          <p:cNvPr id="3" name="Pladsholder til tekst 2"/>
          <p:cNvSpPr>
            <a:spLocks noGrp="1"/>
          </p:cNvSpPr>
          <p:nvPr>
            <p:ph type="body" sz="quarter" idx="11"/>
          </p:nvPr>
        </p:nvSpPr>
        <p:spPr/>
        <p:txBody>
          <a:bodyPr/>
          <a:lstStyle/>
          <a:p>
            <a:endParaRPr lang="da-DK"/>
          </a:p>
        </p:txBody>
      </p:sp>
      <p:graphicFrame>
        <p:nvGraphicFramePr>
          <p:cNvPr id="4" name="Diagram 3"/>
          <p:cNvGraphicFramePr/>
          <p:nvPr>
            <p:extLst>
              <p:ext uri="{D42A27DB-BD31-4B8C-83A1-F6EECF244321}">
                <p14:modId xmlns:p14="http://schemas.microsoft.com/office/powerpoint/2010/main" val="1292470895"/>
              </p:ext>
            </p:extLst>
          </p:nvPr>
        </p:nvGraphicFramePr>
        <p:xfrm>
          <a:off x="881856" y="587903"/>
          <a:ext cx="87836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felt 4"/>
          <p:cNvSpPr txBox="1"/>
          <p:nvPr/>
        </p:nvSpPr>
        <p:spPr>
          <a:xfrm>
            <a:off x="1964532" y="2200275"/>
            <a:ext cx="8565356" cy="2431435"/>
          </a:xfrm>
          <a:prstGeom prst="rect">
            <a:avLst/>
          </a:prstGeom>
          <a:noFill/>
        </p:spPr>
        <p:txBody>
          <a:bodyPr wrap="square" rtlCol="0">
            <a:spAutoFit/>
          </a:bodyPr>
          <a:lstStyle/>
          <a:p>
            <a:r>
              <a:rPr lang="da-DK" sz="3200" dirty="0" smtClean="0">
                <a:solidFill>
                  <a:srgbClr val="FF0000"/>
                </a:solidFill>
              </a:rPr>
              <a:t>Servicelovens §</a:t>
            </a:r>
            <a:r>
              <a:rPr lang="da-DK" sz="3200" dirty="0">
                <a:solidFill>
                  <a:srgbClr val="FF0000"/>
                </a:solidFill>
              </a:rPr>
              <a:t> 83</a:t>
            </a:r>
            <a:r>
              <a:rPr lang="da-DK" sz="2000" dirty="0">
                <a:solidFill>
                  <a:srgbClr val="FF0000"/>
                </a:solidFill>
              </a:rPr>
              <a:t>. Kommunalbestyrelsen skal tilbyde</a:t>
            </a:r>
          </a:p>
          <a:p>
            <a:r>
              <a:rPr lang="da-DK" sz="2000" dirty="0">
                <a:solidFill>
                  <a:srgbClr val="FF0000"/>
                </a:solidFill>
              </a:rPr>
              <a:t>1) personlig hjælp og pleje,</a:t>
            </a:r>
          </a:p>
          <a:p>
            <a:r>
              <a:rPr lang="da-DK" sz="2000" dirty="0">
                <a:solidFill>
                  <a:srgbClr val="FF0000"/>
                </a:solidFill>
              </a:rPr>
              <a:t>2) hjælp eller støtte til nødvendige praktiske opgaver i hjemmet og</a:t>
            </a:r>
          </a:p>
          <a:p>
            <a:r>
              <a:rPr lang="da-DK" sz="2000" dirty="0">
                <a:solidFill>
                  <a:srgbClr val="FF0000"/>
                </a:solidFill>
              </a:rPr>
              <a:t>3) madservice.</a:t>
            </a:r>
          </a:p>
          <a:p>
            <a:r>
              <a:rPr lang="da-DK" sz="2000" dirty="0">
                <a:solidFill>
                  <a:srgbClr val="FF0000"/>
                </a:solidFill>
              </a:rPr>
              <a:t>Stk. 2. Tilbuddene efter stk. 1 gives til personer, som på grund af midlertidigt eller varigt nedsat fysisk eller psykisk funktionsevne eller særlige sociale problemer ikke selv kan udføre disse opgaver.</a:t>
            </a:r>
          </a:p>
        </p:txBody>
      </p:sp>
    </p:spTree>
    <p:extLst>
      <p:ext uri="{BB962C8B-B14F-4D97-AF65-F5344CB8AC3E}">
        <p14:creationId xmlns:p14="http://schemas.microsoft.com/office/powerpoint/2010/main" val="3395443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p:txBody>
          <a:bodyPr anchor="ctr"/>
          <a:lstStyle/>
          <a:p>
            <a:endParaRPr lang="da-DK" dirty="0"/>
          </a:p>
        </p:txBody>
      </p:sp>
      <p:sp>
        <p:nvSpPr>
          <p:cNvPr id="3" name="Pladsholder til tekst 2"/>
          <p:cNvSpPr>
            <a:spLocks noGrp="1"/>
          </p:cNvSpPr>
          <p:nvPr>
            <p:ph type="body" sz="quarter" idx="11"/>
          </p:nvPr>
        </p:nvSpPr>
        <p:spPr/>
        <p:txBody>
          <a:bodyPr/>
          <a:lstStyle/>
          <a:p>
            <a:endParaRPr lang="da-DK"/>
          </a:p>
        </p:txBody>
      </p:sp>
      <p:graphicFrame>
        <p:nvGraphicFramePr>
          <p:cNvPr id="4" name="Diagram 3"/>
          <p:cNvGraphicFramePr/>
          <p:nvPr>
            <p:extLst>
              <p:ext uri="{D42A27DB-BD31-4B8C-83A1-F6EECF244321}">
                <p14:modId xmlns:p14="http://schemas.microsoft.com/office/powerpoint/2010/main" val="3475427782"/>
              </p:ext>
            </p:extLst>
          </p:nvPr>
        </p:nvGraphicFramePr>
        <p:xfrm>
          <a:off x="881856" y="587903"/>
          <a:ext cx="8783638"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kstfelt 4"/>
          <p:cNvSpPr txBox="1"/>
          <p:nvPr/>
        </p:nvSpPr>
        <p:spPr>
          <a:xfrm>
            <a:off x="1964532" y="2200275"/>
            <a:ext cx="8565356" cy="2431435"/>
          </a:xfrm>
          <a:prstGeom prst="rect">
            <a:avLst/>
          </a:prstGeom>
          <a:noFill/>
        </p:spPr>
        <p:txBody>
          <a:bodyPr wrap="square" rtlCol="0">
            <a:spAutoFit/>
          </a:bodyPr>
          <a:lstStyle/>
          <a:p>
            <a:r>
              <a:rPr lang="da-DK" sz="3200" dirty="0" smtClean="0"/>
              <a:t>Servicelovens §</a:t>
            </a:r>
            <a:r>
              <a:rPr lang="da-DK" sz="3200" dirty="0"/>
              <a:t> 91. </a:t>
            </a:r>
            <a:r>
              <a:rPr lang="da-DK" sz="2000" dirty="0"/>
              <a:t>Kommunalbestyrelsen skal skabe grundlag for, at modtagere af hjælp efter § 83 kan vælge mellem to eller flere leverandører af denne hjælp, hvoraf den ene leverandør kan være kommunal.</a:t>
            </a:r>
          </a:p>
          <a:p>
            <a:r>
              <a:rPr lang="da-DK" sz="2000" dirty="0"/>
              <a:t>Stk. 2. Kommunalbestyrelsen skal for at opfylde forpligtelsen i medfør af stk. 1 som minimum</a:t>
            </a:r>
          </a:p>
          <a:p>
            <a:r>
              <a:rPr lang="da-DK" sz="2000" dirty="0"/>
              <a:t>1) indgå kontrakt med to eller flere leverandører </a:t>
            </a:r>
            <a:r>
              <a:rPr lang="da-DK" sz="2000" dirty="0" smtClean="0"/>
              <a:t>eller </a:t>
            </a:r>
            <a:endParaRPr lang="da-DK" sz="2000" dirty="0"/>
          </a:p>
          <a:p>
            <a:r>
              <a:rPr lang="da-DK" sz="2000" dirty="0"/>
              <a:t>2) tilbyde modtagerne et </a:t>
            </a:r>
            <a:r>
              <a:rPr lang="da-DK" sz="2000" dirty="0" err="1"/>
              <a:t>fritvalgsbevis</a:t>
            </a:r>
            <a:r>
              <a:rPr lang="da-DK" sz="2000" dirty="0"/>
              <a:t>, </a:t>
            </a:r>
            <a:r>
              <a:rPr lang="da-DK" sz="2000" dirty="0" smtClean="0"/>
              <a:t>(de kan selv vælge leverandør)</a:t>
            </a:r>
            <a:endParaRPr lang="da-DK" sz="2000" dirty="0"/>
          </a:p>
        </p:txBody>
      </p:sp>
    </p:spTree>
    <p:extLst>
      <p:ext uri="{BB962C8B-B14F-4D97-AF65-F5344CB8AC3E}">
        <p14:creationId xmlns:p14="http://schemas.microsoft.com/office/powerpoint/2010/main" val="15169835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Kærkommen sagen ved Vestre Landsret</a:t>
            </a:r>
            <a:endParaRPr lang="da-DK" dirty="0"/>
          </a:p>
        </p:txBody>
      </p:sp>
      <p:graphicFrame>
        <p:nvGraphicFramePr>
          <p:cNvPr id="5" name="Pladsholder til indhold 4"/>
          <p:cNvGraphicFramePr>
            <a:graphicFrameLocks noGrp="1"/>
          </p:cNvGraphicFramePr>
          <p:nvPr>
            <p:ph sz="half" idx="1"/>
            <p:extLst>
              <p:ext uri="{D42A27DB-BD31-4B8C-83A1-F6EECF244321}">
                <p14:modId xmlns:p14="http://schemas.microsoft.com/office/powerpoint/2010/main" val="1779133241"/>
              </p:ext>
            </p:extLst>
          </p:nvPr>
        </p:nvGraphicFramePr>
        <p:xfrm>
          <a:off x="400050" y="1287462"/>
          <a:ext cx="4302124" cy="4191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Pladsholder til tekst 3"/>
          <p:cNvSpPr>
            <a:spLocks noGrp="1"/>
          </p:cNvSpPr>
          <p:nvPr>
            <p:ph type="body" sz="quarter" idx="10"/>
          </p:nvPr>
        </p:nvSpPr>
        <p:spPr/>
        <p:txBody>
          <a:bodyPr/>
          <a:lstStyle/>
          <a:p>
            <a:endParaRPr lang="da-DK"/>
          </a:p>
        </p:txBody>
      </p:sp>
      <p:sp>
        <p:nvSpPr>
          <p:cNvPr id="6" name="Tekstfelt 5"/>
          <p:cNvSpPr txBox="1"/>
          <p:nvPr/>
        </p:nvSpPr>
        <p:spPr>
          <a:xfrm>
            <a:off x="4893469" y="978694"/>
            <a:ext cx="6993731" cy="5909310"/>
          </a:xfrm>
          <a:prstGeom prst="rect">
            <a:avLst/>
          </a:prstGeom>
          <a:noFill/>
        </p:spPr>
        <p:txBody>
          <a:bodyPr wrap="square" rtlCol="0">
            <a:spAutoFit/>
          </a:bodyPr>
          <a:lstStyle/>
          <a:p>
            <a:r>
              <a:rPr lang="da-DK" sz="2400" dirty="0" smtClean="0"/>
              <a:t>1: LG skal dække de anmeldte krav for alle 111 tidligere ansatte i Kærkommen APS</a:t>
            </a:r>
          </a:p>
          <a:p>
            <a:r>
              <a:rPr lang="da-DK" sz="2400" dirty="0" smtClean="0"/>
              <a:t>2: I det omfang LG frifindes for påstand 1 skal Ålborg Kommune dække for dem, der arbejdede i Ålborg afdelingen</a:t>
            </a:r>
          </a:p>
          <a:p>
            <a:r>
              <a:rPr lang="da-DK" sz="2400" dirty="0" smtClean="0"/>
              <a:t>3:  </a:t>
            </a:r>
            <a:r>
              <a:rPr lang="da-DK" sz="2400" dirty="0"/>
              <a:t>I det omfang LG frifindes for påstand 1 skal </a:t>
            </a:r>
            <a:r>
              <a:rPr lang="da-DK" sz="2400" dirty="0" smtClean="0"/>
              <a:t>Hjørring </a:t>
            </a:r>
            <a:r>
              <a:rPr lang="da-DK" sz="2400" dirty="0"/>
              <a:t>Kommune dække for </a:t>
            </a:r>
            <a:r>
              <a:rPr lang="da-DK" sz="2400" dirty="0" smtClean="0"/>
              <a:t>dem, </a:t>
            </a:r>
            <a:r>
              <a:rPr lang="da-DK" sz="2400" dirty="0"/>
              <a:t>der arbejdede i </a:t>
            </a:r>
            <a:r>
              <a:rPr lang="da-DK" sz="2400" dirty="0" smtClean="0"/>
              <a:t>Hjørring afdelingen</a:t>
            </a:r>
          </a:p>
          <a:p>
            <a:endParaRPr lang="da-DK" sz="2400" dirty="0"/>
          </a:p>
          <a:p>
            <a:r>
              <a:rPr lang="da-DK" sz="2400" dirty="0" smtClean="0"/>
              <a:t>Anbringende:</a:t>
            </a:r>
          </a:p>
          <a:p>
            <a:r>
              <a:rPr lang="da-DK" sz="2400" dirty="0" smtClean="0"/>
              <a:t>FOA og de 111 sagsøgere er ligeglade med hvem der dømmes, for sagen er et anliggende mellem LG og kommunerne</a:t>
            </a:r>
          </a:p>
          <a:p>
            <a:endParaRPr lang="da-DK" sz="2400" dirty="0"/>
          </a:p>
          <a:p>
            <a:r>
              <a:rPr lang="da-DK" sz="2400" dirty="0" smtClean="0"/>
              <a:t>Værdi: ca. 12 </a:t>
            </a:r>
            <a:r>
              <a:rPr lang="da-DK" sz="2400" dirty="0" err="1" smtClean="0"/>
              <a:t>mio</a:t>
            </a:r>
            <a:r>
              <a:rPr lang="da-DK" sz="2400" dirty="0" smtClean="0"/>
              <a:t> kr.</a:t>
            </a:r>
            <a:endParaRPr lang="da-DK" sz="2400" dirty="0"/>
          </a:p>
          <a:p>
            <a:endParaRPr lang="da-DK" dirty="0"/>
          </a:p>
        </p:txBody>
      </p:sp>
      <p:sp>
        <p:nvSpPr>
          <p:cNvPr id="7" name="Tekstfelt 6"/>
          <p:cNvSpPr txBox="1"/>
          <p:nvPr/>
        </p:nvSpPr>
        <p:spPr>
          <a:xfrm>
            <a:off x="1914525" y="5379244"/>
            <a:ext cx="2636044" cy="521494"/>
          </a:xfrm>
          <a:prstGeom prst="rect">
            <a:avLst/>
          </a:prstGeom>
          <a:noFill/>
        </p:spPr>
        <p:txBody>
          <a:bodyPr wrap="square" rtlCol="0">
            <a:spAutoFit/>
          </a:bodyPr>
          <a:lstStyle/>
          <a:p>
            <a:endParaRPr lang="da-DK" dirty="0"/>
          </a:p>
        </p:txBody>
      </p:sp>
    </p:spTree>
    <p:extLst>
      <p:ext uri="{BB962C8B-B14F-4D97-AF65-F5344CB8AC3E}">
        <p14:creationId xmlns:p14="http://schemas.microsoft.com/office/powerpoint/2010/main" val="25806021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Serviceloven fritager ikke for VOL</a:t>
            </a:r>
            <a:endParaRPr lang="da-DK" dirty="0"/>
          </a:p>
        </p:txBody>
      </p:sp>
      <p:sp>
        <p:nvSpPr>
          <p:cNvPr id="3" name="Pladsholder til indhold 2"/>
          <p:cNvSpPr>
            <a:spLocks noGrp="1"/>
          </p:cNvSpPr>
          <p:nvPr>
            <p:ph sz="half" idx="1"/>
          </p:nvPr>
        </p:nvSpPr>
        <p:spPr/>
        <p:txBody>
          <a:bodyPr>
            <a:normAutofit/>
          </a:bodyPr>
          <a:lstStyle/>
          <a:p>
            <a:pPr marL="0" indent="0">
              <a:buNone/>
            </a:pPr>
            <a:r>
              <a:rPr lang="da-DK" sz="3200" dirty="0"/>
              <a:t>Det bemærkes, at det er LG’s opfattelse, at </a:t>
            </a:r>
            <a:r>
              <a:rPr lang="da-DK" sz="3200" dirty="0" smtClean="0"/>
              <a:t>kommunens </a:t>
            </a:r>
            <a:r>
              <a:rPr lang="da-DK" sz="3200" dirty="0"/>
              <a:t>retlige forpligtigelse og overordnede ansvar for borgernes rettigheder i henhold til servicelovens § 83 ikke kan fritage kommunerne for at iagttage </a:t>
            </a:r>
            <a:r>
              <a:rPr lang="da-DK" sz="3200" dirty="0" smtClean="0"/>
              <a:t>virksomhedsoverdragelseslovens </a:t>
            </a:r>
            <a:r>
              <a:rPr lang="da-DK" sz="3200" dirty="0"/>
              <a:t>regler</a:t>
            </a:r>
            <a:r>
              <a:rPr lang="da-DK" sz="3200" dirty="0" smtClean="0"/>
              <a:t>.</a:t>
            </a:r>
          </a:p>
          <a:p>
            <a:pPr marL="0" indent="0">
              <a:buNone/>
            </a:pPr>
            <a:r>
              <a:rPr lang="da-DK" sz="3200" dirty="0" smtClean="0"/>
              <a:t> </a:t>
            </a:r>
            <a:endParaRPr lang="da-DK" sz="3200" dirty="0"/>
          </a:p>
          <a:p>
            <a:pPr marL="0" indent="0">
              <a:buNone/>
            </a:pPr>
            <a:r>
              <a:rPr lang="da-DK" sz="3200" dirty="0"/>
              <a:t>Formålet og årsagen til kommunernes genansættelse af medarbejderne er i øvrigt uden </a:t>
            </a:r>
            <a:r>
              <a:rPr lang="da-DK" sz="3200" dirty="0" smtClean="0"/>
              <a:t>betydning </a:t>
            </a:r>
            <a:r>
              <a:rPr lang="da-DK" sz="3200" dirty="0"/>
              <a:t>for fortolkningen af, hvornår der foreligger en virksomhedsoverdragelse. </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3814315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marL="0" indent="0" algn="ctr">
              <a:buNone/>
            </a:pPr>
            <a:r>
              <a:rPr lang="da-DK" sz="4800" dirty="0" smtClean="0"/>
              <a:t>- ARBEJDSKRAFTEN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40759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diagram 2"/>
          <p:cNvSpPr>
            <a:spLocks noGrp="1"/>
          </p:cNvSpPr>
          <p:nvPr>
            <p:ph type="chart" sz="quarter" idx="10"/>
          </p:nvPr>
        </p:nvSpPr>
        <p:spPr/>
      </p:sp>
      <p:sp>
        <p:nvSpPr>
          <p:cNvPr id="4" name="Pladsholder til tekst 3"/>
          <p:cNvSpPr>
            <a:spLocks noGrp="1"/>
          </p:cNvSpPr>
          <p:nvPr>
            <p:ph type="body" sz="quarter" idx="11"/>
          </p:nvPr>
        </p:nvSpPr>
        <p:spPr/>
        <p:txBody>
          <a:bodyPr/>
          <a:lstStyle/>
          <a:p>
            <a:endParaRPr lang="da-DK"/>
          </a:p>
        </p:txBody>
      </p:sp>
      <p:pic>
        <p:nvPicPr>
          <p:cNvPr id="5" name="Billed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343150" y="-1343025"/>
            <a:ext cx="7650956" cy="8751094"/>
          </a:xfrm>
          <a:prstGeom prst="rect">
            <a:avLst/>
          </a:prstGeom>
        </p:spPr>
      </p:pic>
    </p:spTree>
    <p:extLst>
      <p:ext uri="{BB962C8B-B14F-4D97-AF65-F5344CB8AC3E}">
        <p14:creationId xmlns:p14="http://schemas.microsoft.com/office/powerpoint/2010/main" val="9361242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04800" y="287867"/>
            <a:ext cx="11582400" cy="5548439"/>
          </a:xfrm>
        </p:spPr>
        <p:txBody>
          <a:bodyPr/>
          <a:lstStyle/>
          <a:p>
            <a:endParaRPr lang="da-DK" dirty="0"/>
          </a:p>
        </p:txBody>
      </p:sp>
      <p:sp>
        <p:nvSpPr>
          <p:cNvPr id="4" name="Pladsholder til tekst 3"/>
          <p:cNvSpPr>
            <a:spLocks noGrp="1"/>
          </p:cNvSpPr>
          <p:nvPr>
            <p:ph type="body" sz="quarter" idx="10"/>
          </p:nvPr>
        </p:nvSpPr>
        <p:spPr/>
        <p:txBody>
          <a:bodyPr/>
          <a:lstStyle/>
          <a:p>
            <a:endParaRPr lang="da-DK"/>
          </a:p>
        </p:txBody>
      </p:sp>
      <p:cxnSp>
        <p:nvCxnSpPr>
          <p:cNvPr id="5" name="Lige pilforbindelse 4"/>
          <p:cNvCxnSpPr/>
          <p:nvPr/>
        </p:nvCxnSpPr>
        <p:spPr>
          <a:xfrm>
            <a:off x="813547" y="3341594"/>
            <a:ext cx="10972800" cy="87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Nedadbuet pil 5"/>
          <p:cNvSpPr/>
          <p:nvPr/>
        </p:nvSpPr>
        <p:spPr>
          <a:xfrm>
            <a:off x="6172199" y="605118"/>
            <a:ext cx="3919818" cy="15127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kstfelt 4"/>
          <p:cNvSpPr txBox="1"/>
          <p:nvPr/>
        </p:nvSpPr>
        <p:spPr>
          <a:xfrm>
            <a:off x="7758953" y="1775012"/>
            <a:ext cx="622927" cy="3355041"/>
          </a:xfrm>
          <a:prstGeom prst="rect">
            <a:avLst/>
          </a:prstGeom>
          <a:solidFill>
            <a:srgbClr val="FFC000"/>
          </a:solidFill>
        </p:spPr>
        <p:txBody>
          <a:bodyPr vert="wordArtVert" wrap="square" rtlCol="0">
            <a:spAutoFit/>
          </a:bodyPr>
          <a:lstStyle/>
          <a:p>
            <a:r>
              <a:rPr lang="da-DK" sz="2400" b="1" dirty="0" smtClean="0">
                <a:solidFill>
                  <a:srgbClr val="FF0000"/>
                </a:solidFill>
              </a:rPr>
              <a:t>Konkurs</a:t>
            </a:r>
            <a:endParaRPr lang="da-DK" sz="2400" b="1" dirty="0">
              <a:solidFill>
                <a:srgbClr val="FF0000"/>
              </a:solidFill>
            </a:endParaRPr>
          </a:p>
        </p:txBody>
      </p:sp>
      <p:sp>
        <p:nvSpPr>
          <p:cNvPr id="8" name="Tekstfelt 7"/>
          <p:cNvSpPr txBox="1"/>
          <p:nvPr/>
        </p:nvSpPr>
        <p:spPr>
          <a:xfrm>
            <a:off x="4500564" y="2386013"/>
            <a:ext cx="3028950" cy="169277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da-DK" sz="3200" strike="sngStrike" dirty="0" smtClean="0"/>
              <a:t>Driftsmateriel</a:t>
            </a:r>
          </a:p>
          <a:p>
            <a:pPr marL="285750" indent="-285750">
              <a:buFont typeface="Arial" panose="020B0604020202020204" pitchFamily="34" charset="0"/>
              <a:buChar char="•"/>
            </a:pPr>
            <a:r>
              <a:rPr lang="da-DK" sz="3200" strike="sngStrike" dirty="0" smtClean="0"/>
              <a:t>Goodwill</a:t>
            </a:r>
          </a:p>
          <a:p>
            <a:pPr marL="285750" indent="-285750">
              <a:buFont typeface="Arial" panose="020B0604020202020204" pitchFamily="34" charset="0"/>
              <a:buChar char="•"/>
            </a:pPr>
            <a:r>
              <a:rPr lang="da-DK" sz="4000" dirty="0" smtClean="0">
                <a:solidFill>
                  <a:srgbClr val="FF0000"/>
                </a:solidFill>
              </a:rPr>
              <a:t>Arbejdskraft</a:t>
            </a:r>
            <a:endParaRPr lang="da-DK" sz="4000" dirty="0">
              <a:solidFill>
                <a:srgbClr val="FF0000"/>
              </a:solidFill>
            </a:endParaRPr>
          </a:p>
        </p:txBody>
      </p:sp>
      <p:sp>
        <p:nvSpPr>
          <p:cNvPr id="9" name="Tekstfelt 8"/>
          <p:cNvSpPr txBox="1"/>
          <p:nvPr/>
        </p:nvSpPr>
        <p:spPr>
          <a:xfrm>
            <a:off x="8665369" y="2621756"/>
            <a:ext cx="2850356" cy="2677656"/>
          </a:xfrm>
          <a:prstGeom prst="rect">
            <a:avLst/>
          </a:prstGeom>
          <a:solidFill>
            <a:srgbClr val="C4D585"/>
          </a:solidFill>
        </p:spPr>
        <p:txBody>
          <a:bodyPr wrap="square" rtlCol="0">
            <a:spAutoFit/>
          </a:bodyPr>
          <a:lstStyle/>
          <a:p>
            <a:r>
              <a:rPr lang="da-DK" sz="2400" dirty="0" smtClean="0"/>
              <a:t>HELHEDSVURDERING</a:t>
            </a:r>
          </a:p>
          <a:p>
            <a:pPr marL="285750" indent="-285750">
              <a:buFont typeface="Arial" panose="020B0604020202020204" pitchFamily="34" charset="0"/>
              <a:buChar char="•"/>
            </a:pPr>
            <a:r>
              <a:rPr lang="da-DK" sz="2400" dirty="0" smtClean="0"/>
              <a:t>Hvad kan vi genkende</a:t>
            </a:r>
          </a:p>
          <a:p>
            <a:pPr marL="285750" indent="-285750">
              <a:buFont typeface="Arial" panose="020B0604020202020204" pitchFamily="34" charset="0"/>
              <a:buChar char="•"/>
            </a:pPr>
            <a:r>
              <a:rPr lang="da-DK" sz="2400" dirty="0" smtClean="0"/>
              <a:t>Hvordan er det kommet over</a:t>
            </a:r>
          </a:p>
          <a:p>
            <a:pPr marL="285750" indent="-285750">
              <a:buFont typeface="Arial" panose="020B0604020202020204" pitchFamily="34" charset="0"/>
              <a:buChar char="•"/>
            </a:pPr>
            <a:r>
              <a:rPr lang="da-DK" sz="2400" dirty="0" smtClean="0"/>
              <a:t>Hvem er de egentlige parter</a:t>
            </a:r>
            <a:endParaRPr lang="da-DK" sz="2400" dirty="0"/>
          </a:p>
        </p:txBody>
      </p:sp>
    </p:spTree>
    <p:extLst>
      <p:ext uri="{BB962C8B-B14F-4D97-AF65-F5344CB8AC3E}">
        <p14:creationId xmlns:p14="http://schemas.microsoft.com/office/powerpoint/2010/main" val="36232294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p:spPr>
        <p:txBody>
          <a:bodyPr anchor="t">
            <a:normAutofit/>
          </a:bodyPr>
          <a:lstStyle/>
          <a:p>
            <a:r>
              <a:rPr lang="da-DK" sz="2800" dirty="0">
                <a:latin typeface="Playfair Display"/>
              </a:rPr>
              <a:t>Betydningen af om virksomheden er baseret på arbejdskraft eller </a:t>
            </a:r>
            <a:r>
              <a:rPr lang="da-DK" sz="2800" dirty="0" smtClean="0">
                <a:latin typeface="Playfair Display"/>
              </a:rPr>
              <a:t>materiel</a:t>
            </a:r>
            <a:endParaRPr lang="da-DK" sz="2800" dirty="0"/>
          </a:p>
        </p:txBody>
      </p:sp>
      <p:sp>
        <p:nvSpPr>
          <p:cNvPr id="3" name="Pladsholder til indhold 2"/>
          <p:cNvSpPr>
            <a:spLocks noGrp="1"/>
          </p:cNvSpPr>
          <p:nvPr>
            <p:ph sz="half" idx="1"/>
          </p:nvPr>
        </p:nvSpPr>
        <p:spPr/>
        <p:txBody>
          <a:bodyPr>
            <a:normAutofit fontScale="70000" lnSpcReduction="20000"/>
          </a:bodyPr>
          <a:lstStyle/>
          <a:p>
            <a:r>
              <a:rPr lang="da-DK" i="1" dirty="0" err="1">
                <a:latin typeface="Raleway" panose="020B0003030101060003" pitchFamily="34" charset="0"/>
              </a:rPr>
              <a:t>Süzen</a:t>
            </a:r>
            <a:r>
              <a:rPr lang="da-DK" dirty="0">
                <a:latin typeface="Raleway" panose="020B0003030101060003" pitchFamily="34" charset="0"/>
              </a:rPr>
              <a:t>, C—13/95 (ECLI:EU:C:1997:141). Ayse </a:t>
            </a:r>
            <a:r>
              <a:rPr lang="da-DK" dirty="0" err="1">
                <a:latin typeface="Raleway" panose="020B0003030101060003" pitchFamily="34" charset="0"/>
              </a:rPr>
              <a:t>Süzen</a:t>
            </a:r>
            <a:r>
              <a:rPr lang="da-DK" dirty="0">
                <a:latin typeface="Raleway" panose="020B0003030101060003" pitchFamily="34" charset="0"/>
              </a:rPr>
              <a:t> var ansat af virksomheden </a:t>
            </a:r>
            <a:r>
              <a:rPr lang="da-DK" dirty="0" err="1">
                <a:latin typeface="Raleway" panose="020B0003030101060003" pitchFamily="34" charset="0"/>
              </a:rPr>
              <a:t>Zehnacker</a:t>
            </a:r>
            <a:r>
              <a:rPr lang="da-DK" dirty="0">
                <a:latin typeface="Raleway" panose="020B0003030101060003" pitchFamily="34" charset="0"/>
              </a:rPr>
              <a:t> som rengøringsmedhjælper på et gymnasium. </a:t>
            </a:r>
            <a:r>
              <a:rPr lang="da-DK" dirty="0" err="1">
                <a:latin typeface="Raleway" panose="020B0003030101060003" pitchFamily="34" charset="0"/>
              </a:rPr>
              <a:t>Zehnacker</a:t>
            </a:r>
            <a:r>
              <a:rPr lang="da-DK" dirty="0">
                <a:latin typeface="Raleway" panose="020B0003030101060003" pitchFamily="34" charset="0"/>
              </a:rPr>
              <a:t> opsagde Ayse </a:t>
            </a:r>
            <a:r>
              <a:rPr lang="da-DK" dirty="0" err="1">
                <a:latin typeface="Raleway" panose="020B0003030101060003" pitchFamily="34" charset="0"/>
              </a:rPr>
              <a:t>Süzen</a:t>
            </a:r>
            <a:r>
              <a:rPr lang="da-DK" dirty="0">
                <a:latin typeface="Raleway" panose="020B0003030101060003" pitchFamily="34" charset="0"/>
              </a:rPr>
              <a:t> og syv andre medarbejdere, der sammen med hende udførte rengøringen på gymnasiet, da gymnasiet havde opsagt sin aftale med </a:t>
            </a:r>
            <a:r>
              <a:rPr lang="da-DK" dirty="0" err="1">
                <a:latin typeface="Raleway" panose="020B0003030101060003" pitchFamily="34" charset="0"/>
              </a:rPr>
              <a:t>Zehnacker</a:t>
            </a:r>
            <a:r>
              <a:rPr lang="da-DK" dirty="0">
                <a:latin typeface="Raleway" panose="020B0003030101060003" pitchFamily="34" charset="0"/>
              </a:rPr>
              <a:t> og overdraget rengøringsarbejdet til en anden virksomhed.  Ingen af medarbejderne blev ansat. </a:t>
            </a:r>
            <a:r>
              <a:rPr lang="da-DK" sz="3400" b="1" dirty="0">
                <a:solidFill>
                  <a:srgbClr val="FF0000"/>
                </a:solidFill>
                <a:latin typeface="Raleway" panose="020B0003030101060003" pitchFamily="34" charset="0"/>
              </a:rPr>
              <a:t>Det afgørende er om en ny kontrakthaver overtager en efter antal og kvalifikationer væsentlig del af medarbejderne</a:t>
            </a:r>
            <a:r>
              <a:rPr lang="da-DK" dirty="0">
                <a:latin typeface="Raleway" panose="020B0003030101060003" pitchFamily="34" charset="0"/>
              </a:rPr>
              <a:t>. Den omstændighed, at den tjeneste der udføres af overdrageren og erhververen, er af samme art, fører ikke i sig  selv til, at overdragelsen er omfattet af direktivet.</a:t>
            </a:r>
          </a:p>
          <a:p>
            <a:endParaRPr lang="da-DK" i="1" dirty="0">
              <a:latin typeface="Raleway" panose="020B0003030101060003" pitchFamily="34" charset="0"/>
            </a:endParaRPr>
          </a:p>
          <a:p>
            <a:r>
              <a:rPr lang="da-DK" i="1" dirty="0" err="1">
                <a:latin typeface="Raleway" panose="020B0003030101060003" pitchFamily="34" charset="0"/>
              </a:rPr>
              <a:t>Liikenne</a:t>
            </a:r>
            <a:r>
              <a:rPr lang="da-DK" dirty="0">
                <a:latin typeface="Raleway" panose="020B0003030101060003" pitchFamily="34" charset="0"/>
              </a:rPr>
              <a:t>, C-172/99 (ECLI:EU:C:2002:59), om busdrift in Finland, hvor Domstolen lagde vægt på, at busdrift ikke er en aktivitet, der i det væsentligste er baseret på arbejdskraft, idet der kræves omfattende materiel og anlæg samt </a:t>
            </a:r>
          </a:p>
          <a:p>
            <a:endParaRPr lang="da-DK" i="1" dirty="0">
              <a:latin typeface="Raleway" panose="020B0003030101060003" pitchFamily="34" charset="0"/>
            </a:endParaRPr>
          </a:p>
          <a:p>
            <a:r>
              <a:rPr lang="da-DK" i="1" dirty="0" err="1">
                <a:latin typeface="Raleway" panose="020B0003030101060003" pitchFamily="34" charset="0"/>
              </a:rPr>
              <a:t>Abler</a:t>
            </a:r>
            <a:r>
              <a:rPr lang="da-DK" i="1" dirty="0">
                <a:latin typeface="Raleway" panose="020B0003030101060003" pitchFamily="34" charset="0"/>
              </a:rPr>
              <a:t> m.fl.</a:t>
            </a:r>
            <a:r>
              <a:rPr lang="da-DK" dirty="0">
                <a:latin typeface="Raleway" panose="020B0003030101060003" pitchFamily="34" charset="0"/>
              </a:rPr>
              <a:t> C-340/01 (ECLI:EU:C:2003:629), om drift af hospitalskøkken i Østrig, hvor ordregiver stillede køkken med videre til rådighed for begge de to leverandører, og hvor der forelå en virksomhedsoverdragelse, uanset at ingen medarbejdere blev overtaget.</a:t>
            </a: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6279390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p:spPr>
        <p:txBody>
          <a:bodyPr anchor="t">
            <a:normAutofit/>
          </a:bodyPr>
          <a:lstStyle/>
          <a:p>
            <a:r>
              <a:rPr lang="da-DK" sz="2800" dirty="0">
                <a:latin typeface="Playfair Display"/>
              </a:rPr>
              <a:t>Betydningen af om virksomheden er baseret på arbejdskraft eller </a:t>
            </a:r>
            <a:r>
              <a:rPr lang="da-DK" sz="2800" dirty="0" smtClean="0">
                <a:latin typeface="Playfair Display"/>
              </a:rPr>
              <a:t>materiel – Arbejdsrettens dom af 12. januar 2017</a:t>
            </a:r>
            <a:endParaRPr lang="da-DK" sz="2800" dirty="0"/>
          </a:p>
        </p:txBody>
      </p:sp>
      <p:sp>
        <p:nvSpPr>
          <p:cNvPr id="3" name="Pladsholder til indhold 2"/>
          <p:cNvSpPr>
            <a:spLocks noGrp="1"/>
          </p:cNvSpPr>
          <p:nvPr>
            <p:ph sz="half" idx="1"/>
          </p:nvPr>
        </p:nvSpPr>
        <p:spPr/>
        <p:txBody>
          <a:bodyPr>
            <a:normAutofit fontScale="70000" lnSpcReduction="20000"/>
          </a:bodyPr>
          <a:lstStyle/>
          <a:p>
            <a:r>
              <a:rPr lang="da-DK" dirty="0"/>
              <a:t>Lovpligtig opgave at køre </a:t>
            </a:r>
            <a:r>
              <a:rPr lang="da-DK" dirty="0" smtClean="0"/>
              <a:t>skolebus</a:t>
            </a:r>
          </a:p>
          <a:p>
            <a:pPr lvl="2"/>
            <a:endParaRPr lang="da-DK" dirty="0"/>
          </a:p>
          <a:p>
            <a:r>
              <a:rPr lang="da-DK" dirty="0"/>
              <a:t>Kommunen havde udliciteret </a:t>
            </a:r>
            <a:r>
              <a:rPr lang="da-DK" dirty="0" smtClean="0"/>
              <a:t>opgaven</a:t>
            </a:r>
          </a:p>
          <a:p>
            <a:pPr lvl="2"/>
            <a:endParaRPr lang="da-DK" dirty="0"/>
          </a:p>
          <a:p>
            <a:r>
              <a:rPr lang="da-DK" dirty="0"/>
              <a:t>Leverandøren gik konkurs og kommunen hjemtog </a:t>
            </a:r>
            <a:r>
              <a:rPr lang="da-DK" dirty="0" smtClean="0"/>
              <a:t>opgaven</a:t>
            </a:r>
          </a:p>
          <a:p>
            <a:pPr lvl="2"/>
            <a:endParaRPr lang="da-DK" dirty="0"/>
          </a:p>
          <a:p>
            <a:r>
              <a:rPr lang="da-DK" dirty="0"/>
              <a:t>Anvendte samme </a:t>
            </a:r>
            <a:r>
              <a:rPr lang="da-DK" dirty="0" smtClean="0"/>
              <a:t>chauffører</a:t>
            </a:r>
          </a:p>
          <a:p>
            <a:pPr lvl="2"/>
            <a:endParaRPr lang="da-DK" dirty="0"/>
          </a:p>
          <a:p>
            <a:r>
              <a:rPr lang="da-DK" dirty="0"/>
              <a:t>Købte busser, som viste sig at være de samme, som den gamle leverandør havde </a:t>
            </a:r>
            <a:r>
              <a:rPr lang="da-DK" dirty="0" smtClean="0"/>
              <a:t>brugt</a:t>
            </a:r>
          </a:p>
          <a:p>
            <a:pPr lvl="3"/>
            <a:endParaRPr lang="da-DK" dirty="0"/>
          </a:p>
          <a:p>
            <a:r>
              <a:rPr lang="da-DK" dirty="0"/>
              <a:t>Afgørende var, at stort set alle chauffører blev ansat, at størstedelen af de indkøbte busser kom fra leverandøren gennem en ”bussælger”, og endelig at kommunen ikke havde stillet som vilkår, at busserne ikke måtte have været anvendt af </a:t>
            </a:r>
            <a:r>
              <a:rPr lang="da-DK" dirty="0" smtClean="0"/>
              <a:t>leverandøren</a:t>
            </a:r>
          </a:p>
          <a:p>
            <a:pPr lvl="2"/>
            <a:endParaRPr lang="da-DK" dirty="0"/>
          </a:p>
          <a:p>
            <a:r>
              <a:rPr lang="da-DK" dirty="0"/>
              <a:t>Der var følgelig tale om en økonomisk enhed, der havde bevaret sin identitet og virksomhedsoverdragelse blev statueret</a:t>
            </a: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2273515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synspunkt i Kærkommen sagen</a:t>
            </a:r>
            <a:endParaRPr lang="da-DK" dirty="0"/>
          </a:p>
        </p:txBody>
      </p:sp>
      <p:sp>
        <p:nvSpPr>
          <p:cNvPr id="3" name="Pladsholder til indhold 2"/>
          <p:cNvSpPr>
            <a:spLocks noGrp="1"/>
          </p:cNvSpPr>
          <p:nvPr>
            <p:ph sz="half" idx="1"/>
          </p:nvPr>
        </p:nvSpPr>
        <p:spPr/>
        <p:txBody>
          <a:bodyPr>
            <a:normAutofit/>
          </a:bodyPr>
          <a:lstStyle/>
          <a:p>
            <a:pPr marL="0" indent="0">
              <a:buNone/>
            </a:pPr>
            <a:r>
              <a:rPr lang="da-DK" sz="3200" dirty="0"/>
              <a:t>Det er i den forbindelse LG’s opfattelse, at ydelser efter servicelovens § 83 har en sådan karakter, at det afgørende er, </a:t>
            </a:r>
            <a:r>
              <a:rPr lang="da-DK" sz="3200" dirty="0">
                <a:solidFill>
                  <a:srgbClr val="FF0000"/>
                </a:solidFill>
              </a:rPr>
              <a:t>om der efter antal og kvalifikationer </a:t>
            </a:r>
            <a:r>
              <a:rPr lang="da-DK" sz="3200" dirty="0"/>
              <a:t>er overtaget et sådan antal medarbejdere, at loven finder anvendelse, uanset at der ikke er indgået en formel aftale om virksomhedsoverdragelse. </a:t>
            </a:r>
            <a:endParaRPr lang="da-DK" sz="3200" dirty="0" smtClean="0"/>
          </a:p>
          <a:p>
            <a:pPr marL="0" indent="0">
              <a:buNone/>
            </a:pPr>
            <a:endParaRPr lang="da-DK" sz="3200" dirty="0"/>
          </a:p>
          <a:p>
            <a:pPr marL="0" indent="0">
              <a:buNone/>
            </a:pPr>
            <a:r>
              <a:rPr lang="da-DK" sz="3200" dirty="0" smtClean="0"/>
              <a:t>Det </a:t>
            </a:r>
            <a:r>
              <a:rPr lang="da-DK" sz="3200" dirty="0"/>
              <a:t>er ubestridt, at ingen af kommunerne i sagen har overtaget andre aktiver fra </a:t>
            </a:r>
            <a:r>
              <a:rPr lang="da-DK" sz="3200" dirty="0" smtClean="0"/>
              <a:t>Kærkommen</a:t>
            </a:r>
            <a:r>
              <a:rPr lang="da-DK" sz="3200" dirty="0"/>
              <a:t>. </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1820345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1235075"/>
          </a:xfrm>
        </p:spPr>
        <p:txBody>
          <a:bodyPr>
            <a:normAutofit/>
          </a:bodyPr>
          <a:lstStyle/>
          <a:p>
            <a:r>
              <a:rPr lang="da-DK" dirty="0" smtClean="0"/>
              <a:t>Andre afdelinger af Kærkommen var ikke virksomhedsoverdragelse </a:t>
            </a:r>
            <a:endParaRPr lang="da-DK" dirty="0"/>
          </a:p>
        </p:txBody>
      </p:sp>
      <p:sp>
        <p:nvSpPr>
          <p:cNvPr id="3" name="Pladsholder til indhold 2"/>
          <p:cNvSpPr>
            <a:spLocks noGrp="1"/>
          </p:cNvSpPr>
          <p:nvPr>
            <p:ph sz="half" idx="1"/>
          </p:nvPr>
        </p:nvSpPr>
        <p:spPr/>
        <p:txBody>
          <a:bodyPr>
            <a:normAutofit fontScale="92500" lnSpcReduction="10000"/>
          </a:bodyPr>
          <a:lstStyle/>
          <a:p>
            <a:pPr marL="0" indent="0">
              <a:buNone/>
            </a:pPr>
            <a:r>
              <a:rPr lang="da-DK" dirty="0"/>
              <a:t>Københavns Kommune havde, efter det for LG oplyste, et tilstrækkeligt vikarberedskab </a:t>
            </a:r>
            <a:r>
              <a:rPr lang="da-DK" dirty="0" smtClean="0"/>
              <a:t>til at </a:t>
            </a:r>
            <a:r>
              <a:rPr lang="da-DK" dirty="0"/>
              <a:t>kunne overtage samtlige borgere allerede mandag den 23. marts 2015, uden at det </a:t>
            </a:r>
            <a:r>
              <a:rPr lang="da-DK" dirty="0" smtClean="0"/>
              <a:t>var nødvendigt </a:t>
            </a:r>
            <a:r>
              <a:rPr lang="da-DK" dirty="0"/>
              <a:t>at ansætte et betydeligt antal nye lønmodtagere i en fast stilling. I </a:t>
            </a:r>
            <a:r>
              <a:rPr lang="da-DK" dirty="0" smtClean="0"/>
              <a:t>overensstemmelse </a:t>
            </a:r>
            <a:r>
              <a:rPr lang="da-DK" dirty="0"/>
              <a:t>hermed har LG konstateret, at Københavns Kommune efterfølgende kun har </a:t>
            </a:r>
            <a:r>
              <a:rPr lang="da-DK" dirty="0" smtClean="0"/>
              <a:t>ansat enkelte lønmodtagere, </a:t>
            </a:r>
            <a:r>
              <a:rPr lang="da-DK" dirty="0"/>
              <a:t>der tidligere har været ansat i Kærkommen KBH ApS.</a:t>
            </a:r>
          </a:p>
          <a:p>
            <a:pPr marL="0" indent="0">
              <a:buNone/>
            </a:pPr>
            <a:r>
              <a:rPr lang="da-DK" dirty="0"/>
              <a:t>Københavns Kommune havde således ifølge anmeldelserne til LG og LG's øvrige </a:t>
            </a:r>
            <a:r>
              <a:rPr lang="da-DK" dirty="0" smtClean="0"/>
              <a:t>undersøgelser alene </a:t>
            </a:r>
            <a:r>
              <a:rPr lang="da-DK" dirty="0"/>
              <a:t>ansat </a:t>
            </a:r>
            <a:r>
              <a:rPr lang="da-DK" dirty="0" smtClean="0"/>
              <a:t>10 </a:t>
            </a:r>
            <a:r>
              <a:rPr lang="da-DK" dirty="0"/>
              <a:t>ud af 121 tidligere lønmodtagere fra Kærkommen KBH ApS.</a:t>
            </a:r>
          </a:p>
          <a:p>
            <a:pPr marL="0" indent="0">
              <a:buNone/>
            </a:pPr>
            <a:r>
              <a:rPr lang="da-DK" dirty="0" smtClean="0"/>
              <a:t>På </a:t>
            </a:r>
            <a:r>
              <a:rPr lang="da-DK" dirty="0"/>
              <a:t>denne baggrund vurderede LG, at der ikke forelå en de facto virksomhedsoverdragelse </a:t>
            </a:r>
            <a:r>
              <a:rPr lang="da-DK" dirty="0" smtClean="0"/>
              <a:t>i medfør </a:t>
            </a:r>
            <a:r>
              <a:rPr lang="da-DK" dirty="0"/>
              <a:t>af virksomhedsoverdragelsesloven.</a:t>
            </a:r>
            <a:endParaRPr lang="da-DK" sz="40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137355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Medarbejdere:</a:t>
            </a:r>
            <a:endParaRPr lang="da-DK" dirty="0"/>
          </a:p>
        </p:txBody>
      </p:sp>
      <p:sp>
        <p:nvSpPr>
          <p:cNvPr id="3" name="Pladsholder til indhold 2"/>
          <p:cNvSpPr>
            <a:spLocks noGrp="1"/>
          </p:cNvSpPr>
          <p:nvPr>
            <p:ph sz="half" idx="1"/>
          </p:nvPr>
        </p:nvSpPr>
        <p:spPr>
          <a:xfrm>
            <a:off x="304800" y="1100139"/>
            <a:ext cx="11582400" cy="4736168"/>
          </a:xfrm>
        </p:spPr>
        <p:txBody>
          <a:bodyPr>
            <a:normAutofit/>
          </a:bodyPr>
          <a:lstStyle/>
          <a:p>
            <a:pPr marL="0" indent="0">
              <a:buNone/>
            </a:pPr>
            <a:endParaRPr lang="da-DK" sz="4400" dirty="0" smtClean="0"/>
          </a:p>
          <a:p>
            <a:pPr marL="0" indent="0">
              <a:buNone/>
            </a:pPr>
            <a:r>
              <a:rPr lang="da-DK" sz="4400" dirty="0" smtClean="0"/>
              <a:t>269 </a:t>
            </a:r>
            <a:r>
              <a:rPr lang="da-DK" sz="4400" dirty="0"/>
              <a:t>ansatte medarbejdere i Kærkommen ApS. </a:t>
            </a:r>
            <a:endParaRPr lang="da-DK" sz="4400" dirty="0" smtClean="0"/>
          </a:p>
          <a:p>
            <a:pPr marL="0" indent="0">
              <a:buNone/>
            </a:pPr>
            <a:endParaRPr lang="da-DK" sz="4400" dirty="0"/>
          </a:p>
          <a:p>
            <a:pPr marL="0" indent="0">
              <a:buNone/>
            </a:pPr>
            <a:r>
              <a:rPr lang="da-DK" sz="4400" dirty="0" smtClean="0"/>
              <a:t>Heraf </a:t>
            </a:r>
            <a:r>
              <a:rPr lang="da-DK" sz="4400" dirty="0"/>
              <a:t>var 101 ansatte i Aalborg-afdelingen. </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71555070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04800" y="287867"/>
            <a:ext cx="11582400" cy="5548439"/>
          </a:xfrm>
        </p:spPr>
        <p:txBody>
          <a:bodyPr/>
          <a:lstStyle/>
          <a:p>
            <a:endParaRPr lang="da-DK" dirty="0"/>
          </a:p>
        </p:txBody>
      </p:sp>
      <p:sp>
        <p:nvSpPr>
          <p:cNvPr id="4" name="Pladsholder til tekst 3"/>
          <p:cNvSpPr>
            <a:spLocks noGrp="1"/>
          </p:cNvSpPr>
          <p:nvPr>
            <p:ph type="body" sz="quarter" idx="10"/>
          </p:nvPr>
        </p:nvSpPr>
        <p:spPr/>
        <p:txBody>
          <a:bodyPr/>
          <a:lstStyle/>
          <a:p>
            <a:endParaRPr lang="da-DK"/>
          </a:p>
        </p:txBody>
      </p:sp>
      <p:cxnSp>
        <p:nvCxnSpPr>
          <p:cNvPr id="5" name="Lige pilforbindelse 4"/>
          <p:cNvCxnSpPr/>
          <p:nvPr/>
        </p:nvCxnSpPr>
        <p:spPr>
          <a:xfrm>
            <a:off x="813547" y="3341594"/>
            <a:ext cx="10972800" cy="87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Nedadbuet pil 5"/>
          <p:cNvSpPr/>
          <p:nvPr/>
        </p:nvSpPr>
        <p:spPr>
          <a:xfrm>
            <a:off x="6172199" y="605118"/>
            <a:ext cx="3919818" cy="15127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kstfelt 4"/>
          <p:cNvSpPr txBox="1"/>
          <p:nvPr/>
        </p:nvSpPr>
        <p:spPr>
          <a:xfrm>
            <a:off x="7758953" y="1775012"/>
            <a:ext cx="622927" cy="3355041"/>
          </a:xfrm>
          <a:prstGeom prst="rect">
            <a:avLst/>
          </a:prstGeom>
          <a:solidFill>
            <a:srgbClr val="FFC000"/>
          </a:solidFill>
        </p:spPr>
        <p:txBody>
          <a:bodyPr vert="wordArtVert" wrap="square" rtlCol="0">
            <a:spAutoFit/>
          </a:bodyPr>
          <a:lstStyle/>
          <a:p>
            <a:r>
              <a:rPr lang="da-DK" sz="2400" b="1" dirty="0" smtClean="0">
                <a:solidFill>
                  <a:srgbClr val="FF0000"/>
                </a:solidFill>
              </a:rPr>
              <a:t>Konkurs</a:t>
            </a:r>
            <a:endParaRPr lang="da-DK" sz="2400" b="1" dirty="0">
              <a:solidFill>
                <a:srgbClr val="FF0000"/>
              </a:solidFill>
            </a:endParaRPr>
          </a:p>
        </p:txBody>
      </p:sp>
      <p:sp>
        <p:nvSpPr>
          <p:cNvPr id="8" name="Tekstfelt 7"/>
          <p:cNvSpPr txBox="1"/>
          <p:nvPr/>
        </p:nvSpPr>
        <p:spPr>
          <a:xfrm>
            <a:off x="928689" y="2556764"/>
            <a:ext cx="302895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da-DK" sz="3200" dirty="0" smtClean="0"/>
              <a:t>101 ansatte i </a:t>
            </a:r>
            <a:r>
              <a:rPr lang="da-DK" sz="3200" dirty="0"/>
              <a:t>Å</a:t>
            </a:r>
            <a:r>
              <a:rPr lang="da-DK" sz="3200" dirty="0" smtClean="0"/>
              <a:t>lborg afdelingen</a:t>
            </a:r>
            <a:endParaRPr lang="da-DK" sz="3200" dirty="0"/>
          </a:p>
        </p:txBody>
      </p:sp>
      <p:sp>
        <p:nvSpPr>
          <p:cNvPr id="9" name="Tekstfelt 8"/>
          <p:cNvSpPr txBox="1"/>
          <p:nvPr/>
        </p:nvSpPr>
        <p:spPr>
          <a:xfrm>
            <a:off x="8665369" y="2621756"/>
            <a:ext cx="2850356" cy="1938992"/>
          </a:xfrm>
          <a:prstGeom prst="rect">
            <a:avLst/>
          </a:prstGeom>
          <a:solidFill>
            <a:srgbClr val="C4D585"/>
          </a:solidFill>
        </p:spPr>
        <p:txBody>
          <a:bodyPr wrap="square" rtlCol="0">
            <a:spAutoFit/>
          </a:bodyPr>
          <a:lstStyle/>
          <a:p>
            <a:r>
              <a:rPr lang="da-DK" sz="2400" dirty="0" smtClean="0"/>
              <a:t>Ålborg Kommune overtager drift 23/3: 31 medarbejdere</a:t>
            </a:r>
          </a:p>
          <a:p>
            <a:r>
              <a:rPr lang="da-DK" sz="2400" dirty="0" smtClean="0"/>
              <a:t>Frem til 7/4: 5 medarbejdere</a:t>
            </a:r>
            <a:endParaRPr lang="da-DK" sz="2400" dirty="0"/>
          </a:p>
        </p:txBody>
      </p:sp>
      <p:sp>
        <p:nvSpPr>
          <p:cNvPr id="10" name="Tekstfelt 9"/>
          <p:cNvSpPr txBox="1"/>
          <p:nvPr/>
        </p:nvSpPr>
        <p:spPr>
          <a:xfrm>
            <a:off x="5143579" y="2268088"/>
            <a:ext cx="2728913" cy="923330"/>
          </a:xfrm>
          <a:prstGeom prst="rect">
            <a:avLst/>
          </a:prstGeom>
          <a:solidFill>
            <a:schemeClr val="accent6"/>
          </a:solidFill>
        </p:spPr>
        <p:txBody>
          <a:bodyPr wrap="square" rtlCol="0">
            <a:spAutoFit/>
          </a:bodyPr>
          <a:lstStyle/>
          <a:p>
            <a:r>
              <a:rPr lang="da-DK" dirty="0" smtClean="0"/>
              <a:t>84 ansat på tidspunktet, hvor Ålborg kommune overtog plejeforpligtelsen</a:t>
            </a:r>
            <a:endParaRPr lang="da-DK" dirty="0"/>
          </a:p>
        </p:txBody>
      </p:sp>
      <p:sp>
        <p:nvSpPr>
          <p:cNvPr id="11" name="Tekstfelt 10"/>
          <p:cNvSpPr txBox="1"/>
          <p:nvPr/>
        </p:nvSpPr>
        <p:spPr>
          <a:xfrm>
            <a:off x="1850231" y="1135856"/>
            <a:ext cx="2107408" cy="923330"/>
          </a:xfrm>
          <a:prstGeom prst="rect">
            <a:avLst/>
          </a:prstGeom>
          <a:solidFill>
            <a:schemeClr val="accent6"/>
          </a:solidFill>
        </p:spPr>
        <p:txBody>
          <a:bodyPr wrap="square" rtlCol="0">
            <a:spAutoFit/>
          </a:bodyPr>
          <a:lstStyle/>
          <a:p>
            <a:r>
              <a:rPr lang="da-DK" dirty="0" smtClean="0"/>
              <a:t>17 endeligt fratrådt før konkurs – LG anerkender krav</a:t>
            </a:r>
            <a:endParaRPr lang="da-DK" dirty="0"/>
          </a:p>
        </p:txBody>
      </p:sp>
      <p:cxnSp>
        <p:nvCxnSpPr>
          <p:cNvPr id="13" name="Lige pilforbindelse 12"/>
          <p:cNvCxnSpPr>
            <a:stCxn id="11" idx="2"/>
            <a:endCxn id="8" idx="0"/>
          </p:cNvCxnSpPr>
          <p:nvPr/>
        </p:nvCxnSpPr>
        <p:spPr>
          <a:xfrm flipH="1">
            <a:off x="2443164" y="2059186"/>
            <a:ext cx="460771" cy="4975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Lige pilforbindelse 14"/>
          <p:cNvCxnSpPr>
            <a:endCxn id="10" idx="1"/>
          </p:cNvCxnSpPr>
          <p:nvPr/>
        </p:nvCxnSpPr>
        <p:spPr>
          <a:xfrm flipV="1">
            <a:off x="3957639" y="2729753"/>
            <a:ext cx="1185940" cy="611841"/>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kstfelt 15"/>
          <p:cNvSpPr txBox="1"/>
          <p:nvPr/>
        </p:nvSpPr>
        <p:spPr>
          <a:xfrm>
            <a:off x="6843713" y="3979069"/>
            <a:ext cx="915240" cy="646331"/>
          </a:xfrm>
          <a:prstGeom prst="rect">
            <a:avLst/>
          </a:prstGeom>
          <a:solidFill>
            <a:srgbClr val="FFC000"/>
          </a:solidFill>
        </p:spPr>
        <p:txBody>
          <a:bodyPr wrap="square" rtlCol="0">
            <a:spAutoFit/>
          </a:bodyPr>
          <a:lstStyle/>
          <a:p>
            <a:r>
              <a:rPr lang="da-DK" dirty="0" smtClean="0"/>
              <a:t>20/3</a:t>
            </a:r>
          </a:p>
          <a:p>
            <a:r>
              <a:rPr lang="da-DK" dirty="0" smtClean="0"/>
              <a:t>konkurs</a:t>
            </a:r>
            <a:endParaRPr lang="da-DK" dirty="0"/>
          </a:p>
        </p:txBody>
      </p:sp>
      <p:sp>
        <p:nvSpPr>
          <p:cNvPr id="17" name="Tekstfelt 16"/>
          <p:cNvSpPr txBox="1"/>
          <p:nvPr/>
        </p:nvSpPr>
        <p:spPr>
          <a:xfrm flipH="1">
            <a:off x="7042731" y="5139310"/>
            <a:ext cx="2379875" cy="369332"/>
          </a:xfrm>
          <a:prstGeom prst="rect">
            <a:avLst/>
          </a:prstGeom>
          <a:solidFill>
            <a:srgbClr val="FFC000"/>
          </a:solidFill>
        </p:spPr>
        <p:txBody>
          <a:bodyPr wrap="square" rtlCol="0">
            <a:spAutoFit/>
          </a:bodyPr>
          <a:lstStyle/>
          <a:p>
            <a:r>
              <a:rPr lang="da-DK" dirty="0" smtClean="0"/>
              <a:t>20-22/3 boet ansætter</a:t>
            </a:r>
            <a:endParaRPr lang="da-DK" dirty="0"/>
          </a:p>
        </p:txBody>
      </p:sp>
    </p:spTree>
    <p:extLst>
      <p:ext uri="{BB962C8B-B14F-4D97-AF65-F5344CB8AC3E}">
        <p14:creationId xmlns:p14="http://schemas.microsoft.com/office/powerpoint/2010/main" val="401640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 de facto fratrådt før konkursen …</a:t>
            </a:r>
            <a:endParaRPr lang="da-DK" dirty="0"/>
          </a:p>
        </p:txBody>
      </p:sp>
      <p:sp>
        <p:nvSpPr>
          <p:cNvPr id="3" name="Pladsholder til indhold 2"/>
          <p:cNvSpPr>
            <a:spLocks noGrp="1"/>
          </p:cNvSpPr>
          <p:nvPr>
            <p:ph sz="half" idx="1"/>
          </p:nvPr>
        </p:nvSpPr>
        <p:spPr/>
        <p:txBody>
          <a:bodyPr>
            <a:normAutofit/>
          </a:bodyPr>
          <a:lstStyle/>
          <a:p>
            <a:r>
              <a:rPr lang="da-DK" dirty="0"/>
              <a:t>Det har ikke for alle lønmodtagerne være muligt at angive et specifikt tidpunkt eller på hvis foranledning afbrydelsen af ansættelsesforholdet er sket. LG har anerkendt, at flere </a:t>
            </a:r>
            <a:r>
              <a:rPr lang="da-DK" dirty="0" smtClean="0"/>
              <a:t>medarbejdere </a:t>
            </a:r>
            <a:r>
              <a:rPr lang="da-DK" dirty="0">
                <a:solidFill>
                  <a:srgbClr val="FF0000"/>
                </a:solidFill>
              </a:rPr>
              <a:t>de facto var fratrådt på tidspunktet for konkursdekretets afsigelse, såfremt disse medarbejdere har kunnet sandsynliggøre, at de ikke længere havde en tilknytning til </a:t>
            </a:r>
            <a:r>
              <a:rPr lang="da-DK" dirty="0" err="1">
                <a:solidFill>
                  <a:srgbClr val="FF0000"/>
                </a:solidFill>
              </a:rPr>
              <a:t>Kær-kommen</a:t>
            </a:r>
            <a:r>
              <a:rPr lang="da-DK" dirty="0">
                <a:solidFill>
                  <a:srgbClr val="FF0000"/>
                </a:solidFill>
              </a:rPr>
              <a:t> ApS</a:t>
            </a:r>
            <a:r>
              <a:rPr lang="da-DK" dirty="0"/>
              <a:t>, f.eks. hvis de i en længere periode op til konkursdekretets afsigelse ikke havde arbejdet for Kærkommen ApS. </a:t>
            </a:r>
          </a:p>
          <a:p>
            <a:r>
              <a:rPr lang="da-DK" dirty="0" smtClean="0"/>
              <a:t>… … LG </a:t>
            </a:r>
            <a:r>
              <a:rPr lang="da-DK" dirty="0"/>
              <a:t>også har anerkendt, at ophøret af ansættelsen ikke nødvendigvis har været formaliseret. </a:t>
            </a:r>
            <a:endParaRPr lang="da-DK" sz="40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7533386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04800" y="287867"/>
            <a:ext cx="11582400" cy="5548439"/>
          </a:xfrm>
        </p:spPr>
        <p:txBody>
          <a:bodyPr/>
          <a:lstStyle/>
          <a:p>
            <a:endParaRPr lang="da-DK" dirty="0"/>
          </a:p>
        </p:txBody>
      </p:sp>
      <p:sp>
        <p:nvSpPr>
          <p:cNvPr id="4" name="Pladsholder til tekst 3"/>
          <p:cNvSpPr>
            <a:spLocks noGrp="1"/>
          </p:cNvSpPr>
          <p:nvPr>
            <p:ph type="body" sz="quarter" idx="10"/>
          </p:nvPr>
        </p:nvSpPr>
        <p:spPr/>
        <p:txBody>
          <a:bodyPr/>
          <a:lstStyle/>
          <a:p>
            <a:endParaRPr lang="da-DK"/>
          </a:p>
        </p:txBody>
      </p:sp>
      <p:cxnSp>
        <p:nvCxnSpPr>
          <p:cNvPr id="5" name="Lige pilforbindelse 4"/>
          <p:cNvCxnSpPr/>
          <p:nvPr/>
        </p:nvCxnSpPr>
        <p:spPr>
          <a:xfrm>
            <a:off x="813547" y="3341594"/>
            <a:ext cx="10972800" cy="87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Nedadbuet pil 5"/>
          <p:cNvSpPr/>
          <p:nvPr/>
        </p:nvSpPr>
        <p:spPr>
          <a:xfrm>
            <a:off x="6172199" y="605118"/>
            <a:ext cx="3919818" cy="15127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kstfelt 4"/>
          <p:cNvSpPr txBox="1"/>
          <p:nvPr/>
        </p:nvSpPr>
        <p:spPr>
          <a:xfrm>
            <a:off x="7758953" y="1775012"/>
            <a:ext cx="622927" cy="3355041"/>
          </a:xfrm>
          <a:prstGeom prst="rect">
            <a:avLst/>
          </a:prstGeom>
          <a:solidFill>
            <a:srgbClr val="FFC000"/>
          </a:solidFill>
        </p:spPr>
        <p:txBody>
          <a:bodyPr vert="wordArtVert" wrap="square" rtlCol="0">
            <a:spAutoFit/>
          </a:bodyPr>
          <a:lstStyle/>
          <a:p>
            <a:r>
              <a:rPr lang="da-DK" sz="2400" b="1" dirty="0" smtClean="0">
                <a:solidFill>
                  <a:srgbClr val="FF0000"/>
                </a:solidFill>
              </a:rPr>
              <a:t>Konkurs</a:t>
            </a:r>
            <a:endParaRPr lang="da-DK" sz="2400" b="1" dirty="0">
              <a:solidFill>
                <a:srgbClr val="FF0000"/>
              </a:solidFill>
            </a:endParaRPr>
          </a:p>
        </p:txBody>
      </p:sp>
      <p:sp>
        <p:nvSpPr>
          <p:cNvPr id="2" name="Tekstfelt 1"/>
          <p:cNvSpPr txBox="1"/>
          <p:nvPr/>
        </p:nvSpPr>
        <p:spPr>
          <a:xfrm>
            <a:off x="8593931" y="2293144"/>
            <a:ext cx="3371850" cy="3108543"/>
          </a:xfrm>
          <a:prstGeom prst="rect">
            <a:avLst/>
          </a:prstGeom>
          <a:solidFill>
            <a:srgbClr val="FFFF00"/>
          </a:solidFill>
        </p:spPr>
        <p:txBody>
          <a:bodyPr wrap="square" rtlCol="0">
            <a:spAutoFit/>
          </a:bodyPr>
          <a:lstStyle/>
          <a:p>
            <a:r>
              <a:rPr lang="da-DK" sz="2800" dirty="0" smtClean="0"/>
              <a:t>Jo flere medarbejdere der ansættes hos den fortsættende enhed – jo mere peger i </a:t>
            </a:r>
            <a:r>
              <a:rPr lang="da-DK" sz="2800" dirty="0" err="1" smtClean="0"/>
              <a:t>ret-ning</a:t>
            </a:r>
            <a:r>
              <a:rPr lang="da-DK" sz="2800" dirty="0" smtClean="0"/>
              <a:t> af et ”efter antal og kvalifikationer” relevant tal</a:t>
            </a:r>
            <a:endParaRPr lang="da-DK" sz="2800" dirty="0"/>
          </a:p>
        </p:txBody>
      </p:sp>
    </p:spTree>
    <p:extLst>
      <p:ext uri="{BB962C8B-B14F-4D97-AF65-F5344CB8AC3E}">
        <p14:creationId xmlns:p14="http://schemas.microsoft.com/office/powerpoint/2010/main" val="820403902"/>
      </p:ext>
    </p:extLst>
  </p:cSld>
  <p:clrMapOvr>
    <a:masterClrMapping/>
  </p:clrMapOvr>
  <p:transition spd="slow">
    <p:cove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429418"/>
            <a:ext cx="11582400" cy="1135063"/>
          </a:xfrm>
        </p:spPr>
        <p:txBody>
          <a:bodyPr>
            <a:normAutofit fontScale="90000"/>
          </a:bodyPr>
          <a:lstStyle/>
          <a:p>
            <a:r>
              <a:rPr lang="da-DK" dirty="0" smtClean="0"/>
              <a:t>LG: Også mindre en 50% medarbejdere kan udgøre en virksomhedsoverdragelse</a:t>
            </a:r>
            <a:endParaRPr lang="da-DK" dirty="0"/>
          </a:p>
        </p:txBody>
      </p:sp>
      <p:sp>
        <p:nvSpPr>
          <p:cNvPr id="3" name="Pladsholder til indhold 2"/>
          <p:cNvSpPr>
            <a:spLocks noGrp="1"/>
          </p:cNvSpPr>
          <p:nvPr>
            <p:ph sz="half" idx="1"/>
          </p:nvPr>
        </p:nvSpPr>
        <p:spPr/>
        <p:txBody>
          <a:bodyPr>
            <a:normAutofit fontScale="92500" lnSpcReduction="10000"/>
          </a:bodyPr>
          <a:lstStyle/>
          <a:p>
            <a:pPr marL="0" indent="0">
              <a:buNone/>
            </a:pPr>
            <a:r>
              <a:rPr lang="da-DK" dirty="0" smtClean="0"/>
              <a:t>LG: Det fremgår </a:t>
            </a:r>
            <a:r>
              <a:rPr lang="da-DK" dirty="0"/>
              <a:t>det af de forenede sager C-171/94 og C-172/94, </a:t>
            </a:r>
            <a:r>
              <a:rPr lang="da-DK" i="1" dirty="0" err="1" smtClean="0"/>
              <a:t>Neuhuys</a:t>
            </a:r>
            <a:r>
              <a:rPr lang="da-DK" i="1" dirty="0" smtClean="0"/>
              <a:t> (Ford </a:t>
            </a:r>
            <a:r>
              <a:rPr lang="da-DK" i="1" dirty="0" err="1" smtClean="0"/>
              <a:t>Motorcompany</a:t>
            </a:r>
            <a:r>
              <a:rPr lang="da-DK" i="1" dirty="0" smtClean="0"/>
              <a:t>), </a:t>
            </a:r>
            <a:r>
              <a:rPr lang="da-DK" dirty="0"/>
              <a:t>at </a:t>
            </a:r>
            <a:endParaRPr lang="da-DK" dirty="0" smtClean="0"/>
          </a:p>
          <a:p>
            <a:r>
              <a:rPr lang="da-DK" dirty="0" smtClean="0"/>
              <a:t>også </a:t>
            </a:r>
            <a:r>
              <a:rPr lang="da-DK" dirty="0"/>
              <a:t>et </a:t>
            </a:r>
            <a:r>
              <a:rPr lang="da-DK" dirty="0" smtClean="0"/>
              <a:t>mindre </a:t>
            </a:r>
            <a:r>
              <a:rPr lang="da-DK" dirty="0"/>
              <a:t>antal kan medføre, </a:t>
            </a:r>
            <a:r>
              <a:rPr lang="da-DK" dirty="0" smtClean="0"/>
              <a:t>at der </a:t>
            </a:r>
            <a:r>
              <a:rPr lang="da-DK" dirty="0"/>
              <a:t>foreligger en virksomhedsoverdragelse. </a:t>
            </a:r>
            <a:endParaRPr lang="da-DK" dirty="0" smtClean="0"/>
          </a:p>
          <a:p>
            <a:r>
              <a:rPr lang="da-DK" dirty="0" smtClean="0"/>
              <a:t>14 </a:t>
            </a:r>
            <a:r>
              <a:rPr lang="da-DK" dirty="0"/>
              <a:t>ud af 64 lønmodtagere overdraget samtidig med, at et immaterielt aktiv i form af </a:t>
            </a:r>
            <a:r>
              <a:rPr lang="da-DK" dirty="0" smtClean="0"/>
              <a:t>eneforhandlerret </a:t>
            </a:r>
            <a:r>
              <a:rPr lang="da-DK" dirty="0"/>
              <a:t>blev solgt.</a:t>
            </a:r>
          </a:p>
          <a:p>
            <a:r>
              <a:rPr lang="da-DK" dirty="0"/>
              <a:t>Af samme dom fremgår, at det ikke kan tillægges betydning, at lønmodtagernes afskediges</a:t>
            </a:r>
            <a:r>
              <a:rPr lang="da-DK" dirty="0" smtClean="0"/>
              <a:t>, for </a:t>
            </a:r>
            <a:r>
              <a:rPr lang="da-DK" dirty="0"/>
              <a:t>derefter at genansættes hos </a:t>
            </a:r>
            <a:r>
              <a:rPr lang="da-DK" dirty="0" smtClean="0"/>
              <a:t>erhververen </a:t>
            </a:r>
          </a:p>
          <a:p>
            <a:r>
              <a:rPr lang="da-DK" dirty="0" smtClean="0"/>
              <a:t>Det </a:t>
            </a:r>
            <a:r>
              <a:rPr lang="da-DK" dirty="0"/>
              <a:t>samme blev også slået fast i Arbejdsrettens dom </a:t>
            </a:r>
            <a:r>
              <a:rPr lang="da-DK" dirty="0" smtClean="0"/>
              <a:t>af 25</a:t>
            </a:r>
            <a:r>
              <a:rPr lang="da-DK" dirty="0"/>
              <a:t>. september 2015.</a:t>
            </a:r>
            <a:endParaRPr lang="da-DK" sz="40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6285086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239838" y="1168400"/>
            <a:ext cx="9691687" cy="4960938"/>
          </a:xfrm>
        </p:spPr>
        <p:txBody>
          <a:bodyPr anchor="t">
            <a:normAutofit/>
          </a:bodyPr>
          <a:lstStyle/>
          <a:p>
            <a:r>
              <a:rPr lang="da-DK" sz="3200" dirty="0" smtClean="0">
                <a:solidFill>
                  <a:schemeClr val="tx1"/>
                </a:solidFill>
              </a:rPr>
              <a:t>Privatisering og udlicitering af offentlige serviceydelser, </a:t>
            </a:r>
          </a:p>
          <a:p>
            <a:pPr marL="457200" indent="-457200">
              <a:buFontTx/>
              <a:buChar char="-"/>
            </a:pPr>
            <a:r>
              <a:rPr lang="da-DK" sz="3200" dirty="0" smtClean="0">
                <a:solidFill>
                  <a:schemeClr val="tx1"/>
                </a:solidFill>
              </a:rPr>
              <a:t>det sku’ være så godt, men så går de konkurs </a:t>
            </a:r>
            <a:r>
              <a:rPr lang="da-DK" sz="3200" dirty="0" smtClean="0">
                <a:solidFill>
                  <a:schemeClr val="tx1"/>
                </a:solidFill>
                <a:sym typeface="Wingdings" panose="05000000000000000000" pitchFamily="2" charset="2"/>
              </a:rPr>
              <a:t></a:t>
            </a:r>
          </a:p>
          <a:p>
            <a:pPr marL="457200" indent="-457200">
              <a:buFontTx/>
              <a:buChar char="-"/>
            </a:pPr>
            <a:endParaRPr lang="da-DK" sz="3200" dirty="0" smtClean="0">
              <a:solidFill>
                <a:schemeClr val="tx1"/>
              </a:solidFill>
            </a:endParaRPr>
          </a:p>
          <a:p>
            <a:pPr marL="914400" lvl="1" indent="-457200" algn="l">
              <a:buFont typeface="Arial" panose="020B0604020202020204" pitchFamily="34" charset="0"/>
              <a:buChar char="•"/>
            </a:pPr>
            <a:r>
              <a:rPr lang="da-DK" dirty="0" smtClean="0">
                <a:solidFill>
                  <a:schemeClr val="tx1"/>
                </a:solidFill>
              </a:rPr>
              <a:t>er det en særlig juridisk udfordring eller business as </a:t>
            </a:r>
            <a:r>
              <a:rPr lang="da-DK" dirty="0" err="1" smtClean="0">
                <a:solidFill>
                  <a:schemeClr val="tx1"/>
                </a:solidFill>
              </a:rPr>
              <a:t>usual</a:t>
            </a:r>
            <a:endParaRPr lang="da-DK" dirty="0" smtClean="0">
              <a:solidFill>
                <a:schemeClr val="tx1"/>
              </a:solidFill>
            </a:endParaRPr>
          </a:p>
          <a:p>
            <a:pPr marL="914400" lvl="1" indent="-457200" algn="l">
              <a:buFont typeface="Arial" panose="020B0604020202020204" pitchFamily="34" charset="0"/>
              <a:buChar char="•"/>
            </a:pPr>
            <a:r>
              <a:rPr lang="da-DK" dirty="0" smtClean="0">
                <a:solidFill>
                  <a:schemeClr val="tx1"/>
                </a:solidFill>
              </a:rPr>
              <a:t>Hvad er virkeligheden i kommunerne</a:t>
            </a:r>
          </a:p>
          <a:p>
            <a:pPr marL="914400" lvl="1" indent="-457200" algn="l">
              <a:buFont typeface="Arial" panose="020B0604020202020204" pitchFamily="34" charset="0"/>
              <a:buChar char="•"/>
            </a:pPr>
            <a:r>
              <a:rPr lang="da-DK" dirty="0"/>
              <a:t>e</a:t>
            </a:r>
            <a:r>
              <a:rPr lang="da-DK" i="0" dirty="0" smtClean="0"/>
              <a:t>r der indbyggede uheldige konsekvenser af VOL, der medfører, at en fortsættende virksomhed ikke kan ansætte personale, der tidligere har arbejdet for den konkursramte virksomhed</a:t>
            </a:r>
          </a:p>
          <a:p>
            <a:pPr marL="914400" lvl="1" indent="-457200" algn="l">
              <a:buFont typeface="Arial" panose="020B0604020202020204" pitchFamily="34" charset="0"/>
              <a:buChar char="•"/>
            </a:pPr>
            <a:r>
              <a:rPr lang="da-DK" dirty="0" smtClean="0">
                <a:solidFill>
                  <a:schemeClr val="tx1"/>
                </a:solidFill>
              </a:rPr>
              <a:t>processuelle udfordringer gemt i LG systemet</a:t>
            </a:r>
            <a:endParaRPr lang="da-DK" i="0" dirty="0" smtClean="0">
              <a:solidFill>
                <a:schemeClr val="tx1"/>
              </a:solidFill>
            </a:endParaRPr>
          </a:p>
          <a:p>
            <a:pPr marL="914400" lvl="1" indent="-457200" algn="l">
              <a:buFont typeface="Arial" panose="020B0604020202020204" pitchFamily="34" charset="0"/>
              <a:buChar char="•"/>
            </a:pPr>
            <a:endParaRPr lang="da-DK" i="0" dirty="0">
              <a:solidFill>
                <a:schemeClr val="tx1"/>
              </a:solidFill>
            </a:endParaRPr>
          </a:p>
        </p:txBody>
      </p:sp>
      <p:sp>
        <p:nvSpPr>
          <p:cNvPr id="3" name="Pladsholder til tekst 2"/>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26483512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066" y="486965"/>
            <a:ext cx="3257021" cy="956470"/>
          </a:xfrm>
        </p:spPr>
        <p:txBody>
          <a:bodyPr>
            <a:normAutofit fontScale="90000"/>
          </a:bodyPr>
          <a:lstStyle/>
          <a:p>
            <a:r>
              <a:rPr lang="da-DK" sz="2000" dirty="0"/>
              <a:t>NORDJYSKE</a:t>
            </a:r>
            <a:r>
              <a:rPr lang="da-DK" sz="2000" b="0" dirty="0"/>
              <a:t> Stiftstidende </a:t>
            </a:r>
            <a:r>
              <a:rPr lang="da-DK" sz="2000" b="0" dirty="0" smtClean="0"/>
              <a:t/>
            </a:r>
            <a:br>
              <a:rPr lang="da-DK" sz="2000" b="0" dirty="0" smtClean="0"/>
            </a:br>
            <a:r>
              <a:rPr lang="da-DK" sz="2000" b="0" dirty="0" smtClean="0"/>
              <a:t/>
            </a:r>
            <a:br>
              <a:rPr lang="da-DK" sz="2000" b="0" dirty="0" smtClean="0"/>
            </a:br>
            <a:r>
              <a:rPr lang="da-DK" sz="2000" b="0" dirty="0" smtClean="0"/>
              <a:t>Mandag </a:t>
            </a:r>
            <a:r>
              <a:rPr lang="da-DK" sz="2000" b="0" dirty="0"/>
              <a:t>21. november 2016</a:t>
            </a:r>
            <a:endParaRPr lang="da-DK" sz="2000" dirty="0"/>
          </a:p>
        </p:txBody>
      </p:sp>
      <p:sp>
        <p:nvSpPr>
          <p:cNvPr id="4" name="Pladsholder til tekst 3"/>
          <p:cNvSpPr>
            <a:spLocks noGrp="1"/>
          </p:cNvSpPr>
          <p:nvPr>
            <p:ph type="body" sz="quarter" idx="10"/>
          </p:nvPr>
        </p:nvSpPr>
        <p:spPr/>
        <p:txBody>
          <a:bodyPr/>
          <a:lstStyle/>
          <a:p>
            <a:endParaRPr lang="da-DK"/>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8087" y="0"/>
            <a:ext cx="6866467" cy="607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kstboks 4"/>
          <p:cNvSpPr txBox="1"/>
          <p:nvPr/>
        </p:nvSpPr>
        <p:spPr>
          <a:xfrm>
            <a:off x="3910275" y="4193667"/>
            <a:ext cx="6542087"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a-DK" b="1" dirty="0"/>
              <a:t>Preben Bang Henriksen (V), retsordfører og medlem af Folketinget, blev forbløffet, da han i NORDJYSKE 24. oktober kunne læse, at </a:t>
            </a:r>
            <a:r>
              <a:rPr lang="da-DK" b="1" dirty="0" smtClean="0"/>
              <a:t>Aalborg Kommune </a:t>
            </a:r>
            <a:r>
              <a:rPr lang="da-DK" b="1" dirty="0"/>
              <a:t>holder igen med at ansætte personale fra konkursramte plejefirmaer</a:t>
            </a:r>
            <a:r>
              <a:rPr lang="da-DK" b="1" dirty="0" smtClean="0"/>
              <a:t>.</a:t>
            </a:r>
            <a:r>
              <a:rPr lang="da-DK" b="1" dirty="0"/>
              <a:t> </a:t>
            </a:r>
            <a:r>
              <a:rPr lang="da-DK" b="1" dirty="0" smtClean="0"/>
              <a:t>                                          </a:t>
            </a:r>
            <a:r>
              <a:rPr lang="da-DK" sz="1200" b="1" dirty="0" smtClean="0"/>
              <a:t>Foto</a:t>
            </a:r>
            <a:r>
              <a:rPr lang="da-DK" sz="1200" b="1" dirty="0"/>
              <a:t>: Nicolas </a:t>
            </a:r>
            <a:r>
              <a:rPr lang="da-DK" sz="1200" b="1" dirty="0" err="1"/>
              <a:t>Cho</a:t>
            </a:r>
            <a:r>
              <a:rPr lang="da-DK" sz="1200" b="1" dirty="0"/>
              <a:t> Meier</a:t>
            </a:r>
            <a:endParaRPr lang="da-DK" sz="1200" dirty="0"/>
          </a:p>
        </p:txBody>
      </p:sp>
    </p:spTree>
    <p:extLst>
      <p:ext uri="{BB962C8B-B14F-4D97-AF65-F5344CB8AC3E}">
        <p14:creationId xmlns:p14="http://schemas.microsoft.com/office/powerpoint/2010/main" val="27237233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30200"/>
            <a:ext cx="11582400" cy="1208088"/>
          </a:xfrm>
        </p:spPr>
        <p:txBody>
          <a:bodyPr>
            <a:normAutofit/>
          </a:bodyPr>
          <a:lstStyle/>
          <a:p>
            <a:r>
              <a:rPr lang="da-DK" sz="3600" dirty="0" smtClean="0"/>
              <a:t>DR | Nordjylland </a:t>
            </a:r>
            <a:br>
              <a:rPr lang="da-DK" sz="3600" dirty="0" smtClean="0"/>
            </a:br>
            <a:r>
              <a:rPr lang="da-DK" sz="3600" b="0" dirty="0" smtClean="0"/>
              <a:t>21. nov. 2016</a:t>
            </a:r>
            <a:endParaRPr lang="da-DK" sz="3600" b="0" dirty="0"/>
          </a:p>
        </p:txBody>
      </p:sp>
      <p:sp>
        <p:nvSpPr>
          <p:cNvPr id="3" name="Pladsholder til indhold 2"/>
          <p:cNvSpPr>
            <a:spLocks noGrp="1"/>
          </p:cNvSpPr>
          <p:nvPr>
            <p:ph sz="half" idx="1"/>
          </p:nvPr>
        </p:nvSpPr>
        <p:spPr/>
        <p:txBody>
          <a:bodyPr>
            <a:normAutofit/>
          </a:bodyPr>
          <a:lstStyle/>
          <a:p>
            <a:pPr marL="0" indent="0">
              <a:buNone/>
            </a:pPr>
            <a:r>
              <a:rPr lang="da-DK" sz="2400" dirty="0"/>
              <a:t>Ansatte i plejefirmaer, der går konkurs, skal ikke brændemærkes.</a:t>
            </a:r>
          </a:p>
          <a:p>
            <a:pPr marL="0" indent="0">
              <a:buNone/>
            </a:pPr>
            <a:r>
              <a:rPr lang="da-DK" sz="2400" dirty="0"/>
              <a:t>Det slår beskæftigelsesminister Jørgen Neergaard Larsen (V) fast i et brev til venstres retsordfører Preben Bang Henriksen.</a:t>
            </a:r>
          </a:p>
          <a:p>
            <a:pPr marL="0" indent="0">
              <a:buNone/>
            </a:pPr>
            <a:r>
              <a:rPr lang="da-DK" sz="2400" dirty="0"/>
              <a:t>Tidligere har kommuner afholdt sig fra at ansætte personalet fra konkursramte plejefirmaer, fordi de så har risikeret at komme til at hænge på ubetalt løn.</a:t>
            </a:r>
          </a:p>
          <a:p>
            <a:pPr marL="0" indent="0">
              <a:buNone/>
            </a:pPr>
            <a:r>
              <a:rPr lang="da-DK" sz="2400" dirty="0"/>
              <a:t>Men det behøver de ikke frygte mere, siger Preben Bang Henriksen.</a:t>
            </a:r>
          </a:p>
          <a:p>
            <a:pPr marL="0" indent="0">
              <a:buNone/>
            </a:pPr>
            <a:r>
              <a:rPr lang="da-DK" sz="2400" dirty="0"/>
              <a:t>- Der ligger nu et klart svar, at hvis kommunerne ansætter medarbejdere, efter plejefirmaet er gået konkurs, så er der ikke noget problem i det, siger folketingspolitikeren.</a:t>
            </a:r>
          </a:p>
          <a:p>
            <a:endParaRPr lang="da-DK" sz="24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4090735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40000"/>
              <a:lumOff val="60000"/>
            </a:schemeClr>
          </a:solidFill>
        </p:spPr>
        <p:txBody>
          <a:bodyPr anchor="t">
            <a:noAutofit/>
          </a:bodyPr>
          <a:lstStyle/>
          <a:p>
            <a:r>
              <a:rPr lang="da-DK" sz="2400" dirty="0"/>
              <a:t>Talepunkter til fortsat samråd om ambulancefirmaet BIOS’ konkurs og om konkurser i private plejefirmaer (samråd d. 18. april 2017) </a:t>
            </a:r>
          </a:p>
        </p:txBody>
      </p:sp>
      <p:sp>
        <p:nvSpPr>
          <p:cNvPr id="3" name="Pladsholder til indhold 2"/>
          <p:cNvSpPr>
            <a:spLocks noGrp="1"/>
          </p:cNvSpPr>
          <p:nvPr>
            <p:ph sz="half" idx="1"/>
          </p:nvPr>
        </p:nvSpPr>
        <p:spPr>
          <a:solidFill>
            <a:schemeClr val="accent6">
              <a:lumMod val="40000"/>
              <a:lumOff val="60000"/>
            </a:schemeClr>
          </a:solidFill>
        </p:spPr>
        <p:txBody>
          <a:bodyPr>
            <a:normAutofit lnSpcReduction="10000"/>
          </a:bodyPr>
          <a:lstStyle/>
          <a:p>
            <a:r>
              <a:rPr lang="da-DK" dirty="0"/>
              <a:t>Samrådsspørgsmålene er stillet efter ønske fra Bjarne Laustsen (S). Der er stillet tre nye samrådsspørgsmål, som er stilet til beskæftigelsesministeren. </a:t>
            </a:r>
            <a:r>
              <a:rPr lang="da-DK" dirty="0" smtClean="0"/>
              <a:t> </a:t>
            </a:r>
          </a:p>
          <a:p>
            <a:pPr lvl="1"/>
            <a:r>
              <a:rPr lang="da-DK" dirty="0" smtClean="0"/>
              <a:t>BH: </a:t>
            </a:r>
            <a:r>
              <a:rPr lang="da-DK" dirty="0"/>
              <a:t>Hvorfor omfatter regeringens serviceeftersyn ikke forholdet vedrørende </a:t>
            </a:r>
            <a:r>
              <a:rPr lang="da-DK" dirty="0" smtClean="0"/>
              <a:t>brændemærkning </a:t>
            </a:r>
            <a:r>
              <a:rPr lang="da-DK" dirty="0"/>
              <a:t>af tidligere ansatte i konkursramte plejefirmaer? </a:t>
            </a:r>
            <a:endParaRPr lang="da-DK" dirty="0" smtClean="0"/>
          </a:p>
          <a:p>
            <a:pPr lvl="1"/>
            <a:r>
              <a:rPr lang="da-DK" dirty="0" smtClean="0"/>
              <a:t>BI: </a:t>
            </a:r>
            <a:r>
              <a:rPr lang="da-DK" dirty="0"/>
              <a:t>Hvordan vil ministeren sikre, at medarbejdere i et konkursramt plejefirma hurtigst muligt kan begynde at arbejde for en ny arbejdsgiver (som </a:t>
            </a:r>
            <a:r>
              <a:rPr lang="da-DK" dirty="0" err="1"/>
              <a:t>f.eks</a:t>
            </a:r>
            <a:r>
              <a:rPr lang="da-DK" dirty="0"/>
              <a:t> kommunen) uden at lønmodtagernes garantifond betragter det som en virksomhedsoverdragelse</a:t>
            </a:r>
            <a:r>
              <a:rPr lang="da-DK" dirty="0" smtClean="0"/>
              <a:t>?</a:t>
            </a:r>
          </a:p>
          <a:p>
            <a:pPr lvl="1"/>
            <a:r>
              <a:rPr lang="da-DK" dirty="0" smtClean="0"/>
              <a:t>BJ: </a:t>
            </a:r>
            <a:r>
              <a:rPr lang="da-DK" dirty="0"/>
              <a:t>Mener ministeren at det er rimeligt, at der er flere hundrede konkursramte </a:t>
            </a:r>
            <a:r>
              <a:rPr lang="da-DK" dirty="0" smtClean="0"/>
              <a:t>medarbejdere</a:t>
            </a:r>
            <a:r>
              <a:rPr lang="da-DK" dirty="0"/>
              <a:t>, som stadig efter mere end 2 års forløb har penge til gode hos </a:t>
            </a:r>
            <a:r>
              <a:rPr lang="da-DK" dirty="0" smtClean="0"/>
              <a:t>Lønmodtagernes </a:t>
            </a:r>
            <a:r>
              <a:rPr lang="da-DK" dirty="0"/>
              <a:t>Garantifond?  </a:t>
            </a:r>
          </a:p>
        </p:txBody>
      </p:sp>
      <p:sp>
        <p:nvSpPr>
          <p:cNvPr id="4" name="Pladsholder til tekst 3"/>
          <p:cNvSpPr>
            <a:spLocks noGrp="1"/>
          </p:cNvSpPr>
          <p:nvPr>
            <p:ph type="body" sz="quarter" idx="10"/>
          </p:nvPr>
        </p:nvSpPr>
        <p:spPr/>
        <p:txBody>
          <a:bodyPr/>
          <a:lstStyle/>
          <a:p>
            <a:endParaRPr lang="da-DK"/>
          </a:p>
        </p:txBody>
      </p:sp>
      <p:pic>
        <p:nvPicPr>
          <p:cNvPr id="5" name="Billede 4"/>
          <p:cNvPicPr>
            <a:picLocks noChangeAspect="1"/>
          </p:cNvPicPr>
          <p:nvPr/>
        </p:nvPicPr>
        <p:blipFill>
          <a:blip r:embed="rId2"/>
          <a:stretch>
            <a:fillRect/>
          </a:stretch>
        </p:blipFill>
        <p:spPr>
          <a:xfrm>
            <a:off x="484386" y="1078706"/>
            <a:ext cx="708620" cy="706335"/>
          </a:xfrm>
          <a:prstGeom prst="rect">
            <a:avLst/>
          </a:prstGeom>
        </p:spPr>
      </p:pic>
    </p:spTree>
    <p:extLst>
      <p:ext uri="{BB962C8B-B14F-4D97-AF65-F5344CB8AC3E}">
        <p14:creationId xmlns:p14="http://schemas.microsoft.com/office/powerpoint/2010/main" val="744337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239838" y="335756"/>
            <a:ext cx="9691687" cy="5550694"/>
          </a:xfrm>
        </p:spPr>
        <p:txBody>
          <a:bodyPr anchor="t">
            <a:normAutofit lnSpcReduction="10000"/>
          </a:bodyPr>
          <a:lstStyle/>
          <a:p>
            <a:pPr algn="l"/>
            <a:r>
              <a:rPr lang="da-DK" i="0" dirty="0" smtClean="0">
                <a:solidFill>
                  <a:schemeClr val="tx1"/>
                </a:solidFill>
              </a:rPr>
              <a:t>SAGEN VURDERES AF ALLE PARTER SOM PRINCIPIEL</a:t>
            </a:r>
          </a:p>
          <a:p>
            <a:pPr algn="l"/>
            <a:endParaRPr lang="da-DK" i="0" dirty="0">
              <a:solidFill>
                <a:schemeClr val="tx1"/>
              </a:solidFill>
            </a:endParaRPr>
          </a:p>
          <a:p>
            <a:pPr algn="l"/>
            <a:r>
              <a:rPr lang="da-DK" i="0" dirty="0" smtClean="0">
                <a:solidFill>
                  <a:schemeClr val="tx1"/>
                </a:solidFill>
              </a:rPr>
              <a:t>sammenspillet </a:t>
            </a:r>
            <a:r>
              <a:rPr lang="da-DK" i="0" dirty="0">
                <a:solidFill>
                  <a:schemeClr val="tx1"/>
                </a:solidFill>
              </a:rPr>
              <a:t>mellem flere retsområder, herunder</a:t>
            </a:r>
          </a:p>
          <a:p>
            <a:pPr marL="457200" indent="-457200" algn="l">
              <a:buFont typeface="Arial" panose="020B0604020202020204" pitchFamily="34" charset="0"/>
              <a:buChar char="•"/>
            </a:pPr>
            <a:r>
              <a:rPr lang="da-DK" i="0" dirty="0" smtClean="0">
                <a:solidFill>
                  <a:schemeClr val="tx1"/>
                </a:solidFill>
              </a:rPr>
              <a:t>virksomhedsoverdragelsesloven</a:t>
            </a:r>
            <a:r>
              <a:rPr lang="da-DK" i="0" dirty="0">
                <a:solidFill>
                  <a:schemeClr val="tx1"/>
                </a:solidFill>
              </a:rPr>
              <a:t>, </a:t>
            </a:r>
            <a:endParaRPr lang="da-DK" i="0" dirty="0" smtClean="0">
              <a:solidFill>
                <a:schemeClr val="tx1"/>
              </a:solidFill>
            </a:endParaRPr>
          </a:p>
          <a:p>
            <a:pPr marL="457200" indent="-457200" algn="l">
              <a:buFont typeface="Arial" panose="020B0604020202020204" pitchFamily="34" charset="0"/>
              <a:buChar char="•"/>
            </a:pPr>
            <a:r>
              <a:rPr lang="da-DK" i="0" dirty="0" smtClean="0">
                <a:solidFill>
                  <a:schemeClr val="tx1"/>
                </a:solidFill>
              </a:rPr>
              <a:t>udlicitering </a:t>
            </a:r>
            <a:r>
              <a:rPr lang="da-DK" i="0" dirty="0">
                <a:solidFill>
                  <a:schemeClr val="tx1"/>
                </a:solidFill>
              </a:rPr>
              <a:t>af ydelser efter </a:t>
            </a:r>
            <a:r>
              <a:rPr lang="da-DK" i="0" dirty="0" smtClean="0">
                <a:solidFill>
                  <a:schemeClr val="tx1"/>
                </a:solidFill>
              </a:rPr>
              <a:t>serviceloven,</a:t>
            </a:r>
          </a:p>
          <a:p>
            <a:pPr marL="457200" indent="-457200" algn="l">
              <a:buFont typeface="Arial" panose="020B0604020202020204" pitchFamily="34" charset="0"/>
              <a:buChar char="•"/>
            </a:pPr>
            <a:r>
              <a:rPr lang="da-DK" i="0" dirty="0" smtClean="0">
                <a:solidFill>
                  <a:schemeClr val="tx1"/>
                </a:solidFill>
              </a:rPr>
              <a:t>og </a:t>
            </a:r>
            <a:r>
              <a:rPr lang="da-DK" i="0" dirty="0">
                <a:solidFill>
                  <a:schemeClr val="tx1"/>
                </a:solidFill>
              </a:rPr>
              <a:t>forvaltningsloven.</a:t>
            </a:r>
          </a:p>
          <a:p>
            <a:pPr algn="l"/>
            <a:endParaRPr lang="da-DK" i="0" dirty="0" smtClean="0">
              <a:solidFill>
                <a:schemeClr val="tx1"/>
              </a:solidFill>
            </a:endParaRPr>
          </a:p>
          <a:p>
            <a:pPr algn="l"/>
            <a:r>
              <a:rPr lang="da-DK" i="0" dirty="0" smtClean="0">
                <a:solidFill>
                  <a:schemeClr val="tx1"/>
                </a:solidFill>
              </a:rPr>
              <a:t>Det </a:t>
            </a:r>
            <a:r>
              <a:rPr lang="da-DK" i="0" dirty="0">
                <a:solidFill>
                  <a:schemeClr val="tx1"/>
                </a:solidFill>
              </a:rPr>
              <a:t>er uafklaret i dansk retspraksis</a:t>
            </a:r>
            <a:r>
              <a:rPr lang="da-DK" i="0" dirty="0" smtClean="0">
                <a:solidFill>
                  <a:schemeClr val="tx1"/>
                </a:solidFill>
              </a:rPr>
              <a:t>, hvordan </a:t>
            </a:r>
            <a:r>
              <a:rPr lang="da-DK" i="0" dirty="0">
                <a:solidFill>
                  <a:schemeClr val="tx1"/>
                </a:solidFill>
              </a:rPr>
              <a:t>virksomhedsoverdragelsesloven skal fortolkes i en situation, hvor en </a:t>
            </a:r>
            <a:r>
              <a:rPr lang="da-DK" i="0" dirty="0" smtClean="0">
                <a:solidFill>
                  <a:schemeClr val="tx1"/>
                </a:solidFill>
              </a:rPr>
              <a:t>virksomhed går </a:t>
            </a:r>
            <a:r>
              <a:rPr lang="da-DK" i="0" dirty="0">
                <a:solidFill>
                  <a:schemeClr val="tx1"/>
                </a:solidFill>
              </a:rPr>
              <a:t>konkurs, og en kommune er nødsaget til at hjemtage </a:t>
            </a:r>
            <a:r>
              <a:rPr lang="da-DK" i="0" dirty="0" smtClean="0">
                <a:solidFill>
                  <a:schemeClr val="tx1"/>
                </a:solidFill>
              </a:rPr>
              <a:t>plejeforpligtigelsen </a:t>
            </a:r>
            <a:r>
              <a:rPr lang="da-DK" i="0" dirty="0">
                <a:solidFill>
                  <a:schemeClr val="tx1"/>
                </a:solidFill>
              </a:rPr>
              <a:t>for </a:t>
            </a:r>
            <a:r>
              <a:rPr lang="da-DK" i="0" dirty="0" smtClean="0">
                <a:solidFill>
                  <a:schemeClr val="tx1"/>
                </a:solidFill>
              </a:rPr>
              <a:t>at kunne </a:t>
            </a:r>
            <a:r>
              <a:rPr lang="da-DK" i="0" dirty="0">
                <a:solidFill>
                  <a:schemeClr val="tx1"/>
                </a:solidFill>
              </a:rPr>
              <a:t>leve op til sine forpligtelser i henhold til serviceloven.</a:t>
            </a:r>
            <a:endParaRPr lang="da-DK" dirty="0">
              <a:solidFill>
                <a:schemeClr val="tx1"/>
              </a:solidFill>
            </a:endParaRPr>
          </a:p>
        </p:txBody>
      </p:sp>
      <p:sp>
        <p:nvSpPr>
          <p:cNvPr id="3" name="Pladsholder til tekst 2"/>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223386237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p:cNvSpPr>
            <a:spLocks noGrp="1"/>
          </p:cNvSpPr>
          <p:nvPr>
            <p:ph type="body" sz="quarter" idx="10"/>
          </p:nvPr>
        </p:nvSpPr>
        <p:spPr>
          <a:xfrm>
            <a:off x="1239838" y="335756"/>
            <a:ext cx="9691687" cy="5550694"/>
          </a:xfrm>
        </p:spPr>
        <p:txBody>
          <a:bodyPr anchor="t">
            <a:normAutofit/>
          </a:bodyPr>
          <a:lstStyle/>
          <a:p>
            <a:pPr algn="l"/>
            <a:r>
              <a:rPr lang="da-DK" dirty="0" smtClean="0">
                <a:solidFill>
                  <a:schemeClr val="tx1"/>
                </a:solidFill>
              </a:rPr>
              <a:t>LG: Det </a:t>
            </a:r>
            <a:r>
              <a:rPr lang="da-DK" dirty="0">
                <a:solidFill>
                  <a:schemeClr val="tx1"/>
                </a:solidFill>
              </a:rPr>
              <a:t>er af særlig principiel betydning at få fastslået, </a:t>
            </a:r>
            <a:endParaRPr lang="da-DK" dirty="0" smtClean="0">
              <a:solidFill>
                <a:schemeClr val="tx1"/>
              </a:solidFill>
            </a:endParaRPr>
          </a:p>
          <a:p>
            <a:pPr algn="l"/>
            <a:r>
              <a:rPr lang="da-DK" b="1" dirty="0" smtClean="0">
                <a:solidFill>
                  <a:srgbClr val="FF0000"/>
                </a:solidFill>
              </a:rPr>
              <a:t>hvor </a:t>
            </a:r>
            <a:r>
              <a:rPr lang="da-DK" b="1" dirty="0">
                <a:solidFill>
                  <a:srgbClr val="FF0000"/>
                </a:solidFill>
              </a:rPr>
              <a:t>mange lønmodtagere, der kan genansættes</a:t>
            </a:r>
            <a:r>
              <a:rPr lang="da-DK" dirty="0">
                <a:solidFill>
                  <a:schemeClr val="tx1"/>
                </a:solidFill>
              </a:rPr>
              <a:t>, når virksomhedens væsentligste aktiv er lønmodtagerne, uden at virksomhedsoverdragelsesloven finder anvendelse. </a:t>
            </a:r>
            <a:endParaRPr lang="da-DK" dirty="0" smtClean="0">
              <a:solidFill>
                <a:schemeClr val="tx1"/>
              </a:solidFill>
            </a:endParaRPr>
          </a:p>
          <a:p>
            <a:pPr algn="l"/>
            <a:endParaRPr lang="da-DK" dirty="0">
              <a:solidFill>
                <a:schemeClr val="tx1"/>
              </a:solidFill>
            </a:endParaRPr>
          </a:p>
          <a:p>
            <a:pPr algn="l"/>
            <a:r>
              <a:rPr lang="da-DK" dirty="0" smtClean="0">
                <a:solidFill>
                  <a:schemeClr val="tx1"/>
                </a:solidFill>
              </a:rPr>
              <a:t>Denne </a:t>
            </a:r>
            <a:r>
              <a:rPr lang="da-DK" dirty="0">
                <a:solidFill>
                  <a:schemeClr val="tx1"/>
                </a:solidFill>
              </a:rPr>
              <a:t>retlige vurdering har ikke alene betydning for plejevirksomheder omfattet af service loven, men er også et </a:t>
            </a:r>
            <a:r>
              <a:rPr lang="da-DK" b="1" dirty="0">
                <a:solidFill>
                  <a:srgbClr val="FF0000"/>
                </a:solidFill>
              </a:rPr>
              <a:t>generelt spørgsmål </a:t>
            </a:r>
            <a:r>
              <a:rPr lang="da-DK" dirty="0">
                <a:solidFill>
                  <a:schemeClr val="tx1"/>
                </a:solidFill>
              </a:rPr>
              <a:t>i andre typer af virksomheder, der går konkurs, hvor </a:t>
            </a:r>
            <a:r>
              <a:rPr lang="da-DK" u="sng" dirty="0">
                <a:solidFill>
                  <a:schemeClr val="tx1"/>
                </a:solidFill>
              </a:rPr>
              <a:t>grænserne for at undgå at blive omfattet af en virksomhedsoverdragelse hele tiden bliver udfordret af erhververen af virksomhedernes aktiviteter til skade for kreditorerne i konkursboern</a:t>
            </a:r>
            <a:r>
              <a:rPr lang="da-DK" dirty="0">
                <a:solidFill>
                  <a:schemeClr val="tx1"/>
                </a:solidFill>
              </a:rPr>
              <a:t>e.</a:t>
            </a:r>
          </a:p>
        </p:txBody>
      </p:sp>
      <p:sp>
        <p:nvSpPr>
          <p:cNvPr id="3" name="Pladsholder til tekst 2"/>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13714250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Præjudiciel forelæggelse for Domstolen</a:t>
            </a:r>
            <a:endParaRPr lang="da-DK" dirty="0"/>
          </a:p>
        </p:txBody>
      </p:sp>
      <p:sp>
        <p:nvSpPr>
          <p:cNvPr id="3" name="Pladsholder til indhold 2"/>
          <p:cNvSpPr>
            <a:spLocks noGrp="1"/>
          </p:cNvSpPr>
          <p:nvPr>
            <p:ph sz="half" idx="1"/>
          </p:nvPr>
        </p:nvSpPr>
        <p:spPr/>
        <p:txBody>
          <a:bodyPr>
            <a:normAutofit/>
          </a:bodyPr>
          <a:lstStyle/>
          <a:p>
            <a:pPr marL="0" indent="0">
              <a:buNone/>
            </a:pPr>
            <a:r>
              <a:rPr lang="da-DK" dirty="0"/>
              <a:t>Medmindre Hjørring- og Aalborg </a:t>
            </a:r>
            <a:r>
              <a:rPr lang="da-DK" dirty="0" smtClean="0"/>
              <a:t>Kommune </a:t>
            </a:r>
            <a:r>
              <a:rPr lang="da-DK" dirty="0"/>
              <a:t>processuelt kan tiltræde, at der ikke gælder </a:t>
            </a:r>
            <a:r>
              <a:rPr lang="da-DK" dirty="0" smtClean="0"/>
              <a:t>en praksis </a:t>
            </a:r>
            <a:r>
              <a:rPr lang="da-DK" dirty="0"/>
              <a:t>herom, skal LG hermed allerede nu meddele, at LG ønsker </a:t>
            </a:r>
            <a:r>
              <a:rPr lang="da-DK" dirty="0" smtClean="0"/>
              <a:t>spørgsmålet </a:t>
            </a:r>
            <a:r>
              <a:rPr lang="da-DK" dirty="0"/>
              <a:t>forelagt </a:t>
            </a:r>
            <a:r>
              <a:rPr lang="da-DK" dirty="0" err="1"/>
              <a:t>EUdomstolen</a:t>
            </a:r>
            <a:endParaRPr lang="da-DK" dirty="0"/>
          </a:p>
          <a:p>
            <a:pPr marL="0" indent="0">
              <a:buNone/>
            </a:pPr>
            <a:endParaRPr lang="da-DK" dirty="0" smtClean="0"/>
          </a:p>
          <a:p>
            <a:pPr marL="0" indent="0">
              <a:buNone/>
            </a:pPr>
            <a:r>
              <a:rPr lang="da-DK" dirty="0" smtClean="0"/>
              <a:t>FOA opfordres tillige </a:t>
            </a:r>
            <a:r>
              <a:rPr lang="da-DK" dirty="0"/>
              <a:t>til at oplyse, </a:t>
            </a:r>
            <a:r>
              <a:rPr lang="da-DK" dirty="0" smtClean="0"/>
              <a:t>om FOA </a:t>
            </a:r>
            <a:r>
              <a:rPr lang="da-DK" dirty="0"/>
              <a:t>kan tiltræde LG's fortolkning af, hvorledes "betydelig andel/størstedelen" skal </a:t>
            </a:r>
            <a:r>
              <a:rPr lang="da-DK" dirty="0" smtClean="0"/>
              <a:t>forstås eller </a:t>
            </a:r>
            <a:r>
              <a:rPr lang="da-DK" dirty="0"/>
              <a:t>om det skal forelægges EU-domstolen.</a:t>
            </a:r>
            <a:endParaRPr lang="da-DK" sz="40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763915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marL="0" indent="0" algn="ctr">
              <a:buNone/>
            </a:pPr>
            <a:r>
              <a:rPr lang="da-DK" sz="4800" dirty="0" smtClean="0"/>
              <a:t>- Overdragelse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611189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De facto overtager ansvaret for driften</a:t>
            </a:r>
            <a:endParaRPr lang="da-DK" dirty="0"/>
          </a:p>
        </p:txBody>
      </p:sp>
      <p:sp>
        <p:nvSpPr>
          <p:cNvPr id="3" name="Pladsholder til indhold 2"/>
          <p:cNvSpPr>
            <a:spLocks noGrp="1"/>
          </p:cNvSpPr>
          <p:nvPr>
            <p:ph sz="half" idx="1"/>
          </p:nvPr>
        </p:nvSpPr>
        <p:spPr/>
        <p:txBody>
          <a:bodyPr>
            <a:normAutofit lnSpcReduction="10000"/>
          </a:bodyPr>
          <a:lstStyle/>
          <a:p>
            <a:pPr marL="0" indent="0">
              <a:buNone/>
            </a:pPr>
            <a:r>
              <a:rPr lang="da-DK" dirty="0"/>
              <a:t>Det gøres gældende, at Hjørring- og Aalborg Kommune som erhverver, indtræder i </a:t>
            </a:r>
            <a:r>
              <a:rPr lang="da-DK" dirty="0" smtClean="0"/>
              <a:t>alle rettigheder </a:t>
            </a:r>
            <a:r>
              <a:rPr lang="da-DK" dirty="0"/>
              <a:t>og pligter for de lønmodtagere, hvis ansættelsesforhold bestod på </a:t>
            </a:r>
            <a:r>
              <a:rPr lang="da-DK" i="1" dirty="0"/>
              <a:t>overtagelsestidspunktet</a:t>
            </a:r>
            <a:r>
              <a:rPr lang="da-DK" i="1" dirty="0" smtClean="0"/>
              <a:t>, </a:t>
            </a:r>
            <a:r>
              <a:rPr lang="da-DK" i="1" dirty="0" err="1" smtClean="0"/>
              <a:t>jf</a:t>
            </a:r>
            <a:r>
              <a:rPr lang="da-DK" i="1" dirty="0" smtClean="0"/>
              <a:t> </a:t>
            </a:r>
            <a:r>
              <a:rPr lang="da-DK" dirty="0" smtClean="0"/>
              <a:t>virksomhedsoverdragelseslovens </a:t>
            </a:r>
            <a:r>
              <a:rPr lang="da-DK" dirty="0"/>
              <a:t>§ 2, stk. </a:t>
            </a:r>
            <a:r>
              <a:rPr lang="da-DK" dirty="0" smtClean="0"/>
              <a:t>1.</a:t>
            </a:r>
            <a:endParaRPr lang="da-DK" dirty="0"/>
          </a:p>
          <a:p>
            <a:pPr marL="0" indent="0">
              <a:buNone/>
            </a:pPr>
            <a:r>
              <a:rPr lang="da-DK" dirty="0"/>
              <a:t>Overtagelsestidspunktet </a:t>
            </a:r>
            <a:r>
              <a:rPr lang="da-DK" i="1" dirty="0" smtClean="0"/>
              <a:t>er </a:t>
            </a:r>
            <a:r>
              <a:rPr lang="da-DK" dirty="0"/>
              <a:t>tidspunktet for overtagelsen af ansvaret for driften, hvilket </a:t>
            </a:r>
            <a:r>
              <a:rPr lang="da-DK" dirty="0" smtClean="0"/>
              <a:t>er tidspunktet </a:t>
            </a:r>
            <a:r>
              <a:rPr lang="da-DK" dirty="0"/>
              <a:t>for kommunernes overtagelse af opgaverne over for borgerne, jf. </a:t>
            </a:r>
            <a:r>
              <a:rPr lang="da-DK" dirty="0" smtClean="0"/>
              <a:t>EU domstolens dom </a:t>
            </a:r>
            <a:r>
              <a:rPr lang="da-DK" dirty="0"/>
              <a:t>af 26. maj 2005, C-478/03, </a:t>
            </a:r>
            <a:r>
              <a:rPr lang="da-DK" dirty="0" err="1"/>
              <a:t>Celtic</a:t>
            </a:r>
            <a:r>
              <a:rPr lang="da-DK" dirty="0"/>
              <a:t>, der fastslår princippet i artikel 3, nr. </a:t>
            </a:r>
            <a:r>
              <a:rPr lang="da-DK" dirty="0" smtClean="0"/>
              <a:t>1 i direktiv </a:t>
            </a:r>
            <a:r>
              <a:rPr lang="da-DK" dirty="0"/>
              <a:t>771187.</a:t>
            </a:r>
          </a:p>
          <a:p>
            <a:pPr marL="0" indent="0">
              <a:buNone/>
            </a:pPr>
            <a:r>
              <a:rPr lang="da-DK" dirty="0"/>
              <a:t>Ansættelsesforholdet bestod, indtil de konkrete lønmodtagere blev fritstillet</a:t>
            </a:r>
            <a:r>
              <a:rPr lang="da-DK" dirty="0" smtClean="0"/>
              <a:t>.</a:t>
            </a:r>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81323999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1492250"/>
          </a:xfrm>
        </p:spPr>
        <p:txBody>
          <a:bodyPr>
            <a:normAutofit fontScale="90000"/>
          </a:bodyPr>
          <a:lstStyle/>
          <a:p>
            <a:r>
              <a:rPr lang="da-DK" dirty="0" smtClean="0"/>
              <a:t>LG: ALLE MEDARBEJDERE ansat på overtagelsestidspunktet – uanset om de ansættes i kommunen</a:t>
            </a:r>
            <a:endParaRPr lang="da-DK" dirty="0"/>
          </a:p>
        </p:txBody>
      </p:sp>
      <p:sp>
        <p:nvSpPr>
          <p:cNvPr id="3" name="Pladsholder til indhold 2"/>
          <p:cNvSpPr>
            <a:spLocks noGrp="1"/>
          </p:cNvSpPr>
          <p:nvPr>
            <p:ph sz="half" idx="1"/>
          </p:nvPr>
        </p:nvSpPr>
        <p:spPr/>
        <p:txBody>
          <a:bodyPr>
            <a:noAutofit/>
          </a:bodyPr>
          <a:lstStyle/>
          <a:p>
            <a:pPr marL="0" indent="0">
              <a:buNone/>
            </a:pPr>
            <a:r>
              <a:rPr lang="da-DK" sz="3200" dirty="0"/>
              <a:t>LG gør gældende, at det er tidspunktet for selve overtagelsen af de opgaver, der udgør den økonomiske aktivitet, der er afgørende for vurderingen. </a:t>
            </a:r>
            <a:endParaRPr lang="da-DK" sz="3200" dirty="0" smtClean="0"/>
          </a:p>
          <a:p>
            <a:pPr marL="0" indent="0">
              <a:buNone/>
            </a:pPr>
            <a:r>
              <a:rPr lang="da-DK" sz="3200" dirty="0" smtClean="0"/>
              <a:t>I </a:t>
            </a:r>
            <a:r>
              <a:rPr lang="da-DK" sz="3200" dirty="0"/>
              <a:t>forlængelse heraf gøres det </a:t>
            </a:r>
            <a:r>
              <a:rPr lang="da-DK" sz="3200" dirty="0" smtClean="0"/>
              <a:t>gældende</a:t>
            </a:r>
            <a:r>
              <a:rPr lang="da-DK" sz="3200" dirty="0"/>
              <a:t>, at alle medarbejdere, der fortsat var ansat på overtagelsestidspunktet, blev overtaget af kommunerne med den konsekvens, at kommunerne ligeledes hæfter for krav relateret til de medarbejdere, der ikke efterfølgende blev </a:t>
            </a:r>
            <a:r>
              <a:rPr lang="da-DK" sz="3200" dirty="0" smtClean="0"/>
              <a:t>genansat </a:t>
            </a:r>
            <a:r>
              <a:rPr lang="da-DK" sz="3200" dirty="0"/>
              <a:t>hos kommunerne, jf. virksomheds-overdragelseslovens § 2. </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12835136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Undgå omgåelse</a:t>
            </a:r>
            <a:endParaRPr lang="da-DK" dirty="0"/>
          </a:p>
        </p:txBody>
      </p:sp>
      <p:sp>
        <p:nvSpPr>
          <p:cNvPr id="3" name="Pladsholder til indhold 2"/>
          <p:cNvSpPr>
            <a:spLocks noGrp="1"/>
          </p:cNvSpPr>
          <p:nvPr>
            <p:ph sz="half" idx="1"/>
          </p:nvPr>
        </p:nvSpPr>
        <p:spPr/>
        <p:txBody>
          <a:bodyPr>
            <a:normAutofit/>
          </a:bodyPr>
          <a:lstStyle/>
          <a:p>
            <a:pPr marL="0" indent="0">
              <a:buNone/>
            </a:pPr>
            <a:r>
              <a:rPr lang="da-DK" sz="4000" dirty="0"/>
              <a:t>Såfremt tidspunktet for medarbejdernes tiltrædelse tillægges vægt, vil man som arbejdsgiver altid kunne omgå reglerne i virksomhedsoverdragelsesloven ved blot at sikre, at alle </a:t>
            </a:r>
            <a:r>
              <a:rPr lang="da-DK" sz="4000" dirty="0" smtClean="0"/>
              <a:t>medarbejdere </a:t>
            </a:r>
            <a:r>
              <a:rPr lang="da-DK" sz="4000" dirty="0"/>
              <a:t>blev fritstillet, lade virksomheden ligge stille i 1-2 dage, for derefter at genansætte medarbejderne drypvist. </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0244406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marL="0" indent="0" algn="ctr">
              <a:buNone/>
            </a:pPr>
            <a:r>
              <a:rPr lang="da-DK" sz="4800" dirty="0" smtClean="0"/>
              <a:t>- DET GRUNDLÆGGENDE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8323774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algn="ctr">
              <a:buFontTx/>
              <a:buChar char="-"/>
            </a:pPr>
            <a:r>
              <a:rPr lang="da-DK" sz="4800" dirty="0" smtClean="0"/>
              <a:t>Betydning af at konkursboet </a:t>
            </a:r>
          </a:p>
          <a:p>
            <a:pPr marL="0" indent="0" algn="ctr">
              <a:buNone/>
            </a:pPr>
            <a:r>
              <a:rPr lang="da-DK" sz="4800" dirty="0" smtClean="0"/>
              <a:t>overdrager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94951408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1099344"/>
          </a:xfrm>
        </p:spPr>
        <p:txBody>
          <a:bodyPr>
            <a:normAutofit fontScale="90000"/>
          </a:bodyPr>
          <a:lstStyle/>
          <a:p>
            <a:r>
              <a:rPr lang="da-DK" dirty="0" smtClean="0"/>
              <a:t>LG: Hvis boet overdrager betaler vi restancer forud for dekretet</a:t>
            </a:r>
            <a:endParaRPr lang="da-DK" dirty="0"/>
          </a:p>
        </p:txBody>
      </p:sp>
      <p:sp>
        <p:nvSpPr>
          <p:cNvPr id="3" name="Pladsholder til indhold 2"/>
          <p:cNvSpPr>
            <a:spLocks noGrp="1"/>
          </p:cNvSpPr>
          <p:nvPr>
            <p:ph sz="half" idx="1"/>
          </p:nvPr>
        </p:nvSpPr>
        <p:spPr/>
        <p:txBody>
          <a:bodyPr>
            <a:normAutofit/>
          </a:bodyPr>
          <a:lstStyle/>
          <a:p>
            <a:pPr marL="0" indent="0">
              <a:buNone/>
            </a:pPr>
            <a:r>
              <a:rPr lang="da-DK" sz="3200" dirty="0"/>
              <a:t>Efter LG’s praksis anerkender </a:t>
            </a:r>
            <a:r>
              <a:rPr lang="da-DK" sz="3200" dirty="0" smtClean="0"/>
              <a:t>LG </a:t>
            </a:r>
            <a:r>
              <a:rPr lang="da-DK" sz="3200" dirty="0"/>
              <a:t>at betale restancer forud for dekretet. Dette sker </a:t>
            </a:r>
            <a:r>
              <a:rPr lang="da-DK" sz="3200" dirty="0" smtClean="0"/>
              <a:t>formelt </a:t>
            </a:r>
            <a:r>
              <a:rPr lang="da-DK" sz="3200" dirty="0"/>
              <a:t>ud fra en analogifortolkning af konkurslovens § 56, stk. 2, hvorefter konkursboet alene indtræder på massekravsniveau i krav stiftet efter konkursdekretet. </a:t>
            </a:r>
            <a:r>
              <a:rPr lang="da-DK" sz="3200" b="1" dirty="0">
                <a:solidFill>
                  <a:srgbClr val="FF0000"/>
                </a:solidFill>
              </a:rPr>
              <a:t>Herved kan kurator overdrage medarbejderne, uden </a:t>
            </a:r>
            <a:r>
              <a:rPr lang="da-DK" sz="3200" b="1" dirty="0" smtClean="0">
                <a:solidFill>
                  <a:srgbClr val="FF0000"/>
                </a:solidFill>
              </a:rPr>
              <a:t>erhververen hæfter </a:t>
            </a:r>
            <a:r>
              <a:rPr lang="da-DK" sz="3200" b="1" dirty="0">
                <a:solidFill>
                  <a:srgbClr val="FF0000"/>
                </a:solidFill>
              </a:rPr>
              <a:t>for restancer forud for dekretet.</a:t>
            </a:r>
            <a:r>
              <a:rPr lang="da-DK" sz="3200" dirty="0"/>
              <a:t> Som </a:t>
            </a:r>
            <a:r>
              <a:rPr lang="da-DK" sz="3200" dirty="0" smtClean="0"/>
              <a:t>konsekvens heraf </a:t>
            </a:r>
            <a:r>
              <a:rPr lang="da-DK" sz="3200" dirty="0"/>
              <a:t>anerkender LG, at krav forud for dekretet kan dækkes af LG, idet kravene står tilbage i konkursboet i medfør af konkurslovens § 95.</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1360341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Overdragelsen tilrettelagt inden konkurs </a:t>
            </a:r>
            <a:r>
              <a:rPr lang="da-DK" dirty="0" smtClean="0">
                <a:sym typeface="Wingdings" panose="05000000000000000000" pitchFamily="2" charset="2"/>
              </a:rPr>
              <a:t></a:t>
            </a:r>
            <a:endParaRPr lang="da-DK" dirty="0"/>
          </a:p>
        </p:txBody>
      </p:sp>
      <p:sp>
        <p:nvSpPr>
          <p:cNvPr id="3" name="Pladsholder til indhold 2"/>
          <p:cNvSpPr>
            <a:spLocks noGrp="1"/>
          </p:cNvSpPr>
          <p:nvPr>
            <p:ph sz="half" idx="1"/>
          </p:nvPr>
        </p:nvSpPr>
        <p:spPr/>
        <p:txBody>
          <a:bodyPr>
            <a:normAutofit/>
          </a:bodyPr>
          <a:lstStyle/>
          <a:p>
            <a:pPr marL="0" indent="0">
              <a:buNone/>
            </a:pPr>
            <a:r>
              <a:rPr lang="da-DK" sz="3200" dirty="0"/>
              <a:t>En forudsætning for LG’s praksis er dog, at </a:t>
            </a:r>
            <a:r>
              <a:rPr lang="da-DK" sz="3200" b="1" u="sng" dirty="0">
                <a:solidFill>
                  <a:srgbClr val="FF0000"/>
                </a:solidFill>
              </a:rPr>
              <a:t>aftalen om overtagelse af den økonomiske </a:t>
            </a:r>
            <a:r>
              <a:rPr lang="da-DK" sz="3200" b="1" u="sng" dirty="0" smtClean="0">
                <a:solidFill>
                  <a:srgbClr val="FF0000"/>
                </a:solidFill>
              </a:rPr>
              <a:t>enhed </a:t>
            </a:r>
            <a:r>
              <a:rPr lang="da-DK" sz="3200" b="1" u="sng" dirty="0">
                <a:solidFill>
                  <a:srgbClr val="FF0000"/>
                </a:solidFill>
              </a:rPr>
              <a:t>mellem kurator og køber reelt er indgået efter konkursdekretet. </a:t>
            </a:r>
            <a:r>
              <a:rPr lang="da-DK" sz="3200" dirty="0"/>
              <a:t>Hvis overdragelsen er sket eller </a:t>
            </a:r>
            <a:r>
              <a:rPr lang="da-DK" sz="3200" b="1" u="sng" dirty="0"/>
              <a:t>tilrettelagt</a:t>
            </a:r>
            <a:r>
              <a:rPr lang="da-DK" sz="3200" dirty="0"/>
              <a:t> forud for dekretets afsigelse, hæfter en erhverver fuldt ud for alle krav, idet kurator herved ikke kan antages at være frigjort for krav på massekravsniveau for </a:t>
            </a:r>
            <a:r>
              <a:rPr lang="da-DK" sz="3200" dirty="0" err="1"/>
              <a:t>peri-oden</a:t>
            </a:r>
            <a:r>
              <a:rPr lang="da-DK" sz="3200" dirty="0"/>
              <a:t> indtil dekretet efter konkurslovens § 56, stk. 2. </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6506044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04800" y="287867"/>
            <a:ext cx="11582400" cy="5548439"/>
          </a:xfrm>
        </p:spPr>
        <p:txBody>
          <a:bodyPr/>
          <a:lstStyle/>
          <a:p>
            <a:endParaRPr lang="da-DK" dirty="0"/>
          </a:p>
        </p:txBody>
      </p:sp>
      <p:sp>
        <p:nvSpPr>
          <p:cNvPr id="4" name="Pladsholder til tekst 3"/>
          <p:cNvSpPr>
            <a:spLocks noGrp="1"/>
          </p:cNvSpPr>
          <p:nvPr>
            <p:ph type="body" sz="quarter" idx="10"/>
          </p:nvPr>
        </p:nvSpPr>
        <p:spPr/>
        <p:txBody>
          <a:bodyPr/>
          <a:lstStyle/>
          <a:p>
            <a:endParaRPr lang="da-DK"/>
          </a:p>
        </p:txBody>
      </p:sp>
      <p:cxnSp>
        <p:nvCxnSpPr>
          <p:cNvPr id="5" name="Lige pilforbindelse 4"/>
          <p:cNvCxnSpPr/>
          <p:nvPr/>
        </p:nvCxnSpPr>
        <p:spPr>
          <a:xfrm>
            <a:off x="813547" y="3341594"/>
            <a:ext cx="10972800" cy="87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Nedadbuet pil 5"/>
          <p:cNvSpPr/>
          <p:nvPr/>
        </p:nvSpPr>
        <p:spPr>
          <a:xfrm>
            <a:off x="6172199" y="605118"/>
            <a:ext cx="3919818" cy="15127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kstfelt 4"/>
          <p:cNvSpPr txBox="1"/>
          <p:nvPr/>
        </p:nvSpPr>
        <p:spPr>
          <a:xfrm>
            <a:off x="7758953" y="1775012"/>
            <a:ext cx="622927" cy="3355041"/>
          </a:xfrm>
          <a:prstGeom prst="rect">
            <a:avLst/>
          </a:prstGeom>
          <a:solidFill>
            <a:srgbClr val="FFC000"/>
          </a:solidFill>
        </p:spPr>
        <p:txBody>
          <a:bodyPr vert="wordArtVert" wrap="square" rtlCol="0">
            <a:spAutoFit/>
          </a:bodyPr>
          <a:lstStyle/>
          <a:p>
            <a:r>
              <a:rPr lang="da-DK" sz="2400" b="1" dirty="0" smtClean="0">
                <a:solidFill>
                  <a:srgbClr val="FF0000"/>
                </a:solidFill>
              </a:rPr>
              <a:t>Konkurs</a:t>
            </a:r>
            <a:endParaRPr lang="da-DK" sz="2400" b="1" dirty="0">
              <a:solidFill>
                <a:srgbClr val="FF0000"/>
              </a:solidFill>
            </a:endParaRPr>
          </a:p>
        </p:txBody>
      </p:sp>
      <p:sp>
        <p:nvSpPr>
          <p:cNvPr id="2" name="Tekstfelt 1"/>
          <p:cNvSpPr txBox="1"/>
          <p:nvPr/>
        </p:nvSpPr>
        <p:spPr>
          <a:xfrm>
            <a:off x="1321594" y="2171700"/>
            <a:ext cx="6122194" cy="1015663"/>
          </a:xfrm>
          <a:prstGeom prst="rect">
            <a:avLst/>
          </a:prstGeom>
          <a:noFill/>
        </p:spPr>
        <p:txBody>
          <a:bodyPr wrap="square" rtlCol="0">
            <a:spAutoFit/>
          </a:bodyPr>
          <a:lstStyle/>
          <a:p>
            <a:r>
              <a:rPr lang="da-DK" sz="2000" i="1" dirty="0" smtClean="0"/>
              <a:t>”Goddag, Hr. Kommune, jeg ringer for at fortælle, at det ikke går så godt, så fra på fredag bliver det ikke os, der passer de gamle”</a:t>
            </a:r>
            <a:endParaRPr lang="da-DK" sz="2000" i="1" dirty="0"/>
          </a:p>
        </p:txBody>
      </p:sp>
      <p:sp>
        <p:nvSpPr>
          <p:cNvPr id="9" name="Tekstfelt 8"/>
          <p:cNvSpPr txBox="1"/>
          <p:nvPr/>
        </p:nvSpPr>
        <p:spPr>
          <a:xfrm>
            <a:off x="1347728" y="3729352"/>
            <a:ext cx="5857875" cy="1569660"/>
          </a:xfrm>
          <a:prstGeom prst="rect">
            <a:avLst/>
          </a:prstGeom>
          <a:noFill/>
        </p:spPr>
        <p:txBody>
          <a:bodyPr wrap="square" rtlCol="0">
            <a:spAutoFit/>
          </a:bodyPr>
          <a:lstStyle/>
          <a:p>
            <a:r>
              <a:rPr lang="da-DK" sz="2400" i="1" dirty="0" smtClean="0"/>
              <a:t>”Farvel, Hr. Forkommen, det vil jeg ikke vide noget om, for jeg har ingen medarbejdere ansat, der bare går og venter på at du skulle ringe, og bede om at de tager over”</a:t>
            </a:r>
            <a:endParaRPr lang="da-DK" sz="2400" i="1" dirty="0"/>
          </a:p>
        </p:txBody>
      </p:sp>
      <p:sp>
        <p:nvSpPr>
          <p:cNvPr id="10" name="Tekstfelt 9"/>
          <p:cNvSpPr txBox="1"/>
          <p:nvPr/>
        </p:nvSpPr>
        <p:spPr>
          <a:xfrm>
            <a:off x="8658225" y="3879056"/>
            <a:ext cx="3057525" cy="1323439"/>
          </a:xfrm>
          <a:prstGeom prst="rect">
            <a:avLst/>
          </a:prstGeom>
          <a:noFill/>
        </p:spPr>
        <p:txBody>
          <a:bodyPr wrap="square" rtlCol="0">
            <a:spAutoFit/>
          </a:bodyPr>
          <a:lstStyle/>
          <a:p>
            <a:r>
              <a:rPr lang="da-DK" sz="2000" i="1" dirty="0" smtClean="0"/>
              <a:t>Goddag, Hr. kurator, mon du har en 30-40 fritgående </a:t>
            </a:r>
            <a:r>
              <a:rPr lang="da-DK" sz="2000" i="1" dirty="0" err="1" smtClean="0"/>
              <a:t>SOSU’er</a:t>
            </a:r>
            <a:r>
              <a:rPr lang="da-DK" sz="2000" i="1" dirty="0" smtClean="0"/>
              <a:t> – ja, for du har vel husket at fritstille dem !!!</a:t>
            </a:r>
            <a:endParaRPr lang="da-DK" sz="2000" i="1" dirty="0"/>
          </a:p>
        </p:txBody>
      </p:sp>
    </p:spTree>
    <p:extLst>
      <p:ext uri="{BB962C8B-B14F-4D97-AF65-F5344CB8AC3E}">
        <p14:creationId xmlns:p14="http://schemas.microsoft.com/office/powerpoint/2010/main" val="3736885868"/>
      </p:ext>
    </p:extLst>
  </p:cSld>
  <p:clrMapOvr>
    <a:masterClrMapping/>
  </p:clrMapOvr>
  <p:transition spd="slow">
    <p:cove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dsholder til billede 7"/>
          <p:cNvPicPr>
            <a:picLocks noGrp="1" noChangeAspect="1"/>
          </p:cNvPicPr>
          <p:nvPr>
            <p:ph type="pic" sz="quarter" idx="10"/>
          </p:nvPr>
        </p:nvPicPr>
        <p:blipFill>
          <a:blip r:embed="rId2">
            <a:extLst>
              <a:ext uri="{28A0092B-C50C-407E-A947-70E740481C1C}">
                <a14:useLocalDpi xmlns:a14="http://schemas.microsoft.com/office/drawing/2010/main" val="0"/>
              </a:ext>
            </a:extLst>
          </a:blip>
          <a:stretch>
            <a:fillRect/>
          </a:stretch>
        </p:blipFill>
        <p:spPr>
          <a:xfrm>
            <a:off x="0" y="0"/>
            <a:ext cx="12191999" cy="6070600"/>
          </a:xfrm>
        </p:spPr>
      </p:pic>
      <p:sp>
        <p:nvSpPr>
          <p:cNvPr id="2" name="Titel 1"/>
          <p:cNvSpPr>
            <a:spLocks noGrp="1"/>
          </p:cNvSpPr>
          <p:nvPr>
            <p:ph type="title"/>
          </p:nvPr>
        </p:nvSpPr>
        <p:spPr/>
        <p:txBody>
          <a:bodyPr/>
          <a:lstStyle/>
          <a:p>
            <a:endParaRPr lang="da-DK" dirty="0"/>
          </a:p>
        </p:txBody>
      </p:sp>
      <p:sp>
        <p:nvSpPr>
          <p:cNvPr id="3" name="Pladsholder til indhold 2"/>
          <p:cNvSpPr>
            <a:spLocks noGrp="1"/>
          </p:cNvSpPr>
          <p:nvPr>
            <p:ph sz="half" idx="1"/>
          </p:nvPr>
        </p:nvSpPr>
        <p:spPr>
          <a:xfrm>
            <a:off x="304800" y="1758971"/>
            <a:ext cx="8326438" cy="4077335"/>
          </a:xfrm>
        </p:spPr>
        <p:txBody>
          <a:bodyPr/>
          <a:lstStyle/>
          <a:p>
            <a:r>
              <a:rPr lang="da-DK" sz="1800" dirty="0"/>
              <a:t>(Frederikshavn, hvor det gik ud over medarbejderne fra IMS Service, da firmaet gik konkurs </a:t>
            </a:r>
            <a:r>
              <a:rPr lang="da-DK" sz="1800" dirty="0" smtClean="0"/>
              <a:t>)</a:t>
            </a:r>
          </a:p>
          <a:p>
            <a:endParaRPr lang="da-DK" sz="1800" dirty="0"/>
          </a:p>
          <a:p>
            <a:r>
              <a:rPr lang="da-DK" b="1" dirty="0"/>
              <a:t>“Ud fra et medarbejdersynspunkt er det forrykt, at vi ikke kan overtage medarbejdere uden at hænge på ekstraomkostninger som løn og pension. De ansatte kommer i klemme,” siger kommunens myndighedschef for social og omsorg Hans Ole Steffensen til Fagbladet FOA.</a:t>
            </a:r>
          </a:p>
          <a:p>
            <a:endParaRPr lang="da-DK" dirty="0"/>
          </a:p>
        </p:txBody>
      </p:sp>
      <p:sp>
        <p:nvSpPr>
          <p:cNvPr id="5" name="Pladsholder til tekst 4"/>
          <p:cNvSpPr>
            <a:spLocks noGrp="1"/>
          </p:cNvSpPr>
          <p:nvPr>
            <p:ph type="body" sz="quarter" idx="11"/>
          </p:nvPr>
        </p:nvSpPr>
        <p:spPr/>
        <p:txBody>
          <a:bodyPr/>
          <a:lstStyle/>
          <a:p>
            <a:endParaRPr lang="da-DK" dirty="0"/>
          </a:p>
        </p:txBody>
      </p:sp>
      <p:pic>
        <p:nvPicPr>
          <p:cNvPr id="6" name="Billede 5"/>
          <p:cNvPicPr>
            <a:picLocks noChangeAspect="1"/>
          </p:cNvPicPr>
          <p:nvPr/>
        </p:nvPicPr>
        <p:blipFill>
          <a:blip r:embed="rId3"/>
          <a:stretch>
            <a:fillRect/>
          </a:stretch>
        </p:blipFill>
        <p:spPr>
          <a:xfrm>
            <a:off x="618876" y="526179"/>
            <a:ext cx="5509746" cy="856969"/>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08215772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marL="0" indent="0" algn="ctr">
              <a:buNone/>
            </a:pPr>
            <a:r>
              <a:rPr lang="da-DK" sz="4800" dirty="0" smtClean="0"/>
              <a:t>- Hvem skal have ondt af hvem ?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1884964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457200"/>
            <a:ext cx="11582400" cy="1140355"/>
          </a:xfrm>
        </p:spPr>
        <p:txBody>
          <a:bodyPr>
            <a:noAutofit/>
          </a:bodyPr>
          <a:lstStyle/>
          <a:p>
            <a:r>
              <a:rPr lang="da-DK" sz="2000" dirty="0"/>
              <a:t>Nyhedsmagasinet Danske Kommuner nr. 28 / 2015 </a:t>
            </a:r>
            <a:br>
              <a:rPr lang="da-DK" sz="2000" dirty="0"/>
            </a:br>
            <a:r>
              <a:rPr lang="da-DK" dirty="0"/>
              <a:t>Konkursbølge hærger ældreplejen</a:t>
            </a:r>
            <a:br>
              <a:rPr lang="da-DK" dirty="0"/>
            </a:br>
            <a:endParaRPr lang="da-DK" sz="2000" dirty="0"/>
          </a:p>
        </p:txBody>
      </p:sp>
      <p:sp>
        <p:nvSpPr>
          <p:cNvPr id="4" name="Pladsholder til tekst 3"/>
          <p:cNvSpPr>
            <a:spLocks noGrp="1"/>
          </p:cNvSpPr>
          <p:nvPr>
            <p:ph type="body" sz="quarter" idx="10"/>
          </p:nvPr>
        </p:nvSpPr>
        <p:spPr/>
        <p:txBody>
          <a:bodyPr/>
          <a:lstStyle/>
          <a:p>
            <a:endParaRPr lang="da-DK"/>
          </a:p>
        </p:txBody>
      </p:sp>
      <p:sp>
        <p:nvSpPr>
          <p:cNvPr id="3" name="Pladsholder til indhold 2"/>
          <p:cNvSpPr>
            <a:spLocks noGrp="1"/>
          </p:cNvSpPr>
          <p:nvPr>
            <p:ph sz="half" idx="1"/>
          </p:nvPr>
        </p:nvSpPr>
        <p:spPr/>
        <p:txBody>
          <a:bodyPr>
            <a:normAutofit/>
          </a:bodyPr>
          <a:lstStyle/>
          <a:p>
            <a:endParaRPr lang="da-DK" sz="3200" dirty="0" smtClean="0"/>
          </a:p>
          <a:p>
            <a:pPr marL="0" indent="0">
              <a:buNone/>
            </a:pPr>
            <a:r>
              <a:rPr lang="da-DK" sz="3200" dirty="0" smtClean="0"/>
              <a:t>Private </a:t>
            </a:r>
            <a:r>
              <a:rPr lang="da-DK" sz="3200" dirty="0"/>
              <a:t>plejevirksomheder lukker på stribe. For et halvt år siden gik den største aktør på området, Kærkommen, konkurs, og for nylig kapitulerede også Tryghedsplejen og Bonderosen. For Odense Kommune har tre konkurser på to år været en dyr affære. </a:t>
            </a:r>
            <a:r>
              <a:rPr lang="da-DK" sz="3200" u="sng" dirty="0"/>
              <a:t>Rådmand opfordrer Christiansborg til at stramme lovgivningen.</a:t>
            </a:r>
          </a:p>
          <a:p>
            <a:endParaRPr lang="da-DK" sz="3200" dirty="0"/>
          </a:p>
        </p:txBody>
      </p:sp>
    </p:spTree>
    <p:extLst>
      <p:ext uri="{BB962C8B-B14F-4D97-AF65-F5344CB8AC3E}">
        <p14:creationId xmlns:p14="http://schemas.microsoft.com/office/powerpoint/2010/main" val="1772529507"/>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p:cNvSpPr>
            <a:spLocks noGrp="1"/>
          </p:cNvSpPr>
          <p:nvPr>
            <p:ph type="body" sz="quarter" idx="10"/>
          </p:nvPr>
        </p:nvSpPr>
        <p:spPr/>
        <p:txBody>
          <a:bodyPr/>
          <a:lstStyle/>
          <a:p>
            <a:endParaRPr lang="en-GB"/>
          </a:p>
        </p:txBody>
      </p:sp>
      <p:sp>
        <p:nvSpPr>
          <p:cNvPr id="4" name="Titel 3"/>
          <p:cNvSpPr>
            <a:spLocks noGrp="1"/>
          </p:cNvSpPr>
          <p:nvPr>
            <p:ph type="title"/>
          </p:nvPr>
        </p:nvSpPr>
        <p:spPr>
          <a:xfrm>
            <a:off x="304800" y="397934"/>
            <a:ext cx="11582400" cy="1021821"/>
          </a:xfrm>
        </p:spPr>
        <p:txBody>
          <a:bodyPr>
            <a:normAutofit/>
          </a:bodyPr>
          <a:lstStyle/>
          <a:p>
            <a:r>
              <a:rPr lang="da-DK" sz="3200" dirty="0"/>
              <a:t>Skal konkurser undgås, må kvaliteten i hjemmeplejen vægte højere end prisen, siger formanden for FOA.</a:t>
            </a:r>
            <a:endParaRPr lang="en-GB" sz="3200" dirty="0"/>
          </a:p>
        </p:txBody>
      </p:sp>
      <p:sp>
        <p:nvSpPr>
          <p:cNvPr id="3" name="Pladsholder til indhold 2"/>
          <p:cNvSpPr>
            <a:spLocks noGrp="1"/>
          </p:cNvSpPr>
          <p:nvPr>
            <p:ph sz="half" idx="1"/>
          </p:nvPr>
        </p:nvSpPr>
        <p:spPr>
          <a:xfrm>
            <a:off x="304800" y="1532467"/>
            <a:ext cx="11582400" cy="4303839"/>
          </a:xfrm>
        </p:spPr>
        <p:txBody>
          <a:bodyPr>
            <a:normAutofit/>
          </a:bodyPr>
          <a:lstStyle/>
          <a:p>
            <a:pPr marL="0" indent="0">
              <a:buNone/>
            </a:pPr>
            <a:r>
              <a:rPr lang="da-DK" sz="2000" dirty="0"/>
              <a:t>MANDAG D. 8. MAJ 2017 KL. </a:t>
            </a:r>
            <a:r>
              <a:rPr lang="da-DK" sz="2000" dirty="0" smtClean="0"/>
              <a:t>17:40</a:t>
            </a:r>
          </a:p>
          <a:p>
            <a:pPr marL="0" indent="0">
              <a:buNone/>
            </a:pPr>
            <a:endParaRPr lang="da-DK" sz="2000" dirty="0"/>
          </a:p>
          <a:p>
            <a:pPr marL="0" indent="0">
              <a:buNone/>
            </a:pPr>
            <a:endParaRPr lang="da-DK" sz="2000" dirty="0"/>
          </a:p>
        </p:txBody>
      </p:sp>
      <p:pic>
        <p:nvPicPr>
          <p:cNvPr id="7" name="Pladsholder til indhold 4"/>
          <p:cNvPicPr>
            <a:picLocks noChangeAspect="1"/>
          </p:cNvPicPr>
          <p:nvPr/>
        </p:nvPicPr>
        <p:blipFill>
          <a:blip r:embed="rId2"/>
          <a:stretch>
            <a:fillRect/>
          </a:stretch>
        </p:blipFill>
        <p:spPr>
          <a:xfrm>
            <a:off x="954741" y="2568390"/>
            <a:ext cx="4870567" cy="2507876"/>
          </a:xfrm>
          <a:prstGeom prst="rect">
            <a:avLst/>
          </a:prstGeom>
        </p:spPr>
      </p:pic>
      <p:sp>
        <p:nvSpPr>
          <p:cNvPr id="8" name="Pladsholder til indhold 3"/>
          <p:cNvSpPr txBox="1">
            <a:spLocks/>
          </p:cNvSpPr>
          <p:nvPr/>
        </p:nvSpPr>
        <p:spPr>
          <a:xfrm>
            <a:off x="6417734" y="2348255"/>
            <a:ext cx="5181600" cy="3608573"/>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Grotesque MT Light" charset="0"/>
                <a:ea typeface="Grotesque MT Light" charset="0"/>
                <a:cs typeface="Grotesque MT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Grotesque MT Light" charset="0"/>
                <a:ea typeface="Grotesque MT Light" charset="0"/>
                <a:cs typeface="Grotesque MT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Grotesque MT Light" charset="0"/>
                <a:ea typeface="Grotesque MT Light" charset="0"/>
                <a:cs typeface="Grotesque MT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Grotesque MT Light" charset="0"/>
                <a:ea typeface="Grotesque MT Light" charset="0"/>
                <a:cs typeface="Grotesque MT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Grotesque MT Light" charset="0"/>
                <a:ea typeface="Grotesque MT Light" charset="0"/>
                <a:cs typeface="Grotesque MT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da-DK" dirty="0" smtClean="0"/>
              <a:t>»Man har gang i en prismæssig dødsspiral, hvor virksomhederne underbyder hinanden og lander helt dernede, hvor ingen kan tjene penge, men hvor den ene efter den anden må dreje nøglen om,« siger han.</a:t>
            </a:r>
            <a:endParaRPr lang="da-DK" dirty="0"/>
          </a:p>
        </p:txBody>
      </p:sp>
    </p:spTree>
    <p:extLst>
      <p:ext uri="{BB962C8B-B14F-4D97-AF65-F5344CB8AC3E}">
        <p14:creationId xmlns:p14="http://schemas.microsoft.com/office/powerpoint/2010/main" val="149557294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81000"/>
            <a:ext cx="11582400" cy="759355"/>
          </a:xfrm>
        </p:spPr>
        <p:txBody>
          <a:bodyPr/>
          <a:lstStyle/>
          <a:p>
            <a:r>
              <a:rPr lang="da-DK" dirty="0" err="1"/>
              <a:t>DKnyt</a:t>
            </a:r>
            <a:r>
              <a:rPr lang="da-DK" dirty="0"/>
              <a:t> juni 2015</a:t>
            </a:r>
          </a:p>
        </p:txBody>
      </p:sp>
      <p:sp>
        <p:nvSpPr>
          <p:cNvPr id="4" name="Pladsholder til tekst 3"/>
          <p:cNvSpPr>
            <a:spLocks noGrp="1"/>
          </p:cNvSpPr>
          <p:nvPr>
            <p:ph type="body" sz="quarter" idx="10"/>
          </p:nvPr>
        </p:nvSpPr>
        <p:spPr/>
        <p:txBody>
          <a:bodyPr/>
          <a:lstStyle/>
          <a:p>
            <a:endParaRPr lang="da-DK"/>
          </a:p>
        </p:txBody>
      </p:sp>
      <p:sp>
        <p:nvSpPr>
          <p:cNvPr id="6" name="Pladsholder til indhold 5"/>
          <p:cNvSpPr>
            <a:spLocks noGrp="1"/>
          </p:cNvSpPr>
          <p:nvPr>
            <p:ph sz="half" idx="1"/>
          </p:nvPr>
        </p:nvSpPr>
        <p:spPr>
          <a:xfrm>
            <a:off x="304800" y="1413933"/>
            <a:ext cx="11582400" cy="4422373"/>
          </a:xfrm>
          <a:solidFill>
            <a:schemeClr val="bg1">
              <a:lumMod val="85000"/>
            </a:schemeClr>
          </a:solidFill>
        </p:spPr>
        <p:txBody>
          <a:bodyPr>
            <a:normAutofit fontScale="77500" lnSpcReduction="20000"/>
          </a:bodyPr>
          <a:lstStyle/>
          <a:p>
            <a:pPr marL="0" indent="0">
              <a:buNone/>
            </a:pPr>
            <a:r>
              <a:rPr lang="da-DK" b="1" dirty="0">
                <a:latin typeface="Times New Roman" panose="02020603050405020304" pitchFamily="18" charset="0"/>
              </a:rPr>
              <a:t>VIBORG:</a:t>
            </a:r>
            <a:r>
              <a:rPr lang="da-DK" dirty="0">
                <a:latin typeface="Times New Roman" panose="02020603050405020304" pitchFamily="18" charset="0"/>
              </a:rPr>
              <a:t> Udliciteringen af den kommunale rengøring til Absolut Rengøring, der gik konkurs lige før årsskiftet, medførte, at Lønmodtagernes Garantifond (LG) afgjorde, at der skete en virksomhedsoverdragelse, da kommunen i huj og hast måtte sørge for rengøring i kommunen, efter Absolut Rengørings konkurs.</a:t>
            </a:r>
            <a:br>
              <a:rPr lang="da-DK" dirty="0">
                <a:latin typeface="Times New Roman" panose="02020603050405020304" pitchFamily="18" charset="0"/>
              </a:rPr>
            </a:br>
            <a:r>
              <a:rPr lang="da-DK" dirty="0">
                <a:latin typeface="Times New Roman" panose="02020603050405020304" pitchFamily="18" charset="0"/>
              </a:rPr>
              <a:t>… …</a:t>
            </a:r>
            <a:br>
              <a:rPr lang="da-DK" dirty="0">
                <a:latin typeface="Times New Roman" panose="02020603050405020304" pitchFamily="18" charset="0"/>
              </a:rPr>
            </a:br>
            <a:r>
              <a:rPr lang="da-DK" dirty="0">
                <a:latin typeface="Times New Roman" panose="02020603050405020304" pitchFamily="18" charset="0"/>
              </a:rPr>
              <a:t>Omkring 100 tidligere ansatte i Absolut Rengøring har penge til gode - penge som 3F har lagt ud for de cirka 80 ansatte, som 3F organiserer.</a:t>
            </a:r>
          </a:p>
          <a:p>
            <a:endParaRPr lang="da-DK" dirty="0">
              <a:latin typeface="Times New Roman" panose="02020603050405020304" pitchFamily="18" charset="0"/>
            </a:endParaRPr>
          </a:p>
          <a:p>
            <a:pPr marL="0" indent="0">
              <a:buNone/>
            </a:pPr>
            <a:r>
              <a:rPr lang="da-DK" b="1" dirty="0">
                <a:latin typeface="Times New Roman" panose="02020603050405020304" pitchFamily="18" charset="0"/>
              </a:rPr>
              <a:t>Ikke råd og tid til retssag</a:t>
            </a:r>
            <a:r>
              <a:rPr lang="da-DK" dirty="0">
                <a:latin typeface="Times New Roman" panose="02020603050405020304" pitchFamily="18" charset="0"/>
              </a:rPr>
              <a:t/>
            </a:r>
            <a:br>
              <a:rPr lang="da-DK" dirty="0">
                <a:latin typeface="Times New Roman" panose="02020603050405020304" pitchFamily="18" charset="0"/>
              </a:rPr>
            </a:br>
            <a:r>
              <a:rPr lang="da-DK" dirty="0">
                <a:latin typeface="Times New Roman" panose="02020603050405020304" pitchFamily="18" charset="0"/>
              </a:rPr>
              <a:t>Torsten Nielsen (K), er borgmester i Viborg. Han forklarer, at LG og kurator vurderede klart, at det var en virksomhedsoverdragelse, og kommunen accepterede det på opfordring af deres egen advokat. </a:t>
            </a:r>
            <a:br>
              <a:rPr lang="da-DK" dirty="0">
                <a:latin typeface="Times New Roman" panose="02020603050405020304" pitchFamily="18" charset="0"/>
              </a:rPr>
            </a:br>
            <a:r>
              <a:rPr lang="da-DK" dirty="0">
                <a:latin typeface="Times New Roman" panose="02020603050405020304" pitchFamily="18" charset="0"/>
              </a:rPr>
              <a:t/>
            </a:r>
            <a:br>
              <a:rPr lang="da-DK" dirty="0">
                <a:latin typeface="Times New Roman" panose="02020603050405020304" pitchFamily="18" charset="0"/>
              </a:rPr>
            </a:br>
            <a:r>
              <a:rPr lang="da-DK" dirty="0">
                <a:latin typeface="Times New Roman" panose="02020603050405020304" pitchFamily="18" charset="0"/>
              </a:rPr>
              <a:t>- Vi havde heller ikke råd og tid til at køre en retssag. Det var nu også en klokkeklar sag, som vi erkendte at have tabt, og vi har brugt vanvittig megen tid på det her, siger Torsten Nielsen.</a:t>
            </a:r>
            <a:br>
              <a:rPr lang="da-DK" dirty="0">
                <a:latin typeface="Times New Roman" panose="02020603050405020304" pitchFamily="18" charset="0"/>
              </a:rPr>
            </a:br>
            <a:endParaRPr lang="da-DK" dirty="0"/>
          </a:p>
        </p:txBody>
      </p:sp>
    </p:spTree>
    <p:extLst>
      <p:ext uri="{BB962C8B-B14F-4D97-AF65-F5344CB8AC3E}">
        <p14:creationId xmlns:p14="http://schemas.microsoft.com/office/powerpoint/2010/main" val="2822673845"/>
      </p:ext>
    </p:extLst>
  </p:cSld>
  <p:clrMapOvr>
    <a:masterClrMapping/>
  </p:clrMapOvr>
  <p:transition spd="slow">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95000"/>
            </a:schemeClr>
          </a:solidFill>
        </p:spPr>
        <p:txBody>
          <a:bodyPr>
            <a:noAutofit/>
          </a:bodyPr>
          <a:lstStyle/>
          <a:p>
            <a:r>
              <a:rPr lang="da-DK" sz="2400" dirty="0">
                <a:solidFill>
                  <a:srgbClr val="FF0000"/>
                </a:solidFill>
                <a:latin typeface="Times New Roman" panose="02020603050405020304" pitchFamily="18" charset="0"/>
              </a:rPr>
              <a:t>Det kan koste op mod tre mio. kr. , men det skal ses i den rette sammenhæng, siger han og forklarer:  ”Vi har stadig en samlet besparelse på ni mio. kr. årligt på hele opgaven med rengøring i Viborg Kommune”.</a:t>
            </a:r>
            <a:br>
              <a:rPr lang="da-DK" sz="2400" dirty="0">
                <a:solidFill>
                  <a:srgbClr val="FF0000"/>
                </a:solidFill>
                <a:latin typeface="Times New Roman" panose="02020603050405020304" pitchFamily="18" charset="0"/>
              </a:rPr>
            </a:br>
            <a:endParaRPr lang="da-DK" sz="2400" dirty="0"/>
          </a:p>
        </p:txBody>
      </p:sp>
      <p:sp>
        <p:nvSpPr>
          <p:cNvPr id="3" name="Pladsholder til indhold 2"/>
          <p:cNvSpPr>
            <a:spLocks noGrp="1"/>
          </p:cNvSpPr>
          <p:nvPr>
            <p:ph sz="half" idx="1"/>
          </p:nvPr>
        </p:nvSpPr>
        <p:spPr>
          <a:solidFill>
            <a:schemeClr val="bg1">
              <a:lumMod val="85000"/>
            </a:schemeClr>
          </a:solidFill>
        </p:spPr>
        <p:txBody>
          <a:bodyPr>
            <a:normAutofit fontScale="85000" lnSpcReduction="20000"/>
          </a:bodyPr>
          <a:lstStyle/>
          <a:p>
            <a:pPr marL="0" indent="0">
              <a:buNone/>
            </a:pPr>
            <a:r>
              <a:rPr lang="da-DK" b="1" dirty="0"/>
              <a:t>Vi er blevet klogere</a:t>
            </a:r>
            <a:r>
              <a:rPr lang="da-DK" dirty="0"/>
              <a:t/>
            </a:r>
            <a:br>
              <a:rPr lang="da-DK" dirty="0"/>
            </a:br>
            <a:r>
              <a:rPr lang="da-DK" dirty="0"/>
              <a:t>Borgmesteren mener ikke, der er noget forkert i sagen som sådan.</a:t>
            </a:r>
            <a:br>
              <a:rPr lang="da-DK" dirty="0"/>
            </a:br>
            <a:r>
              <a:rPr lang="da-DK" dirty="0" smtClean="0"/>
              <a:t/>
            </a:r>
            <a:br>
              <a:rPr lang="da-DK" dirty="0" smtClean="0"/>
            </a:br>
            <a:r>
              <a:rPr lang="da-DK" dirty="0" smtClean="0"/>
              <a:t>- </a:t>
            </a:r>
            <a:r>
              <a:rPr lang="da-DK" dirty="0"/>
              <a:t>Vi har haft en fornuftig dialog med 3F i denne sag. Det er jo mennesker, vi har med at gøre. Der skulle jo gøres rent, og der skulle træffes en beslutning. Vi kunne da have ventet med at gøre rent, men så havde vi handlet i ond tro, og det ville være en virksomhedsoverdragelse alligevel, mener Torsten Nielsen.</a:t>
            </a:r>
            <a:br>
              <a:rPr lang="da-DK" dirty="0"/>
            </a:br>
            <a:r>
              <a:rPr lang="da-DK" dirty="0"/>
              <a:t/>
            </a:r>
            <a:br>
              <a:rPr lang="da-DK" dirty="0"/>
            </a:br>
            <a:r>
              <a:rPr lang="da-DK" dirty="0"/>
              <a:t>Han og kommunen er ikke skræmt at denne sag, men der er én ting, der ærgrer ham</a:t>
            </a:r>
            <a:r>
              <a:rPr lang="da-DK" dirty="0" smtClean="0"/>
              <a:t>:</a:t>
            </a:r>
            <a:br>
              <a:rPr lang="da-DK" dirty="0" smtClean="0"/>
            </a:br>
            <a:r>
              <a:rPr lang="da-DK" dirty="0"/>
              <a:t/>
            </a:r>
            <a:br>
              <a:rPr lang="da-DK" dirty="0"/>
            </a:br>
            <a:r>
              <a:rPr lang="da-DK" dirty="0"/>
              <a:t>- At Absolut Rengøring vandt udbuddet i første omgang. </a:t>
            </a:r>
            <a:r>
              <a:rPr lang="da-DK" dirty="0">
                <a:solidFill>
                  <a:srgbClr val="FF0000"/>
                </a:solidFill>
              </a:rPr>
              <a:t>Vi fokuserede desværre for meget på prisen. De ville ikke vinde ét eneste udbud i dag, </a:t>
            </a:r>
            <a:r>
              <a:rPr lang="da-DK" dirty="0"/>
              <a:t>fordi vi er blevet langt klarere på, hvad det er, vi vil have. Der skal være kvalitet i det, og vi skal ikke kun se på økonomi, pointerer Torsten Nielsen.</a:t>
            </a: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725353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pPr algn="ctr"/>
            <a:r>
              <a:rPr lang="da-DK" i="1" dirty="0" smtClean="0"/>
              <a:t>”en økonomisk enhed, der har bevaret sin identitet” </a:t>
            </a:r>
            <a:endParaRPr lang="da-DK" i="1" dirty="0"/>
          </a:p>
        </p:txBody>
      </p:sp>
      <p:sp>
        <p:nvSpPr>
          <p:cNvPr id="3" name="Pladsholder til indhold 2"/>
          <p:cNvSpPr>
            <a:spLocks noGrp="1"/>
          </p:cNvSpPr>
          <p:nvPr>
            <p:ph sz="half" idx="1"/>
          </p:nvPr>
        </p:nvSpPr>
        <p:spPr>
          <a:solidFill>
            <a:schemeClr val="accent1">
              <a:lumMod val="60000"/>
              <a:lumOff val="40000"/>
            </a:schemeClr>
          </a:solidFill>
        </p:spPr>
        <p:txBody>
          <a:bodyPr>
            <a:normAutofit/>
          </a:bodyPr>
          <a:lstStyle/>
          <a:p>
            <a:pPr marL="0" indent="0">
              <a:buNone/>
            </a:pPr>
            <a:r>
              <a:rPr lang="da-DK" dirty="0">
                <a:latin typeface="Raleway" panose="020B0003030101060003" pitchFamily="34" charset="0"/>
              </a:rPr>
              <a:t>§ </a:t>
            </a:r>
            <a:r>
              <a:rPr lang="da-DK" dirty="0" smtClean="0">
                <a:latin typeface="Raleway" panose="020B0003030101060003" pitchFamily="34" charset="0"/>
              </a:rPr>
              <a:t>1. Loven </a:t>
            </a:r>
            <a:r>
              <a:rPr lang="da-DK" dirty="0">
                <a:latin typeface="Raleway" panose="020B0003030101060003" pitchFamily="34" charset="0"/>
              </a:rPr>
              <a:t>finder anvendelse ved </a:t>
            </a:r>
            <a:r>
              <a:rPr lang="da-DK" dirty="0">
                <a:solidFill>
                  <a:srgbClr val="FF0000"/>
                </a:solidFill>
                <a:latin typeface="Raleway" panose="020B0003030101060003" pitchFamily="34" charset="0"/>
              </a:rPr>
              <a:t>overdragelse</a:t>
            </a:r>
            <a:r>
              <a:rPr lang="da-DK" dirty="0">
                <a:latin typeface="Raleway" panose="020B0003030101060003" pitchFamily="34" charset="0"/>
              </a:rPr>
              <a:t>  af en </a:t>
            </a:r>
            <a:r>
              <a:rPr lang="da-DK" dirty="0">
                <a:solidFill>
                  <a:srgbClr val="FFFF00"/>
                </a:solidFill>
                <a:latin typeface="Raleway" panose="020B0003030101060003" pitchFamily="34" charset="0"/>
              </a:rPr>
              <a:t>virksomhed eller en del heraf</a:t>
            </a:r>
            <a:r>
              <a:rPr lang="da-DK" dirty="0">
                <a:latin typeface="Raleway" panose="020B0003030101060003" pitchFamily="34" charset="0"/>
              </a:rPr>
              <a:t> der ligger inden for det område, hvor traktaten om oprettelse af Det europæiske økonomiske Fællesskab finder anvendelse.</a:t>
            </a:r>
          </a:p>
          <a:p>
            <a:pPr marL="0" indent="0">
              <a:buNone/>
            </a:pPr>
            <a:r>
              <a:rPr lang="da-DK" dirty="0" smtClean="0">
                <a:latin typeface="Raleway" panose="020B0003030101060003" pitchFamily="34" charset="0"/>
              </a:rPr>
              <a:t>Stk</a:t>
            </a:r>
            <a:r>
              <a:rPr lang="da-DK" dirty="0">
                <a:latin typeface="Raleway" panose="020B0003030101060003" pitchFamily="34" charset="0"/>
              </a:rPr>
              <a:t>. 2.  Denne lov finder anvendelse på offentlige og private virksomheder, der udøver en økonomisk aktivitet, uanset om de virker med gevinst for øje. </a:t>
            </a:r>
          </a:p>
          <a:p>
            <a:pPr marL="0" indent="0">
              <a:buNone/>
            </a:pPr>
            <a:r>
              <a:rPr lang="da-DK" dirty="0">
                <a:latin typeface="Raleway" panose="020B0003030101060003" pitchFamily="34" charset="0"/>
              </a:rPr>
              <a:t>Stk. 3. Denne lov finder anvendelse ved et konkursbos videresalg af en virksomhed eller en del heraf til en erhverver. </a:t>
            </a: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240777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marL="0" indent="0" algn="ctr">
              <a:buNone/>
            </a:pPr>
            <a:r>
              <a:rPr lang="da-DK" sz="4800" dirty="0" smtClean="0"/>
              <a:t>- Lønmodtagerne venter og venter og venter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1262912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LG Loven</a:t>
            </a:r>
            <a:br>
              <a:rPr lang="da-DK" dirty="0"/>
            </a:br>
            <a:endParaRPr lang="da-DK" dirty="0"/>
          </a:p>
        </p:txBody>
      </p:sp>
      <p:sp>
        <p:nvSpPr>
          <p:cNvPr id="3" name="Pladsholder til indhold 2"/>
          <p:cNvSpPr>
            <a:spLocks noGrp="1"/>
          </p:cNvSpPr>
          <p:nvPr>
            <p:ph sz="half" idx="1"/>
          </p:nvPr>
        </p:nvSpPr>
        <p:spPr/>
        <p:txBody>
          <a:bodyPr/>
          <a:lstStyle/>
          <a:p>
            <a:pPr marL="0" indent="0">
              <a:buNone/>
            </a:pPr>
            <a:r>
              <a:rPr lang="da-DK" b="1" dirty="0"/>
              <a:t>§ 8</a:t>
            </a:r>
          </a:p>
          <a:p>
            <a:pPr marL="0" indent="0">
              <a:buNone/>
            </a:pPr>
            <a:r>
              <a:rPr lang="da-DK" dirty="0" smtClean="0"/>
              <a:t/>
            </a:r>
            <a:br>
              <a:rPr lang="da-DK" dirty="0" smtClean="0"/>
            </a:br>
            <a:r>
              <a:rPr lang="da-DK" dirty="0" smtClean="0"/>
              <a:t>Overdrager </a:t>
            </a:r>
            <a:r>
              <a:rPr lang="da-DK" dirty="0"/>
              <a:t>lønmodtageren de i § 2 nævnte krav, bortfalder adgangen til at opnå betaling fra fonden, medmindre overdragelsen sker til vedkommende lønmodtager- eller arbejdsgiverorganisation eller til vedkommende statsanerkendte arbejdsløshedskasse. </a:t>
            </a: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62927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LG Loven</a:t>
            </a:r>
            <a:br>
              <a:rPr lang="da-DK" dirty="0"/>
            </a:br>
            <a:endParaRPr lang="da-DK" dirty="0"/>
          </a:p>
        </p:txBody>
      </p:sp>
      <p:sp>
        <p:nvSpPr>
          <p:cNvPr id="3" name="Pladsholder til indhold 2"/>
          <p:cNvSpPr>
            <a:spLocks noGrp="1"/>
          </p:cNvSpPr>
          <p:nvPr>
            <p:ph sz="half" idx="1"/>
          </p:nvPr>
        </p:nvSpPr>
        <p:spPr/>
        <p:txBody>
          <a:bodyPr/>
          <a:lstStyle/>
          <a:p>
            <a:pPr marL="0" indent="0">
              <a:buNone/>
            </a:pPr>
            <a:r>
              <a:rPr lang="da-DK" b="1" dirty="0"/>
              <a:t>§ 6</a:t>
            </a:r>
          </a:p>
          <a:p>
            <a:pPr marL="0" indent="0">
              <a:buNone/>
            </a:pPr>
            <a:r>
              <a:rPr lang="da-DK" dirty="0" smtClean="0"/>
              <a:t/>
            </a:r>
            <a:br>
              <a:rPr lang="da-DK" dirty="0" smtClean="0"/>
            </a:br>
            <a:r>
              <a:rPr lang="da-DK" dirty="0" smtClean="0"/>
              <a:t>Bestrides </a:t>
            </a:r>
            <a:r>
              <a:rPr lang="da-DK" dirty="0"/>
              <a:t>kravet af arbejdsgiveren eller hans bo, eller finder fonden, at kravet er utilstrækkeligt dokumenteret, kan fonden henvise lønmodtageren til at søge kravet fastslået ved domstolene.</a:t>
            </a: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262862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LG Loven</a:t>
            </a:r>
            <a:br>
              <a:rPr lang="da-DK" dirty="0"/>
            </a:br>
            <a:endParaRPr lang="da-DK" dirty="0"/>
          </a:p>
        </p:txBody>
      </p:sp>
      <p:sp>
        <p:nvSpPr>
          <p:cNvPr id="3" name="Pladsholder til indhold 2"/>
          <p:cNvSpPr>
            <a:spLocks noGrp="1"/>
          </p:cNvSpPr>
          <p:nvPr>
            <p:ph sz="half" idx="1"/>
          </p:nvPr>
        </p:nvSpPr>
        <p:spPr/>
        <p:txBody>
          <a:bodyPr>
            <a:normAutofit/>
          </a:bodyPr>
          <a:lstStyle/>
          <a:p>
            <a:pPr marL="0" indent="0">
              <a:buNone/>
            </a:pPr>
            <a:r>
              <a:rPr lang="da-DK" b="1" dirty="0"/>
              <a:t>§ 5</a:t>
            </a:r>
          </a:p>
          <a:p>
            <a:pPr marL="0" indent="0">
              <a:buNone/>
            </a:pPr>
            <a:r>
              <a:rPr lang="da-DK" sz="1600" dirty="0"/>
              <a:t>Offentlige myndigheder, arbejdsgivere og faglige organisationer skal efter anmodning give fonden oplysninger, der har betydning for afgørelser om udbetaling fra fonden. </a:t>
            </a:r>
          </a:p>
          <a:p>
            <a:pPr marL="0" indent="0">
              <a:buNone/>
            </a:pPr>
            <a:endParaRPr lang="da-DK" dirty="0" smtClean="0"/>
          </a:p>
          <a:p>
            <a:pPr marL="0" indent="0">
              <a:buNone/>
            </a:pPr>
            <a:r>
              <a:rPr lang="da-DK" dirty="0" smtClean="0"/>
              <a:t>Stk</a:t>
            </a:r>
            <a:r>
              <a:rPr lang="da-DK" dirty="0"/>
              <a:t>. 2. Fonden kan til brug for administrationen af denne lov få terminaladgang til oplysninger i indkomstregisteret, jf. lov om et indkomstregister § 7.</a:t>
            </a:r>
          </a:p>
          <a:p>
            <a:endParaRPr lang="da-DK" sz="4800" dirty="0"/>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4229838606"/>
      </p:ext>
    </p:extLst>
  </p:cSld>
  <p:clrMapOvr>
    <a:masterClrMapping/>
  </p:clrMapOvr>
  <p:transition spd="slow">
    <p:wip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a-DK"/>
          </a:p>
        </p:txBody>
      </p:sp>
      <p:sp>
        <p:nvSpPr>
          <p:cNvPr id="3" name="Pladsholder til indhold 2"/>
          <p:cNvSpPr>
            <a:spLocks noGrp="1"/>
          </p:cNvSpPr>
          <p:nvPr>
            <p:ph sz="half" idx="1"/>
          </p:nvPr>
        </p:nvSpPr>
        <p:spPr/>
        <p:txBody>
          <a:bodyPr>
            <a:normAutofit/>
          </a:bodyPr>
          <a:lstStyle/>
          <a:p>
            <a:pPr marL="0" indent="0" algn="ctr">
              <a:buNone/>
            </a:pPr>
            <a:r>
              <a:rPr lang="da-DK" sz="4800" dirty="0" smtClean="0"/>
              <a:t>- </a:t>
            </a:r>
            <a:r>
              <a:rPr lang="da-DK" sz="4800" dirty="0" err="1" smtClean="0"/>
              <a:t>LGs</a:t>
            </a:r>
            <a:r>
              <a:rPr lang="da-DK" sz="4800" dirty="0" smtClean="0"/>
              <a:t> anvisning af hvad man gør -</a:t>
            </a:r>
            <a:endParaRPr lang="da-DK" sz="48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175096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735013"/>
          </a:xfrm>
        </p:spPr>
        <p:txBody>
          <a:bodyPr/>
          <a:lstStyle/>
          <a:p>
            <a:r>
              <a:rPr lang="da-DK" dirty="0" smtClean="0"/>
              <a:t>LG: Lad </a:t>
            </a:r>
            <a:r>
              <a:rPr lang="da-DK" dirty="0" err="1" smtClean="0"/>
              <a:t>rekonstruktøren</a:t>
            </a:r>
            <a:r>
              <a:rPr lang="da-DK" dirty="0" smtClean="0"/>
              <a:t> drive biksen</a:t>
            </a:r>
            <a:endParaRPr lang="da-DK" dirty="0"/>
          </a:p>
        </p:txBody>
      </p:sp>
      <p:sp>
        <p:nvSpPr>
          <p:cNvPr id="3" name="Pladsholder til indhold 2"/>
          <p:cNvSpPr>
            <a:spLocks noGrp="1"/>
          </p:cNvSpPr>
          <p:nvPr>
            <p:ph sz="half" idx="1"/>
          </p:nvPr>
        </p:nvSpPr>
        <p:spPr/>
        <p:txBody>
          <a:bodyPr>
            <a:normAutofit lnSpcReduction="10000"/>
          </a:bodyPr>
          <a:lstStyle/>
          <a:p>
            <a:pPr marL="0" indent="0">
              <a:buNone/>
            </a:pPr>
            <a:r>
              <a:rPr lang="da-DK" dirty="0" smtClean="0"/>
              <a:t>I </a:t>
            </a:r>
            <a:r>
              <a:rPr lang="da-DK" dirty="0"/>
              <a:t>første omgang kunne kommunerne uden nogen særlig merudgift have stillet sikkerhed </a:t>
            </a:r>
            <a:r>
              <a:rPr lang="da-DK" dirty="0" smtClean="0"/>
              <a:t>for </a:t>
            </a:r>
            <a:r>
              <a:rPr lang="da-DK" dirty="0" err="1" smtClean="0"/>
              <a:t>rekonstruktørens</a:t>
            </a:r>
            <a:r>
              <a:rPr lang="da-DK" dirty="0" smtClean="0"/>
              <a:t> </a:t>
            </a:r>
            <a:r>
              <a:rPr lang="da-DK" dirty="0"/>
              <a:t>eller kurators udgifter til løn med videre, således at kurator i en </a:t>
            </a:r>
            <a:r>
              <a:rPr lang="da-DK" dirty="0" smtClean="0"/>
              <a:t>periode efter </a:t>
            </a:r>
            <a:r>
              <a:rPr lang="da-DK" dirty="0"/>
              <a:t>dekretets afsigelse kunne videreføre driften, uden at det var nødvendigt at overtage </a:t>
            </a:r>
            <a:r>
              <a:rPr lang="da-DK" dirty="0" smtClean="0"/>
              <a:t>alle opgaverne </a:t>
            </a:r>
            <a:r>
              <a:rPr lang="da-DK" dirty="0"/>
              <a:t>i et forhastet tempo. Kurator kunne således fortsætte med at anvende </a:t>
            </a:r>
            <a:r>
              <a:rPr lang="da-DK" dirty="0" smtClean="0"/>
              <a:t>lønmodtagernes arbejdskraft </a:t>
            </a:r>
            <a:r>
              <a:rPr lang="da-DK" dirty="0"/>
              <a:t>i op til 14 dage efter afsigelse af konkursdekret mod sikkerhed for </a:t>
            </a:r>
            <a:r>
              <a:rPr lang="da-DK" dirty="0" smtClean="0"/>
              <a:t>betaling af </a:t>
            </a:r>
            <a:r>
              <a:rPr lang="da-DK" dirty="0"/>
              <a:t>lønnen, jf. konkurslovens 63.</a:t>
            </a:r>
          </a:p>
          <a:p>
            <a:pPr marL="0" indent="0">
              <a:buNone/>
            </a:pPr>
            <a:r>
              <a:rPr lang="da-DK" dirty="0"/>
              <a:t>Udgifterne hertil ville være begrænset, idet der må være en formodning for, at </a:t>
            </a:r>
            <a:r>
              <a:rPr lang="da-DK" dirty="0" err="1" smtClean="0"/>
              <a:t>kommunernesbetaling</a:t>
            </a:r>
            <a:r>
              <a:rPr lang="da-DK" dirty="0" smtClean="0"/>
              <a:t> </a:t>
            </a:r>
            <a:r>
              <a:rPr lang="da-DK" dirty="0"/>
              <a:t>til kurator for den leverede ydelse i samme periode ville dække lønudgiften.</a:t>
            </a:r>
            <a:endParaRPr lang="da-DK" sz="40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7329233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4800" y="365125"/>
            <a:ext cx="11582400" cy="1149350"/>
          </a:xfrm>
        </p:spPr>
        <p:txBody>
          <a:bodyPr>
            <a:normAutofit fontScale="90000"/>
          </a:bodyPr>
          <a:lstStyle/>
          <a:p>
            <a:r>
              <a:rPr lang="da-DK" dirty="0" smtClean="0"/>
              <a:t>LG: Sikre sig endelig fritstilling forud for overtagelsestidspunktet</a:t>
            </a:r>
            <a:endParaRPr lang="da-DK" dirty="0"/>
          </a:p>
        </p:txBody>
      </p:sp>
      <p:sp>
        <p:nvSpPr>
          <p:cNvPr id="3" name="Pladsholder til indhold 2"/>
          <p:cNvSpPr>
            <a:spLocks noGrp="1"/>
          </p:cNvSpPr>
          <p:nvPr>
            <p:ph sz="half" idx="1"/>
          </p:nvPr>
        </p:nvSpPr>
        <p:spPr/>
        <p:txBody>
          <a:bodyPr>
            <a:normAutofit fontScale="85000" lnSpcReduction="10000"/>
          </a:bodyPr>
          <a:lstStyle/>
          <a:p>
            <a:pPr marL="0" indent="0">
              <a:buNone/>
            </a:pPr>
            <a:r>
              <a:rPr lang="da-DK" dirty="0"/>
              <a:t>Herved havde kommunerne fået 14 dage til at afdække, hvor mange lønmodtagere </a:t>
            </a:r>
            <a:r>
              <a:rPr lang="da-DK" dirty="0" smtClean="0"/>
              <a:t>kommunerne havde </a:t>
            </a:r>
            <a:r>
              <a:rPr lang="da-DK" dirty="0"/>
              <a:t>behov for at overtage. Såfremt det viste sig, at kommunerne havde behov for </a:t>
            </a:r>
            <a:r>
              <a:rPr lang="da-DK" dirty="0" smtClean="0"/>
              <a:t>et betydeligt </a:t>
            </a:r>
            <a:r>
              <a:rPr lang="da-DK" dirty="0"/>
              <a:t>antal lønmodtagere, </a:t>
            </a:r>
            <a:r>
              <a:rPr lang="da-DK" dirty="0" smtClean="0"/>
              <a:t>og at </a:t>
            </a:r>
            <a:r>
              <a:rPr lang="da-DK" dirty="0"/>
              <a:t>der derfor </a:t>
            </a:r>
            <a:r>
              <a:rPr lang="da-DK" dirty="0" smtClean="0"/>
              <a:t>var </a:t>
            </a:r>
            <a:r>
              <a:rPr lang="da-DK" dirty="0"/>
              <a:t>risiko for, at </a:t>
            </a:r>
            <a:r>
              <a:rPr lang="da-DK" dirty="0" err="1" smtClean="0"/>
              <a:t>virksomhedsoverdragelsesIoven</a:t>
            </a:r>
            <a:r>
              <a:rPr lang="da-DK" dirty="0" smtClean="0"/>
              <a:t> kunne </a:t>
            </a:r>
            <a:r>
              <a:rPr lang="da-DK" dirty="0"/>
              <a:t>finde anvendelse, kunne kommunerne under ordnede forhold have valgt </a:t>
            </a:r>
            <a:r>
              <a:rPr lang="da-DK" dirty="0" smtClean="0"/>
              <a:t>at overtage </a:t>
            </a:r>
            <a:r>
              <a:rPr lang="da-DK" dirty="0"/>
              <a:t>det nødvendige antal lønmodtagere </a:t>
            </a:r>
            <a:r>
              <a:rPr lang="da-DK" dirty="0" smtClean="0"/>
              <a:t>fra konkursboet</a:t>
            </a:r>
            <a:r>
              <a:rPr lang="da-DK" dirty="0"/>
              <a:t>. </a:t>
            </a:r>
            <a:r>
              <a:rPr lang="da-DK" dirty="0" smtClean="0"/>
              <a:t>Ved </a:t>
            </a:r>
            <a:r>
              <a:rPr lang="da-DK" dirty="0"/>
              <a:t>denne </a:t>
            </a:r>
            <a:r>
              <a:rPr lang="da-DK" dirty="0" smtClean="0"/>
              <a:t>fremgangsmåde kunne </a:t>
            </a:r>
            <a:r>
              <a:rPr lang="da-DK" dirty="0"/>
              <a:t>kommunerne dels sikre sig, at det blev aftalt med kurator, at de øvrige </a:t>
            </a:r>
            <a:r>
              <a:rPr lang="da-DK" dirty="0" smtClean="0"/>
              <a:t>lønmodtagere blev </a:t>
            </a:r>
            <a:r>
              <a:rPr lang="da-DK" dirty="0"/>
              <a:t>fritstillet forud for </a:t>
            </a:r>
            <a:r>
              <a:rPr lang="da-DK" dirty="0" smtClean="0"/>
              <a:t>overtagelsestidspunktet</a:t>
            </a:r>
            <a:r>
              <a:rPr lang="da-DK" dirty="0"/>
              <a:t>, og dels sikre sig, at der i det </a:t>
            </a:r>
            <a:r>
              <a:rPr lang="da-DK" dirty="0" smtClean="0"/>
              <a:t>nødvendige omfang </a:t>
            </a:r>
            <a:r>
              <a:rPr lang="da-DK" dirty="0"/>
              <a:t>blev aftalt refusion med kurator, såfremt der blev </a:t>
            </a:r>
            <a:r>
              <a:rPr lang="da-DK" dirty="0" smtClean="0"/>
              <a:t>overtaget </a:t>
            </a:r>
            <a:r>
              <a:rPr lang="da-DK" dirty="0"/>
              <a:t>nødvendige § 95-krav.</a:t>
            </a:r>
          </a:p>
          <a:p>
            <a:pPr marL="0" indent="0">
              <a:buNone/>
            </a:pPr>
            <a:r>
              <a:rPr lang="da-DK" dirty="0"/>
              <a:t>Dette ville have været i alles interesse, idet kurator også havde en væsentlig interesse i </a:t>
            </a:r>
            <a:r>
              <a:rPr lang="da-DK" dirty="0" smtClean="0"/>
              <a:t>at begrænse </a:t>
            </a:r>
            <a:r>
              <a:rPr lang="da-DK" dirty="0"/>
              <a:t>de latente§ 95-forpligtigelser i konkursboet i form af opsigelsesvarsler.</a:t>
            </a:r>
            <a:endParaRPr lang="da-DK" sz="4000"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43255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pPr algn="ctr"/>
            <a:r>
              <a:rPr lang="da-DK" i="1" dirty="0" smtClean="0"/>
              <a:t>”en økonomisk enhed, der har bevaret sin identitet” </a:t>
            </a:r>
            <a:endParaRPr lang="da-DK" i="1" dirty="0"/>
          </a:p>
        </p:txBody>
      </p:sp>
      <p:sp>
        <p:nvSpPr>
          <p:cNvPr id="3" name="Pladsholder til indhold 2"/>
          <p:cNvSpPr>
            <a:spLocks noGrp="1"/>
          </p:cNvSpPr>
          <p:nvPr>
            <p:ph sz="half" idx="1"/>
          </p:nvPr>
        </p:nvSpPr>
        <p:spPr>
          <a:solidFill>
            <a:schemeClr val="accent1">
              <a:lumMod val="60000"/>
              <a:lumOff val="40000"/>
            </a:schemeClr>
          </a:solidFill>
        </p:spPr>
        <p:txBody>
          <a:bodyPr>
            <a:normAutofit/>
          </a:bodyPr>
          <a:lstStyle/>
          <a:p>
            <a:pPr marL="0" indent="0">
              <a:buNone/>
            </a:pPr>
            <a:r>
              <a:rPr lang="da-DK" sz="3600" i="1" dirty="0" smtClean="0">
                <a:latin typeface="Raleway" panose="020B0003030101060003" pitchFamily="34" charset="0"/>
                <a:ea typeface="Raleway" charset="0"/>
                <a:cs typeface="Raleway" charset="0"/>
              </a:rPr>
              <a:t>Overdragelsen skal</a:t>
            </a:r>
            <a:endParaRPr lang="da-DK" sz="3600" i="1" dirty="0">
              <a:latin typeface="Raleway" panose="020B0003030101060003" pitchFamily="34" charset="0"/>
              <a:ea typeface="Raleway" charset="0"/>
              <a:cs typeface="Raleway" charset="0"/>
            </a:endParaRPr>
          </a:p>
          <a:p>
            <a:pPr marL="1200150" lvl="1" indent="-742950">
              <a:buFont typeface="+mj-lt"/>
              <a:buAutoNum type="arabicPeriod"/>
            </a:pPr>
            <a:r>
              <a:rPr lang="da-DK" sz="3600" i="1" dirty="0" smtClean="0">
                <a:latin typeface="Raleway" panose="020B0003030101060003" pitchFamily="34" charset="0"/>
                <a:ea typeface="Raleway" charset="0"/>
                <a:cs typeface="Raleway" charset="0"/>
              </a:rPr>
              <a:t>Medføre et </a:t>
            </a:r>
            <a:r>
              <a:rPr lang="da-DK" sz="3600" i="1" dirty="0">
                <a:latin typeface="Raleway" panose="020B0003030101060003" pitchFamily="34" charset="0"/>
                <a:ea typeface="Raleway" charset="0"/>
                <a:cs typeface="Raleway" charset="0"/>
              </a:rPr>
              <a:t>arbejdsgiverskifte,</a:t>
            </a:r>
          </a:p>
          <a:p>
            <a:pPr marL="1200150" lvl="1" indent="-742950">
              <a:buFont typeface="+mj-lt"/>
              <a:buAutoNum type="arabicPeriod"/>
            </a:pPr>
            <a:r>
              <a:rPr lang="da-DK" sz="3600" i="1" dirty="0" smtClean="0">
                <a:latin typeface="Raleway" panose="020B0003030101060003" pitchFamily="34" charset="0"/>
                <a:ea typeface="Raleway" charset="0"/>
                <a:cs typeface="Raleway" charset="0"/>
              </a:rPr>
              <a:t>ske </a:t>
            </a:r>
            <a:r>
              <a:rPr lang="da-DK" sz="3600" i="1" dirty="0">
                <a:latin typeface="Raleway" panose="020B0003030101060003" pitchFamily="34" charset="0"/>
                <a:ea typeface="Raleway" charset="0"/>
                <a:cs typeface="Raleway" charset="0"/>
              </a:rPr>
              <a:t>ved aftale eller en anden form for </a:t>
            </a:r>
            <a:r>
              <a:rPr lang="da-DK" sz="3600" i="1" dirty="0" smtClean="0">
                <a:latin typeface="Raleway" panose="020B0003030101060003" pitchFamily="34" charset="0"/>
                <a:ea typeface="Raleway" charset="0"/>
                <a:cs typeface="Raleway" charset="0"/>
              </a:rPr>
              <a:t>overdragelse</a:t>
            </a:r>
            <a:endParaRPr lang="da-DK" sz="3600" i="1" dirty="0">
              <a:latin typeface="Raleway" panose="020B0003030101060003" pitchFamily="34" charset="0"/>
              <a:ea typeface="Raleway" charset="0"/>
              <a:cs typeface="Raleway" charset="0"/>
            </a:endParaRPr>
          </a:p>
          <a:p>
            <a:pPr marL="1200150" lvl="1" indent="-742950">
              <a:buFont typeface="+mj-lt"/>
              <a:buAutoNum type="arabicPeriod"/>
            </a:pPr>
            <a:r>
              <a:rPr lang="da-DK" sz="3600" i="1" dirty="0" smtClean="0">
                <a:latin typeface="Raleway" panose="020B0003030101060003" pitchFamily="34" charset="0"/>
                <a:ea typeface="Raleway" charset="0"/>
                <a:cs typeface="Raleway" charset="0"/>
              </a:rPr>
              <a:t>skal </a:t>
            </a:r>
            <a:r>
              <a:rPr lang="da-DK" sz="3600" i="1" dirty="0">
                <a:latin typeface="Raleway" panose="020B0003030101060003" pitchFamily="34" charset="0"/>
                <a:ea typeface="Raleway" charset="0"/>
                <a:cs typeface="Raleway" charset="0"/>
              </a:rPr>
              <a:t>vedrøre en virksomhed eller en del heraf, der </a:t>
            </a:r>
            <a:r>
              <a:rPr lang="da-DK" sz="3600" i="1" dirty="0" smtClean="0">
                <a:latin typeface="Raleway" panose="020B0003030101060003" pitchFamily="34" charset="0"/>
                <a:ea typeface="Raleway" charset="0"/>
                <a:cs typeface="Raleway" charset="0"/>
              </a:rPr>
              <a:t>er </a:t>
            </a:r>
            <a:r>
              <a:rPr lang="da-DK" sz="3600" b="1" i="1" dirty="0" smtClean="0">
                <a:latin typeface="Raleway" panose="020B0003030101060003" pitchFamily="34" charset="0"/>
                <a:ea typeface="Raleway" charset="0"/>
                <a:cs typeface="Raleway" charset="0"/>
              </a:rPr>
              <a:t>”en </a:t>
            </a:r>
            <a:r>
              <a:rPr lang="da-DK" sz="3600" b="1" i="1" dirty="0">
                <a:latin typeface="Raleway" panose="020B0003030101060003" pitchFamily="34" charset="0"/>
                <a:ea typeface="Raleway" charset="0"/>
                <a:cs typeface="Raleway" charset="0"/>
              </a:rPr>
              <a:t>økonomisk enhed, der har bevaret sin identitet”</a:t>
            </a:r>
          </a:p>
          <a:p>
            <a:pPr marL="285750" indent="-285750">
              <a:buFont typeface="Arial" panose="020B0604020202020204" pitchFamily="34" charset="0"/>
              <a:buChar char="•"/>
            </a:pPr>
            <a:endParaRPr lang="da-DK" sz="3600" dirty="0">
              <a:solidFill>
                <a:schemeClr val="bg2"/>
              </a:solidFill>
              <a:latin typeface="Raleway" panose="020B0003030101060003" pitchFamily="34" charset="0"/>
              <a:ea typeface="Raleway" charset="0"/>
              <a:cs typeface="Raleway" charset="0"/>
            </a:endParaRPr>
          </a:p>
          <a:p>
            <a:endParaRPr lang="da-DK" dirty="0"/>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23754072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p:cNvSpPr>
            <a:spLocks noGrp="1"/>
          </p:cNvSpPr>
          <p:nvPr>
            <p:ph sz="half" idx="1"/>
          </p:nvPr>
        </p:nvSpPr>
        <p:spPr>
          <a:xfrm>
            <a:off x="304800" y="287867"/>
            <a:ext cx="11582400" cy="5548439"/>
          </a:xfrm>
        </p:spPr>
        <p:txBody>
          <a:bodyPr/>
          <a:lstStyle/>
          <a:p>
            <a:endParaRPr lang="da-DK" dirty="0"/>
          </a:p>
        </p:txBody>
      </p:sp>
      <p:sp>
        <p:nvSpPr>
          <p:cNvPr id="4" name="Pladsholder til tekst 3"/>
          <p:cNvSpPr>
            <a:spLocks noGrp="1"/>
          </p:cNvSpPr>
          <p:nvPr>
            <p:ph type="body" sz="quarter" idx="10"/>
          </p:nvPr>
        </p:nvSpPr>
        <p:spPr/>
        <p:txBody>
          <a:bodyPr/>
          <a:lstStyle/>
          <a:p>
            <a:endParaRPr lang="da-DK"/>
          </a:p>
        </p:txBody>
      </p:sp>
      <p:cxnSp>
        <p:nvCxnSpPr>
          <p:cNvPr id="5" name="Lige pilforbindelse 4"/>
          <p:cNvCxnSpPr/>
          <p:nvPr/>
        </p:nvCxnSpPr>
        <p:spPr>
          <a:xfrm>
            <a:off x="813547" y="3341594"/>
            <a:ext cx="10972800" cy="87406"/>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6" name="Nedadbuet pil 5"/>
          <p:cNvSpPr/>
          <p:nvPr/>
        </p:nvSpPr>
        <p:spPr>
          <a:xfrm>
            <a:off x="6172199" y="605118"/>
            <a:ext cx="3919818" cy="1512794"/>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
        <p:nvSpPr>
          <p:cNvPr id="7" name="Tekstfelt 4"/>
          <p:cNvSpPr txBox="1"/>
          <p:nvPr/>
        </p:nvSpPr>
        <p:spPr>
          <a:xfrm>
            <a:off x="7758953" y="1775012"/>
            <a:ext cx="622927" cy="3355041"/>
          </a:xfrm>
          <a:prstGeom prst="rect">
            <a:avLst/>
          </a:prstGeom>
          <a:solidFill>
            <a:srgbClr val="FFC000"/>
          </a:solidFill>
        </p:spPr>
        <p:txBody>
          <a:bodyPr vert="wordArtVert" wrap="square" rtlCol="0">
            <a:spAutoFit/>
          </a:bodyPr>
          <a:lstStyle/>
          <a:p>
            <a:r>
              <a:rPr lang="da-DK" sz="2400" b="1" dirty="0" smtClean="0">
                <a:solidFill>
                  <a:srgbClr val="FF0000"/>
                </a:solidFill>
              </a:rPr>
              <a:t>Konkurs</a:t>
            </a:r>
            <a:endParaRPr lang="da-DK" sz="2400" b="1" dirty="0">
              <a:solidFill>
                <a:srgbClr val="FF0000"/>
              </a:solidFill>
            </a:endParaRPr>
          </a:p>
        </p:txBody>
      </p:sp>
      <p:sp>
        <p:nvSpPr>
          <p:cNvPr id="8" name="Tekstfelt 7"/>
          <p:cNvSpPr txBox="1"/>
          <p:nvPr/>
        </p:nvSpPr>
        <p:spPr>
          <a:xfrm>
            <a:off x="4500564" y="2386013"/>
            <a:ext cx="3028950" cy="156966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marL="285750" indent="-285750">
              <a:buFont typeface="Arial" panose="020B0604020202020204" pitchFamily="34" charset="0"/>
              <a:buChar char="•"/>
            </a:pPr>
            <a:r>
              <a:rPr lang="da-DK" sz="3200" dirty="0" smtClean="0"/>
              <a:t>Driftsmateriel</a:t>
            </a:r>
          </a:p>
          <a:p>
            <a:pPr marL="285750" indent="-285750">
              <a:buFont typeface="Arial" panose="020B0604020202020204" pitchFamily="34" charset="0"/>
              <a:buChar char="•"/>
            </a:pPr>
            <a:r>
              <a:rPr lang="da-DK" sz="3200" dirty="0" smtClean="0"/>
              <a:t>Goodwill</a:t>
            </a:r>
          </a:p>
          <a:p>
            <a:pPr marL="285750" indent="-285750">
              <a:buFont typeface="Arial" panose="020B0604020202020204" pitchFamily="34" charset="0"/>
              <a:buChar char="•"/>
            </a:pPr>
            <a:r>
              <a:rPr lang="da-DK" sz="3200" dirty="0" smtClean="0"/>
              <a:t>Arbejdskraft</a:t>
            </a:r>
            <a:endParaRPr lang="da-DK" sz="3200" dirty="0"/>
          </a:p>
        </p:txBody>
      </p:sp>
      <p:sp>
        <p:nvSpPr>
          <p:cNvPr id="9" name="Tekstfelt 8"/>
          <p:cNvSpPr txBox="1"/>
          <p:nvPr/>
        </p:nvSpPr>
        <p:spPr>
          <a:xfrm>
            <a:off x="8665369" y="2621756"/>
            <a:ext cx="2850356" cy="2677656"/>
          </a:xfrm>
          <a:prstGeom prst="rect">
            <a:avLst/>
          </a:prstGeom>
          <a:solidFill>
            <a:srgbClr val="C4D585"/>
          </a:solidFill>
        </p:spPr>
        <p:txBody>
          <a:bodyPr wrap="square" rtlCol="0">
            <a:spAutoFit/>
          </a:bodyPr>
          <a:lstStyle/>
          <a:p>
            <a:r>
              <a:rPr lang="da-DK" sz="2400" dirty="0" smtClean="0"/>
              <a:t>HELHEDSVURDERING</a:t>
            </a:r>
          </a:p>
          <a:p>
            <a:pPr marL="285750" indent="-285750">
              <a:buFont typeface="Arial" panose="020B0604020202020204" pitchFamily="34" charset="0"/>
              <a:buChar char="•"/>
            </a:pPr>
            <a:r>
              <a:rPr lang="da-DK" sz="2400" dirty="0" smtClean="0"/>
              <a:t>Hvad kan vi genkende</a:t>
            </a:r>
          </a:p>
          <a:p>
            <a:pPr marL="285750" indent="-285750">
              <a:buFont typeface="Arial" panose="020B0604020202020204" pitchFamily="34" charset="0"/>
              <a:buChar char="•"/>
            </a:pPr>
            <a:r>
              <a:rPr lang="da-DK" sz="2400" dirty="0" smtClean="0"/>
              <a:t>Hvordan er det kommet over</a:t>
            </a:r>
          </a:p>
          <a:p>
            <a:pPr marL="285750" indent="-285750">
              <a:buFont typeface="Arial" panose="020B0604020202020204" pitchFamily="34" charset="0"/>
              <a:buChar char="•"/>
            </a:pPr>
            <a:r>
              <a:rPr lang="da-DK" sz="2400" dirty="0" smtClean="0"/>
              <a:t>Hvem er de egentlige parter</a:t>
            </a:r>
            <a:endParaRPr lang="da-DK" sz="2400" dirty="0"/>
          </a:p>
        </p:txBody>
      </p:sp>
    </p:spTree>
    <p:extLst>
      <p:ext uri="{BB962C8B-B14F-4D97-AF65-F5344CB8AC3E}">
        <p14:creationId xmlns:p14="http://schemas.microsoft.com/office/powerpoint/2010/main" val="111691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p:spPr>
        <p:txBody>
          <a:bodyPr anchor="t">
            <a:noAutofit/>
          </a:bodyPr>
          <a:lstStyle/>
          <a:p>
            <a:r>
              <a:rPr lang="da-DK" sz="2800" dirty="0" smtClean="0"/>
              <a:t>Domstolens dom 09/09/2015 i </a:t>
            </a:r>
            <a:r>
              <a:rPr lang="da-DK" sz="2800" dirty="0"/>
              <a:t>sag C-160/14</a:t>
            </a:r>
            <a:r>
              <a:rPr lang="da-DK" sz="2800" dirty="0" smtClean="0"/>
              <a:t>, </a:t>
            </a:r>
            <a:r>
              <a:rPr lang="da-DK" sz="2800" dirty="0" err="1" smtClean="0"/>
              <a:t>João</a:t>
            </a:r>
            <a:r>
              <a:rPr lang="da-DK" sz="2800" dirty="0" smtClean="0"/>
              <a:t> </a:t>
            </a:r>
            <a:r>
              <a:rPr lang="da-DK" sz="2800" dirty="0"/>
              <a:t>Filipe </a:t>
            </a:r>
            <a:r>
              <a:rPr lang="da-DK" sz="2800" dirty="0" err="1"/>
              <a:t>Ferreira</a:t>
            </a:r>
            <a:r>
              <a:rPr lang="da-DK" sz="2800" dirty="0"/>
              <a:t> da Silva e </a:t>
            </a:r>
            <a:r>
              <a:rPr lang="da-DK" sz="2800" dirty="0" err="1"/>
              <a:t>Brito</a:t>
            </a:r>
            <a:r>
              <a:rPr lang="da-DK" sz="2800" dirty="0"/>
              <a:t> m.fl.</a:t>
            </a:r>
            <a:br>
              <a:rPr lang="da-DK" sz="2800" dirty="0"/>
            </a:br>
            <a:endParaRPr lang="da-DK" sz="2800" dirty="0"/>
          </a:p>
        </p:txBody>
      </p:sp>
      <p:sp>
        <p:nvSpPr>
          <p:cNvPr id="3" name="Pladsholder til indhold 2"/>
          <p:cNvSpPr>
            <a:spLocks noGrp="1"/>
          </p:cNvSpPr>
          <p:nvPr>
            <p:ph sz="half" idx="1"/>
          </p:nvPr>
        </p:nvSpPr>
        <p:spPr/>
        <p:txBody>
          <a:bodyPr>
            <a:normAutofit/>
          </a:bodyPr>
          <a:lstStyle/>
          <a:p>
            <a:pPr marL="0" indent="0">
              <a:buNone/>
            </a:pPr>
            <a:r>
              <a:rPr lang="da-DK" dirty="0" smtClean="0"/>
              <a:t>Præmis 25</a:t>
            </a:r>
            <a:r>
              <a:rPr lang="da-DK" dirty="0"/>
              <a:t>      Ifølge fast retspraksis er formålet med direktiv 2001/23 at </a:t>
            </a:r>
            <a:r>
              <a:rPr lang="da-DK" dirty="0">
                <a:solidFill>
                  <a:srgbClr val="FF0000"/>
                </a:solidFill>
              </a:rPr>
              <a:t>sikre en fortsættelse af de bestående ansættelsesforhold inden for en økonomisk enhed, selv om denne skifter indehaver.</a:t>
            </a:r>
            <a:r>
              <a:rPr lang="da-DK" dirty="0"/>
              <a:t> Det afgørende ved vurderingen af, om der foreligger en overførsel i direktivets forstand, er, om den pågældende </a:t>
            </a:r>
            <a:r>
              <a:rPr lang="da-DK" dirty="0">
                <a:solidFill>
                  <a:srgbClr val="FF0000"/>
                </a:solidFill>
              </a:rPr>
              <a:t>økonomiske enhed har bevaret sin identitet</a:t>
            </a:r>
            <a:r>
              <a:rPr lang="da-DK" dirty="0"/>
              <a:t>, hvilket navnlig må lægges til grund, </a:t>
            </a:r>
            <a:r>
              <a:rPr lang="da-DK" dirty="0">
                <a:solidFill>
                  <a:srgbClr val="FF0000"/>
                </a:solidFill>
              </a:rPr>
              <a:t>såfremt driften faktisk fortsættes eller genoptages</a:t>
            </a:r>
            <a:r>
              <a:rPr lang="da-DK" dirty="0"/>
              <a:t> (jf. domme </a:t>
            </a:r>
            <a:r>
              <a:rPr lang="da-DK" dirty="0" err="1"/>
              <a:t>Spijkers</a:t>
            </a:r>
            <a:r>
              <a:rPr lang="da-DK" dirty="0"/>
              <a:t>, 24/85, EU:C:1986:127, præmis 11 og 12, Güney-</a:t>
            </a:r>
            <a:r>
              <a:rPr lang="da-DK" dirty="0" err="1"/>
              <a:t>Görres</a:t>
            </a:r>
            <a:r>
              <a:rPr lang="da-DK" dirty="0"/>
              <a:t> og Demir, C-232/04 og C-233/04, EU:C:2005:778, præmis 31 og den deri nævnte retspraksis, og </a:t>
            </a:r>
            <a:r>
              <a:rPr lang="da-DK" dirty="0" err="1"/>
              <a:t>Amatori</a:t>
            </a:r>
            <a:r>
              <a:rPr lang="da-DK" dirty="0"/>
              <a:t> m.fl., C-458/12, EU:C:2014:124, præmis 30 og den deri nævnte retspraksis).</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1355419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bg1">
              <a:lumMod val="85000"/>
            </a:schemeClr>
          </a:solidFill>
        </p:spPr>
        <p:txBody>
          <a:bodyPr anchor="t">
            <a:noAutofit/>
          </a:bodyPr>
          <a:lstStyle/>
          <a:p>
            <a:r>
              <a:rPr lang="da-DK" sz="2800" dirty="0" smtClean="0"/>
              <a:t>Domstolens dom 09/09/2015 i </a:t>
            </a:r>
            <a:r>
              <a:rPr lang="da-DK" sz="2800" dirty="0"/>
              <a:t>sag C-160/14</a:t>
            </a:r>
            <a:r>
              <a:rPr lang="da-DK" sz="2800" dirty="0" smtClean="0"/>
              <a:t>, </a:t>
            </a:r>
            <a:r>
              <a:rPr lang="da-DK" sz="2800" dirty="0" err="1" smtClean="0"/>
              <a:t>João</a:t>
            </a:r>
            <a:r>
              <a:rPr lang="da-DK" sz="2800" dirty="0" smtClean="0"/>
              <a:t> </a:t>
            </a:r>
            <a:r>
              <a:rPr lang="da-DK" sz="2800" dirty="0"/>
              <a:t>Filipe </a:t>
            </a:r>
            <a:r>
              <a:rPr lang="da-DK" sz="2800" dirty="0" err="1"/>
              <a:t>Ferreira</a:t>
            </a:r>
            <a:r>
              <a:rPr lang="da-DK" sz="2800" dirty="0"/>
              <a:t> da Silva e </a:t>
            </a:r>
            <a:r>
              <a:rPr lang="da-DK" sz="2800" dirty="0" err="1"/>
              <a:t>Brito</a:t>
            </a:r>
            <a:r>
              <a:rPr lang="da-DK" sz="2800" dirty="0"/>
              <a:t> m.fl.</a:t>
            </a:r>
            <a:br>
              <a:rPr lang="da-DK" sz="2800" dirty="0"/>
            </a:br>
            <a:endParaRPr lang="da-DK" sz="2800" dirty="0"/>
          </a:p>
        </p:txBody>
      </p:sp>
      <p:sp>
        <p:nvSpPr>
          <p:cNvPr id="3" name="Pladsholder til indhold 2"/>
          <p:cNvSpPr>
            <a:spLocks noGrp="1"/>
          </p:cNvSpPr>
          <p:nvPr>
            <p:ph sz="half" idx="1"/>
          </p:nvPr>
        </p:nvSpPr>
        <p:spPr/>
        <p:txBody>
          <a:bodyPr>
            <a:normAutofit fontScale="92500" lnSpcReduction="10000"/>
          </a:bodyPr>
          <a:lstStyle/>
          <a:p>
            <a:pPr marL="0" indent="0">
              <a:buNone/>
            </a:pPr>
            <a:r>
              <a:rPr lang="da-DK" dirty="0" smtClean="0"/>
              <a:t>Præmis 26:</a:t>
            </a:r>
            <a:r>
              <a:rPr lang="da-DK" dirty="0"/>
              <a:t>      </a:t>
            </a:r>
            <a:r>
              <a:rPr lang="da-DK" dirty="0" smtClean="0"/>
              <a:t>… … herunder </a:t>
            </a:r>
            <a:r>
              <a:rPr lang="da-DK" dirty="0"/>
              <a:t>hvilken form for virksomhed eller bedrift der er tale om, hvorvidt der er sket en overførsel af de materielle aktiver som f.eks. bygninger og løsøre, værdien af de immaterielle aktiver på tidspunktet for overførslen, </a:t>
            </a:r>
            <a:r>
              <a:rPr lang="da-DK" dirty="0">
                <a:solidFill>
                  <a:srgbClr val="FF0000"/>
                </a:solidFill>
              </a:rPr>
              <a:t>hvorvidt den nye indehaver har overtaget størstedelen af arbejdsstyrken</a:t>
            </a:r>
            <a:r>
              <a:rPr lang="da-DK" dirty="0"/>
              <a:t>, om kundekredsen overføres, samt i hvor høj grad aktiviteterne før og efter overførslen er de samme, og hvor længe disse eventuelt har været indstillet. Alle disse omstændigheder kan kun indgå som </a:t>
            </a:r>
            <a:r>
              <a:rPr lang="da-DK" dirty="0">
                <a:solidFill>
                  <a:srgbClr val="FF0000"/>
                </a:solidFill>
              </a:rPr>
              <a:t>enkelte elementer i den samlede bedømmelse</a:t>
            </a:r>
            <a:r>
              <a:rPr lang="da-DK" dirty="0"/>
              <a:t>, der skal foretages, og de kan derfor ikke vurderes isoleret (jf. domme </a:t>
            </a:r>
            <a:r>
              <a:rPr lang="da-DK" dirty="0" err="1"/>
              <a:t>Spijkers</a:t>
            </a:r>
            <a:r>
              <a:rPr lang="da-DK" dirty="0"/>
              <a:t>, 24/85, EU:C:1986:127, præmis 13, </a:t>
            </a:r>
            <a:r>
              <a:rPr lang="da-DK" dirty="0" err="1"/>
              <a:t>Redmond</a:t>
            </a:r>
            <a:r>
              <a:rPr lang="da-DK" dirty="0"/>
              <a:t> </a:t>
            </a:r>
            <a:r>
              <a:rPr lang="da-DK" dirty="0" err="1"/>
              <a:t>Stichting</a:t>
            </a:r>
            <a:r>
              <a:rPr lang="da-DK" dirty="0"/>
              <a:t>, C-29/91, EU:C:1992:220, præmis 24, </a:t>
            </a:r>
            <a:r>
              <a:rPr lang="da-DK" dirty="0" err="1"/>
              <a:t>Süzen</a:t>
            </a:r>
            <a:r>
              <a:rPr lang="da-DK" dirty="0"/>
              <a:t>, C-13/95, EU:C:1997:141, præmis 14, og </a:t>
            </a:r>
            <a:r>
              <a:rPr lang="da-DK" dirty="0" err="1"/>
              <a:t>Abler</a:t>
            </a:r>
            <a:r>
              <a:rPr lang="da-DK" dirty="0"/>
              <a:t> m.fl., C-340/01, EU:C:2003:629, præmis 33).</a:t>
            </a:r>
          </a:p>
        </p:txBody>
      </p:sp>
      <p:sp>
        <p:nvSpPr>
          <p:cNvPr id="4" name="Pladsholder til tekst 3"/>
          <p:cNvSpPr>
            <a:spLocks noGrp="1"/>
          </p:cNvSpPr>
          <p:nvPr>
            <p:ph type="body" sz="quarter" idx="10"/>
          </p:nvPr>
        </p:nvSpPr>
        <p:spPr/>
        <p:txBody>
          <a:bodyPr/>
          <a:lstStyle/>
          <a:p>
            <a:endParaRPr lang="da-DK"/>
          </a:p>
        </p:txBody>
      </p:sp>
    </p:spTree>
    <p:extLst>
      <p:ext uri="{BB962C8B-B14F-4D97-AF65-F5344CB8AC3E}">
        <p14:creationId xmlns:p14="http://schemas.microsoft.com/office/powerpoint/2010/main" val="3859131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TotalTime>
  <Words>2994</Words>
  <Application>Microsoft Office PowerPoint</Application>
  <PresentationFormat>Brugerdefineret</PresentationFormat>
  <Paragraphs>244</Paragraphs>
  <Slides>56</Slides>
  <Notes>15</Notes>
  <HiddenSlides>0</HiddenSlides>
  <MMClips>0</MMClips>
  <ScaleCrop>false</ScaleCrop>
  <HeadingPairs>
    <vt:vector size="4" baseType="variant">
      <vt:variant>
        <vt:lpstr>Tema</vt:lpstr>
      </vt:variant>
      <vt:variant>
        <vt:i4>1</vt:i4>
      </vt:variant>
      <vt:variant>
        <vt:lpstr>Diastitler</vt:lpstr>
      </vt:variant>
      <vt:variant>
        <vt:i4>56</vt:i4>
      </vt:variant>
    </vt:vector>
  </HeadingPairs>
  <TitlesOfParts>
    <vt:vector size="57" baseType="lpstr">
      <vt:lpstr>Office Theme</vt:lpstr>
      <vt:lpstr>PowerPoint-præsentation</vt:lpstr>
      <vt:lpstr>PowerPoint-præsentation</vt:lpstr>
      <vt:lpstr>PowerPoint-præsentation</vt:lpstr>
      <vt:lpstr>PowerPoint-præsentation</vt:lpstr>
      <vt:lpstr>”en økonomisk enhed, der har bevaret sin identitet” </vt:lpstr>
      <vt:lpstr>”en økonomisk enhed, der har bevaret sin identitet” </vt:lpstr>
      <vt:lpstr>PowerPoint-præsentation</vt:lpstr>
      <vt:lpstr>Domstolens dom 09/09/2015 i sag C-160/14, João Filipe Ferreira da Silva e Brito m.fl. </vt:lpstr>
      <vt:lpstr>Domstolens dom 09/09/2015 i sag C-160/14, João Filipe Ferreira da Silva e Brito m.fl. </vt:lpstr>
      <vt:lpstr>Domstolens dom 09/09/2015 i sag C-160/14, João Filipe Ferreira da Silva e Brito m.fl. </vt:lpstr>
      <vt:lpstr>U.2016.2990.H – Højesterets dom af 24. maj 2016 i sagen om Brande Buslinier </vt:lpstr>
      <vt:lpstr>PowerPoint-præsentation</vt:lpstr>
      <vt:lpstr>Konkursindex</vt:lpstr>
      <vt:lpstr>PowerPoint-præsentation</vt:lpstr>
      <vt:lpstr>PowerPoint-præsentation</vt:lpstr>
      <vt:lpstr>PowerPoint-præsentation</vt:lpstr>
      <vt:lpstr>Kærkommen sagen ved Vestre Landsret</vt:lpstr>
      <vt:lpstr>LG: Serviceloven fritager ikke for VOL</vt:lpstr>
      <vt:lpstr>PowerPoint-præsentation</vt:lpstr>
      <vt:lpstr>PowerPoint-præsentation</vt:lpstr>
      <vt:lpstr>Betydningen af om virksomheden er baseret på arbejdskraft eller materiel</vt:lpstr>
      <vt:lpstr>Betydningen af om virksomheden er baseret på arbejdskraft eller materiel – Arbejdsrettens dom af 12. januar 2017</vt:lpstr>
      <vt:lpstr>LG’ synspunkt i Kærkommen sagen</vt:lpstr>
      <vt:lpstr>Andre afdelinger af Kærkommen var ikke virksomhedsoverdragelse </vt:lpstr>
      <vt:lpstr>Medarbejdere:</vt:lpstr>
      <vt:lpstr>PowerPoint-præsentation</vt:lpstr>
      <vt:lpstr>LG: … de facto fratrådt før konkursen …</vt:lpstr>
      <vt:lpstr>PowerPoint-præsentation</vt:lpstr>
      <vt:lpstr>LG: Også mindre en 50% medarbejdere kan udgøre en virksomhedsoverdragelse</vt:lpstr>
      <vt:lpstr>NORDJYSKE Stiftstidende   Mandag 21. november 2016</vt:lpstr>
      <vt:lpstr>DR | Nordjylland  21. nov. 2016</vt:lpstr>
      <vt:lpstr>Talepunkter til fortsat samråd om ambulancefirmaet BIOS’ konkurs og om konkurser i private plejefirmaer (samråd d. 18. april 2017) </vt:lpstr>
      <vt:lpstr>PowerPoint-præsentation</vt:lpstr>
      <vt:lpstr>PowerPoint-præsentation</vt:lpstr>
      <vt:lpstr>LG: Præjudiciel forelæggelse for Domstolen</vt:lpstr>
      <vt:lpstr>PowerPoint-præsentation</vt:lpstr>
      <vt:lpstr>LG: De facto overtager ansvaret for driften</vt:lpstr>
      <vt:lpstr>LG: ALLE MEDARBEJDERE ansat på overtagelsestidspunktet – uanset om de ansættes i kommunen</vt:lpstr>
      <vt:lpstr>LG: Undgå omgåelse</vt:lpstr>
      <vt:lpstr>PowerPoint-præsentation</vt:lpstr>
      <vt:lpstr>LG: Hvis boet overdrager betaler vi restancer forud for dekretet</vt:lpstr>
      <vt:lpstr>LG: Overdragelsen tilrettelagt inden konkurs </vt:lpstr>
      <vt:lpstr>PowerPoint-præsentation</vt:lpstr>
      <vt:lpstr>PowerPoint-præsentation</vt:lpstr>
      <vt:lpstr>PowerPoint-præsentation</vt:lpstr>
      <vt:lpstr>Nyhedsmagasinet Danske Kommuner nr. 28 / 2015  Konkursbølge hærger ældreplejen </vt:lpstr>
      <vt:lpstr>Skal konkurser undgås, må kvaliteten i hjemmeplejen vægte højere end prisen, siger formanden for FOA.</vt:lpstr>
      <vt:lpstr>DKnyt juni 2015</vt:lpstr>
      <vt:lpstr>Det kan koste op mod tre mio. kr. , men det skal ses i den rette sammenhæng, siger han og forklarer:  ”Vi har stadig en samlet besparelse på ni mio. kr. årligt på hele opgaven med rengøring i Viborg Kommune”. </vt:lpstr>
      <vt:lpstr>PowerPoint-præsentation</vt:lpstr>
      <vt:lpstr>LG Loven </vt:lpstr>
      <vt:lpstr>LG Loven </vt:lpstr>
      <vt:lpstr>LG Loven </vt:lpstr>
      <vt:lpstr>PowerPoint-præsentation</vt:lpstr>
      <vt:lpstr>LG: Lad rekonstruktøren drive biksen</vt:lpstr>
      <vt:lpstr>LG: Sikre sig endelig fritstilling forud for overtagelsestidspunktet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Marianne Bjørnshauge Dimpker</cp:lastModifiedBy>
  <cp:revision>100</cp:revision>
  <dcterms:created xsi:type="dcterms:W3CDTF">2016-03-10T18:30:35Z</dcterms:created>
  <dcterms:modified xsi:type="dcterms:W3CDTF">2017-06-05T10:43:33Z</dcterms:modified>
</cp:coreProperties>
</file>