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7"/>
  </p:notesMasterIdLst>
  <p:sldIdLst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6" r:id="rId26"/>
  </p:sldIdLst>
  <p:sldSz cx="10693400" cy="7561263"/>
  <p:notesSz cx="6794500" cy="99314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B"/>
    <a:srgbClr val="FBF7EF"/>
    <a:srgbClr val="F6EEDE"/>
    <a:srgbClr val="EAEAEA"/>
    <a:srgbClr val="C5FFDC"/>
    <a:srgbClr val="A80000"/>
    <a:srgbClr val="BA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6531" autoAdjust="0"/>
  </p:normalViewPr>
  <p:slideViewPr>
    <p:cSldViewPr>
      <p:cViewPr varScale="1">
        <p:scale>
          <a:sx n="76" d="100"/>
          <a:sy n="76" d="100"/>
        </p:scale>
        <p:origin x="2052" y="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70"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128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70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4538"/>
            <a:ext cx="52641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33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70"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128" y="9432633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70">
              <a:defRPr sz="1200"/>
            </a:lvl1pPr>
          </a:lstStyle>
          <a:p>
            <a:fld id="{AE58D3A1-681B-4914-A50C-8ADD1D75737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9011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Skal</a:t>
            </a:r>
            <a:r>
              <a:rPr lang="da-DK" baseline="0" dirty="0" smtClean="0"/>
              <a:t> tale Fjernvarme Fyn og DSB </a:t>
            </a:r>
          </a:p>
          <a:p>
            <a:r>
              <a:rPr lang="da-DK" baseline="0" dirty="0" smtClean="0"/>
              <a:t>To nye sager om bevægelser fra det offentlige univers til det private. </a:t>
            </a:r>
          </a:p>
          <a:p>
            <a:r>
              <a:rPr lang="da-DK" baseline="0" dirty="0" smtClean="0"/>
              <a:t>To meget forskellig sager. Den ene arbejdsretligt skoleridt. Den anden mere forvaltningsretlig lovfortolkning.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683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879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9855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6110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418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Tidligere</a:t>
            </a:r>
            <a:r>
              <a:rPr lang="da-DK" baseline="0" dirty="0" smtClean="0"/>
              <a:t> FTF-organisationer:</a:t>
            </a:r>
          </a:p>
          <a:p>
            <a:endParaRPr lang="da-DK" baseline="0" dirty="0" smtClean="0"/>
          </a:p>
          <a:p>
            <a:r>
              <a:rPr lang="da-DK" baseline="0" dirty="0" smtClean="0"/>
              <a:t>Uklart om den tidligere praksis om fri konkurrence kan fortsætte.</a:t>
            </a:r>
          </a:p>
          <a:p>
            <a:r>
              <a:rPr lang="da-DK" baseline="0" dirty="0" smtClean="0"/>
              <a:t>Kan afhænge af om de har overenskomsttilknytning til DA-medlemmer</a:t>
            </a:r>
          </a:p>
          <a:p>
            <a:endParaRPr lang="da-DK" baseline="0" dirty="0" smtClean="0"/>
          </a:p>
          <a:p>
            <a:r>
              <a:rPr lang="da-DK" baseline="0" dirty="0" smtClean="0"/>
              <a:t>Hvis ikke er de fx ikke omfattet af fredspligten</a:t>
            </a:r>
          </a:p>
          <a:p>
            <a:pPr marL="118215" indent="-118215">
              <a:buFont typeface="Arial" panose="020B0604020202020204" pitchFamily="34" charset="0"/>
              <a:buChar char="•"/>
            </a:pPr>
            <a:r>
              <a:rPr lang="da-DK" sz="800" dirty="0"/>
              <a:t>dom af 1. marts 1984 i sag 9867. Frisørforbundet, Husligt Arbejder Forbund og Kommunalarbejderforbundet støtte for en overenskomststridig konflikt blandt havnearbejdere i Esbjerg.</a:t>
            </a:r>
            <a:r>
              <a:rPr lang="da-DK" dirty="0" smtClean="0"/>
              <a:t> </a:t>
            </a:r>
          </a:p>
          <a:p>
            <a:pPr marL="118215" indent="-118215">
              <a:buFont typeface="Arial" panose="020B0604020202020204" pitchFamily="34" charset="0"/>
              <a:buChar char="•"/>
            </a:pPr>
            <a:r>
              <a:rPr lang="da-DK" sz="800" dirty="0"/>
              <a:t>endnu klarere i en dom af 3. november 1997 i sag 96.424. Her frifandt Arbejdsretten Pædagogisk Medhjælper Forbund for at have ydet økonomisk støtte til de overenskomststridigt strejkende i henholdsvis </a:t>
            </a:r>
            <a:r>
              <a:rPr lang="da-DK" sz="800" dirty="0" err="1"/>
              <a:t>Ribus</a:t>
            </a:r>
            <a:r>
              <a:rPr lang="da-DK" sz="800" dirty="0"/>
              <a:t>-konflikten i Esbjerg og skraldemandskonflikten i Århus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3831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Selvstændig</a:t>
            </a:r>
            <a:r>
              <a:rPr lang="da-DK" baseline="0" dirty="0" smtClean="0"/>
              <a:t> offentlig virksomhed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1433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311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3895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Uanset tjenestemænd bevarer</a:t>
            </a:r>
            <a:r>
              <a:rPr lang="da-DK" baseline="0" dirty="0" smtClean="0"/>
              <a:t> deres ansættelsesforhold i DSB  SOV og ikke vil kunne overgå til det private aftaleområde.</a:t>
            </a:r>
          </a:p>
          <a:p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17116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Hvorfor så al den ballede</a:t>
            </a:r>
            <a:r>
              <a:rPr lang="da-DK" baseline="0" dirty="0" smtClean="0"/>
              <a:t> i DSB</a:t>
            </a:r>
          </a:p>
          <a:p>
            <a:endParaRPr lang="da-DK" baseline="0" dirty="0" smtClean="0"/>
          </a:p>
          <a:p>
            <a:r>
              <a:rPr lang="da-DK" baseline="0" dirty="0" smtClean="0"/>
              <a:t>Lokalaftaler er opsagt og skal genforhandles. Det var de allerede ved indmeldelsen, så det ville nok være kommet under alle omstændigheder.</a:t>
            </a:r>
          </a:p>
          <a:p>
            <a:endParaRPr lang="da-DK" baseline="0" dirty="0" smtClean="0"/>
          </a:p>
          <a:p>
            <a:r>
              <a:rPr lang="da-DK" baseline="0" dirty="0" smtClean="0"/>
              <a:t>Men ikke en særlig arbejdsretlig afgørelse. Mere lovfortolkning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41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0444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189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177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5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543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591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90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834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114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4938" y="1079500"/>
            <a:ext cx="2344737" cy="583088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6883400" cy="583088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234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48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15950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82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1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712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6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8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33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76808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72310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10688638" cy="7558088"/>
          </a:xfrm>
          <a:prstGeom prst="rect">
            <a:avLst/>
          </a:prstGeom>
          <a:solidFill>
            <a:srgbClr val="FBF7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517775"/>
            <a:ext cx="86614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7558088" cy="180975"/>
          </a:xfrm>
          <a:prstGeom prst="rect">
            <a:avLst/>
          </a:prstGeom>
          <a:solidFill>
            <a:srgbClr val="A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444625" y="7381875"/>
            <a:ext cx="9248775" cy="179388"/>
          </a:xfrm>
          <a:prstGeom prst="rect">
            <a:avLst/>
          </a:prstGeom>
          <a:solidFill>
            <a:srgbClr val="A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9356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566025" y="7197725"/>
            <a:ext cx="3130550" cy="360363"/>
          </a:xfrm>
          <a:prstGeom prst="rect">
            <a:avLst/>
          </a:prstGeom>
          <a:solidFill>
            <a:srgbClr val="A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defTabSz="1042988"/>
            <a:endParaRPr lang="da-DK" sz="100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343900" y="7309023"/>
            <a:ext cx="218737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000" dirty="0" smtClean="0">
                <a:solidFill>
                  <a:schemeClr val="bg1"/>
                </a:solidFill>
              </a:rPr>
              <a:t>Fagbevægelsens</a:t>
            </a:r>
            <a:r>
              <a:rPr lang="da-DK" sz="1000" baseline="0" dirty="0" smtClean="0">
                <a:solidFill>
                  <a:schemeClr val="bg1"/>
                </a:solidFill>
              </a:rPr>
              <a:t> Hovedorganisation</a:t>
            </a:r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38" y="7220406"/>
            <a:ext cx="513538" cy="3046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90525" indent="-390525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Fjernvarme Fyn Distribution </a:t>
            </a:r>
            <a:r>
              <a:rPr lang="da-DK" dirty="0" err="1" smtClean="0"/>
              <a:t>Aps</a:t>
            </a:r>
            <a:r>
              <a:rPr lang="da-DK" dirty="0" smtClean="0"/>
              <a:t> (AR2017.0433)</a:t>
            </a:r>
            <a:endParaRPr lang="da-DK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Overenskomster</a:t>
            </a:r>
          </a:p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Husassistent – FOA og KL (1 medlem)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Kantineleder – FOA og KL (1 medlem)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Hovedaftale FOA og KL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2060"/>
                </a:solidFill>
              </a:rPr>
              <a:t>Industriens Overenskomst – CO-I og DIO-I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2060"/>
                </a:solidFill>
              </a:rPr>
              <a:t>Hovedaftale DA og 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2060"/>
                </a:solidFill>
              </a:rPr>
              <a:t>(DA’s </a:t>
            </a:r>
            <a:r>
              <a:rPr lang="da-DK" dirty="0">
                <a:solidFill>
                  <a:srgbClr val="002060"/>
                </a:solidFill>
              </a:rPr>
              <a:t>lederaftale med </a:t>
            </a:r>
            <a:r>
              <a:rPr lang="da-DK" dirty="0" smtClean="0">
                <a:solidFill>
                  <a:srgbClr val="002060"/>
                </a:solidFill>
              </a:rPr>
              <a:t>Lederne)</a:t>
            </a:r>
            <a:endParaRPr lang="da-DK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u="sng" dirty="0" smtClean="0"/>
              <a:t>Indbyrdes uforenelige interesser</a:t>
            </a:r>
            <a:r>
              <a:rPr lang="da-DK" dirty="0" smtClean="0"/>
              <a:t> som en frigørelseskonflikt ikke kan ændre ved</a:t>
            </a:r>
          </a:p>
          <a:p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Virksomheden kan ikke både efterleve sine forpligtelser som medlem af DI i forhold til CO-I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Og samtidig bevare en overenskomstposition med FOA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dirty="0"/>
          </a:p>
          <a:p>
            <a:pPr marL="65087" indent="0"/>
            <a:r>
              <a:rPr lang="da-DK" dirty="0" smtClean="0"/>
              <a:t>Indmeldelsen var begrundet i saglige driftshensyn (ikke omgåelse)</a:t>
            </a:r>
          </a:p>
          <a:p>
            <a:pPr marL="65087" indent="0"/>
            <a:endParaRPr lang="da-DK" dirty="0" smtClean="0"/>
          </a:p>
          <a:p>
            <a:pPr marL="65087" indent="0"/>
            <a:r>
              <a:rPr lang="da-DK" dirty="0" smtClean="0"/>
              <a:t>Uklart hvad FOA ville kunne opnå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74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Derfor:</a:t>
            </a:r>
          </a:p>
          <a:p>
            <a:endParaRPr lang="da-DK" dirty="0"/>
          </a:p>
          <a:p>
            <a:pPr lvl="1"/>
            <a:r>
              <a:rPr lang="da-DK" dirty="0" smtClean="0"/>
              <a:t>I den situation er </a:t>
            </a:r>
            <a:r>
              <a:rPr lang="da-DK" dirty="0" err="1" smtClean="0"/>
              <a:t>hussassistentoverenskomsten</a:t>
            </a:r>
            <a:r>
              <a:rPr lang="da-DK" dirty="0" smtClean="0"/>
              <a:t> ”fornyet” med Industriens overenskomst, som er indgået med et andet LO-forbund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Ligesom i Unilever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838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4) Hvilken </a:t>
            </a:r>
            <a:r>
              <a:rPr lang="da-DK" dirty="0"/>
              <a:t>hovedaftale skulle fortsætte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endParaRPr lang="da-DK" dirty="0" smtClean="0"/>
          </a:p>
          <a:p>
            <a:pPr lvl="1"/>
            <a:r>
              <a:rPr lang="da-DK" dirty="0" smtClean="0"/>
              <a:t>DA-LO Hovedaftalen for husassistentoverenskomsten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Dvs. hovedaftaler følge den overenskomst, de er knyttet til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(Jf. AD af 29. juni 1992 – Københavns Lufthavne)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064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5) Hvad </a:t>
            </a:r>
            <a:r>
              <a:rPr lang="da-DK" dirty="0"/>
              <a:t>med kantinelederoverenskomsten?</a:t>
            </a:r>
          </a:p>
          <a:p>
            <a:endParaRPr lang="da-DK" dirty="0" smtClean="0"/>
          </a:p>
          <a:p>
            <a:endParaRPr lang="da-DK" dirty="0"/>
          </a:p>
          <a:p>
            <a:pPr lvl="1"/>
            <a:r>
              <a:rPr lang="da-DK" dirty="0" smtClean="0"/>
              <a:t>Ingen overenskomster med samme arbejdsområde med forbund eller grupperinger i LO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Kantinelederoverenskomsten gælder stadig med 2015-indhold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Og KL-Hovedaftalen for denne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3837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Perspektiver på Fjernvarme Fyn 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Uden for Industriens Overenskomst § 48, stk. 4</a:t>
            </a:r>
          </a:p>
          <a:p>
            <a:pPr marL="457200" indent="-457200">
              <a:buFont typeface="+mj-lt"/>
              <a:buAutoNum type="arabicPeriod"/>
            </a:pPr>
            <a:endParaRPr lang="da-DK" dirty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Inden for § 48, stk. 4</a:t>
            </a:r>
          </a:p>
          <a:p>
            <a:pPr marL="457200" indent="-457200">
              <a:buFont typeface="+mj-lt"/>
              <a:buAutoNum type="arabicPeriod"/>
            </a:pPr>
            <a:endParaRPr lang="da-DK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 smtClean="0"/>
              <a:t>Store virksomheder med mange medlemmer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 smtClean="0"/>
              <a:t>Organisationers skifte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 smtClean="0"/>
              <a:t>CO-Industri viger frivilligt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/>
              <a:t>Industriens Overenskomsts dynamiske </a:t>
            </a:r>
            <a:r>
              <a:rPr lang="da-DK" dirty="0" err="1"/>
              <a:t>anvendelses-område</a:t>
            </a:r>
            <a:endParaRPr lang="da-DK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 smtClean="0"/>
              <a:t>Tidligere FTF-organisationer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8646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DSB SOV – AR2018.0179 og AR2018.0694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DSB SOV – Selvstændig offentlig virksomhed</a:t>
            </a:r>
          </a:p>
          <a:p>
            <a:endParaRPr lang="da-DK" dirty="0"/>
          </a:p>
          <a:p>
            <a:r>
              <a:rPr lang="da-DK" dirty="0" smtClean="0"/>
              <a:t>En sag om lovfortolkning – DSB-lovens § 16</a:t>
            </a:r>
          </a:p>
          <a:p>
            <a:endParaRPr lang="da-DK" dirty="0"/>
          </a:p>
          <a:p>
            <a:r>
              <a:rPr lang="da-DK" dirty="0" smtClean="0"/>
              <a:t>Tjenestemænd og overenskomstansatte</a:t>
            </a:r>
          </a:p>
          <a:p>
            <a:endParaRPr lang="da-DK" dirty="0"/>
          </a:p>
          <a:p>
            <a:r>
              <a:rPr lang="da-DK" dirty="0" smtClean="0"/>
              <a:t>14. december 2017 DSB meldt i DIO-I efter bemyndigelse fra finansministeren</a:t>
            </a:r>
          </a:p>
        </p:txBody>
      </p:sp>
    </p:spTree>
    <p:extLst>
      <p:ext uri="{BB962C8B-B14F-4D97-AF65-F5344CB8AC3E}">
        <p14:creationId xmlns:p14="http://schemas.microsoft.com/office/powerpoint/2010/main" val="1523692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Overenskomster med Dansk </a:t>
            </a:r>
            <a:r>
              <a:rPr lang="da-DK" dirty="0" smtClean="0"/>
              <a:t>Jernbaneforbund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 smtClean="0"/>
              <a:t>OAO-Fællesoverenskomst med DSB</a:t>
            </a:r>
          </a:p>
          <a:p>
            <a:r>
              <a:rPr lang="da-DK" dirty="0" smtClean="0"/>
              <a:t>Dansk Jernbaneforbund organisationsaftale med DSB</a:t>
            </a:r>
          </a:p>
          <a:p>
            <a:r>
              <a:rPr lang="da-DK" dirty="0" smtClean="0"/>
              <a:t>OAO hovedaftale med DSB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Jernbaneoverenskomsten DIO-I og Dansk Jernbaneforbund</a:t>
            </a:r>
          </a:p>
          <a:p>
            <a:r>
              <a:rPr lang="da-DK" dirty="0" smtClean="0"/>
              <a:t>Industriens Overenskomst</a:t>
            </a:r>
          </a:p>
          <a:p>
            <a:r>
              <a:rPr lang="da-DK" dirty="0"/>
              <a:t>DA og LO </a:t>
            </a:r>
            <a:r>
              <a:rPr lang="da-DK" dirty="0" smtClean="0"/>
              <a:t>hovedaftale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8476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DSB loven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1700" lvl="1" indent="0">
              <a:tabLst>
                <a:tab pos="723900" algn="l"/>
              </a:tabLst>
            </a:pPr>
            <a:r>
              <a:rPr lang="da-DK" dirty="0" smtClean="0"/>
              <a:t>§ 14.</a:t>
            </a:r>
          </a:p>
          <a:p>
            <a:pPr marL="901700" lvl="1" indent="0">
              <a:tabLst>
                <a:tab pos="723900" algn="l"/>
              </a:tabLst>
            </a:pPr>
            <a:r>
              <a:rPr lang="da-DK" dirty="0"/>
              <a:t>Stk. 3. DSB kan efter finansministerens nærmere bestemmelse indgå aftaler, der </a:t>
            </a:r>
            <a:r>
              <a:rPr lang="da-DK" dirty="0" smtClean="0"/>
              <a:t>vedrører </a:t>
            </a:r>
            <a:r>
              <a:rPr lang="da-DK" dirty="0" err="1" smtClean="0"/>
              <a:t>ansættelses-vilkår</a:t>
            </a:r>
            <a:r>
              <a:rPr lang="da-DK" dirty="0" smtClean="0"/>
              <a:t> </a:t>
            </a:r>
            <a:r>
              <a:rPr lang="da-DK" dirty="0"/>
              <a:t>for statstjenestemænd i DSB.</a:t>
            </a:r>
            <a:r>
              <a:rPr lang="da-DK" dirty="0"/>
              <a:t> </a:t>
            </a:r>
            <a:br>
              <a:rPr lang="da-DK" dirty="0"/>
            </a:br>
            <a:endParaRPr lang="da-DK" dirty="0" smtClean="0"/>
          </a:p>
          <a:p>
            <a:pPr marL="901700" lvl="1" indent="0">
              <a:tabLst>
                <a:tab pos="723900" algn="l"/>
              </a:tabLst>
            </a:pPr>
            <a:endParaRPr lang="da-DK" dirty="0" smtClean="0"/>
          </a:p>
          <a:p>
            <a:pPr marL="901700" lvl="1" indent="0">
              <a:tabLst>
                <a:tab pos="723900" algn="l"/>
              </a:tabLst>
            </a:pPr>
            <a:r>
              <a:rPr lang="da-DK" dirty="0" smtClean="0"/>
              <a:t>§ </a:t>
            </a:r>
            <a:r>
              <a:rPr lang="da-DK" dirty="0"/>
              <a:t>16. DSB kan efter finansministeriets nærmere bestemmelse indgå kollektive overenskomster eller i øvrigt fastsætte løn- og andre ansættelsesvilkår for ikke tjenestemandsansatte i DSB.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0096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Lovfortolkning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Sammenligner lovbemærkninger til SOV-love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DSB-loven (1997)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i="1" dirty="0" smtClean="0"/>
              <a:t>Post Danmark (1995)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err="1" smtClean="0"/>
              <a:t>Naviair</a:t>
            </a:r>
            <a:r>
              <a:rPr lang="da-DK" dirty="0" smtClean="0"/>
              <a:t> (2009)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i="1" dirty="0" err="1" smtClean="0"/>
              <a:t>Danpilot</a:t>
            </a:r>
            <a:r>
              <a:rPr lang="da-DK" i="1" dirty="0" smtClean="0"/>
              <a:t> (2013)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Forskel om løsrivelse sig fra statslige aftalesystem er mulig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Der er ikke taget stilling i DSB bemærkninger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Arbejdsretten finder ikke grundlag for at indlægge </a:t>
            </a:r>
            <a:r>
              <a:rPr lang="da-DK" dirty="0" err="1" smtClean="0"/>
              <a:t>begræns-ninger</a:t>
            </a:r>
            <a:r>
              <a:rPr lang="da-DK" dirty="0" smtClean="0"/>
              <a:t> i finansministerens bemyndigelse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042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Konsekvens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a-DK" dirty="0"/>
              <a:t>DSB-overenskomsten bortfalder ved simpel opsigelse </a:t>
            </a:r>
            <a:r>
              <a:rPr lang="da-DK" dirty="0" smtClean="0"/>
              <a:t>(OAO </a:t>
            </a:r>
            <a:r>
              <a:rPr lang="da-DK" dirty="0"/>
              <a:t>identificeres med sine medlemmer)</a:t>
            </a:r>
          </a:p>
          <a:p>
            <a:endParaRPr lang="da-DK" dirty="0"/>
          </a:p>
          <a:p>
            <a:r>
              <a:rPr lang="da-DK" dirty="0"/>
              <a:t>Der er samme parter og samme dækningsområde med DIO-I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Stadige en del af den offentlige forvaltning</a:t>
            </a:r>
          </a:p>
          <a:p>
            <a:endParaRPr lang="da-DK" dirty="0"/>
          </a:p>
          <a:p>
            <a:r>
              <a:rPr lang="da-DK" dirty="0" smtClean="0"/>
              <a:t>Tjenestemænd stadig ansat i SOV og på statslige aftalesystem</a:t>
            </a:r>
          </a:p>
          <a:p>
            <a:endParaRPr lang="da-DK" dirty="0"/>
          </a:p>
          <a:p>
            <a:r>
              <a:rPr lang="da-DK" dirty="0" smtClean="0"/>
              <a:t>Forvaltningsloven gælder stadig for sager om de ansatte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31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Forløb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a-DK" dirty="0" smtClean="0"/>
              <a:t>23. juni 15 	Indmeldelse DIO-I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1. februar 16	Simpel opsigelse af overenskomster (Unilever)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11. oktober 16	Fællesmøde HEW og PNI</a:t>
            </a:r>
          </a:p>
          <a:p>
            <a:pPr marL="0" indent="0"/>
            <a:endParaRPr lang="da-DK" dirty="0"/>
          </a:p>
          <a:p>
            <a:pPr marL="0" indent="0"/>
            <a:r>
              <a:rPr lang="da-DK" dirty="0" smtClean="0"/>
              <a:t>1. april 18	Overenskomster udløb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401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Temaer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Var der forskel i hovedaftaler?</a:t>
            </a:r>
          </a:p>
          <a:p>
            <a:endParaRPr lang="da-DK" dirty="0"/>
          </a:p>
          <a:p>
            <a:r>
              <a:rPr lang="da-DK" dirty="0" smtClean="0"/>
              <a:t>Havde Arbejdsretten fortrudt Unilever?</a:t>
            </a:r>
          </a:p>
          <a:p>
            <a:endParaRPr lang="da-DK" dirty="0"/>
          </a:p>
          <a:p>
            <a:r>
              <a:rPr lang="da-DK" dirty="0" smtClean="0"/>
              <a:t>Var det samme situation?</a:t>
            </a:r>
          </a:p>
          <a:p>
            <a:endParaRPr lang="da-DK" dirty="0"/>
          </a:p>
          <a:p>
            <a:r>
              <a:rPr lang="da-DK" dirty="0" smtClean="0"/>
              <a:t>Hvad </a:t>
            </a:r>
            <a:r>
              <a:rPr lang="da-DK" dirty="0"/>
              <a:t>med k</a:t>
            </a:r>
            <a:r>
              <a:rPr lang="da-DK" dirty="0" smtClean="0"/>
              <a:t>antinelederoverenskomsten</a:t>
            </a:r>
            <a:r>
              <a:rPr lang="da-DK" dirty="0"/>
              <a:t>?</a:t>
            </a:r>
          </a:p>
          <a:p>
            <a:endParaRPr lang="da-DK" dirty="0" smtClean="0"/>
          </a:p>
          <a:p>
            <a:r>
              <a:rPr lang="da-DK" dirty="0" smtClean="0"/>
              <a:t>Hvilken hovedaftale skulle fortsætte?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256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Arbejdsrettens sagsfremstilling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Overenskomstgrundlaget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Langt citat af Arriva-dom med Unilever voldgiftskendelse og dom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355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1) </a:t>
            </a:r>
            <a:r>
              <a:rPr lang="da-DK" dirty="0"/>
              <a:t>Var der forskel i hovedaftaler?</a:t>
            </a:r>
          </a:p>
          <a:p>
            <a:endParaRPr lang="da-DK" dirty="0" smtClean="0"/>
          </a:p>
          <a:p>
            <a:pPr lvl="1"/>
            <a:endParaRPr lang="da-DK" dirty="0"/>
          </a:p>
          <a:p>
            <a:pPr lvl="1"/>
            <a:r>
              <a:rPr lang="da-DK" dirty="0" smtClean="0"/>
              <a:t>Nej!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KL’s hovedaftale svarer til DA-LO § 7, stk. 2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233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DOMMEN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2) Havde </a:t>
            </a:r>
            <a:r>
              <a:rPr lang="da-DK" dirty="0"/>
              <a:t>Arbejdsretten fortrudt Unilever?</a:t>
            </a:r>
          </a:p>
          <a:p>
            <a:endParaRPr lang="da-DK" dirty="0" smtClean="0"/>
          </a:p>
          <a:p>
            <a:pPr lvl="1"/>
            <a:r>
              <a:rPr lang="da-DK" dirty="0" smtClean="0"/>
              <a:t>Længere gennemgang af rammerne for arbejdsgiveres frigørelse fra et overenskomstgrundlag</a:t>
            </a:r>
            <a:endParaRPr lang="da-DK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 smtClean="0"/>
              <a:t>Partsidentitet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 smtClean="0"/>
              <a:t>Samme faglige gyldighedsområde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da-DK" dirty="0"/>
          </a:p>
          <a:p>
            <a:pPr marL="457200" lvl="1" indent="0"/>
            <a:r>
              <a:rPr lang="da-DK" dirty="0" smtClean="0"/>
              <a:t>Forudsætning for § 7,stk. 2:</a:t>
            </a:r>
          </a:p>
          <a:p>
            <a:pPr marL="912813" lvl="2" indent="0"/>
            <a:r>
              <a:rPr lang="da-DK" dirty="0" smtClean="0"/>
              <a:t>”Den hidtidige part på arbejdstagersiden … har en </a:t>
            </a:r>
            <a:r>
              <a:rPr lang="da-DK" b="1" u="sng" dirty="0" smtClean="0"/>
              <a:t>legitim faglig interesse</a:t>
            </a:r>
            <a:r>
              <a:rPr lang="da-DK" dirty="0" smtClean="0"/>
              <a:t> i at søge at fastholde sin overenskomst-position.”</a:t>
            </a:r>
          </a:p>
        </p:txBody>
      </p:sp>
    </p:spTree>
    <p:extLst>
      <p:ext uri="{BB962C8B-B14F-4D97-AF65-F5344CB8AC3E}">
        <p14:creationId xmlns:p14="http://schemas.microsoft.com/office/powerpoint/2010/main" val="249054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2) Havde Arbejdsretten fortrudt Unilever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pPr lvl="1"/>
            <a:r>
              <a:rPr lang="da-DK" dirty="0" smtClean="0"/>
              <a:t>Næppe!</a:t>
            </a:r>
          </a:p>
          <a:p>
            <a:pPr lvl="1"/>
            <a:endParaRPr lang="da-DK" dirty="0"/>
          </a:p>
          <a:p>
            <a:pPr lvl="1"/>
            <a:r>
              <a:rPr lang="da-DK" dirty="0" err="1" smtClean="0"/>
              <a:t>Unileverdommen</a:t>
            </a:r>
            <a:r>
              <a:rPr lang="da-DK" dirty="0" smtClean="0"/>
              <a:t> - fraveg udgangspunktet efter § 7, stk. 2. Virksomheden var forpligtet til at frigøre sig fra sin hidtidige overenskomst</a:t>
            </a:r>
          </a:p>
          <a:p>
            <a:pPr lvl="1"/>
            <a:endParaRPr lang="da-DK" dirty="0"/>
          </a:p>
          <a:p>
            <a:pPr lvl="1"/>
            <a:r>
              <a:rPr lang="da-DK" dirty="0" err="1" smtClean="0"/>
              <a:t>Arrivadommen</a:t>
            </a:r>
            <a:r>
              <a:rPr lang="da-DK" dirty="0"/>
              <a:t> </a:t>
            </a:r>
            <a:r>
              <a:rPr lang="da-DK" dirty="0" smtClean="0"/>
              <a:t>- Der var ikke </a:t>
            </a:r>
            <a:r>
              <a:rPr lang="da-DK" b="1" u="sng" dirty="0" smtClean="0"/>
              <a:t>en reel hindring </a:t>
            </a:r>
            <a:r>
              <a:rPr lang="da-DK" dirty="0" smtClean="0"/>
              <a:t>for at Arriva kunne være organiseret i arbejdsgiverforeningen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667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3) </a:t>
            </a:r>
            <a:r>
              <a:rPr lang="da-DK" dirty="0"/>
              <a:t>Var det samme situation?</a:t>
            </a:r>
          </a:p>
          <a:p>
            <a:endParaRPr lang="da-DK" dirty="0" smtClean="0"/>
          </a:p>
          <a:p>
            <a:pPr lvl="1"/>
            <a:r>
              <a:rPr lang="da-DK" dirty="0" smtClean="0"/>
              <a:t>Fjernvarme Fyn var i samme situation som Unilever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Også forpligtet til at opsige og frigøre sig fra Husassistent-overenskomsten</a:t>
            </a:r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606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Stiller skarpt på arbejdstagersiden:</a:t>
            </a:r>
          </a:p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FOA </a:t>
            </a:r>
            <a:r>
              <a:rPr lang="da-DK" dirty="0"/>
              <a:t>er i konkurrence med CO-I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Kravet om frigørelseskonflikt forudsætter at FOA vil søge at fastholde sin position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IO § 48, stk. 4, giver CO-I eneret</a:t>
            </a:r>
          </a:p>
          <a:p>
            <a:pPr marL="0" indent="0"/>
            <a:r>
              <a:rPr lang="da-DK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Kan ikke leve side om side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Med mindre CO-I giver afkald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615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.potx" id="{AA7D18F2-7106-4FD0-B6D9-F0F4F1060C3C}" vid="{598F1153-A0DC-49E1-8C34-878B774CDD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mplateDocument" ma:contentTypeID="0x01010E00F8050A7C3D88A149AC910925EE50F33100F7C6224768D20A4BB8A288A0644BF793" ma:contentTypeVersion="24" ma:contentTypeDescription="EXDocument" ma:contentTypeScope="" ma:versionID="d5471d535a8cf62354477cbe9c4b335e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aa12488c-5764-4d47-ac09-68b36a4e1a12" targetNamespace="http://schemas.microsoft.com/office/2006/metadata/properties" ma:root="true" ma:fieldsID="9d1b882890439655d2e5c0f7f36dbbcc" ns1:_="" ns2:_="" ns3:_="">
    <xsd:import namespace="http://schemas.microsoft.com/sharepoint/v3"/>
    <xsd:import namespace="http://schemas.microsoft.com/sharepoint/v3/fields"/>
    <xsd:import namespace="aa12488c-5764-4d47-ac09-68b36a4e1a12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  <xsd:element ref="ns1:_dlc_Exemp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2488c-5764-4d47-ac09-68b36a4e1a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p:Policy xmlns:p="office.server.policy" id="" local="true">
  <p:Name>TemplateDocument</p:Name>
  <p:Description/>
  <p:Statement/>
  <p:PolicyItems>
    <p:PolicyItem featureId="ExformaticsQualityPolicy" staticId="0x01010E00F8050A7C3D88A149AC910925EE50F331|1177010689" UniqueId="015e65ca-9a44-4f54-977a-8249aa4019e6">
      <p:Name>Exformatics Quality Controls</p:Name>
      <p:Description>Generates a unique global document id for each document added. Supports regulatory and patent documents.</p:Description>
      <p:CustomData>
        <config>
          <UniqueEXDocID>true</UniqueEXDocID>
          <AddDefaultValues>true</AddDefaultValues>
          <SignedApproval>true</SignedApproval>
          <RegulatoryDocument>false</RegulatoryDocument>
          <PatentDocument>false</PatentDocument>
          <DocIDServer>http://servsagssystem</DocIDServer>
          <EXCoreDocType>Type1A</EXCoreDocType>
        </config>
      </p:CustomData>
    </p:PolicyItem>
  </p:PolicyItems>
</p:Policy>
</file>

<file path=customXml/item6.xml><?xml version="1.0" encoding="utf-8"?>
<?mso-contentType ?>
<spe:Receivers xmlns:spe="http://schemas.microsoft.com/sharepoint/events">
  <Receiver>
    <Name>Exformatics Unique Document ID Feature</Name>
    <Synchronization>Synchronous</Synchronization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</spe:Receivers>
</file>

<file path=customXml/itemProps1.xml><?xml version="1.0" encoding="utf-8"?>
<ds:datastoreItem xmlns:ds="http://schemas.openxmlformats.org/officeDocument/2006/customXml" ds:itemID="{A9062EEE-DCF8-4EF5-809C-8B0787D6F4F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9D585D7-4A72-4C81-A8E9-B9E974345DF2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12488c-5764-4d47-ac09-68b36a4e1a12"/>
    <ds:schemaRef ds:uri="http://purl.org/dc/elements/1.1/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096599-03EE-40B5-87DE-43B99DFF03C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1EF1365-3F6F-44A7-A934-F6B24FFE57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aa12488c-5764-4d47-ac09-68b36a4e1a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BB7F123-BC8C-4B07-923A-A681C279DFCC}">
  <ds:schemaRefs>
    <ds:schemaRef ds:uri="office.server.policy"/>
  </ds:schemaRefs>
</ds:datastoreItem>
</file>

<file path=customXml/itemProps6.xml><?xml version="1.0" encoding="utf-8"?>
<ds:datastoreItem xmlns:ds="http://schemas.openxmlformats.org/officeDocument/2006/customXml" ds:itemID="{57332FC4-5259-4A4E-A7EE-08D9FC1C2E6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FH</Template>
  <TotalTime>136</TotalTime>
  <Words>855</Words>
  <Application>Microsoft Office PowerPoint</Application>
  <PresentationFormat>Brugerdefineret</PresentationFormat>
  <Paragraphs>208</Paragraphs>
  <Slides>19</Slides>
  <Notes>19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2" baseType="lpstr">
      <vt:lpstr>Arial</vt:lpstr>
      <vt:lpstr>Verdana</vt:lpstr>
      <vt:lpstr>Office-tema</vt:lpstr>
      <vt:lpstr>Fjernvarme Fyn Distribution Aps (AR2017.0433)</vt:lpstr>
      <vt:lpstr>Forløb</vt:lpstr>
      <vt:lpstr>Temaer</vt:lpstr>
      <vt:lpstr>Arbejdsrettens sagsfremstilling</vt:lpstr>
      <vt:lpstr>DOMMEN</vt:lpstr>
      <vt:lpstr>DOMMEN</vt:lpstr>
      <vt:lpstr>DOMMEN</vt:lpstr>
      <vt:lpstr>DOMMEN</vt:lpstr>
      <vt:lpstr>DOMMEN</vt:lpstr>
      <vt:lpstr>DOMMEN</vt:lpstr>
      <vt:lpstr>DOMMEN</vt:lpstr>
      <vt:lpstr>DOMMEN</vt:lpstr>
      <vt:lpstr>DOMMEN</vt:lpstr>
      <vt:lpstr>Perspektiver på Fjernvarme Fyn dommen</vt:lpstr>
      <vt:lpstr>DSB SOV – AR2018.0179 og AR2018.0694</vt:lpstr>
      <vt:lpstr>Overenskomster med Dansk Jernbaneforbund</vt:lpstr>
      <vt:lpstr>DSB loven</vt:lpstr>
      <vt:lpstr>Lovfortolkning </vt:lpstr>
      <vt:lpstr>Konsekvens </vt:lpstr>
    </vt:vector>
  </TitlesOfParts>
  <Company>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Powerpoints, oplæg mv.</dc:title>
  <dc:creator>Peter Nisbeth</dc:creator>
  <cp:lastModifiedBy>Peter Nisbeth</cp:lastModifiedBy>
  <cp:revision>63</cp:revision>
  <dcterms:created xsi:type="dcterms:W3CDTF">2019-04-02T11:29:17Z</dcterms:created>
  <dcterms:modified xsi:type="dcterms:W3CDTF">2019-04-02T13:46:01Z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xformaticsSPSURL">
    <vt:lpwstr>http://sagssystem</vt:lpwstr>
  </property>
  <property fmtid="{D5CDD505-2E9C-101B-9397-08002B2CF9AE}" pid="3" name="DL_Id">
    <vt:lpwstr>3311</vt:lpwstr>
  </property>
  <property fmtid="{D5CDD505-2E9C-101B-9397-08002B2CF9AE}" pid="4" name="DL_sAMAccountName">
    <vt:lpwstr>PNI</vt:lpwstr>
  </property>
  <property fmtid="{D5CDD505-2E9C-101B-9397-08002B2CF9AE}" pid="5" name="DL_AuthorInitials">
    <vt:lpwstr>PNI</vt:lpwstr>
  </property>
  <property fmtid="{D5CDD505-2E9C-101B-9397-08002B2CF9AE}" pid="6" name="fInit">
    <vt:lpwstr>PNI</vt:lpwstr>
  </property>
  <property fmtid="{D5CDD505-2E9C-101B-9397-08002B2CF9AE}" pid="7" name="fNavn">
    <vt:lpwstr>Peter Nisbeth</vt:lpwstr>
  </property>
  <property fmtid="{D5CDD505-2E9C-101B-9397-08002B2CF9AE}" pid="8" name="fAfdeling">
    <vt:lpwstr>Ansættelsesret og Overenskomster</vt:lpwstr>
  </property>
  <property fmtid="{D5CDD505-2E9C-101B-9397-08002B2CF9AE}" pid="9" name="fTlf">
    <vt:lpwstr>6055</vt:lpwstr>
  </property>
  <property fmtid="{D5CDD505-2E9C-101B-9397-08002B2CF9AE}" pid="10" name="fEpost">
    <vt:lpwstr>PNI@fho.dk</vt:lpwstr>
  </property>
  <property fmtid="{D5CDD505-2E9C-101B-9397-08002B2CF9AE}" pid="11" name="fLogo">
    <vt:lpwstr>http://www.exformatics.com/images/logo_new.jpg</vt:lpwstr>
  </property>
  <property fmtid="{D5CDD505-2E9C-101B-9397-08002B2CF9AE}" pid="12" name="DL_AuthorDepartment">
    <vt:lpwstr>Ansættelsesret og Overenskomster</vt:lpwstr>
  </property>
  <property fmtid="{D5CDD505-2E9C-101B-9397-08002B2CF9AE}" pid="13" name="DL_AuthorPhone">
    <vt:lpwstr>6055</vt:lpwstr>
  </property>
  <property fmtid="{D5CDD505-2E9C-101B-9397-08002B2CF9AE}" pid="14" name="DL_AuthorEmail">
    <vt:lpwstr>PNI@fho.dk</vt:lpwstr>
  </property>
  <property fmtid="{D5CDD505-2E9C-101B-9397-08002B2CF9AE}" pid="15" name="DL_Name">
    <vt:lpwstr>Peter Nisbeth</vt:lpwstr>
  </property>
  <property fmtid="{D5CDD505-2E9C-101B-9397-08002B2CF9AE}" pid="16" name="DL_AuthorName">
    <vt:lpwstr>Peter Nisbeth</vt:lpwstr>
  </property>
  <property fmtid="{D5CDD505-2E9C-101B-9397-08002B2CF9AE}" pid="17" name="EntityNameForeign">
    <vt:lpwstr>DL_Activities</vt:lpwstr>
  </property>
  <property fmtid="{D5CDD505-2E9C-101B-9397-08002B2CF9AE}" pid="18" name="EntityId">
    <vt:lpwstr>49292</vt:lpwstr>
  </property>
  <property fmtid="{D5CDD505-2E9C-101B-9397-08002B2CF9AE}" pid="19" name="fTitel">
    <vt:lpwstr>Afdelingschef, advokat (H)</vt:lpwstr>
  </property>
  <property fmtid="{D5CDD505-2E9C-101B-9397-08002B2CF9AE}" pid="20" name="DL_JobTitle">
    <vt:lpwstr>Afdelingschef, advokat (H)</vt:lpwstr>
  </property>
  <property fmtid="{D5CDD505-2E9C-101B-9397-08002B2CF9AE}" pid="21" name="DL_CreatedBy">
    <vt:lpwstr>LO_x000b_br</vt:lpwstr>
  </property>
  <property fmtid="{D5CDD505-2E9C-101B-9397-08002B2CF9AE}" pid="22" name="DL_Created">
    <vt:lpwstr>2012-11-19T11:29:20</vt:lpwstr>
  </property>
  <property fmtid="{D5CDD505-2E9C-101B-9397-08002B2CF9AE}" pid="23" name="DL_ModifiedBy">
    <vt:lpwstr>LO\cgf</vt:lpwstr>
  </property>
  <property fmtid="{D5CDD505-2E9C-101B-9397-08002B2CF9AE}" pid="24" name="DL_Modified">
    <vt:lpwstr>2017-02-06T10:35:42</vt:lpwstr>
  </property>
  <property fmtid="{D5CDD505-2E9C-101B-9397-08002B2CF9AE}" pid="25" name="LO_Sagsnr">
    <vt:lpwstr>12-3141</vt:lpwstr>
  </property>
  <property fmtid="{D5CDD505-2E9C-101B-9397-08002B2CF9AE}" pid="26" name="DL_Title">
    <vt:lpwstr>Powerpoints, oplæg mv.</vt:lpwstr>
  </property>
  <property fmtid="{D5CDD505-2E9C-101B-9397-08002B2CF9AE}" pid="27" name="DL_sAMAccountNameForeign">
    <vt:lpwstr>nbr</vt:lpwstr>
  </property>
  <property fmtid="{D5CDD505-2E9C-101B-9397-08002B2CF9AE}" pid="28" name="DL_Project">
    <vt:lpwstr/>
  </property>
  <property fmtid="{D5CDD505-2E9C-101B-9397-08002B2CF9AE}" pid="29" name="CaseNo">
    <vt:lpwstr>12-3141</vt:lpwstr>
  </property>
  <property fmtid="{D5CDD505-2E9C-101B-9397-08002B2CF9AE}" pid="30" name="DL_Info">
    <vt:lpwstr/>
  </property>
  <property fmtid="{D5CDD505-2E9C-101B-9397-08002B2CF9AE}" pid="31" name="DL_EntityId">
    <vt:lpwstr>49292</vt:lpwstr>
  </property>
  <property fmtid="{D5CDD505-2E9C-101B-9397-08002B2CF9AE}" pid="32" name="_AdHocReviewCycleID">
    <vt:i4>1344399063</vt:i4>
  </property>
  <property fmtid="{D5CDD505-2E9C-101B-9397-08002B2CF9AE}" pid="33" name="_NewReviewCycle">
    <vt:lpwstr/>
  </property>
  <property fmtid="{D5CDD505-2E9C-101B-9397-08002B2CF9AE}" pid="34" name="_EmailSubject">
    <vt:lpwstr>Powerpoint tirsdagens arrangement</vt:lpwstr>
  </property>
  <property fmtid="{D5CDD505-2E9C-101B-9397-08002B2CF9AE}" pid="35" name="_AuthorEmail">
    <vt:lpwstr>PNI@fho.dk</vt:lpwstr>
  </property>
  <property fmtid="{D5CDD505-2E9C-101B-9397-08002B2CF9AE}" pid="36" name="_AuthorEmailDisplayName">
    <vt:lpwstr>Peter Nisbeth</vt:lpwstr>
  </property>
</Properties>
</file>