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90" r:id="rId3"/>
    <p:sldId id="288" r:id="rId4"/>
    <p:sldId id="332" r:id="rId5"/>
    <p:sldId id="333" r:id="rId6"/>
    <p:sldId id="335" r:id="rId7"/>
    <p:sldId id="336" r:id="rId8"/>
    <p:sldId id="337" r:id="rId9"/>
    <p:sldId id="338" r:id="rId10"/>
    <p:sldId id="339" r:id="rId11"/>
    <p:sldId id="340" r:id="rId12"/>
    <p:sldId id="341" r:id="rId13"/>
    <p:sldId id="330" r:id="rId14"/>
    <p:sldId id="322" r:id="rId15"/>
    <p:sldId id="323" r:id="rId16"/>
    <p:sldId id="320" r:id="rId17"/>
    <p:sldId id="342" r:id="rId18"/>
    <p:sldId id="343" r:id="rId19"/>
    <p:sldId id="344" r:id="rId20"/>
    <p:sldId id="345" r:id="rId21"/>
    <p:sldId id="276" r:id="rId22"/>
  </p:sldIdLst>
  <p:sldSz cx="9144000" cy="6858000" type="screen4x3"/>
  <p:notesSz cx="6805613" cy="9944100"/>
  <p:custDataLst>
    <p:tags r:id="rId25"/>
  </p:custDataLst>
  <p:defaultTextStyle>
    <a:defPPr>
      <a:defRPr lang="da-DK"/>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C335"/>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26" d="100"/>
          <a:sy n="126" d="100"/>
        </p:scale>
        <p:origin x="-118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a-DK" dirty="0"/>
          </a:p>
        </p:txBody>
      </p:sp>
      <p:sp>
        <p:nvSpPr>
          <p:cNvPr id="13315"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a-DK" dirty="0"/>
          </a:p>
        </p:txBody>
      </p:sp>
      <p:sp>
        <p:nvSpPr>
          <p:cNvPr id="13316" name="Rectangle 4"/>
          <p:cNvSpPr>
            <a:spLocks noGrp="1" noChangeArrowheads="1"/>
          </p:cNvSpPr>
          <p:nvPr>
            <p:ph type="ftr" sz="quarter" idx="2"/>
          </p:nvPr>
        </p:nvSpPr>
        <p:spPr bwMode="auto">
          <a:xfrm>
            <a:off x="0" y="944721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a-DK" dirty="0"/>
          </a:p>
        </p:txBody>
      </p:sp>
      <p:sp>
        <p:nvSpPr>
          <p:cNvPr id="13317" name="Rectangle 5"/>
          <p:cNvSpPr>
            <a:spLocks noGrp="1" noChangeArrowheads="1"/>
          </p:cNvSpPr>
          <p:nvPr>
            <p:ph type="sldNum" sz="quarter" idx="3"/>
          </p:nvPr>
        </p:nvSpPr>
        <p:spPr bwMode="auto">
          <a:xfrm>
            <a:off x="3856038" y="944721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C253D18-EBB7-446B-9DAF-D891D55D0FB0}" type="slidenum">
              <a:rPr lang="da-DK"/>
              <a:pPr>
                <a:defRPr/>
              </a:pPr>
              <a:t>‹nr.›</a:t>
            </a:fld>
            <a:endParaRPr lang="da-DK"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a-DK" dirty="0"/>
          </a:p>
        </p:txBody>
      </p:sp>
      <p:sp>
        <p:nvSpPr>
          <p:cNvPr id="10243"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a-DK" dirty="0"/>
          </a:p>
        </p:txBody>
      </p:sp>
      <p:sp>
        <p:nvSpPr>
          <p:cNvPr id="5124"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08050" y="4722813"/>
            <a:ext cx="4989513" cy="4475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noProof="0" smtClean="0"/>
              <a:t>Click to edit Master text styles</a:t>
            </a:r>
          </a:p>
          <a:p>
            <a:pPr lvl="1"/>
            <a:r>
              <a:rPr lang="da-DK" noProof="0" smtClean="0"/>
              <a:t>Second level</a:t>
            </a:r>
          </a:p>
          <a:p>
            <a:pPr lvl="2"/>
            <a:r>
              <a:rPr lang="da-DK" noProof="0" smtClean="0"/>
              <a:t>Third level</a:t>
            </a:r>
          </a:p>
          <a:p>
            <a:pPr lvl="3"/>
            <a:r>
              <a:rPr lang="da-DK" noProof="0" smtClean="0"/>
              <a:t>Fourth level</a:t>
            </a:r>
          </a:p>
          <a:p>
            <a:pPr lvl="4"/>
            <a:r>
              <a:rPr lang="da-DK" noProof="0" smtClean="0"/>
              <a:t>Fifth level</a:t>
            </a:r>
          </a:p>
        </p:txBody>
      </p:sp>
      <p:sp>
        <p:nvSpPr>
          <p:cNvPr id="10246" name="Rectangle 6"/>
          <p:cNvSpPr>
            <a:spLocks noGrp="1" noChangeArrowheads="1"/>
          </p:cNvSpPr>
          <p:nvPr>
            <p:ph type="ftr" sz="quarter" idx="4"/>
          </p:nvPr>
        </p:nvSpPr>
        <p:spPr bwMode="auto">
          <a:xfrm>
            <a:off x="0" y="944721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a-DK" dirty="0"/>
          </a:p>
        </p:txBody>
      </p:sp>
      <p:sp>
        <p:nvSpPr>
          <p:cNvPr id="10247" name="Rectangle 7"/>
          <p:cNvSpPr>
            <a:spLocks noGrp="1" noChangeArrowheads="1"/>
          </p:cNvSpPr>
          <p:nvPr>
            <p:ph type="sldNum" sz="quarter" idx="5"/>
          </p:nvPr>
        </p:nvSpPr>
        <p:spPr bwMode="auto">
          <a:xfrm>
            <a:off x="3856038" y="944721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BF0AA06-0712-484F-84C4-8AFB90A9155A}" type="slidenum">
              <a:rPr lang="da-DK"/>
              <a:pPr>
                <a:defRPr/>
              </a:pPr>
              <a:t>‹nr.›</a:t>
            </a:fld>
            <a:endParaRPr lang="da-DK"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1B3AE0EB-106F-46FF-AD8F-87306514B856}" type="slidenum">
              <a:rPr lang="da-DK" smtClean="0"/>
              <a:pPr/>
              <a:t>1</a:t>
            </a:fld>
            <a:endParaRPr lang="da-DK" dirty="0"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endParaRPr lang="da-DK"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7F2B427-6C6D-41CD-993E-7D375830CF93}" type="slidenum">
              <a:rPr lang="da-DK" smtClean="0"/>
              <a:pPr/>
              <a:t>13</a:t>
            </a:fld>
            <a:endParaRPr lang="da-DK"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da-DK"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3" name="Picture 5" descr="JM-2"/>
          <p:cNvPicPr>
            <a:picLocks noChangeAspect="1" noChangeArrowheads="1"/>
          </p:cNvPicPr>
          <p:nvPr userDrawn="1"/>
        </p:nvPicPr>
        <p:blipFill>
          <a:blip r:embed="rId2" cstate="print"/>
          <a:srcRect/>
          <a:stretch>
            <a:fillRect/>
          </a:stretch>
        </p:blipFill>
        <p:spPr bwMode="auto">
          <a:xfrm>
            <a:off x="3175" y="0"/>
            <a:ext cx="9140825" cy="6854825"/>
          </a:xfrm>
          <a:prstGeom prst="rect">
            <a:avLst/>
          </a:prstGeom>
          <a:noFill/>
          <a:ln w="9525">
            <a:noFill/>
            <a:miter lim="800000"/>
            <a:headEnd/>
            <a:tailEnd/>
          </a:ln>
        </p:spPr>
      </p:pic>
      <p:sp>
        <p:nvSpPr>
          <p:cNvPr id="4100"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da-DK"/>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15100" y="685800"/>
            <a:ext cx="1943100" cy="5029200"/>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85800" y="685800"/>
            <a:ext cx="5676900" cy="5029200"/>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1828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828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2" hidden="1"/>
          <p:cNvGraphicFramePr>
            <a:graphicFrameLocks noChangeAspect="1"/>
          </p:cNvGraphicFramePr>
          <p:nvPr/>
        </p:nvGraphicFramePr>
        <p:xfrm>
          <a:off x="1588" y="1588"/>
          <a:ext cx="1587" cy="1587"/>
        </p:xfrm>
        <a:graphic>
          <a:graphicData uri="http://schemas.openxmlformats.org/presentationml/2006/ole">
            <p:oleObj spid="_x0000_s1026" name="think-cell Slide" r:id="rId14" imgW="360" imgH="360" progId="">
              <p:embed/>
            </p:oleObj>
          </a:graphicData>
        </a:graphic>
      </p:graphicFrame>
      <p:pic>
        <p:nvPicPr>
          <p:cNvPr id="1028" name="Picture 11" descr="JM-s2"/>
          <p:cNvPicPr>
            <a:picLocks noChangeAspect="1" noChangeArrowheads="1"/>
          </p:cNvPicPr>
          <p:nvPr userDrawn="1"/>
        </p:nvPicPr>
        <p:blipFill>
          <a:blip r:embed="rId15" cstate="print"/>
          <a:srcRect/>
          <a:stretch>
            <a:fillRect/>
          </a:stretch>
        </p:blipFill>
        <p:spPr bwMode="auto">
          <a:xfrm>
            <a:off x="0" y="0"/>
            <a:ext cx="9144000" cy="6856413"/>
          </a:xfrm>
          <a:prstGeom prst="rect">
            <a:avLst/>
          </a:prstGeom>
          <a:noFill/>
          <a:ln w="9525">
            <a:noFill/>
            <a:miter lim="800000"/>
            <a:headEnd/>
            <a:tailEnd/>
          </a:ln>
        </p:spPr>
      </p:pic>
      <p:sp>
        <p:nvSpPr>
          <p:cNvPr id="1029" name="Rectangle 2"/>
          <p:cNvSpPr>
            <a:spLocks noGrp="1" noChangeArrowheads="1"/>
          </p:cNvSpPr>
          <p:nvPr>
            <p:ph type="title"/>
          </p:nvPr>
        </p:nvSpPr>
        <p:spPr bwMode="auto">
          <a:xfrm>
            <a:off x="685800" y="6858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Click to edit Master title style</a:t>
            </a:r>
          </a:p>
        </p:txBody>
      </p:sp>
      <p:sp>
        <p:nvSpPr>
          <p:cNvPr id="1030" name="Rectangle 3"/>
          <p:cNvSpPr>
            <a:spLocks noGrp="1" noChangeArrowheads="1"/>
          </p:cNvSpPr>
          <p:nvPr>
            <p:ph type="body" idx="1"/>
          </p:nvPr>
        </p:nvSpPr>
        <p:spPr bwMode="auto">
          <a:xfrm>
            <a:off x="685800" y="1828800"/>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Tree>
  </p:cSld>
  <p:clrMap bg1="lt1" tx1="dk1" bg2="lt2" tx2="dk2" accent1="accent1" accent2="accent2" accent3="accent3" accent4="accent4" accent5="accent5" accent6="accent6" hlink="hlink" folHlink="folHlink"/>
  <p:sldLayoutIdLst>
    <p:sldLayoutId id="2147483872"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Times New Roman" pitchFamily="18" charset="0"/>
        </a:defRPr>
      </a:lvl2pPr>
      <a:lvl3pPr algn="l" rtl="0" eaLnBrk="0" fontAlgn="base" hangingPunct="0">
        <a:spcBef>
          <a:spcPct val="0"/>
        </a:spcBef>
        <a:spcAft>
          <a:spcPct val="0"/>
        </a:spcAft>
        <a:defRPr sz="2800">
          <a:solidFill>
            <a:schemeClr val="tx2"/>
          </a:solidFill>
          <a:latin typeface="Times New Roman" pitchFamily="18" charset="0"/>
        </a:defRPr>
      </a:lvl3pPr>
      <a:lvl4pPr algn="l" rtl="0" eaLnBrk="0" fontAlgn="base" hangingPunct="0">
        <a:spcBef>
          <a:spcPct val="0"/>
        </a:spcBef>
        <a:spcAft>
          <a:spcPct val="0"/>
        </a:spcAft>
        <a:defRPr sz="2800">
          <a:solidFill>
            <a:schemeClr val="tx2"/>
          </a:solidFill>
          <a:latin typeface="Times New Roman" pitchFamily="18" charset="0"/>
        </a:defRPr>
      </a:lvl4pPr>
      <a:lvl5pPr algn="l" rtl="0" eaLnBrk="0" fontAlgn="base" hangingPunct="0">
        <a:spcBef>
          <a:spcPct val="0"/>
        </a:spcBef>
        <a:spcAft>
          <a:spcPct val="0"/>
        </a:spcAft>
        <a:defRPr sz="2800">
          <a:solidFill>
            <a:schemeClr val="tx2"/>
          </a:solidFill>
          <a:latin typeface="Times New Roman" pitchFamily="18" charset="0"/>
        </a:defRPr>
      </a:lvl5pPr>
      <a:lvl6pPr marL="457200" algn="l" rtl="0" eaLnBrk="0" fontAlgn="base" hangingPunct="0">
        <a:spcBef>
          <a:spcPct val="0"/>
        </a:spcBef>
        <a:spcAft>
          <a:spcPct val="0"/>
        </a:spcAft>
        <a:defRPr sz="2800">
          <a:solidFill>
            <a:schemeClr val="tx2"/>
          </a:solidFill>
          <a:latin typeface="Times New Roman" pitchFamily="18" charset="0"/>
        </a:defRPr>
      </a:lvl6pPr>
      <a:lvl7pPr marL="914400" algn="l" rtl="0" eaLnBrk="0" fontAlgn="base" hangingPunct="0">
        <a:spcBef>
          <a:spcPct val="0"/>
        </a:spcBef>
        <a:spcAft>
          <a:spcPct val="0"/>
        </a:spcAft>
        <a:defRPr sz="2800">
          <a:solidFill>
            <a:schemeClr val="tx2"/>
          </a:solidFill>
          <a:latin typeface="Times New Roman" pitchFamily="18" charset="0"/>
        </a:defRPr>
      </a:lvl7pPr>
      <a:lvl8pPr marL="1371600" algn="l" rtl="0" eaLnBrk="0" fontAlgn="base" hangingPunct="0">
        <a:spcBef>
          <a:spcPct val="0"/>
        </a:spcBef>
        <a:spcAft>
          <a:spcPct val="0"/>
        </a:spcAft>
        <a:defRPr sz="2800">
          <a:solidFill>
            <a:schemeClr val="tx2"/>
          </a:solidFill>
          <a:latin typeface="Times New Roman" pitchFamily="18" charset="0"/>
        </a:defRPr>
      </a:lvl8pPr>
      <a:lvl9pPr marL="1828800" algn="l" rtl="0" eaLnBrk="0" fontAlgn="base" hangingPunct="0">
        <a:spcBef>
          <a:spcPct val="0"/>
        </a:spcBef>
        <a:spcAft>
          <a:spcPct val="0"/>
        </a:spcAft>
        <a:defRPr sz="28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EDD828"/>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lr>
          <a:srgbClr val="EDD728"/>
        </a:buClr>
        <a:buChar char="•"/>
        <a:defRPr sz="24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0" y="2819400"/>
            <a:ext cx="9144000" cy="838200"/>
          </a:xfrm>
        </p:spPr>
        <p:txBody>
          <a:bodyPr/>
          <a:lstStyle/>
          <a:p>
            <a:r>
              <a:rPr lang="da-DK" sz="2800" dirty="0" smtClean="0"/>
              <a:t>Databeskyttelsesforordningen og forslaget til den nye databeskyttelseslov</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Betænkningen ansættelsesforhold</a:t>
            </a:r>
            <a:endParaRPr lang="da-DK" b="1" dirty="0"/>
          </a:p>
        </p:txBody>
      </p:sp>
      <p:sp>
        <p:nvSpPr>
          <p:cNvPr id="3" name="Pladsholder til indhold 2"/>
          <p:cNvSpPr>
            <a:spLocks noGrp="1"/>
          </p:cNvSpPr>
          <p:nvPr>
            <p:ph idx="1"/>
          </p:nvPr>
        </p:nvSpPr>
        <p:spPr>
          <a:xfrm>
            <a:off x="685800" y="1700808"/>
            <a:ext cx="7772400" cy="4248472"/>
          </a:xfrm>
        </p:spPr>
        <p:txBody>
          <a:bodyPr/>
          <a:lstStyle/>
          <a:p>
            <a:r>
              <a:rPr lang="da-DK" sz="2000" dirty="0" smtClean="0"/>
              <a:t>Artikel 88</a:t>
            </a:r>
          </a:p>
          <a:p>
            <a:pPr>
              <a:buNone/>
            </a:pPr>
            <a:endParaRPr lang="da-DK" sz="2000" dirty="0" smtClean="0"/>
          </a:p>
          <a:p>
            <a:r>
              <a:rPr lang="da-DK" sz="2000" dirty="0" smtClean="0"/>
              <a:t>Artikel 88 omfatter alle typer af personoplysninger, nemlig de særlige kategorier af </a:t>
            </a:r>
            <a:r>
              <a:rPr lang="da-DK" sz="2000" dirty="0" smtClean="0"/>
              <a:t>personoplysninger omfattet </a:t>
            </a:r>
            <a:r>
              <a:rPr lang="da-DK" sz="2000" dirty="0" smtClean="0"/>
              <a:t>af artikel 9, stk. 1, og </a:t>
            </a:r>
            <a:r>
              <a:rPr lang="da-DK" sz="2000" dirty="0" err="1" smtClean="0"/>
              <a:t>residual-mængden</a:t>
            </a:r>
            <a:r>
              <a:rPr lang="da-DK" sz="2000" dirty="0" smtClean="0"/>
              <a:t> af oplysninger, dvs. </a:t>
            </a:r>
            <a:r>
              <a:rPr lang="da-DK" sz="2000" dirty="0" smtClean="0"/>
              <a:t>personoplysninger omfattet </a:t>
            </a:r>
            <a:r>
              <a:rPr lang="da-DK" sz="2000" dirty="0" smtClean="0"/>
              <a:t>af artikel 6. Denne opdeling af, hvad er der er ”almindelige” </a:t>
            </a:r>
            <a:r>
              <a:rPr lang="da-DK" sz="2000" dirty="0" smtClean="0"/>
              <a:t>personoplysninger og </a:t>
            </a:r>
            <a:r>
              <a:rPr lang="da-DK" sz="2000" dirty="0" smtClean="0"/>
              <a:t>følsomme oplysninger, kan ikke ophæves ved brug af artikel 88, </a:t>
            </a:r>
            <a:r>
              <a:rPr lang="da-DK" sz="2000" dirty="0" smtClean="0"/>
              <a:t>ligesom artikel </a:t>
            </a:r>
            <a:r>
              <a:rPr lang="da-DK" sz="2000" dirty="0" smtClean="0"/>
              <a:t>88 ikke ændrer på, at al behandling af personoplysninger skal være i </a:t>
            </a:r>
            <a:r>
              <a:rPr lang="da-DK" sz="2000" dirty="0" smtClean="0"/>
              <a:t>overensstemmelse med </a:t>
            </a:r>
            <a:r>
              <a:rPr lang="da-DK" sz="2000" dirty="0" smtClean="0"/>
              <a:t>de grundlæggende principper i forordningens artikel 5. </a:t>
            </a:r>
            <a:endParaRPr lang="da-DK"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Betænkningen ansættelsesforhold</a:t>
            </a:r>
            <a:endParaRPr lang="da-DK" b="1" dirty="0"/>
          </a:p>
        </p:txBody>
      </p:sp>
      <p:sp>
        <p:nvSpPr>
          <p:cNvPr id="3" name="Pladsholder til indhold 2"/>
          <p:cNvSpPr>
            <a:spLocks noGrp="1"/>
          </p:cNvSpPr>
          <p:nvPr>
            <p:ph idx="1"/>
          </p:nvPr>
        </p:nvSpPr>
        <p:spPr>
          <a:xfrm>
            <a:off x="685800" y="1700808"/>
            <a:ext cx="7772400" cy="4248472"/>
          </a:xfrm>
        </p:spPr>
        <p:txBody>
          <a:bodyPr/>
          <a:lstStyle/>
          <a:p>
            <a:r>
              <a:rPr lang="da-DK" sz="2000" dirty="0" smtClean="0"/>
              <a:t>Artikel 88</a:t>
            </a:r>
          </a:p>
          <a:p>
            <a:pPr>
              <a:buNone/>
            </a:pPr>
            <a:endParaRPr lang="da-DK" sz="2000" dirty="0" smtClean="0"/>
          </a:p>
          <a:p>
            <a:r>
              <a:rPr lang="da-DK" sz="2000" dirty="0" smtClean="0"/>
              <a:t>I forhold til mulighederne i artikel 6 og 9 for nationale lovregler og kollektive </a:t>
            </a:r>
            <a:r>
              <a:rPr lang="da-DK" sz="2000" dirty="0" smtClean="0"/>
              <a:t>overenskomster om </a:t>
            </a:r>
            <a:r>
              <a:rPr lang="da-DK" sz="2000" dirty="0" smtClean="0"/>
              <a:t>behandling af personoplysninger, må artikel 88 forstås som et </a:t>
            </a:r>
            <a:r>
              <a:rPr lang="da-DK" sz="2000" dirty="0" smtClean="0"/>
              <a:t>hjemmelsmæssigt </a:t>
            </a:r>
            <a:r>
              <a:rPr lang="da-DK" sz="2000" i="1" dirty="0" smtClean="0"/>
              <a:t>supplement</a:t>
            </a:r>
            <a:r>
              <a:rPr lang="da-DK" sz="2000" i="1" dirty="0" smtClean="0"/>
              <a:t>, der sikrer, at der i hvert fald ikke er tvivl om, at der kan fastsættes </a:t>
            </a:r>
            <a:r>
              <a:rPr lang="da-DK" sz="2000" i="1" dirty="0" smtClean="0"/>
              <a:t>nationale </a:t>
            </a:r>
            <a:r>
              <a:rPr lang="da-DK" sz="2000" dirty="0" smtClean="0"/>
              <a:t>behandlingsregler </a:t>
            </a:r>
            <a:r>
              <a:rPr lang="da-DK" sz="2000" dirty="0" smtClean="0"/>
              <a:t>i love og kollektive overenskomster på ansættelsesområdet for </a:t>
            </a:r>
            <a:r>
              <a:rPr lang="da-DK" sz="2000" dirty="0" smtClean="0"/>
              <a:t>så vidt </a:t>
            </a:r>
            <a:r>
              <a:rPr lang="da-DK" sz="2000" dirty="0" smtClean="0"/>
              <a:t>angår behandling af </a:t>
            </a:r>
            <a:r>
              <a:rPr lang="da-DK" sz="2000" i="1" dirty="0" smtClean="0"/>
              <a:t>alle typer af personoplysninger – under overholdelse af </a:t>
            </a:r>
            <a:r>
              <a:rPr lang="da-DK" sz="2000" i="1" dirty="0" smtClean="0"/>
              <a:t>kravene </a:t>
            </a:r>
            <a:r>
              <a:rPr lang="da-DK" sz="2000" dirty="0" smtClean="0"/>
              <a:t>til </a:t>
            </a:r>
            <a:r>
              <a:rPr lang="da-DK" sz="2000" dirty="0" smtClean="0"/>
              <a:t>sådan national lovgivning i f.eks. artikel 9, stk. 2, litra b, og artikel 88, stk. 2.</a:t>
            </a:r>
            <a:endParaRPr lang="da-DK" sz="2000" dirty="0" smtClean="0"/>
          </a:p>
          <a:p>
            <a:pPr>
              <a:buNone/>
            </a:pPr>
            <a:endParaRPr lang="da-DK"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Betænkningen ansættelsesforhold</a:t>
            </a:r>
            <a:endParaRPr lang="da-DK" b="1" dirty="0"/>
          </a:p>
        </p:txBody>
      </p:sp>
      <p:sp>
        <p:nvSpPr>
          <p:cNvPr id="3" name="Pladsholder til indhold 2"/>
          <p:cNvSpPr>
            <a:spLocks noGrp="1"/>
          </p:cNvSpPr>
          <p:nvPr>
            <p:ph idx="1"/>
          </p:nvPr>
        </p:nvSpPr>
        <p:spPr>
          <a:xfrm>
            <a:off x="685800" y="1700808"/>
            <a:ext cx="7772400" cy="4248472"/>
          </a:xfrm>
        </p:spPr>
        <p:txBody>
          <a:bodyPr/>
          <a:lstStyle/>
          <a:p>
            <a:r>
              <a:rPr lang="da-DK" sz="2000" dirty="0" smtClean="0"/>
              <a:t>Artikel 88</a:t>
            </a:r>
          </a:p>
          <a:p>
            <a:r>
              <a:rPr lang="da-DK" sz="2000" dirty="0" smtClean="0"/>
              <a:t>Det </a:t>
            </a:r>
            <a:r>
              <a:rPr lang="da-DK" sz="2000" dirty="0" smtClean="0"/>
              <a:t>fremgår af forordningens præambelbetragtning nr. 155, at medlemsstaternes </a:t>
            </a:r>
            <a:r>
              <a:rPr lang="da-DK" sz="2000" dirty="0" smtClean="0"/>
              <a:t>nationale ret </a:t>
            </a:r>
            <a:r>
              <a:rPr lang="da-DK" sz="2000" dirty="0" smtClean="0"/>
              <a:t>eller kollektive overenskomster, herunder lokalaftaler, kan fastsætte specifikke </a:t>
            </a:r>
            <a:r>
              <a:rPr lang="da-DK" sz="2000" dirty="0" smtClean="0"/>
              <a:t>bestemmelser om </a:t>
            </a:r>
            <a:r>
              <a:rPr lang="da-DK" sz="2000" dirty="0" smtClean="0"/>
              <a:t>behandling af arbejdstageres personoplysninger i ansættelsesforhold, </a:t>
            </a:r>
            <a:r>
              <a:rPr lang="da-DK" sz="2000" dirty="0" smtClean="0"/>
              <a:t>navnlig betingelserne </a:t>
            </a:r>
            <a:r>
              <a:rPr lang="da-DK" sz="2000" dirty="0" smtClean="0"/>
              <a:t>for, hvorledes personoplysninger i ansættelsesforhold kan behandles </a:t>
            </a:r>
            <a:r>
              <a:rPr lang="da-DK" sz="2000" dirty="0" smtClean="0"/>
              <a:t>på grundlag </a:t>
            </a:r>
            <a:r>
              <a:rPr lang="da-DK" sz="2000" dirty="0" smtClean="0"/>
              <a:t>af arbejdstagerens </a:t>
            </a:r>
            <a:r>
              <a:rPr lang="da-DK" sz="2000" dirty="0" smtClean="0"/>
              <a:t>samtykke…</a:t>
            </a:r>
          </a:p>
          <a:p>
            <a:r>
              <a:rPr lang="da-DK" sz="2000" dirty="0" smtClean="0"/>
              <a:t>Det </a:t>
            </a:r>
            <a:r>
              <a:rPr lang="da-DK" sz="2000" dirty="0" smtClean="0"/>
              <a:t>må på denne baggrund antages, at forordningen efterlader rum for, at </a:t>
            </a:r>
            <a:r>
              <a:rPr lang="da-DK" sz="2000" dirty="0" smtClean="0"/>
              <a:t>arbejdsgiveres behandling </a:t>
            </a:r>
            <a:r>
              <a:rPr lang="da-DK" sz="2000" dirty="0" smtClean="0"/>
              <a:t>af personoplysninger i ansættelsesforhold, herunder i rekrutteringsfasen, </a:t>
            </a:r>
            <a:r>
              <a:rPr lang="da-DK" sz="2000" dirty="0" smtClean="0"/>
              <a:t>fortsat </a:t>
            </a:r>
            <a:r>
              <a:rPr lang="da-DK" sz="2000" dirty="0" smtClean="0"/>
              <a:t>kan ske på grundlag af samtykke, jf. særligt artikel 6, stk. 1, litra a, og artikel 9, stk. 2, </a:t>
            </a:r>
            <a:r>
              <a:rPr lang="da-DK" sz="2000" dirty="0" smtClean="0"/>
              <a:t>litra a.</a:t>
            </a:r>
          </a:p>
          <a:p>
            <a:r>
              <a:rPr lang="da-DK" sz="2000" i="1" dirty="0" smtClean="0"/>
              <a:t>Se betænkningen side 976-980</a:t>
            </a:r>
            <a:r>
              <a:rPr lang="da-DK" sz="20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subTitle" idx="1"/>
          </p:nvPr>
        </p:nvSpPr>
        <p:spPr>
          <a:xfrm>
            <a:off x="457200" y="2819400"/>
            <a:ext cx="8229600" cy="838200"/>
          </a:xfrm>
        </p:spPr>
        <p:txBody>
          <a:bodyPr/>
          <a:lstStyle/>
          <a:p>
            <a:r>
              <a:rPr lang="da-DK" sz="2800" b="1" dirty="0" smtClean="0"/>
              <a:t>Lovforslag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1"/>
          <p:cNvSpPr>
            <a:spLocks noGrp="1"/>
          </p:cNvSpPr>
          <p:nvPr>
            <p:ph type="title"/>
          </p:nvPr>
        </p:nvSpPr>
        <p:spPr/>
        <p:txBody>
          <a:bodyPr/>
          <a:lstStyle/>
          <a:p>
            <a:pPr algn="just"/>
            <a:r>
              <a:rPr lang="da-DK" b="1" dirty="0" smtClean="0"/>
              <a:t>Men må man overhovedet have en national lov ved siden af en EU-forordning? (1) </a:t>
            </a:r>
          </a:p>
        </p:txBody>
      </p:sp>
      <p:sp>
        <p:nvSpPr>
          <p:cNvPr id="30723" name="Pladsholder til indhold 2"/>
          <p:cNvSpPr>
            <a:spLocks noGrp="1"/>
          </p:cNvSpPr>
          <p:nvPr>
            <p:ph idx="1"/>
          </p:nvPr>
        </p:nvSpPr>
        <p:spPr/>
        <p:txBody>
          <a:bodyPr/>
          <a:lstStyle/>
          <a:p>
            <a:r>
              <a:rPr lang="da-DK" sz="2000" dirty="0" smtClean="0"/>
              <a:t>Instinktivt er svaret vel nej</a:t>
            </a:r>
          </a:p>
          <a:p>
            <a:endParaRPr lang="da-DK" sz="2000" dirty="0" smtClean="0"/>
          </a:p>
          <a:p>
            <a:r>
              <a:rPr lang="da-DK" sz="2000" dirty="0" smtClean="0"/>
              <a:t>En forordning gælder jo umiddelbart i DK – som en lov eller bekendtgørelse</a:t>
            </a:r>
          </a:p>
          <a:p>
            <a:endParaRPr lang="da-DK" sz="2000" dirty="0" smtClean="0"/>
          </a:p>
          <a:p>
            <a:r>
              <a:rPr lang="da-DK" sz="2000" dirty="0" smtClean="0"/>
              <a:t>Men en gennemgang af databeskyttelsesforordningen afslører et helt andet billede på dette område</a:t>
            </a:r>
          </a:p>
          <a:p>
            <a:pPr algn="just"/>
            <a:endParaRPr lang="da-DK" sz="2100" dirty="0" smtClean="0"/>
          </a:p>
          <a:p>
            <a:pPr algn="just"/>
            <a:endParaRPr lang="da-DK" sz="2100" dirty="0" smtClean="0"/>
          </a:p>
          <a:p>
            <a:pPr algn="just"/>
            <a:endParaRPr lang="da-DK" dirty="0" smtClean="0"/>
          </a:p>
          <a:p>
            <a:pPr algn="just"/>
            <a:endParaRPr lang="da-DK" dirty="0" smtClean="0"/>
          </a:p>
          <a:p>
            <a:pPr algn="just"/>
            <a:endParaRPr lang="da-DK" dirty="0" smtClean="0"/>
          </a:p>
          <a:p>
            <a:pPr algn="just">
              <a:buFontTx/>
              <a:buNone/>
            </a:pPr>
            <a:endParaRPr lang="da-DK" dirty="0" smtClean="0"/>
          </a:p>
          <a:p>
            <a:pPr algn="just"/>
            <a:endParaRPr lang="da-DK" dirty="0" smtClean="0"/>
          </a:p>
          <a:p>
            <a:pPr algn="just"/>
            <a:endParaRPr lang="da-DK" dirty="0" smtClean="0"/>
          </a:p>
          <a:p>
            <a:pPr algn="just"/>
            <a:endParaRPr lang="da-DK" dirty="0" smtClean="0"/>
          </a:p>
          <a:p>
            <a:pPr algn="just"/>
            <a:endParaRPr lang="da-DK" dirty="0" smtClean="0"/>
          </a:p>
          <a:p>
            <a:pPr algn="just"/>
            <a:endParaRPr lang="da-DK" dirty="0" smtClean="0"/>
          </a:p>
          <a:p>
            <a:pPr algn="just"/>
            <a:endParaRPr lang="da-DK" dirty="0" smtClean="0"/>
          </a:p>
          <a:p>
            <a:pPr algn="just">
              <a:buFontTx/>
              <a:buNone/>
            </a:pPr>
            <a:endParaRPr lang="da-DK" dirty="0" smtClean="0"/>
          </a:p>
          <a:p>
            <a:pPr lvl="1" algn="just">
              <a:buFont typeface="Wingdings" pitchFamily="2" charset="2"/>
              <a:buChar char="Ø"/>
            </a:pPr>
            <a:endParaRPr lang="da-DK" dirty="0" smtClean="0"/>
          </a:p>
          <a:p>
            <a:pPr lvl="1" algn="just">
              <a:buFont typeface="Wingdings" pitchFamily="2" charset="2"/>
              <a:buChar char="Ø"/>
            </a:pPr>
            <a:endParaRPr lang="da-DK" dirty="0" smtClean="0"/>
          </a:p>
          <a:p>
            <a:pPr lvl="1" algn="just"/>
            <a:endParaRPr lang="da-DK" dirty="0" smtClean="0"/>
          </a:p>
          <a:p>
            <a:pPr algn="just"/>
            <a:endParaRPr lang="da-DK"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1"/>
          <p:cNvSpPr>
            <a:spLocks noGrp="1"/>
          </p:cNvSpPr>
          <p:nvPr>
            <p:ph type="title"/>
          </p:nvPr>
        </p:nvSpPr>
        <p:spPr/>
        <p:txBody>
          <a:bodyPr/>
          <a:lstStyle/>
          <a:p>
            <a:pPr algn="just"/>
            <a:r>
              <a:rPr lang="da-DK" b="1" dirty="0" smtClean="0"/>
              <a:t>Men må man overhovedet have en national lov ved siden af en EU-forordning? (2) </a:t>
            </a:r>
          </a:p>
        </p:txBody>
      </p:sp>
      <p:sp>
        <p:nvSpPr>
          <p:cNvPr id="30723" name="Pladsholder til indhold 2"/>
          <p:cNvSpPr>
            <a:spLocks noGrp="1"/>
          </p:cNvSpPr>
          <p:nvPr>
            <p:ph idx="1"/>
          </p:nvPr>
        </p:nvSpPr>
        <p:spPr/>
        <p:txBody>
          <a:bodyPr/>
          <a:lstStyle/>
          <a:p>
            <a:r>
              <a:rPr lang="da-DK" sz="2000" dirty="0" smtClean="0"/>
              <a:t>Fire kasser</a:t>
            </a:r>
          </a:p>
          <a:p>
            <a:pPr lvl="1"/>
            <a:r>
              <a:rPr lang="da-DK" sz="2000" dirty="0" smtClean="0"/>
              <a:t>Bestemmelser, fx art. 6, stk. 2 og 3, art. 9, stk. 2-4, og art 88 og 90, der giver medlemsstaterne </a:t>
            </a:r>
            <a:r>
              <a:rPr lang="da-DK" sz="2000" i="1" dirty="0" smtClean="0"/>
              <a:t>mulighed </a:t>
            </a:r>
            <a:r>
              <a:rPr lang="da-DK" sz="2000" dirty="0" smtClean="0"/>
              <a:t>for at udfylde med egne behandlingsregler</a:t>
            </a:r>
          </a:p>
          <a:p>
            <a:pPr lvl="1"/>
            <a:r>
              <a:rPr lang="da-DK" sz="2000" dirty="0" smtClean="0"/>
              <a:t>Bestemmelser, fx art. 8, stk. 1, og art. 37, der giver medlemsstaterne eksplicitte muligheder for at foretage nogle </a:t>
            </a:r>
            <a:r>
              <a:rPr lang="da-DK" sz="2000" i="1" dirty="0" smtClean="0"/>
              <a:t>valg</a:t>
            </a:r>
          </a:p>
          <a:p>
            <a:pPr lvl="1"/>
            <a:r>
              <a:rPr lang="da-DK" sz="2000" dirty="0" smtClean="0"/>
              <a:t>Bestemmelserne, art 23 og artikel 89, stk. 2 og 3, hvorefter medlemsstaterne </a:t>
            </a:r>
            <a:r>
              <a:rPr lang="da-DK" sz="2000" i="1" dirty="0" smtClean="0"/>
              <a:t>kan</a:t>
            </a:r>
            <a:r>
              <a:rPr lang="da-DK" sz="2000" dirty="0" smtClean="0"/>
              <a:t> fastsætte regler om </a:t>
            </a:r>
            <a:r>
              <a:rPr lang="da-DK" sz="2000" i="1" dirty="0" smtClean="0"/>
              <a:t>begrænsninger</a:t>
            </a:r>
            <a:r>
              <a:rPr lang="da-DK" sz="2000" dirty="0" smtClean="0"/>
              <a:t> og </a:t>
            </a:r>
            <a:r>
              <a:rPr lang="da-DK" sz="2000" i="1" dirty="0" smtClean="0"/>
              <a:t>undtagelser</a:t>
            </a:r>
            <a:r>
              <a:rPr lang="da-DK" sz="2000" dirty="0" smtClean="0"/>
              <a:t> til en række forpligtelser og rettigheder</a:t>
            </a:r>
          </a:p>
          <a:p>
            <a:pPr lvl="1"/>
            <a:r>
              <a:rPr lang="da-DK" sz="2000" dirty="0" smtClean="0"/>
              <a:t>Bestemmelser, fx art 51, stk. 1 og 3, hvorefter medlemsstaterne </a:t>
            </a:r>
            <a:r>
              <a:rPr lang="da-DK" sz="2000" i="1" dirty="0" smtClean="0"/>
              <a:t>skal</a:t>
            </a:r>
            <a:r>
              <a:rPr lang="da-DK" sz="2000" dirty="0" smtClean="0"/>
              <a:t> gennemføres ved lov af medlemsstaterne.</a:t>
            </a:r>
          </a:p>
          <a:p>
            <a:pPr algn="just"/>
            <a:endParaRPr lang="da-DK" sz="2000" dirty="0" smtClean="0"/>
          </a:p>
          <a:p>
            <a:pPr algn="just"/>
            <a:endParaRPr lang="da-DK" dirty="0" smtClean="0"/>
          </a:p>
          <a:p>
            <a:pPr algn="just"/>
            <a:endParaRPr lang="da-DK" dirty="0" smtClean="0"/>
          </a:p>
          <a:p>
            <a:pPr algn="just"/>
            <a:endParaRPr lang="da-DK" dirty="0" smtClean="0"/>
          </a:p>
          <a:p>
            <a:pPr algn="just">
              <a:buFontTx/>
              <a:buNone/>
            </a:pPr>
            <a:endParaRPr lang="da-DK" dirty="0" smtClean="0"/>
          </a:p>
          <a:p>
            <a:pPr algn="just"/>
            <a:endParaRPr lang="da-DK" dirty="0" smtClean="0"/>
          </a:p>
          <a:p>
            <a:pPr algn="just"/>
            <a:endParaRPr lang="da-DK" dirty="0" smtClean="0"/>
          </a:p>
          <a:p>
            <a:pPr algn="just"/>
            <a:endParaRPr lang="da-DK" dirty="0" smtClean="0"/>
          </a:p>
          <a:p>
            <a:pPr algn="just"/>
            <a:endParaRPr lang="da-DK" dirty="0" smtClean="0"/>
          </a:p>
          <a:p>
            <a:pPr algn="just"/>
            <a:endParaRPr lang="da-DK" dirty="0" smtClean="0"/>
          </a:p>
          <a:p>
            <a:pPr algn="just"/>
            <a:endParaRPr lang="da-DK" dirty="0" smtClean="0"/>
          </a:p>
          <a:p>
            <a:pPr algn="just">
              <a:buFontTx/>
              <a:buNone/>
            </a:pPr>
            <a:endParaRPr lang="da-DK" dirty="0" smtClean="0"/>
          </a:p>
          <a:p>
            <a:pPr lvl="1" algn="just">
              <a:buFont typeface="Wingdings" pitchFamily="2" charset="2"/>
              <a:buChar char="Ø"/>
            </a:pPr>
            <a:endParaRPr lang="da-DK" dirty="0" smtClean="0"/>
          </a:p>
          <a:p>
            <a:pPr lvl="1" algn="just">
              <a:buFont typeface="Wingdings" pitchFamily="2" charset="2"/>
              <a:buChar char="Ø"/>
            </a:pPr>
            <a:endParaRPr lang="da-DK" dirty="0" smtClean="0"/>
          </a:p>
          <a:p>
            <a:pPr lvl="1" algn="just"/>
            <a:endParaRPr lang="da-DK" dirty="0" smtClean="0"/>
          </a:p>
          <a:p>
            <a:pPr algn="just"/>
            <a:endParaRPr lang="da-DK"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a-DK" b="1" dirty="0" smtClean="0"/>
              <a:t>Lovforslaget til en ny </a:t>
            </a:r>
            <a:r>
              <a:rPr lang="da-DK" b="1" dirty="0" smtClean="0"/>
              <a:t>databeskyttelseslov</a:t>
            </a:r>
            <a:endParaRPr lang="da-DK" b="1" dirty="0" smtClean="0"/>
          </a:p>
        </p:txBody>
      </p:sp>
      <p:sp>
        <p:nvSpPr>
          <p:cNvPr id="6147" name="Pladsholder til indhold 2"/>
          <p:cNvSpPr>
            <a:spLocks noGrp="1"/>
          </p:cNvSpPr>
          <p:nvPr>
            <p:ph idx="1"/>
          </p:nvPr>
        </p:nvSpPr>
        <p:spPr/>
        <p:txBody>
          <a:bodyPr/>
          <a:lstStyle/>
          <a:p>
            <a:r>
              <a:rPr lang="da-DK" sz="1800" dirty="0" smtClean="0"/>
              <a:t>Justitsministeriet har vurderet, at det er nødvendigt, at der fastsættes en generel lov, som </a:t>
            </a:r>
            <a:r>
              <a:rPr lang="da-DK" sz="1800" b="1" dirty="0" smtClean="0"/>
              <a:t>supplerer</a:t>
            </a:r>
            <a:r>
              <a:rPr lang="da-DK" sz="1800" dirty="0" smtClean="0"/>
              <a:t> reglerne i databeskyttelsesforordningen.</a:t>
            </a:r>
          </a:p>
          <a:p>
            <a:pPr>
              <a:buNone/>
            </a:pPr>
            <a:r>
              <a:rPr lang="da-DK" sz="1800" dirty="0" smtClean="0"/>
              <a:t> </a:t>
            </a:r>
          </a:p>
          <a:p>
            <a:r>
              <a:rPr lang="da-DK" sz="1800" dirty="0" smtClean="0"/>
              <a:t>Formålet er derfor at supplere reglerne i forordningen (</a:t>
            </a:r>
            <a:r>
              <a:rPr lang="da-DK" sz="1800" dirty="0" err="1" smtClean="0"/>
              <a:t>forordningen</a:t>
            </a:r>
            <a:r>
              <a:rPr lang="da-DK" sz="1800" dirty="0" smtClean="0"/>
              <a:t> er bilag til lovforslaget)</a:t>
            </a:r>
          </a:p>
          <a:p>
            <a:pPr>
              <a:buNone/>
            </a:pPr>
            <a:endParaRPr lang="da-DK" sz="1800" dirty="0" smtClean="0"/>
          </a:p>
          <a:p>
            <a:r>
              <a:rPr lang="da-DK" sz="1800" dirty="0" smtClean="0"/>
              <a:t>Bl.a. nødvendigt for: </a:t>
            </a:r>
          </a:p>
          <a:p>
            <a:pPr marL="457200" indent="-457200">
              <a:buFont typeface="+mj-lt"/>
              <a:buAutoNum type="alphaUcPeriod"/>
            </a:pPr>
            <a:r>
              <a:rPr lang="da-DK" sz="1800" dirty="0" smtClean="0"/>
              <a:t>at den gældende retstilstand så vidt muligt kan opretholdes, eksempelvis muligheden for at undtage oplysninger fra oplysningspligten og </a:t>
            </a:r>
            <a:r>
              <a:rPr lang="da-DK" sz="1800" dirty="0" err="1" smtClean="0"/>
              <a:t>indsigtsretten</a:t>
            </a:r>
            <a:r>
              <a:rPr lang="da-DK" sz="1800" dirty="0" smtClean="0"/>
              <a:t> (aktivering af artikel 23)</a:t>
            </a:r>
          </a:p>
          <a:p>
            <a:pPr marL="457200" indent="-457200">
              <a:buFont typeface="+mj-lt"/>
              <a:buAutoNum type="alphaUcPeriod"/>
            </a:pPr>
            <a:r>
              <a:rPr lang="da-DK" sz="1800" dirty="0" smtClean="0"/>
              <a:t>samt muligheden for efter en række nærmere betingelser at behandle følsomme oplysninger</a:t>
            </a:r>
            <a:endParaRPr lang="da-DK" sz="1800"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a-DK" b="1" dirty="0" smtClean="0"/>
              <a:t>Lovforslaget til en ny databeskyttelseslov </a:t>
            </a:r>
          </a:p>
        </p:txBody>
      </p:sp>
      <p:sp>
        <p:nvSpPr>
          <p:cNvPr id="6147" name="Pladsholder til indhold 2"/>
          <p:cNvSpPr>
            <a:spLocks noGrp="1"/>
          </p:cNvSpPr>
          <p:nvPr>
            <p:ph idx="1"/>
          </p:nvPr>
        </p:nvSpPr>
        <p:spPr>
          <a:xfrm>
            <a:off x="685800" y="1556792"/>
            <a:ext cx="7772400" cy="4158208"/>
          </a:xfrm>
        </p:spPr>
        <p:txBody>
          <a:bodyPr/>
          <a:lstStyle/>
          <a:p>
            <a:r>
              <a:rPr lang="da-DK" sz="1800" b="1" dirty="0" smtClean="0"/>
              <a:t>§ 12. Behandling af personoplysninger i forbindelse med </a:t>
            </a:r>
            <a:r>
              <a:rPr lang="da-DK" sz="1800" b="1" dirty="0" smtClean="0"/>
              <a:t>ansættelsesforhold </a:t>
            </a:r>
            <a:r>
              <a:rPr lang="da-DK" sz="1800" dirty="0" smtClean="0"/>
              <a:t>omfattet </a:t>
            </a:r>
            <a:r>
              <a:rPr lang="da-DK" sz="1800" dirty="0" smtClean="0"/>
              <a:t>af artikel 6, stk. 1, og artikel 9, stk. 1, i </a:t>
            </a:r>
            <a:r>
              <a:rPr lang="da-DK" sz="1800" dirty="0" smtClean="0"/>
              <a:t>databeskyttelsesforordningen kan </a:t>
            </a:r>
            <a:r>
              <a:rPr lang="da-DK" sz="1800" dirty="0" smtClean="0"/>
              <a:t>finde sted, hvis behandlingen er nødvendig for at </a:t>
            </a:r>
            <a:r>
              <a:rPr lang="da-DK" sz="1800" dirty="0" smtClean="0"/>
              <a:t>overholde den </a:t>
            </a:r>
            <a:r>
              <a:rPr lang="da-DK" sz="1800" dirty="0" smtClean="0"/>
              <a:t>dataansvarliges eller den registreredes arbejdsretlige forpligtelser </a:t>
            </a:r>
            <a:r>
              <a:rPr lang="da-DK" sz="1800" dirty="0" smtClean="0"/>
              <a:t>eller rettigheder</a:t>
            </a:r>
            <a:r>
              <a:rPr lang="da-DK" sz="1800" dirty="0" smtClean="0"/>
              <a:t>, som fastlagt i anden lovgivning eller kollektive overenskomster.</a:t>
            </a:r>
          </a:p>
          <a:p>
            <a:r>
              <a:rPr lang="da-DK" sz="1800" i="1" dirty="0" smtClean="0"/>
              <a:t>Stk. 2. Behandling af oplysninger som nævnt i stk. 1 må også finde </a:t>
            </a:r>
            <a:r>
              <a:rPr lang="da-DK" sz="1800" i="1" dirty="0" smtClean="0"/>
              <a:t>sted, </a:t>
            </a:r>
            <a:r>
              <a:rPr lang="da-DK" sz="1800" dirty="0" smtClean="0"/>
              <a:t>hvis </a:t>
            </a:r>
            <a:r>
              <a:rPr lang="da-DK" sz="1800" dirty="0" smtClean="0"/>
              <a:t>behandlingen er nødvendig for, at den dataansvarlige kan forfølge </a:t>
            </a:r>
            <a:r>
              <a:rPr lang="da-DK" sz="1800" dirty="0" smtClean="0"/>
              <a:t>en legitim </a:t>
            </a:r>
            <a:r>
              <a:rPr lang="da-DK" sz="1800" dirty="0" smtClean="0"/>
              <a:t>interesse som udspringer af anden lovgivning eller </a:t>
            </a:r>
            <a:r>
              <a:rPr lang="da-DK" sz="1800" dirty="0" smtClean="0"/>
              <a:t>kollektive overenskomster</a:t>
            </a:r>
            <a:r>
              <a:rPr lang="da-DK" sz="1800" dirty="0" smtClean="0"/>
              <a:t>, medmindre den registreredes interesser eller </a:t>
            </a:r>
            <a:r>
              <a:rPr lang="da-DK" sz="1800" dirty="0" smtClean="0"/>
              <a:t>grundlæggende rettigheder </a:t>
            </a:r>
            <a:r>
              <a:rPr lang="da-DK" sz="1800" dirty="0" smtClean="0"/>
              <a:t>og frihedsrettigheder, går forud herfor.</a:t>
            </a:r>
          </a:p>
          <a:p>
            <a:r>
              <a:rPr lang="da-DK" sz="1800" i="1" dirty="0" smtClean="0"/>
              <a:t>Stk. 3. Behandling af personoplysninger i ansættelsesforhold kan finde </a:t>
            </a:r>
            <a:r>
              <a:rPr lang="da-DK" sz="1800" i="1" dirty="0" smtClean="0"/>
              <a:t>sted </a:t>
            </a:r>
            <a:r>
              <a:rPr lang="da-DK" sz="1800" dirty="0" smtClean="0"/>
              <a:t>på </a:t>
            </a:r>
            <a:r>
              <a:rPr lang="da-DK" sz="1800" dirty="0" smtClean="0"/>
              <a:t>baggrund af den registreredes samtykke i overensstemmelse med </a:t>
            </a:r>
            <a:r>
              <a:rPr lang="da-DK" sz="1800" dirty="0" smtClean="0"/>
              <a:t>artikel 7 </a:t>
            </a:r>
            <a:r>
              <a:rPr lang="da-DK" sz="1800" dirty="0" smtClean="0"/>
              <a:t>i databeskyttelsesforordningen.</a:t>
            </a:r>
            <a:endParaRPr lang="da-DK" sz="1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a-DK" b="1" dirty="0" smtClean="0"/>
              <a:t>Lovforslaget til en ny databeskyttelseslov </a:t>
            </a:r>
          </a:p>
        </p:txBody>
      </p:sp>
      <p:sp>
        <p:nvSpPr>
          <p:cNvPr id="6147" name="Pladsholder til indhold 2"/>
          <p:cNvSpPr>
            <a:spLocks noGrp="1"/>
          </p:cNvSpPr>
          <p:nvPr>
            <p:ph idx="1"/>
          </p:nvPr>
        </p:nvSpPr>
        <p:spPr>
          <a:xfrm>
            <a:off x="685800" y="1556792"/>
            <a:ext cx="7772400" cy="4158208"/>
          </a:xfrm>
        </p:spPr>
        <p:txBody>
          <a:bodyPr/>
          <a:lstStyle/>
          <a:p>
            <a:r>
              <a:rPr lang="da-DK" sz="1800" dirty="0" smtClean="0"/>
              <a:t>Med lovforslagets § 12 er det hensigten at bringe fuldstændig </a:t>
            </a:r>
            <a:r>
              <a:rPr lang="da-DK" sz="1800" dirty="0" smtClean="0"/>
              <a:t>sikkerhed for</a:t>
            </a:r>
            <a:r>
              <a:rPr lang="da-DK" sz="1800" dirty="0" smtClean="0"/>
              <a:t>, at der på det offentlige og private arbejdsmarked lovligt kan </a:t>
            </a:r>
            <a:r>
              <a:rPr lang="da-DK" sz="1800" dirty="0" smtClean="0"/>
              <a:t>behandles personoplysninger </a:t>
            </a:r>
            <a:r>
              <a:rPr lang="da-DK" sz="1800" dirty="0" smtClean="0"/>
              <a:t>før, under og efter ansættelsesforholdet i samme </a:t>
            </a:r>
            <a:r>
              <a:rPr lang="da-DK" sz="1800" dirty="0" smtClean="0"/>
              <a:t>omfang som </a:t>
            </a:r>
            <a:r>
              <a:rPr lang="da-DK" sz="1800" dirty="0" smtClean="0"/>
              <a:t>hidtil.</a:t>
            </a:r>
          </a:p>
          <a:p>
            <a:endParaRPr lang="da-DK" sz="1800" dirty="0" smtClean="0"/>
          </a:p>
          <a:p>
            <a:r>
              <a:rPr lang="da-DK" sz="1800" dirty="0" smtClean="0"/>
              <a:t>Lovforslagets </a:t>
            </a:r>
            <a:r>
              <a:rPr lang="da-DK" sz="1800" dirty="0" smtClean="0"/>
              <a:t>§ 12 er tiltænkt som en </a:t>
            </a:r>
            <a:r>
              <a:rPr lang="da-DK" sz="1800" i="1" dirty="0" smtClean="0"/>
              <a:t>supplerende </a:t>
            </a:r>
            <a:r>
              <a:rPr lang="da-DK" sz="1800" i="1" dirty="0" smtClean="0"/>
              <a:t>hjemmelsbestemmelse, </a:t>
            </a:r>
            <a:r>
              <a:rPr lang="da-DK" sz="1800" dirty="0" smtClean="0"/>
              <a:t>hvorefter </a:t>
            </a:r>
            <a:r>
              <a:rPr lang="da-DK" sz="1800" dirty="0" smtClean="0"/>
              <a:t>der i ansættelsesforhold </a:t>
            </a:r>
            <a:r>
              <a:rPr lang="da-DK" sz="1800" i="1" dirty="0" smtClean="0"/>
              <a:t>også kan behandles personoplysninger</a:t>
            </a:r>
            <a:r>
              <a:rPr lang="da-DK" sz="1800" i="1" dirty="0" smtClean="0"/>
              <a:t>.</a:t>
            </a:r>
          </a:p>
          <a:p>
            <a:pPr>
              <a:buNone/>
            </a:pPr>
            <a:endParaRPr lang="da-DK" sz="1800" i="1" dirty="0" smtClean="0"/>
          </a:p>
          <a:p>
            <a:r>
              <a:rPr lang="da-DK" sz="1800" dirty="0" smtClean="0"/>
              <a:t>Der kan således fortsat behandles personoplysninger i </a:t>
            </a:r>
            <a:r>
              <a:rPr lang="da-DK" sz="1800" dirty="0" smtClean="0"/>
              <a:t>ansættelsesforhold indenfor </a:t>
            </a:r>
            <a:r>
              <a:rPr lang="da-DK" sz="1800" dirty="0" smtClean="0"/>
              <a:t>rammerne af lovforslagets øvrige behandlingsregler, herunder </a:t>
            </a:r>
            <a:r>
              <a:rPr lang="da-DK" sz="1800" dirty="0" smtClean="0"/>
              <a:t>§§ 6-8</a:t>
            </a:r>
            <a:r>
              <a:rPr lang="da-DK" sz="1800" dirty="0" smtClean="0"/>
              <a:t>, og forordningens behandlingsregler i artikel 6, 9 og 10</a:t>
            </a:r>
            <a:r>
              <a:rPr lang="da-DK" sz="1800" dirty="0" smtClean="0"/>
              <a:t>.</a:t>
            </a:r>
          </a:p>
          <a:p>
            <a:pPr>
              <a:buNone/>
            </a:pPr>
            <a:endParaRPr lang="da-DK"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a-DK" b="1" dirty="0" smtClean="0"/>
              <a:t>Lovforslaget til en ny databeskyttelseslov </a:t>
            </a:r>
          </a:p>
        </p:txBody>
      </p:sp>
      <p:sp>
        <p:nvSpPr>
          <p:cNvPr id="6147" name="Pladsholder til indhold 2"/>
          <p:cNvSpPr>
            <a:spLocks noGrp="1"/>
          </p:cNvSpPr>
          <p:nvPr>
            <p:ph idx="1"/>
          </p:nvPr>
        </p:nvSpPr>
        <p:spPr>
          <a:xfrm>
            <a:off x="685800" y="1556792"/>
            <a:ext cx="7772400" cy="4158208"/>
          </a:xfrm>
        </p:spPr>
        <p:txBody>
          <a:bodyPr/>
          <a:lstStyle/>
          <a:p>
            <a:r>
              <a:rPr lang="da-DK" sz="1800" dirty="0" smtClean="0"/>
              <a:t>Med forslaget til </a:t>
            </a:r>
            <a:r>
              <a:rPr lang="da-DK" sz="1800" i="1" dirty="0" smtClean="0"/>
              <a:t>stk. 1 foreslås det, at behandling af </a:t>
            </a:r>
            <a:r>
              <a:rPr lang="da-DK" sz="1800" i="1" dirty="0" smtClean="0"/>
              <a:t>personoplysninger </a:t>
            </a:r>
            <a:r>
              <a:rPr lang="da-DK" sz="1800" dirty="0" smtClean="0"/>
              <a:t>omfattet </a:t>
            </a:r>
            <a:r>
              <a:rPr lang="da-DK" sz="1800" dirty="0" smtClean="0"/>
              <a:t>af artikel 6, stk. 1, og artikel 9, stk. 1, i </a:t>
            </a:r>
            <a:r>
              <a:rPr lang="da-DK" sz="1800" dirty="0" smtClean="0"/>
              <a:t>databeskyttelsesforordningen kan </a:t>
            </a:r>
            <a:r>
              <a:rPr lang="da-DK" sz="1800" dirty="0" smtClean="0"/>
              <a:t>finde sted, hvis behandlingen er nødvendig for at overholde </a:t>
            </a:r>
            <a:r>
              <a:rPr lang="da-DK" sz="1800" dirty="0" smtClean="0"/>
              <a:t>den dataansvarliges </a:t>
            </a:r>
            <a:r>
              <a:rPr lang="da-DK" sz="1800" dirty="0" smtClean="0"/>
              <a:t>eller den registreredes </a:t>
            </a:r>
            <a:r>
              <a:rPr lang="da-DK" sz="1800" i="1" dirty="0" smtClean="0"/>
              <a:t>arbejdsretlige forpligtelser </a:t>
            </a:r>
            <a:r>
              <a:rPr lang="da-DK" sz="1800" i="1" dirty="0" smtClean="0"/>
              <a:t>eller rettigheder</a:t>
            </a:r>
            <a:r>
              <a:rPr lang="da-DK" sz="1800" i="1" dirty="0" smtClean="0"/>
              <a:t>, som fastlagt i anden lovgivning eller kollektive overenskomster</a:t>
            </a:r>
            <a:r>
              <a:rPr lang="da-DK" sz="1800" i="1" dirty="0" smtClean="0"/>
              <a:t>.</a:t>
            </a:r>
          </a:p>
          <a:p>
            <a:pPr>
              <a:buNone/>
            </a:pPr>
            <a:endParaRPr lang="da-DK" sz="1800" i="1" dirty="0" smtClean="0"/>
          </a:p>
          <a:p>
            <a:r>
              <a:rPr lang="da-DK" sz="1800" dirty="0" smtClean="0"/>
              <a:t>Med forslaget til </a:t>
            </a:r>
            <a:r>
              <a:rPr lang="da-DK" sz="1800" i="1" dirty="0" smtClean="0"/>
              <a:t>stk. 2 foreslås det, at behandling af oplysninger som </a:t>
            </a:r>
            <a:r>
              <a:rPr lang="da-DK" sz="1800" i="1" dirty="0" smtClean="0"/>
              <a:t>nævnt </a:t>
            </a:r>
            <a:r>
              <a:rPr lang="da-DK" sz="1800" dirty="0" smtClean="0"/>
              <a:t>i </a:t>
            </a:r>
            <a:r>
              <a:rPr lang="da-DK" sz="1800" dirty="0" smtClean="0"/>
              <a:t>stk. 1 også må finde sted, hvis behandlingen er nødvendig for, at </a:t>
            </a:r>
            <a:r>
              <a:rPr lang="da-DK" sz="1800" dirty="0" smtClean="0"/>
              <a:t>den dataansvarlige </a:t>
            </a:r>
            <a:r>
              <a:rPr lang="da-DK" sz="1800" dirty="0" smtClean="0"/>
              <a:t>kan forfølge en legitim interesse, som </a:t>
            </a:r>
            <a:r>
              <a:rPr lang="da-DK" sz="1800" i="1" dirty="0" smtClean="0"/>
              <a:t>udspringer af </a:t>
            </a:r>
            <a:r>
              <a:rPr lang="da-DK" sz="1800" i="1" dirty="0" smtClean="0"/>
              <a:t>anden </a:t>
            </a:r>
            <a:r>
              <a:rPr lang="da-DK" sz="1800" dirty="0" smtClean="0"/>
              <a:t>lovgivning </a:t>
            </a:r>
            <a:r>
              <a:rPr lang="da-DK" sz="1800" dirty="0" smtClean="0"/>
              <a:t>eller kollektive overenskomster, medmindre den </a:t>
            </a:r>
            <a:r>
              <a:rPr lang="da-DK" sz="1800" dirty="0" smtClean="0"/>
              <a:t>registreredes interesser </a:t>
            </a:r>
            <a:r>
              <a:rPr lang="da-DK" sz="1800" dirty="0" smtClean="0"/>
              <a:t>eller grundlæggende rettigheder og frihedsrettigheder, går </a:t>
            </a:r>
            <a:r>
              <a:rPr lang="da-DK" sz="1800" dirty="0" smtClean="0"/>
              <a:t>forud herfor.</a:t>
            </a:r>
            <a:endParaRPr lang="da-DK"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1"/>
          <p:cNvSpPr>
            <a:spLocks noGrp="1"/>
          </p:cNvSpPr>
          <p:nvPr>
            <p:ph type="title"/>
          </p:nvPr>
        </p:nvSpPr>
        <p:spPr>
          <a:xfrm>
            <a:off x="685800" y="685800"/>
            <a:ext cx="7772400" cy="1159024"/>
          </a:xfrm>
        </p:spPr>
        <p:txBody>
          <a:bodyPr/>
          <a:lstStyle/>
          <a:p>
            <a:pPr algn="ctr"/>
            <a:r>
              <a:rPr lang="da-DK" b="1" dirty="0" smtClean="0"/>
              <a:t>Betænkning nr. 1565</a:t>
            </a:r>
            <a:br>
              <a:rPr lang="da-DK" b="1" dirty="0" smtClean="0"/>
            </a:br>
            <a:r>
              <a:rPr lang="da-DK" b="1" dirty="0" smtClean="0"/>
              <a:t>Offentliggjort den 24. maj 2017</a:t>
            </a:r>
            <a:br>
              <a:rPr lang="da-DK" b="1" dirty="0" smtClean="0"/>
            </a:br>
            <a:endParaRPr lang="da-DK" b="1" dirty="0" smtClean="0"/>
          </a:p>
        </p:txBody>
      </p:sp>
      <p:sp>
        <p:nvSpPr>
          <p:cNvPr id="9219" name="Pladsholder til indhold 2"/>
          <p:cNvSpPr>
            <a:spLocks noGrp="1"/>
          </p:cNvSpPr>
          <p:nvPr>
            <p:ph idx="1"/>
          </p:nvPr>
        </p:nvSpPr>
        <p:spPr>
          <a:xfrm>
            <a:off x="685800" y="1828800"/>
            <a:ext cx="8458200" cy="3886200"/>
          </a:xfrm>
        </p:spPr>
        <p:txBody>
          <a:bodyPr/>
          <a:lstStyle/>
          <a:p>
            <a:pPr>
              <a:buNone/>
              <a:defRPr/>
            </a:pPr>
            <a:r>
              <a:rPr lang="da-DK" sz="2200" b="1" dirty="0" smtClean="0">
                <a:latin typeface="+mj-lt"/>
              </a:rPr>
              <a:t>Formål:</a:t>
            </a:r>
          </a:p>
          <a:p>
            <a:pPr>
              <a:defRPr/>
            </a:pPr>
            <a:r>
              <a:rPr lang="da-DK" sz="2200" dirty="0" smtClean="0">
                <a:latin typeface="+mj-lt"/>
              </a:rPr>
              <a:t>Sikre korrekt gennemførelse i dansk ret</a:t>
            </a:r>
          </a:p>
          <a:p>
            <a:pPr>
              <a:defRPr/>
            </a:pPr>
            <a:r>
              <a:rPr lang="da-DK" sz="2200" dirty="0" smtClean="0">
                <a:latin typeface="+mj-lt"/>
              </a:rPr>
              <a:t>Analysere rammerne for både indførelse og opretholdelse af nationale særregler</a:t>
            </a:r>
          </a:p>
          <a:p>
            <a:pPr>
              <a:defRPr/>
            </a:pPr>
            <a:r>
              <a:rPr lang="da-DK" sz="2200" dirty="0" smtClean="0">
                <a:latin typeface="+mj-lt"/>
              </a:rPr>
              <a:t>Danne grundlag for ny version af persondatalov</a:t>
            </a:r>
          </a:p>
          <a:p>
            <a:pPr>
              <a:defRPr/>
            </a:pPr>
            <a:r>
              <a:rPr lang="da-DK" sz="2200" dirty="0" smtClean="0">
                <a:latin typeface="+mj-lt"/>
              </a:rPr>
              <a:t>Centralt fortolkningsbidrag til dette arbejde</a:t>
            </a:r>
          </a:p>
          <a:p>
            <a:pPr>
              <a:defRPr/>
            </a:pPr>
            <a:r>
              <a:rPr lang="da-DK" sz="2200" dirty="0" smtClean="0">
                <a:latin typeface="+mj-lt"/>
              </a:rPr>
              <a:t>Det retlige grundlag for udarbejdelse af praktisk anvendelige vejledninger</a:t>
            </a:r>
          </a:p>
          <a:p>
            <a:pPr>
              <a:buFontTx/>
              <a:buNone/>
              <a:defRPr/>
            </a:pPr>
            <a:endParaRPr lang="da-DK" sz="2200" dirty="0" smtClean="0">
              <a:latin typeface="+mj-lt"/>
            </a:endParaRPr>
          </a:p>
          <a:p>
            <a:pPr lvl="1">
              <a:buFont typeface="Wingdings" pitchFamily="2" charset="2"/>
              <a:buChar char="Ø"/>
              <a:defRPr/>
            </a:pPr>
            <a:endParaRPr lang="da-DK" dirty="0" smtClean="0">
              <a:latin typeface="+mj-lt"/>
            </a:endParaRPr>
          </a:p>
          <a:p>
            <a:pPr lvl="1">
              <a:buFont typeface="Wingdings" pitchFamily="2" charset="2"/>
              <a:buChar char="Ø"/>
              <a:defRPr/>
            </a:pPr>
            <a:endParaRPr lang="da-DK" dirty="0" smtClean="0">
              <a:latin typeface="+mj-lt"/>
            </a:endParaRPr>
          </a:p>
          <a:p>
            <a:pPr lvl="1">
              <a:defRPr/>
            </a:pPr>
            <a:endParaRPr lang="da-DK" dirty="0" smtClean="0">
              <a:latin typeface="+mj-lt"/>
            </a:endParaRPr>
          </a:p>
          <a:p>
            <a:pPr>
              <a:defRPr/>
            </a:pPr>
            <a:endParaRPr lang="da-DK" sz="2200" dirty="0" smtClean="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a-DK" b="1" dirty="0" smtClean="0"/>
              <a:t>Lovforslaget til en ny databeskyttelseslov </a:t>
            </a:r>
          </a:p>
        </p:txBody>
      </p:sp>
      <p:sp>
        <p:nvSpPr>
          <p:cNvPr id="6147" name="Pladsholder til indhold 2"/>
          <p:cNvSpPr>
            <a:spLocks noGrp="1"/>
          </p:cNvSpPr>
          <p:nvPr>
            <p:ph idx="1"/>
          </p:nvPr>
        </p:nvSpPr>
        <p:spPr>
          <a:xfrm>
            <a:off x="685800" y="1556792"/>
            <a:ext cx="7772400" cy="4158208"/>
          </a:xfrm>
        </p:spPr>
        <p:txBody>
          <a:bodyPr/>
          <a:lstStyle/>
          <a:p>
            <a:r>
              <a:rPr lang="da-DK" sz="1600" dirty="0" smtClean="0"/>
              <a:t>Der foregår i dag ofte behandling af personoplysninger i </a:t>
            </a:r>
            <a:r>
              <a:rPr lang="da-DK" sz="1600" dirty="0" smtClean="0"/>
              <a:t>ansættelsesforhold lovligt </a:t>
            </a:r>
            <a:r>
              <a:rPr lang="da-DK" sz="1600" dirty="0" smtClean="0"/>
              <a:t>på baggrund af interesseafvejningsreglen i persondatalovens </a:t>
            </a:r>
            <a:r>
              <a:rPr lang="da-DK" sz="1600" dirty="0" smtClean="0"/>
              <a:t>§ 6</a:t>
            </a:r>
            <a:r>
              <a:rPr lang="da-DK" sz="1600" dirty="0" smtClean="0"/>
              <a:t>, stk. 1, nr. 7, selvom behandlingen ikke nødvendiggjort af en </a:t>
            </a:r>
            <a:r>
              <a:rPr lang="da-DK" sz="1600" dirty="0" smtClean="0"/>
              <a:t>arbejdsretlig </a:t>
            </a:r>
            <a:r>
              <a:rPr lang="da-DK" sz="1600" i="1" dirty="0" smtClean="0"/>
              <a:t>forpligtelse</a:t>
            </a:r>
            <a:r>
              <a:rPr lang="da-DK" sz="1600" i="1" dirty="0" smtClean="0"/>
              <a:t>, men som på anden vis har sin baggrund i f.eks. en </a:t>
            </a:r>
            <a:r>
              <a:rPr lang="da-DK" sz="1600" i="1" dirty="0" smtClean="0"/>
              <a:t>kollektiv </a:t>
            </a:r>
            <a:r>
              <a:rPr lang="da-DK" sz="1600" dirty="0" smtClean="0"/>
              <a:t>overenskomst</a:t>
            </a:r>
            <a:r>
              <a:rPr lang="da-DK" sz="1600" dirty="0" smtClean="0"/>
              <a:t>. Sådan behandling kan forsætte på baggrund af </a:t>
            </a:r>
            <a:r>
              <a:rPr lang="da-DK" sz="1600" dirty="0" smtClean="0"/>
              <a:t>denne foreslåede </a:t>
            </a:r>
            <a:r>
              <a:rPr lang="da-DK" sz="1600" dirty="0" smtClean="0"/>
              <a:t>interesseafvejningsregel i stk. 2, der svarer reglen i </a:t>
            </a:r>
            <a:r>
              <a:rPr lang="da-DK" sz="1600" dirty="0" smtClean="0"/>
              <a:t>forordningens artikel </a:t>
            </a:r>
            <a:r>
              <a:rPr lang="da-DK" sz="1600" dirty="0" smtClean="0"/>
              <a:t>6, stk. 1, litra f. </a:t>
            </a:r>
            <a:endParaRPr lang="da-DK" sz="1600" dirty="0" smtClean="0"/>
          </a:p>
          <a:p>
            <a:pPr>
              <a:buNone/>
            </a:pPr>
            <a:endParaRPr lang="da-DK" sz="1600" dirty="0" smtClean="0"/>
          </a:p>
          <a:p>
            <a:r>
              <a:rPr lang="da-DK" sz="1600" dirty="0" smtClean="0"/>
              <a:t>Med </a:t>
            </a:r>
            <a:r>
              <a:rPr lang="da-DK" sz="1600" dirty="0" smtClean="0"/>
              <a:t>den foreslåede bestemmelse sikres der </a:t>
            </a:r>
            <a:r>
              <a:rPr lang="da-DK" sz="1600" dirty="0" smtClean="0"/>
              <a:t>i øvrigt</a:t>
            </a:r>
            <a:r>
              <a:rPr lang="da-DK" sz="1600" dirty="0" smtClean="0"/>
              <a:t>, at en sådan afvejningsregel kan anvendes også i forbindelse </a:t>
            </a:r>
            <a:r>
              <a:rPr lang="da-DK" sz="1600" dirty="0" smtClean="0"/>
              <a:t>med ansættelsesforhold </a:t>
            </a:r>
            <a:r>
              <a:rPr lang="da-DK" sz="1600" dirty="0" smtClean="0"/>
              <a:t>i det offentlige, selvom det af forordningens artikel </a:t>
            </a:r>
            <a:r>
              <a:rPr lang="da-DK" sz="1600" dirty="0" smtClean="0"/>
              <a:t>6, stk</a:t>
            </a:r>
            <a:r>
              <a:rPr lang="da-DK" sz="1600" dirty="0" smtClean="0"/>
              <a:t>. 1, litra f, 2. afsnit, fremgår, at interesseafvejningsreglen ikke </a:t>
            </a:r>
            <a:r>
              <a:rPr lang="da-DK" sz="1600" dirty="0" smtClean="0"/>
              <a:t>gælder for </a:t>
            </a:r>
            <a:r>
              <a:rPr lang="da-DK" sz="1600" dirty="0" smtClean="0"/>
              <a:t>behandling, som offentlige myndigheder foretager som led i </a:t>
            </a:r>
            <a:r>
              <a:rPr lang="da-DK" sz="1600" dirty="0" smtClean="0"/>
              <a:t>udførelsen af </a:t>
            </a:r>
            <a:r>
              <a:rPr lang="da-DK" sz="1600" dirty="0" smtClean="0"/>
              <a:t>deres opgaver</a:t>
            </a:r>
            <a:r>
              <a:rPr lang="da-DK" sz="1600" dirty="0" smtClean="0"/>
              <a:t>.</a:t>
            </a:r>
          </a:p>
          <a:p>
            <a:pPr>
              <a:buNone/>
            </a:pPr>
            <a:endParaRPr lang="da-DK" sz="1600" dirty="0" smtClean="0"/>
          </a:p>
          <a:p>
            <a:r>
              <a:rPr lang="da-DK" sz="1600" dirty="0" smtClean="0"/>
              <a:t>Med forslaget til </a:t>
            </a:r>
            <a:r>
              <a:rPr lang="da-DK" sz="1600" i="1" dirty="0" smtClean="0"/>
              <a:t>stk. 3 er det hensigten, at slå helt fast, at samtykke </a:t>
            </a:r>
            <a:r>
              <a:rPr lang="da-DK" sz="1600" i="1" dirty="0" smtClean="0"/>
              <a:t>også </a:t>
            </a:r>
            <a:r>
              <a:rPr lang="da-DK" sz="1600" dirty="0" smtClean="0"/>
              <a:t>kan </a:t>
            </a:r>
            <a:r>
              <a:rPr lang="da-DK" sz="1600" dirty="0" smtClean="0"/>
              <a:t>anvendes som behandlingsgrundlag før, under og efter ansættelse.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1"/>
          <p:cNvSpPr>
            <a:spLocks noGrp="1"/>
          </p:cNvSpPr>
          <p:nvPr>
            <p:ph type="title"/>
          </p:nvPr>
        </p:nvSpPr>
        <p:spPr/>
        <p:txBody>
          <a:bodyPr/>
          <a:lstStyle/>
          <a:p>
            <a:pPr algn="ctr"/>
            <a:r>
              <a:rPr lang="da-DK" dirty="0" smtClean="0"/>
              <a:t>Fremover</a:t>
            </a:r>
          </a:p>
        </p:txBody>
      </p:sp>
      <p:sp>
        <p:nvSpPr>
          <p:cNvPr id="9219" name="Pladsholder til indhold 2"/>
          <p:cNvSpPr>
            <a:spLocks noGrp="1"/>
          </p:cNvSpPr>
          <p:nvPr>
            <p:ph idx="1"/>
          </p:nvPr>
        </p:nvSpPr>
        <p:spPr>
          <a:xfrm>
            <a:off x="685800" y="1828800"/>
            <a:ext cx="8458200" cy="3886200"/>
          </a:xfrm>
        </p:spPr>
        <p:txBody>
          <a:bodyPr/>
          <a:lstStyle/>
          <a:p>
            <a:pPr>
              <a:defRPr/>
            </a:pPr>
            <a:r>
              <a:rPr lang="da-DK" dirty="0" smtClean="0">
                <a:latin typeface="+mj-lt"/>
              </a:rPr>
              <a:t>Lovforslaget til den nye databeskyttelseslov blev sendt i høring 7. juli – høringsfrist 22. august</a:t>
            </a:r>
          </a:p>
          <a:p>
            <a:pPr>
              <a:buNone/>
              <a:defRPr/>
            </a:pPr>
            <a:endParaRPr lang="da-DK" dirty="0" smtClean="0">
              <a:latin typeface="+mj-lt"/>
            </a:endParaRPr>
          </a:p>
          <a:p>
            <a:pPr>
              <a:defRPr/>
            </a:pPr>
            <a:r>
              <a:rPr lang="da-DK" dirty="0" smtClean="0">
                <a:latin typeface="+mj-lt"/>
              </a:rPr>
              <a:t>Modtaget ca. 80 høringssvar</a:t>
            </a:r>
          </a:p>
          <a:p>
            <a:pPr>
              <a:buNone/>
              <a:defRPr/>
            </a:pPr>
            <a:endParaRPr lang="da-DK" dirty="0" smtClean="0">
              <a:latin typeface="+mj-lt"/>
            </a:endParaRPr>
          </a:p>
          <a:p>
            <a:pPr>
              <a:defRPr/>
            </a:pPr>
            <a:r>
              <a:rPr lang="da-DK" dirty="0" smtClean="0">
                <a:latin typeface="+mj-lt"/>
              </a:rPr>
              <a:t>Konsekvensændringsforslaget sendt i høring 21. august – høringsfrist 18. september</a:t>
            </a:r>
          </a:p>
          <a:p>
            <a:pPr>
              <a:buNone/>
              <a:defRPr/>
            </a:pPr>
            <a:endParaRPr lang="da-DK" dirty="0" smtClean="0">
              <a:latin typeface="+mj-lt"/>
            </a:endParaRPr>
          </a:p>
          <a:p>
            <a:pPr>
              <a:defRPr/>
            </a:pPr>
            <a:r>
              <a:rPr lang="da-DK" dirty="0" smtClean="0">
                <a:latin typeface="+mj-lt"/>
              </a:rPr>
              <a:t>Fremsættelse for Folketinget til efteråret</a:t>
            </a:r>
          </a:p>
          <a:p>
            <a:pPr>
              <a:buNone/>
              <a:defRPr/>
            </a:pPr>
            <a:endParaRPr lang="da-DK" sz="2200" dirty="0" smtClean="0">
              <a:latin typeface="+mj-lt"/>
            </a:endParaRPr>
          </a:p>
          <a:p>
            <a:pPr>
              <a:defRPr/>
            </a:pPr>
            <a:endParaRPr lang="da-DK" sz="2200" dirty="0" smtClean="0">
              <a:latin typeface="+mj-lt"/>
            </a:endParaRPr>
          </a:p>
          <a:p>
            <a:pPr lvl="1">
              <a:buFont typeface="Wingdings" pitchFamily="2" charset="2"/>
              <a:buChar char="Ø"/>
              <a:defRPr/>
            </a:pPr>
            <a:endParaRPr lang="da-DK" dirty="0" smtClean="0">
              <a:latin typeface="+mj-lt"/>
            </a:endParaRPr>
          </a:p>
          <a:p>
            <a:pPr lvl="1">
              <a:buFont typeface="Wingdings" pitchFamily="2" charset="2"/>
              <a:buChar char="Ø"/>
              <a:defRPr/>
            </a:pPr>
            <a:endParaRPr lang="da-DK" dirty="0" smtClean="0">
              <a:latin typeface="+mj-lt"/>
            </a:endParaRPr>
          </a:p>
          <a:p>
            <a:pPr lvl="1">
              <a:defRPr/>
            </a:pPr>
            <a:endParaRPr lang="da-DK" dirty="0" smtClean="0">
              <a:latin typeface="+mj-lt"/>
            </a:endParaRPr>
          </a:p>
          <a:p>
            <a:pPr>
              <a:defRPr/>
            </a:pPr>
            <a:endParaRPr lang="da-DK" sz="2200"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Betænkningen ansættelsesforhold</a:t>
            </a:r>
            <a:endParaRPr lang="da-DK" b="1" dirty="0"/>
          </a:p>
        </p:txBody>
      </p:sp>
      <p:sp>
        <p:nvSpPr>
          <p:cNvPr id="3" name="Pladsholder til indhold 2"/>
          <p:cNvSpPr>
            <a:spLocks noGrp="1"/>
          </p:cNvSpPr>
          <p:nvPr>
            <p:ph idx="1"/>
          </p:nvPr>
        </p:nvSpPr>
        <p:spPr>
          <a:xfrm>
            <a:off x="685800" y="1700808"/>
            <a:ext cx="7772400" cy="4248472"/>
          </a:xfrm>
        </p:spPr>
        <p:txBody>
          <a:bodyPr/>
          <a:lstStyle/>
          <a:p>
            <a:r>
              <a:rPr lang="da-DK" sz="2000" dirty="0" smtClean="0"/>
              <a:t>Forordningens artikel 6 fastsætter de generelle betingelser for, hvornår behandling er lovlig.</a:t>
            </a:r>
          </a:p>
          <a:p>
            <a:r>
              <a:rPr lang="da-DK" sz="2000" dirty="0" smtClean="0"/>
              <a:t>Det er samtidig en forudsætning for lovlig behandling af personoplysninger, at </a:t>
            </a:r>
            <a:r>
              <a:rPr lang="da-DK" sz="2000" dirty="0" smtClean="0"/>
              <a:t>principperne i </a:t>
            </a:r>
            <a:r>
              <a:rPr lang="da-DK" sz="2000" dirty="0" smtClean="0"/>
              <a:t>forordningens artikel 5 overholdes.</a:t>
            </a:r>
          </a:p>
          <a:p>
            <a:r>
              <a:rPr lang="da-DK" sz="2000" dirty="0" smtClean="0"/>
              <a:t>Forordningens ses at have samme systematik som persondataloven og </a:t>
            </a:r>
            <a:r>
              <a:rPr lang="da-DK" sz="2000" dirty="0" smtClean="0"/>
              <a:t>databeskyttelsesdirektivet, hvorefter </a:t>
            </a:r>
            <a:r>
              <a:rPr lang="da-DK" sz="2000" dirty="0" smtClean="0"/>
              <a:t>hjemlen til behandling af oplysninger skal findes i artikel 6, </a:t>
            </a:r>
            <a:r>
              <a:rPr lang="da-DK" sz="2000" dirty="0" smtClean="0"/>
              <a:t>såfremt oplysningerne </a:t>
            </a:r>
            <a:r>
              <a:rPr lang="da-DK" sz="2000" dirty="0" smtClean="0"/>
              <a:t>ikke er omfattet af særlige bestemmelser i forordningen, eksempelvis </a:t>
            </a:r>
            <a:r>
              <a:rPr lang="da-DK" sz="2000" dirty="0" smtClean="0"/>
              <a:t>artikel 9 </a:t>
            </a:r>
            <a:r>
              <a:rPr lang="da-DK" sz="2000" dirty="0" smtClean="0"/>
              <a:t>om følsomme oplysninger.</a:t>
            </a:r>
          </a:p>
          <a:p>
            <a:r>
              <a:rPr lang="da-DK" sz="2000" dirty="0" smtClean="0"/>
              <a:t>Behandling af personoplysninger omfattet af forordningens artikel 6 er kun lovlig, hvis og </a:t>
            </a:r>
            <a:r>
              <a:rPr lang="da-DK" sz="2000" dirty="0" smtClean="0"/>
              <a:t>i det </a:t>
            </a:r>
            <a:r>
              <a:rPr lang="da-DK" sz="2000" dirty="0" smtClean="0"/>
              <a:t>omfang mindst ét af forholdene i artikel 6, stk. 1, litra </a:t>
            </a:r>
            <a:r>
              <a:rPr lang="da-DK" sz="2000" dirty="0" err="1" smtClean="0"/>
              <a:t>a-f</a:t>
            </a:r>
            <a:r>
              <a:rPr lang="da-DK" sz="2000" dirty="0" smtClean="0"/>
              <a:t>, gør sig gældende.</a:t>
            </a:r>
            <a:endParaRPr lang="da-DK"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Betænkningen ansættelsesforhold</a:t>
            </a:r>
            <a:endParaRPr lang="da-DK" b="1" dirty="0"/>
          </a:p>
        </p:txBody>
      </p:sp>
      <p:sp>
        <p:nvSpPr>
          <p:cNvPr id="3" name="Pladsholder til indhold 2"/>
          <p:cNvSpPr>
            <a:spLocks noGrp="1"/>
          </p:cNvSpPr>
          <p:nvPr>
            <p:ph idx="1"/>
          </p:nvPr>
        </p:nvSpPr>
        <p:spPr>
          <a:xfrm>
            <a:off x="685800" y="1700808"/>
            <a:ext cx="7772400" cy="4248472"/>
          </a:xfrm>
        </p:spPr>
        <p:txBody>
          <a:bodyPr/>
          <a:lstStyle/>
          <a:p>
            <a:pPr>
              <a:buNone/>
            </a:pPr>
            <a:r>
              <a:rPr lang="da-DK" sz="2000" dirty="0" smtClean="0"/>
              <a:t>Artikel 6 hjemler:</a:t>
            </a:r>
          </a:p>
          <a:p>
            <a:r>
              <a:rPr lang="da-DK" sz="2000" dirty="0" smtClean="0"/>
              <a:t>Samtykke (litra a)</a:t>
            </a:r>
          </a:p>
          <a:p>
            <a:pPr>
              <a:buNone/>
            </a:pPr>
            <a:endParaRPr lang="da-DK" sz="2000" dirty="0" smtClean="0"/>
          </a:p>
          <a:p>
            <a:r>
              <a:rPr lang="da-DK" sz="2000" dirty="0" smtClean="0"/>
              <a:t>Opfyldelse af kontrakt (litra b) </a:t>
            </a:r>
            <a:r>
              <a:rPr lang="da-DK" sz="2000" i="1" dirty="0" smtClean="0"/>
              <a:t>Se også betænkningen side 128-129</a:t>
            </a:r>
          </a:p>
          <a:p>
            <a:pPr>
              <a:buNone/>
            </a:pPr>
            <a:endParaRPr lang="da-DK" sz="2000" i="1" dirty="0" smtClean="0"/>
          </a:p>
          <a:p>
            <a:r>
              <a:rPr lang="da-DK" sz="2000" dirty="0" smtClean="0"/>
              <a:t>Overholdelse af en retlig forpligtelse (litra c) I hvert fald ikke udelukkes. </a:t>
            </a:r>
            <a:r>
              <a:rPr lang="da-DK" sz="2000" i="1" dirty="0" smtClean="0"/>
              <a:t>Se også betænkningen side 130</a:t>
            </a:r>
          </a:p>
          <a:p>
            <a:pPr>
              <a:buNone/>
            </a:pPr>
            <a:endParaRPr lang="da-DK" sz="2000" i="1" dirty="0" smtClean="0"/>
          </a:p>
          <a:p>
            <a:r>
              <a:rPr lang="da-DK" sz="2000" dirty="0" smtClean="0"/>
              <a:t>Udførelse af opgave i samfundets interesse eller offentlig myndighedsudøvelse (litra e)</a:t>
            </a:r>
          </a:p>
          <a:p>
            <a:pPr>
              <a:buNone/>
            </a:pPr>
            <a:endParaRPr lang="da-DK" sz="2000" dirty="0" smtClean="0"/>
          </a:p>
          <a:p>
            <a:r>
              <a:rPr lang="da-DK" sz="2000" dirty="0" smtClean="0"/>
              <a:t>Interesseafvejningsregel (litra f)</a:t>
            </a:r>
          </a:p>
          <a:p>
            <a:pPr>
              <a:buNone/>
            </a:pPr>
            <a:r>
              <a:rPr lang="da-DK" sz="2000" dirty="0" smtClean="0"/>
              <a:t> </a:t>
            </a:r>
            <a:endParaRPr lang="da-DK" sz="2000" dirty="0" smtClean="0"/>
          </a:p>
          <a:p>
            <a:endParaRPr lang="da-DK"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Betænkningen ansættelsesforhold</a:t>
            </a:r>
            <a:endParaRPr lang="da-DK" b="1" dirty="0"/>
          </a:p>
        </p:txBody>
      </p:sp>
      <p:sp>
        <p:nvSpPr>
          <p:cNvPr id="3" name="Pladsholder til indhold 2"/>
          <p:cNvSpPr>
            <a:spLocks noGrp="1"/>
          </p:cNvSpPr>
          <p:nvPr>
            <p:ph idx="1"/>
          </p:nvPr>
        </p:nvSpPr>
        <p:spPr>
          <a:xfrm>
            <a:off x="685800" y="1700808"/>
            <a:ext cx="7772400" cy="4248472"/>
          </a:xfrm>
        </p:spPr>
        <p:txBody>
          <a:bodyPr/>
          <a:lstStyle/>
          <a:p>
            <a:r>
              <a:rPr lang="da-DK" sz="1800" dirty="0" smtClean="0"/>
              <a:t>Artikel 6, stk. 1, litra f, i dag § 6, stk. 1, nr. 7, i persondataloven</a:t>
            </a:r>
          </a:p>
          <a:p>
            <a:r>
              <a:rPr lang="da-DK" sz="1800" dirty="0" smtClean="0"/>
              <a:t>Hyppigt anvendt i ansættelsesforhold fx:</a:t>
            </a:r>
          </a:p>
          <a:p>
            <a:pPr marL="457200" indent="-457200">
              <a:buFont typeface="+mj-lt"/>
              <a:buAutoNum type="alphaUcPeriod"/>
            </a:pPr>
            <a:r>
              <a:rPr lang="da-DK" sz="1800" dirty="0" smtClean="0"/>
              <a:t>Offentliggørelse af medarbejderoplysninger</a:t>
            </a:r>
          </a:p>
          <a:p>
            <a:pPr marL="457200" indent="-457200">
              <a:buFont typeface="+mj-lt"/>
              <a:buAutoNum type="alphaUcPeriod"/>
            </a:pPr>
            <a:r>
              <a:rPr lang="da-DK" sz="1800" dirty="0" smtClean="0"/>
              <a:t>Videregivelse af medarbejderoplysninger til fagforeninger</a:t>
            </a:r>
          </a:p>
          <a:p>
            <a:pPr marL="457200" indent="-457200">
              <a:buFont typeface="+mj-lt"/>
              <a:buAutoNum type="alphaUcPeriod"/>
            </a:pPr>
            <a:r>
              <a:rPr lang="da-DK" sz="1800" dirty="0" smtClean="0"/>
              <a:t>Arbejdsgiveres videregivelse af oplysninger om ansattes løn</a:t>
            </a:r>
          </a:p>
          <a:p>
            <a:pPr marL="457200" indent="-457200">
              <a:buFont typeface="+mj-lt"/>
              <a:buAutoNum type="alphaUcPeriod"/>
            </a:pPr>
            <a:r>
              <a:rPr lang="da-DK" sz="1800" dirty="0" smtClean="0"/>
              <a:t>Videregivelse af oplysninger om, at en person har søgt om ansættelse</a:t>
            </a:r>
          </a:p>
          <a:p>
            <a:pPr marL="457200" indent="-457200">
              <a:buFont typeface="+mj-lt"/>
              <a:buAutoNum type="alphaUcPeriod"/>
            </a:pPr>
            <a:r>
              <a:rPr lang="da-DK" sz="1800" dirty="0" smtClean="0"/>
              <a:t>Kontrol af medarbejderes brug af hjemmesider og e-post </a:t>
            </a:r>
            <a:r>
              <a:rPr lang="da-DK" sz="1800" i="1" dirty="0" smtClean="0"/>
              <a:t>Se betænkningen side 970-976</a:t>
            </a:r>
            <a:endParaRPr lang="da-DK" sz="1800" dirty="0" smtClean="0"/>
          </a:p>
          <a:p>
            <a:pPr marL="457200" indent="-457200"/>
            <a:r>
              <a:rPr lang="da-DK" sz="1800" dirty="0" smtClean="0"/>
              <a:t>Begrænsning nu i forordningens </a:t>
            </a:r>
            <a:r>
              <a:rPr lang="da-DK" sz="1800" dirty="0" err="1" smtClean="0"/>
              <a:t>fsva</a:t>
            </a:r>
            <a:r>
              <a:rPr lang="da-DK" sz="1800" dirty="0" smtClean="0"/>
              <a:t>. offentlige myndigheder, dvs. bestemmelsen gælder ikke for behandling som offentlige myndigheder foretager som led i udførelsen af deres opgaver</a:t>
            </a:r>
          </a:p>
          <a:p>
            <a:pPr marL="457200" indent="-457200"/>
            <a:r>
              <a:rPr lang="da-DK" sz="1800" dirty="0" smtClean="0"/>
              <a:t>Løsning findes i litra e, dvs. opgave i samfundets interesse, </a:t>
            </a:r>
            <a:r>
              <a:rPr lang="da-DK" sz="1800" i="1" dirty="0" smtClean="0"/>
              <a:t>se betænkningen side 136-140</a:t>
            </a:r>
            <a:endParaRPr lang="da-DK" sz="1800" dirty="0" smtClean="0"/>
          </a:p>
          <a:p>
            <a:endParaRPr lang="da-DK"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Betænkningen ansættelsesforhold</a:t>
            </a:r>
            <a:endParaRPr lang="da-DK" b="1" dirty="0"/>
          </a:p>
        </p:txBody>
      </p:sp>
      <p:sp>
        <p:nvSpPr>
          <p:cNvPr id="3" name="Pladsholder til indhold 2"/>
          <p:cNvSpPr>
            <a:spLocks noGrp="1"/>
          </p:cNvSpPr>
          <p:nvPr>
            <p:ph idx="1"/>
          </p:nvPr>
        </p:nvSpPr>
        <p:spPr>
          <a:xfrm>
            <a:off x="685800" y="1700808"/>
            <a:ext cx="7772400" cy="4248472"/>
          </a:xfrm>
        </p:spPr>
        <p:txBody>
          <a:bodyPr/>
          <a:lstStyle/>
          <a:p>
            <a:r>
              <a:rPr lang="da-DK" sz="2000" dirty="0" smtClean="0"/>
              <a:t>Følsomme oplysninger artikel 9, stk. 2, b, (i dag § 7, stk. </a:t>
            </a:r>
            <a:r>
              <a:rPr lang="da-DK" sz="2000" dirty="0" smtClean="0"/>
              <a:t>3)</a:t>
            </a:r>
          </a:p>
          <a:p>
            <a:pPr>
              <a:buNone/>
            </a:pPr>
            <a:endParaRPr lang="da-DK" sz="2000" dirty="0" smtClean="0"/>
          </a:p>
          <a:p>
            <a:r>
              <a:rPr lang="da-DK" sz="2000" dirty="0" smtClean="0"/>
              <a:t>Denne aktiveret ved lovforslagets § 7, stk. 2. (kræver aktivering)</a:t>
            </a:r>
          </a:p>
          <a:p>
            <a:pPr>
              <a:buNone/>
            </a:pPr>
            <a:endParaRPr lang="da-DK" sz="2000" dirty="0" smtClean="0"/>
          </a:p>
          <a:p>
            <a:r>
              <a:rPr lang="da-DK" sz="2000" dirty="0" smtClean="0"/>
              <a:t>Udtrykket arbejdsretlige forpligtelser eller specifikke rettigheder skal forstås i </a:t>
            </a:r>
            <a:r>
              <a:rPr lang="da-DK" sz="2000" b="1" dirty="0" smtClean="0"/>
              <a:t>bred forstand</a:t>
            </a:r>
            <a:r>
              <a:rPr lang="da-DK" sz="2000" dirty="0" smtClean="0"/>
              <a:t>. Omfattet af udtrykket er alle former for forpligtelser og rettigheder, som hviler på et arbejdsretligt grundlag. Dette gælder, uanset om grundlaget er lovgivning eller aftale. Også behandling af oplysninger, som sker til overholdelse af forpligtelser eller rettigheder, som følger af kollektive overenskomster mellem arbejdsmarkedets parter eller af individuelle ansættelseskontrakter, er dermed omfattet af bestemmelsen.</a:t>
            </a:r>
            <a:endParaRPr lang="da-DK"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Betænkningen ansættelsesforhold</a:t>
            </a:r>
            <a:endParaRPr lang="da-DK" b="1" dirty="0"/>
          </a:p>
        </p:txBody>
      </p:sp>
      <p:sp>
        <p:nvSpPr>
          <p:cNvPr id="3" name="Pladsholder til indhold 2"/>
          <p:cNvSpPr>
            <a:spLocks noGrp="1"/>
          </p:cNvSpPr>
          <p:nvPr>
            <p:ph idx="1"/>
          </p:nvPr>
        </p:nvSpPr>
        <p:spPr>
          <a:xfrm>
            <a:off x="685800" y="1700808"/>
            <a:ext cx="7772400" cy="4248472"/>
          </a:xfrm>
        </p:spPr>
        <p:txBody>
          <a:bodyPr/>
          <a:lstStyle/>
          <a:p>
            <a:r>
              <a:rPr lang="da-DK" sz="2000" dirty="0" smtClean="0"/>
              <a:t>Følsomme oplysninger artikel 9, stk. 2, d, (i dag § 7, stk. 4</a:t>
            </a:r>
            <a:r>
              <a:rPr lang="da-DK" sz="2000" dirty="0" smtClean="0"/>
              <a:t>)</a:t>
            </a:r>
          </a:p>
          <a:p>
            <a:pPr>
              <a:buNone/>
            </a:pPr>
            <a:endParaRPr lang="da-DK" sz="2000" dirty="0" smtClean="0"/>
          </a:p>
          <a:p>
            <a:r>
              <a:rPr lang="da-DK" sz="2000" dirty="0" smtClean="0"/>
              <a:t>Kan anvendes direkte</a:t>
            </a:r>
          </a:p>
          <a:p>
            <a:pPr>
              <a:buNone/>
            </a:pPr>
            <a:endParaRPr lang="da-DK" sz="2000" dirty="0" smtClean="0"/>
          </a:p>
          <a:p>
            <a:r>
              <a:rPr lang="da-DK" sz="2000" dirty="0" smtClean="0"/>
              <a:t>En fagforening vil også være omfattet af bestemmelsen i persondatalovens § 7, stk. 4, </a:t>
            </a:r>
            <a:r>
              <a:rPr lang="da-DK" sz="2000" dirty="0" smtClean="0"/>
              <a:t>se hertil </a:t>
            </a:r>
            <a:r>
              <a:rPr lang="da-DK" sz="2000" dirty="0" smtClean="0"/>
              <a:t>bl.a. en sag fra Datatilsynet vedrørende spørgsmål om videregivelse af </a:t>
            </a:r>
            <a:r>
              <a:rPr lang="da-DK" sz="2000" dirty="0" smtClean="0"/>
              <a:t>medlemsoplysninger, hvor </a:t>
            </a:r>
            <a:r>
              <a:rPr lang="da-DK" sz="2000" dirty="0" smtClean="0"/>
              <a:t>tilsynet udtalte, at ifølge § 7, stk. 4, kan en fagforening inden for </a:t>
            </a:r>
            <a:r>
              <a:rPr lang="da-DK" sz="2000" dirty="0" smtClean="0"/>
              <a:t>rammerne af </a:t>
            </a:r>
            <a:r>
              <a:rPr lang="da-DK" sz="2000" dirty="0" smtClean="0"/>
              <a:t>sin virksomhed behandle oplysninger om bl.a. medlemmernes </a:t>
            </a:r>
            <a:r>
              <a:rPr lang="da-DK" sz="2000" dirty="0" smtClean="0"/>
              <a:t>fagforeningsmæssige tilhørsforhold</a:t>
            </a:r>
          </a:p>
          <a:p>
            <a:pPr>
              <a:buNone/>
            </a:pPr>
            <a:endParaRPr lang="da-DK" sz="2000" dirty="0" smtClean="0"/>
          </a:p>
          <a:p>
            <a:r>
              <a:rPr lang="da-DK" sz="2000" dirty="0" smtClean="0"/>
              <a:t>Forordningen nu også tidligere medlemmer</a:t>
            </a:r>
          </a:p>
          <a:p>
            <a:endParaRPr lang="da-DK"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Betænkningen ansættelsesforhold</a:t>
            </a:r>
            <a:endParaRPr lang="da-DK" b="1" dirty="0"/>
          </a:p>
        </p:txBody>
      </p:sp>
      <p:sp>
        <p:nvSpPr>
          <p:cNvPr id="3" name="Pladsholder til indhold 2"/>
          <p:cNvSpPr>
            <a:spLocks noGrp="1"/>
          </p:cNvSpPr>
          <p:nvPr>
            <p:ph idx="1"/>
          </p:nvPr>
        </p:nvSpPr>
        <p:spPr>
          <a:xfrm>
            <a:off x="685800" y="1700808"/>
            <a:ext cx="7772400" cy="4248472"/>
          </a:xfrm>
        </p:spPr>
        <p:txBody>
          <a:bodyPr/>
          <a:lstStyle/>
          <a:p>
            <a:r>
              <a:rPr lang="da-DK" sz="1600" dirty="0" smtClean="0"/>
              <a:t>Følsomme oplysninger artikel 9, stk. 2, e, (i dag § 7, stk. 2, nr. 4</a:t>
            </a:r>
            <a:r>
              <a:rPr lang="da-DK" sz="1600" dirty="0" smtClean="0"/>
              <a:t>)</a:t>
            </a:r>
          </a:p>
          <a:p>
            <a:r>
              <a:rPr lang="da-DK" sz="1600" dirty="0" smtClean="0"/>
              <a:t>Kan anvendes direkte - retskrav</a:t>
            </a:r>
          </a:p>
          <a:p>
            <a:pPr>
              <a:buNone/>
            </a:pPr>
            <a:endParaRPr lang="da-DK" sz="1600" dirty="0" smtClean="0"/>
          </a:p>
          <a:p>
            <a:r>
              <a:rPr lang="da-DK" sz="1600" dirty="0" smtClean="0"/>
              <a:t>Det fremgår af bemærkningerne til persondataloven, at bestemmelsen omhandler </a:t>
            </a:r>
            <a:r>
              <a:rPr lang="da-DK" sz="1600" dirty="0" smtClean="0"/>
              <a:t>såvel behandling</a:t>
            </a:r>
            <a:r>
              <a:rPr lang="da-DK" sz="1600" dirty="0" smtClean="0"/>
              <a:t>, der sker i den dataansvarliges interesse, som behandling, der sker i den </a:t>
            </a:r>
            <a:r>
              <a:rPr lang="da-DK" sz="1600" dirty="0" smtClean="0"/>
              <a:t>registreredes interesse</a:t>
            </a:r>
            <a:r>
              <a:rPr lang="da-DK" sz="1600" dirty="0" smtClean="0"/>
              <a:t>. Også behandling af oplysninger, der er nødvendig for, at en </a:t>
            </a:r>
            <a:r>
              <a:rPr lang="da-DK" sz="1600" dirty="0" smtClean="0"/>
              <a:t>tredjemands retskrav </a:t>
            </a:r>
            <a:r>
              <a:rPr lang="da-DK" sz="1600" dirty="0" smtClean="0"/>
              <a:t>kan fastlægges mv., vil kunne ske i henhold til </a:t>
            </a:r>
            <a:r>
              <a:rPr lang="da-DK" sz="1600" dirty="0" smtClean="0"/>
              <a:t>bestemmelsen</a:t>
            </a:r>
          </a:p>
          <a:p>
            <a:pPr>
              <a:buNone/>
            </a:pPr>
            <a:endParaRPr lang="da-DK" sz="1600" dirty="0" smtClean="0"/>
          </a:p>
          <a:p>
            <a:r>
              <a:rPr lang="da-DK" sz="1600" dirty="0" smtClean="0"/>
              <a:t>U.2017.1294H</a:t>
            </a:r>
            <a:r>
              <a:rPr lang="da-DK" sz="1600" dirty="0" smtClean="0"/>
              <a:t>, udtalte Højesteret sig bl.a. om, hvorvidt en videregivelse af en </a:t>
            </a:r>
            <a:r>
              <a:rPr lang="da-DK" sz="1600" dirty="0" smtClean="0"/>
              <a:t>persons helbredsoplysninger </a:t>
            </a:r>
            <a:r>
              <a:rPr lang="da-DK" sz="1600" dirty="0" smtClean="0"/>
              <a:t>til dennes arbejdsgiver var berettiget efter persondataloven. </a:t>
            </a:r>
            <a:r>
              <a:rPr lang="da-DK" sz="1600" dirty="0" smtClean="0"/>
              <a:t>Kommunen </a:t>
            </a:r>
            <a:r>
              <a:rPr lang="da-DK" sz="1600" dirty="0" smtClean="0"/>
              <a:t>videregav i den forbindelse en statusattest </a:t>
            </a:r>
            <a:r>
              <a:rPr lang="da-DK" sz="1600" dirty="0" smtClean="0"/>
              <a:t>om vedkommendes </a:t>
            </a:r>
            <a:r>
              <a:rPr lang="da-DK" sz="1600" dirty="0" smtClean="0"/>
              <a:t>sygdomsforløb til vedkommendes arbejdsgiver. Højesteret fandt, at </a:t>
            </a:r>
            <a:r>
              <a:rPr lang="da-DK" sz="1600" dirty="0" smtClean="0"/>
              <a:t>videregivelsen af </a:t>
            </a:r>
            <a:r>
              <a:rPr lang="da-DK" sz="1600" dirty="0" smtClean="0"/>
              <a:t>oplysninger om vedkommendes helbredsforhold havde været nødvendig </a:t>
            </a:r>
            <a:r>
              <a:rPr lang="da-DK" sz="1600" dirty="0" smtClean="0"/>
              <a:t>for at </a:t>
            </a:r>
            <a:r>
              <a:rPr lang="da-DK" sz="1600" dirty="0" smtClean="0"/>
              <a:t>fastslå, om arbejdsgiveren havde krav på </a:t>
            </a:r>
            <a:r>
              <a:rPr lang="da-DK" sz="1600" dirty="0" smtClean="0"/>
              <a:t>dagpengerefusion, </a:t>
            </a:r>
            <a:r>
              <a:rPr lang="da-DK" sz="1600" dirty="0" smtClean="0"/>
              <a:t>og videregivelsen havde derfor været berettiget efter persondatalovens § 7, stk. </a:t>
            </a:r>
            <a:r>
              <a:rPr lang="da-DK" sz="1600" dirty="0" smtClean="0"/>
              <a:t>2, nr</a:t>
            </a:r>
            <a:r>
              <a:rPr lang="da-DK" sz="1600" dirty="0" smtClean="0"/>
              <a:t>. 4.</a:t>
            </a:r>
            <a:endParaRPr lang="da-DK"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Betænkningen ansættelsesforhold</a:t>
            </a:r>
            <a:endParaRPr lang="da-DK" b="1" dirty="0"/>
          </a:p>
        </p:txBody>
      </p:sp>
      <p:sp>
        <p:nvSpPr>
          <p:cNvPr id="3" name="Pladsholder til indhold 2"/>
          <p:cNvSpPr>
            <a:spLocks noGrp="1"/>
          </p:cNvSpPr>
          <p:nvPr>
            <p:ph idx="1"/>
          </p:nvPr>
        </p:nvSpPr>
        <p:spPr>
          <a:xfrm>
            <a:off x="685800" y="1700808"/>
            <a:ext cx="7772400" cy="4248472"/>
          </a:xfrm>
        </p:spPr>
        <p:txBody>
          <a:bodyPr/>
          <a:lstStyle/>
          <a:p>
            <a:r>
              <a:rPr lang="da-DK" sz="1600" dirty="0" smtClean="0"/>
              <a:t>Artikel 88</a:t>
            </a:r>
          </a:p>
          <a:p>
            <a:pPr>
              <a:buNone/>
            </a:pPr>
            <a:endParaRPr lang="da-DK" sz="1600" dirty="0" smtClean="0"/>
          </a:p>
          <a:p>
            <a:r>
              <a:rPr lang="da-DK" sz="1600" dirty="0" smtClean="0"/>
              <a:t>Forordningens artikel 88 angiver – som noget nyt – en mulighed for at fastsætte </a:t>
            </a:r>
            <a:r>
              <a:rPr lang="da-DK" sz="1600" dirty="0" smtClean="0"/>
              <a:t>nationale supplerende </a:t>
            </a:r>
            <a:r>
              <a:rPr lang="da-DK" sz="1600" dirty="0" smtClean="0"/>
              <a:t>særregler om behandling af arbejdstageres personoplysninger i </a:t>
            </a:r>
            <a:r>
              <a:rPr lang="da-DK" sz="1600" dirty="0" smtClean="0"/>
              <a:t>forbindelse med </a:t>
            </a:r>
            <a:r>
              <a:rPr lang="da-DK" sz="1600" dirty="0" smtClean="0"/>
              <a:t>ansættelsesforhold</a:t>
            </a:r>
            <a:r>
              <a:rPr lang="da-DK" sz="1600" dirty="0" smtClean="0"/>
              <a:t>.</a:t>
            </a:r>
          </a:p>
          <a:p>
            <a:pPr>
              <a:buNone/>
            </a:pPr>
            <a:endParaRPr lang="da-DK" sz="1600" dirty="0" smtClean="0"/>
          </a:p>
          <a:p>
            <a:r>
              <a:rPr lang="da-DK" sz="1600" dirty="0" smtClean="0"/>
              <a:t>I medfør af artikel 88, stk. 1, kan medlemsstaterne ved </a:t>
            </a:r>
            <a:r>
              <a:rPr lang="da-DK" sz="1600" i="1" dirty="0" smtClean="0"/>
              <a:t>lov eller i medfør af kollektive </a:t>
            </a:r>
            <a:r>
              <a:rPr lang="da-DK" sz="1600" i="1" dirty="0" smtClean="0"/>
              <a:t>overenskomster </a:t>
            </a:r>
            <a:r>
              <a:rPr lang="da-DK" sz="1600" dirty="0" smtClean="0"/>
              <a:t>fastsætte </a:t>
            </a:r>
            <a:r>
              <a:rPr lang="da-DK" sz="1600" dirty="0" smtClean="0"/>
              <a:t>mere specifikke bestemmelser for at sikre beskyttelse af </a:t>
            </a:r>
            <a:r>
              <a:rPr lang="da-DK" sz="1600" dirty="0" smtClean="0"/>
              <a:t>rettighederne og </a:t>
            </a:r>
            <a:r>
              <a:rPr lang="da-DK" sz="1600" dirty="0" smtClean="0"/>
              <a:t>frihedsrettighederne i forbindelse med behandling af </a:t>
            </a:r>
            <a:r>
              <a:rPr lang="da-DK" sz="1600" i="1" dirty="0" smtClean="0"/>
              <a:t>arbejdstagernes </a:t>
            </a:r>
            <a:r>
              <a:rPr lang="da-DK" sz="1600" i="1" dirty="0" smtClean="0"/>
              <a:t>personoplysninger i </a:t>
            </a:r>
            <a:r>
              <a:rPr lang="da-DK" sz="1600" i="1" dirty="0" smtClean="0"/>
              <a:t>ansættelsesforhold, navnlig med henblik på ansættelse, ansættelseskontrakter, </a:t>
            </a:r>
            <a:r>
              <a:rPr lang="da-DK" sz="1600" i="1" dirty="0" smtClean="0"/>
              <a:t>herunder </a:t>
            </a:r>
            <a:r>
              <a:rPr lang="da-DK" sz="1600" dirty="0" smtClean="0"/>
              <a:t>opfyldelse </a:t>
            </a:r>
            <a:r>
              <a:rPr lang="da-DK" sz="1600" dirty="0" smtClean="0"/>
              <a:t>af forpligtelser fastsat ved lov eller i kollektive overenskomster, </a:t>
            </a:r>
            <a:r>
              <a:rPr lang="da-DK" sz="1600" dirty="0" smtClean="0"/>
              <a:t>ledelse, planlægning </a:t>
            </a:r>
            <a:r>
              <a:rPr lang="da-DK" sz="1600" dirty="0" smtClean="0"/>
              <a:t>og tilrettelæggelse af arbejdet, ligestilling og mangfoldighed på </a:t>
            </a:r>
            <a:r>
              <a:rPr lang="da-DK" sz="1600" dirty="0" smtClean="0"/>
              <a:t>arbejdspladsen, arbejdsmiljø </a:t>
            </a:r>
            <a:r>
              <a:rPr lang="da-DK" sz="1600" dirty="0" smtClean="0"/>
              <a:t>samt beskyttelse af arbejdsgiveres eller kunders ejendom og med </a:t>
            </a:r>
            <a:r>
              <a:rPr lang="da-DK" sz="1600" dirty="0" smtClean="0"/>
              <a:t>henblik på </a:t>
            </a:r>
            <a:r>
              <a:rPr lang="da-DK" sz="1600" dirty="0" smtClean="0"/>
              <a:t>individuel eller kollektiv udøvelse og nydelse af rettigheder og fordele i </a:t>
            </a:r>
            <a:r>
              <a:rPr lang="da-DK" sz="1600" dirty="0" smtClean="0"/>
              <a:t>forbindelse med </a:t>
            </a:r>
            <a:r>
              <a:rPr lang="da-DK" sz="1600" dirty="0" smtClean="0"/>
              <a:t>ansættelse samt med henblik på ophør af ansættelsesforhold.</a:t>
            </a:r>
            <a:endParaRPr lang="da-DK" sz="1600"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Standarddesign">
  <a:themeElements>
    <a:clrScheme name="">
      <a:dk1>
        <a:srgbClr val="000000"/>
      </a:dk1>
      <a:lt1>
        <a:srgbClr val="FFFFFF"/>
      </a:lt1>
      <a:dk2>
        <a:srgbClr val="000000"/>
      </a:dk2>
      <a:lt2>
        <a:srgbClr val="333333"/>
      </a:lt2>
      <a:accent1>
        <a:srgbClr val="EDD728"/>
      </a:accent1>
      <a:accent2>
        <a:srgbClr val="808080"/>
      </a:accent2>
      <a:accent3>
        <a:srgbClr val="FFFFFF"/>
      </a:accent3>
      <a:accent4>
        <a:srgbClr val="000000"/>
      </a:accent4>
      <a:accent5>
        <a:srgbClr val="F4E8AC"/>
      </a:accent5>
      <a:accent6>
        <a:srgbClr val="737373"/>
      </a:accent6>
      <a:hlink>
        <a:srgbClr val="4D4D4D"/>
      </a:hlink>
      <a:folHlink>
        <a:srgbClr val="EAEAEA"/>
      </a:folHlink>
    </a:clrScheme>
    <a:fontScheme name="Standarddesign">
      <a:majorFont>
        <a:latin typeface="Times New Roman"/>
        <a:ea typeface=""/>
        <a:cs typeface=""/>
      </a:majorFont>
      <a:minorFont>
        <a:latin typeface="Times New Roman"/>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2103</TotalTime>
  <Words>2009</Words>
  <Application>Microsoft Office PowerPoint</Application>
  <PresentationFormat>Skærmshow (4:3)</PresentationFormat>
  <Paragraphs>162</Paragraphs>
  <Slides>21</Slides>
  <Notes>2</Notes>
  <HiddenSlides>0</HiddenSlides>
  <MMClips>0</MMClips>
  <ScaleCrop>false</ScaleCrop>
  <HeadingPairs>
    <vt:vector size="6" baseType="variant">
      <vt:variant>
        <vt:lpstr>Tema</vt:lpstr>
      </vt:variant>
      <vt:variant>
        <vt:i4>1</vt:i4>
      </vt:variant>
      <vt:variant>
        <vt:lpstr>Integrerede OLE-servere</vt:lpstr>
      </vt:variant>
      <vt:variant>
        <vt:i4>1</vt:i4>
      </vt:variant>
      <vt:variant>
        <vt:lpstr>Diastitler</vt:lpstr>
      </vt:variant>
      <vt:variant>
        <vt:i4>21</vt:i4>
      </vt:variant>
    </vt:vector>
  </HeadingPairs>
  <TitlesOfParts>
    <vt:vector size="23" baseType="lpstr">
      <vt:lpstr>Standarddesign</vt:lpstr>
      <vt:lpstr>think-cell Slide</vt:lpstr>
      <vt:lpstr>Dias nummer 1</vt:lpstr>
      <vt:lpstr>Betænkning nr. 1565 Offentliggjort den 24. maj 2017 </vt:lpstr>
      <vt:lpstr>Betænkningen ansættelsesforhold</vt:lpstr>
      <vt:lpstr>Betænkningen ansættelsesforhold</vt:lpstr>
      <vt:lpstr>Betænkningen ansættelsesforhold</vt:lpstr>
      <vt:lpstr>Betænkningen ansættelsesforhold</vt:lpstr>
      <vt:lpstr>Betænkningen ansættelsesforhold</vt:lpstr>
      <vt:lpstr>Betænkningen ansættelsesforhold</vt:lpstr>
      <vt:lpstr>Betænkningen ansættelsesforhold</vt:lpstr>
      <vt:lpstr>Betænkningen ansættelsesforhold</vt:lpstr>
      <vt:lpstr>Betænkningen ansættelsesforhold</vt:lpstr>
      <vt:lpstr>Betænkningen ansættelsesforhold</vt:lpstr>
      <vt:lpstr>Dias nummer 13</vt:lpstr>
      <vt:lpstr>Men må man overhovedet have en national lov ved siden af en EU-forordning? (1) </vt:lpstr>
      <vt:lpstr>Men må man overhovedet have en national lov ved siden af en EU-forordning? (2) </vt:lpstr>
      <vt:lpstr>Lovforslaget til en ny databeskyttelseslov</vt:lpstr>
      <vt:lpstr>Lovforslaget til en ny databeskyttelseslov </vt:lpstr>
      <vt:lpstr>Lovforslaget til en ny databeskyttelseslov </vt:lpstr>
      <vt:lpstr>Lovforslaget til en ny databeskyttelseslov </vt:lpstr>
      <vt:lpstr>Lovforslaget til en ny databeskyttelseslov </vt:lpstr>
      <vt:lpstr>Fremover</vt:lpstr>
    </vt:vector>
  </TitlesOfParts>
  <Company>Justitsministeriet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Justitsministeriet</dc:title>
  <dc:creator>Morten Rasmussen</dc:creator>
  <cp:lastModifiedBy>951lnj</cp:lastModifiedBy>
  <cp:revision>296</cp:revision>
  <dcterms:created xsi:type="dcterms:W3CDTF">1999-10-13T08:42:44Z</dcterms:created>
  <dcterms:modified xsi:type="dcterms:W3CDTF">2017-09-11T13:24:35Z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DF_LAST_URL">
    <vt:lpwstr>C:\Documents and Settings\951mth\Skrivebord\pp-1 - ODF.odp</vt:lpwstr>
  </property>
  <property fmtid="{D5CDD505-2E9C-101B-9397-08002B2CF9AE}" pid="3" name="title">
    <vt:lpwstr>JM udkast til DPO (DOK2210864)</vt:lpwstr>
  </property>
  <property fmtid="{D5CDD505-2E9C-101B-9397-08002B2CF9AE}" pid="4" name="path">
    <vt:lpwstr>C:\Users\951nab\AppData\Local\Temp\Scanjour\Captia\SJ20170206145644556 [DOK2210864].PPT</vt:lpwstr>
  </property>
  <property fmtid="{D5CDD505-2E9C-101B-9397-08002B2CF9AE}" pid="5" name="command">
    <vt:lpwstr/>
  </property>
</Properties>
</file>