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59" r:id="rId10"/>
    <p:sldId id="262" r:id="rId11"/>
  </p:sldIdLst>
  <p:sldSz cx="9144000" cy="6858000" type="screen4x3"/>
  <p:notesSz cx="6794500" cy="9906000"/>
  <p:defaultTextStyle>
    <a:defPPr>
      <a:defRPr lang="da-DK"/>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rgbClr val="041A3D"/>
        </a:solidFill>
        <a:effectLst/>
      </p:bgPr>
    </p:bg>
    <p:spTree>
      <p:nvGrpSpPr>
        <p:cNvPr id="1" name=""/>
        <p:cNvGrpSpPr/>
        <p:nvPr/>
      </p:nvGrpSpPr>
      <p:grpSpPr>
        <a:xfrm>
          <a:off x="0" y="0"/>
          <a:ext cx="0" cy="0"/>
          <a:chOff x="0" y="0"/>
          <a:chExt cx="0" cy="0"/>
        </a:xfrm>
      </p:grpSpPr>
      <p:pic>
        <p:nvPicPr>
          <p:cNvPr id="3079" name="Picture 7" descr="Bund til titeldias"/>
          <p:cNvPicPr>
            <a:picLocks noChangeAspect="1" noChangeArrowheads="1"/>
          </p:cNvPicPr>
          <p:nvPr/>
        </p:nvPicPr>
        <p:blipFill>
          <a:blip r:embed="rId2" cstate="print"/>
          <a:srcRect/>
          <a:stretch>
            <a:fillRect/>
          </a:stretch>
        </p:blipFill>
        <p:spPr bwMode="auto">
          <a:xfrm>
            <a:off x="0" y="5964238"/>
            <a:ext cx="9144000" cy="893762"/>
          </a:xfrm>
          <a:prstGeom prst="rect">
            <a:avLst/>
          </a:prstGeom>
          <a:noFill/>
        </p:spPr>
      </p:pic>
      <p:sp>
        <p:nvSpPr>
          <p:cNvPr id="3074" name="Rectangle 2"/>
          <p:cNvSpPr>
            <a:spLocks noGrp="1" noChangeArrowheads="1"/>
          </p:cNvSpPr>
          <p:nvPr>
            <p:ph type="ctrTitle"/>
          </p:nvPr>
        </p:nvSpPr>
        <p:spPr>
          <a:xfrm>
            <a:off x="685800" y="2130425"/>
            <a:ext cx="7772400" cy="1470025"/>
          </a:xfrm>
        </p:spPr>
        <p:txBody>
          <a:bodyPr/>
          <a:lstStyle>
            <a:lvl1pPr>
              <a:defRPr>
                <a:solidFill>
                  <a:srgbClr val="C9CCD0"/>
                </a:solidFill>
              </a:defRPr>
            </a:lvl1pPr>
          </a:lstStyle>
          <a:p>
            <a:r>
              <a:rPr lang="da-DK" smtClean="0"/>
              <a:t>Klik for at redigere titeltypografi i masteren</a:t>
            </a:r>
            <a:endParaRPr lang="da-DK"/>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da-DK" smtClean="0"/>
              <a:t>Klik for at redigere undertiteltypografien i masteren</a:t>
            </a:r>
            <a:endParaRPr lang="da-DK"/>
          </a:p>
        </p:txBody>
      </p:sp>
      <p:sp>
        <p:nvSpPr>
          <p:cNvPr id="3076" name="Rectangle 4"/>
          <p:cNvSpPr>
            <a:spLocks noGrp="1" noChangeArrowheads="1"/>
          </p:cNvSpPr>
          <p:nvPr>
            <p:ph type="dt" sz="half" idx="2"/>
          </p:nvPr>
        </p:nvSpPr>
        <p:spPr>
          <a:xfrm>
            <a:off x="457200" y="6245225"/>
            <a:ext cx="2133600" cy="476250"/>
          </a:xfrm>
        </p:spPr>
        <p:txBody>
          <a:bodyPr/>
          <a:lstStyle>
            <a:lvl1pPr>
              <a:defRPr sz="1400">
                <a:solidFill>
                  <a:srgbClr val="041A3D"/>
                </a:solidFill>
              </a:defRPr>
            </a:lvl1pPr>
          </a:lstStyle>
          <a:p>
            <a:endParaRPr lang="da-DK"/>
          </a:p>
        </p:txBody>
      </p:sp>
      <p:sp>
        <p:nvSpPr>
          <p:cNvPr id="3077" name="Rectangle 5"/>
          <p:cNvSpPr>
            <a:spLocks noGrp="1" noChangeArrowheads="1"/>
          </p:cNvSpPr>
          <p:nvPr>
            <p:ph type="ftr" sz="quarter" idx="3"/>
          </p:nvPr>
        </p:nvSpPr>
        <p:spPr>
          <a:xfrm>
            <a:off x="3124200" y="6245225"/>
            <a:ext cx="2895600" cy="476250"/>
          </a:xfrm>
        </p:spPr>
        <p:txBody>
          <a:bodyPr/>
          <a:lstStyle>
            <a:lvl1pPr>
              <a:defRPr sz="1400">
                <a:solidFill>
                  <a:srgbClr val="041A3D"/>
                </a:solidFill>
              </a:defRPr>
            </a:lvl1pPr>
          </a:lstStyle>
          <a:p>
            <a:endParaRPr lang="da-DK"/>
          </a:p>
        </p:txBody>
      </p:sp>
      <p:sp>
        <p:nvSpPr>
          <p:cNvPr id="3078" name="Rectangle 6"/>
          <p:cNvSpPr>
            <a:spLocks noGrp="1" noChangeArrowheads="1"/>
          </p:cNvSpPr>
          <p:nvPr>
            <p:ph type="sldNum" sz="quarter" idx="4"/>
          </p:nvPr>
        </p:nvSpPr>
        <p:spPr>
          <a:xfrm>
            <a:off x="6553200" y="6245225"/>
            <a:ext cx="2133600" cy="476250"/>
          </a:xfrm>
        </p:spPr>
        <p:txBody>
          <a:bodyPr/>
          <a:lstStyle>
            <a:lvl1pPr>
              <a:defRPr sz="1400">
                <a:solidFill>
                  <a:srgbClr val="041A3D"/>
                </a:solidFill>
              </a:defRPr>
            </a:lvl1pPr>
          </a:lstStyle>
          <a:p>
            <a:fld id="{0678766D-6BC2-4C6D-9F17-3170D3C77057}" type="slidenum">
              <a:rPr lang="da-DK"/>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39962EF7-F834-4E1D-9981-FCEF0A43B825}" type="slidenum">
              <a:rPr lang="da-DK"/>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58000" y="188913"/>
            <a:ext cx="2286000" cy="56054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0" y="188913"/>
            <a:ext cx="6705600" cy="56054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2A91AFD0-949E-4745-AE79-1C2532F9645F}" type="slidenum">
              <a:rPr lang="da-DK"/>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A333F250-0FA6-4DB3-97CB-8B107E7B2226}" type="slidenum">
              <a:rPr lang="da-DK"/>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F592616D-F2AD-4D1B-B09F-4684C5F819D8}" type="slidenum">
              <a:rPr lang="da-DK"/>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9D4B4548-768B-43C8-9F82-63409EF6B55C}" type="slidenum">
              <a:rPr lang="da-DK"/>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endParaRPr lang="da-DK"/>
          </a:p>
        </p:txBody>
      </p:sp>
      <p:sp>
        <p:nvSpPr>
          <p:cNvPr id="8" name="Pladsholder til sidefod 7"/>
          <p:cNvSpPr>
            <a:spLocks noGrp="1"/>
          </p:cNvSpPr>
          <p:nvPr>
            <p:ph type="ftr" sz="quarter" idx="11"/>
          </p:nvPr>
        </p:nvSpPr>
        <p:spPr/>
        <p:txBody>
          <a:bodyPr/>
          <a:lstStyle>
            <a:lvl1pPr>
              <a:defRPr/>
            </a:lvl1pPr>
          </a:lstStyle>
          <a:p>
            <a:endParaRPr lang="da-DK"/>
          </a:p>
        </p:txBody>
      </p:sp>
      <p:sp>
        <p:nvSpPr>
          <p:cNvPr id="9" name="Pladsholder til diasnummer 8"/>
          <p:cNvSpPr>
            <a:spLocks noGrp="1"/>
          </p:cNvSpPr>
          <p:nvPr>
            <p:ph type="sldNum" sz="quarter" idx="12"/>
          </p:nvPr>
        </p:nvSpPr>
        <p:spPr/>
        <p:txBody>
          <a:bodyPr/>
          <a:lstStyle>
            <a:lvl1pPr>
              <a:defRPr/>
            </a:lvl1pPr>
          </a:lstStyle>
          <a:p>
            <a:fld id="{E4E621C5-990F-4DBF-A728-F8E3CD990FB7}" type="slidenum">
              <a:rPr lang="da-DK"/>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endParaRPr lang="da-DK"/>
          </a:p>
        </p:txBody>
      </p:sp>
      <p:sp>
        <p:nvSpPr>
          <p:cNvPr id="4" name="Pladsholder til sidefod 3"/>
          <p:cNvSpPr>
            <a:spLocks noGrp="1"/>
          </p:cNvSpPr>
          <p:nvPr>
            <p:ph type="ftr" sz="quarter" idx="11"/>
          </p:nvPr>
        </p:nvSpPr>
        <p:spPr/>
        <p:txBody>
          <a:bodyPr/>
          <a:lstStyle>
            <a:lvl1pPr>
              <a:defRPr/>
            </a:lvl1pPr>
          </a:lstStyle>
          <a:p>
            <a:endParaRPr lang="da-DK"/>
          </a:p>
        </p:txBody>
      </p:sp>
      <p:sp>
        <p:nvSpPr>
          <p:cNvPr id="5" name="Pladsholder til diasnummer 4"/>
          <p:cNvSpPr>
            <a:spLocks noGrp="1"/>
          </p:cNvSpPr>
          <p:nvPr>
            <p:ph type="sldNum" sz="quarter" idx="12"/>
          </p:nvPr>
        </p:nvSpPr>
        <p:spPr/>
        <p:txBody>
          <a:bodyPr/>
          <a:lstStyle>
            <a:lvl1pPr>
              <a:defRPr/>
            </a:lvl1pPr>
          </a:lstStyle>
          <a:p>
            <a:fld id="{D7D387C6-5E93-44A9-AB20-085F17CAC1DA}" type="slidenum">
              <a:rPr lang="da-DK"/>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endParaRPr lang="da-DK"/>
          </a:p>
        </p:txBody>
      </p:sp>
      <p:sp>
        <p:nvSpPr>
          <p:cNvPr id="3" name="Pladsholder til sidefod 2"/>
          <p:cNvSpPr>
            <a:spLocks noGrp="1"/>
          </p:cNvSpPr>
          <p:nvPr>
            <p:ph type="ftr" sz="quarter" idx="11"/>
          </p:nvPr>
        </p:nvSpPr>
        <p:spPr/>
        <p:txBody>
          <a:bodyPr/>
          <a:lstStyle>
            <a:lvl1pPr>
              <a:defRPr/>
            </a:lvl1pPr>
          </a:lstStyle>
          <a:p>
            <a:endParaRPr lang="da-DK"/>
          </a:p>
        </p:txBody>
      </p:sp>
      <p:sp>
        <p:nvSpPr>
          <p:cNvPr id="4" name="Pladsholder til diasnummer 3"/>
          <p:cNvSpPr>
            <a:spLocks noGrp="1"/>
          </p:cNvSpPr>
          <p:nvPr>
            <p:ph type="sldNum" sz="quarter" idx="12"/>
          </p:nvPr>
        </p:nvSpPr>
        <p:spPr/>
        <p:txBody>
          <a:bodyPr/>
          <a:lstStyle>
            <a:lvl1pPr>
              <a:defRPr/>
            </a:lvl1pPr>
          </a:lstStyle>
          <a:p>
            <a:fld id="{4E69D429-B78B-4A3E-901E-8CBFA3FE602D}" type="slidenum">
              <a:rPr lang="da-DK"/>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C628AD17-F1FF-415F-A66F-ACD57C67ACC6}" type="slidenum">
              <a:rPr lang="da-DK"/>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FF0C9F36-FD42-4752-8F78-D19ED12C962F}" type="slidenum">
              <a:rPr lang="da-DK"/>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und"/>
          <p:cNvPicPr>
            <a:picLocks noChangeAspect="1" noChangeArrowheads="1"/>
          </p:cNvPicPr>
          <p:nvPr/>
        </p:nvPicPr>
        <p:blipFill>
          <a:blip r:embed="rId13" cstate="print"/>
          <a:srcRect/>
          <a:stretch>
            <a:fillRect/>
          </a:stretch>
        </p:blipFill>
        <p:spPr bwMode="auto">
          <a:xfrm>
            <a:off x="0" y="5961063"/>
            <a:ext cx="9144000" cy="896937"/>
          </a:xfrm>
          <a:prstGeom prst="rect">
            <a:avLst/>
          </a:prstGeom>
          <a:noFill/>
        </p:spPr>
      </p:pic>
      <p:sp>
        <p:nvSpPr>
          <p:cNvPr id="1026" name="Rectangle 2"/>
          <p:cNvSpPr>
            <a:spLocks noGrp="1" noChangeArrowheads="1"/>
          </p:cNvSpPr>
          <p:nvPr>
            <p:ph type="title"/>
          </p:nvPr>
        </p:nvSpPr>
        <p:spPr bwMode="auto">
          <a:xfrm>
            <a:off x="0" y="188913"/>
            <a:ext cx="9144000" cy="630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a-DK" smtClean="0"/>
              <a:t>Klik for at redigere titeltypografi</a:t>
            </a:r>
          </a:p>
        </p:txBody>
      </p:sp>
      <p:sp>
        <p:nvSpPr>
          <p:cNvPr id="1027" name="Rectangle 3"/>
          <p:cNvSpPr>
            <a:spLocks noGrp="1" noChangeArrowheads="1"/>
          </p:cNvSpPr>
          <p:nvPr>
            <p:ph type="body" idx="1"/>
          </p:nvPr>
        </p:nvSpPr>
        <p:spPr bwMode="auto">
          <a:xfrm>
            <a:off x="457200" y="126841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28" name="Rectangle 4"/>
          <p:cNvSpPr>
            <a:spLocks noGrp="1" noChangeArrowheads="1"/>
          </p:cNvSpPr>
          <p:nvPr>
            <p:ph type="dt" sz="half" idx="2"/>
          </p:nvPr>
        </p:nvSpPr>
        <p:spPr bwMode="auto">
          <a:xfrm>
            <a:off x="1692275"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919399"/>
                </a:solidFill>
              </a:defRPr>
            </a:lvl1pPr>
          </a:lstStyle>
          <a:p>
            <a:endParaRPr lang="da-DK"/>
          </a:p>
        </p:txBody>
      </p:sp>
      <p:sp>
        <p:nvSpPr>
          <p:cNvPr id="1029" name="Rectangle 5"/>
          <p:cNvSpPr>
            <a:spLocks noGrp="1" noChangeArrowheads="1"/>
          </p:cNvSpPr>
          <p:nvPr>
            <p:ph type="ftr" sz="quarter" idx="3"/>
          </p:nvPr>
        </p:nvSpPr>
        <p:spPr bwMode="auto">
          <a:xfrm>
            <a:off x="3924300" y="6491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919399"/>
                </a:solidFill>
              </a:defRPr>
            </a:lvl1pPr>
          </a:lstStyle>
          <a:p>
            <a:endParaRPr lang="da-DK"/>
          </a:p>
        </p:txBody>
      </p:sp>
      <p:sp>
        <p:nvSpPr>
          <p:cNvPr id="1030" name="Rectangle 6"/>
          <p:cNvSpPr>
            <a:spLocks noGrp="1" noChangeArrowheads="1"/>
          </p:cNvSpPr>
          <p:nvPr>
            <p:ph type="sldNum" sz="quarter" idx="4"/>
          </p:nvPr>
        </p:nvSpPr>
        <p:spPr bwMode="auto">
          <a:xfrm>
            <a:off x="6478588"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919399"/>
                </a:solidFill>
              </a:defRPr>
            </a:lvl1pPr>
          </a:lstStyle>
          <a:p>
            <a:fld id="{A5B2C38F-588C-4A0C-A107-4AE050515E67}" type="slidenum">
              <a:rPr lang="da-DK"/>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2600" b="1">
          <a:solidFill>
            <a:srgbClr val="777A7C"/>
          </a:solidFill>
          <a:latin typeface="+mj-lt"/>
          <a:ea typeface="+mj-ea"/>
          <a:cs typeface="+mj-cs"/>
        </a:defRPr>
      </a:lvl1pPr>
      <a:lvl2pPr algn="ctr" rtl="0" eaLnBrk="1" fontAlgn="base" hangingPunct="1">
        <a:spcBef>
          <a:spcPct val="0"/>
        </a:spcBef>
        <a:spcAft>
          <a:spcPct val="0"/>
        </a:spcAft>
        <a:defRPr sz="2600" b="1">
          <a:solidFill>
            <a:srgbClr val="777A7C"/>
          </a:solidFill>
          <a:latin typeface="Verdana" pitchFamily="34" charset="0"/>
        </a:defRPr>
      </a:lvl2pPr>
      <a:lvl3pPr algn="ctr" rtl="0" eaLnBrk="1" fontAlgn="base" hangingPunct="1">
        <a:spcBef>
          <a:spcPct val="0"/>
        </a:spcBef>
        <a:spcAft>
          <a:spcPct val="0"/>
        </a:spcAft>
        <a:defRPr sz="2600" b="1">
          <a:solidFill>
            <a:srgbClr val="777A7C"/>
          </a:solidFill>
          <a:latin typeface="Verdana" pitchFamily="34" charset="0"/>
        </a:defRPr>
      </a:lvl3pPr>
      <a:lvl4pPr algn="ctr" rtl="0" eaLnBrk="1" fontAlgn="base" hangingPunct="1">
        <a:spcBef>
          <a:spcPct val="0"/>
        </a:spcBef>
        <a:spcAft>
          <a:spcPct val="0"/>
        </a:spcAft>
        <a:defRPr sz="2600" b="1">
          <a:solidFill>
            <a:srgbClr val="777A7C"/>
          </a:solidFill>
          <a:latin typeface="Verdana" pitchFamily="34" charset="0"/>
        </a:defRPr>
      </a:lvl4pPr>
      <a:lvl5pPr algn="ctr" rtl="0" eaLnBrk="1" fontAlgn="base" hangingPunct="1">
        <a:spcBef>
          <a:spcPct val="0"/>
        </a:spcBef>
        <a:spcAft>
          <a:spcPct val="0"/>
        </a:spcAft>
        <a:defRPr sz="2600" b="1">
          <a:solidFill>
            <a:srgbClr val="777A7C"/>
          </a:solidFill>
          <a:latin typeface="Verdana" pitchFamily="34" charset="0"/>
        </a:defRPr>
      </a:lvl5pPr>
      <a:lvl6pPr marL="457200" algn="ctr" rtl="0" eaLnBrk="1" fontAlgn="base" hangingPunct="1">
        <a:spcBef>
          <a:spcPct val="0"/>
        </a:spcBef>
        <a:spcAft>
          <a:spcPct val="0"/>
        </a:spcAft>
        <a:defRPr sz="2600" b="1">
          <a:solidFill>
            <a:srgbClr val="777A7C"/>
          </a:solidFill>
          <a:latin typeface="Verdana" pitchFamily="34" charset="0"/>
        </a:defRPr>
      </a:lvl6pPr>
      <a:lvl7pPr marL="914400" algn="ctr" rtl="0" eaLnBrk="1" fontAlgn="base" hangingPunct="1">
        <a:spcBef>
          <a:spcPct val="0"/>
        </a:spcBef>
        <a:spcAft>
          <a:spcPct val="0"/>
        </a:spcAft>
        <a:defRPr sz="2600" b="1">
          <a:solidFill>
            <a:srgbClr val="777A7C"/>
          </a:solidFill>
          <a:latin typeface="Verdana" pitchFamily="34" charset="0"/>
        </a:defRPr>
      </a:lvl7pPr>
      <a:lvl8pPr marL="1371600" algn="ctr" rtl="0" eaLnBrk="1" fontAlgn="base" hangingPunct="1">
        <a:spcBef>
          <a:spcPct val="0"/>
        </a:spcBef>
        <a:spcAft>
          <a:spcPct val="0"/>
        </a:spcAft>
        <a:defRPr sz="2600" b="1">
          <a:solidFill>
            <a:srgbClr val="777A7C"/>
          </a:solidFill>
          <a:latin typeface="Verdana" pitchFamily="34" charset="0"/>
        </a:defRPr>
      </a:lvl8pPr>
      <a:lvl9pPr marL="1828800" algn="ctr" rtl="0" eaLnBrk="1" fontAlgn="base" hangingPunct="1">
        <a:spcBef>
          <a:spcPct val="0"/>
        </a:spcBef>
        <a:spcAft>
          <a:spcPct val="0"/>
        </a:spcAft>
        <a:defRPr sz="2600" b="1">
          <a:solidFill>
            <a:srgbClr val="777A7C"/>
          </a:solidFill>
          <a:latin typeface="Verdana" pitchFamily="34" charset="0"/>
        </a:defRPr>
      </a:lvl9pPr>
    </p:titleStyle>
    <p:bodyStyle>
      <a:lvl1pPr marL="342900" indent="-342900" algn="l" rtl="0" eaLnBrk="1" fontAlgn="base" hangingPunct="1">
        <a:spcBef>
          <a:spcPct val="20000"/>
        </a:spcBef>
        <a:spcAft>
          <a:spcPct val="0"/>
        </a:spcAft>
        <a:buClr>
          <a:srgbClr val="405C7F"/>
        </a:buClr>
        <a:buChar char="•"/>
        <a:defRPr sz="2200">
          <a:solidFill>
            <a:srgbClr val="111111"/>
          </a:solidFill>
          <a:latin typeface="+mn-lt"/>
          <a:ea typeface="+mn-ea"/>
          <a:cs typeface="+mn-cs"/>
        </a:defRPr>
      </a:lvl1pPr>
      <a:lvl2pPr marL="742950" indent="-285750" algn="l" rtl="0" eaLnBrk="1" fontAlgn="base" hangingPunct="1">
        <a:spcBef>
          <a:spcPct val="20000"/>
        </a:spcBef>
        <a:spcAft>
          <a:spcPct val="0"/>
        </a:spcAft>
        <a:buClr>
          <a:srgbClr val="7F93A9"/>
        </a:buClr>
        <a:buFont typeface="Verdana" pitchFamily="34" charset="0"/>
        <a:buChar char="–"/>
        <a:defRPr sz="2000">
          <a:solidFill>
            <a:srgbClr val="111111"/>
          </a:solidFill>
          <a:latin typeface="+mn-lt"/>
        </a:defRPr>
      </a:lvl2pPr>
      <a:lvl3pPr marL="1143000" indent="-228600" algn="l" rtl="0" eaLnBrk="1" fontAlgn="base" hangingPunct="1">
        <a:spcBef>
          <a:spcPct val="20000"/>
        </a:spcBef>
        <a:spcAft>
          <a:spcPct val="0"/>
        </a:spcAft>
        <a:buClr>
          <a:srgbClr val="BFC9D4"/>
        </a:buClr>
        <a:buChar char="•"/>
        <a:defRPr>
          <a:solidFill>
            <a:srgbClr val="111111"/>
          </a:solidFill>
          <a:latin typeface="+mn-lt"/>
        </a:defRPr>
      </a:lvl3pPr>
      <a:lvl4pPr marL="1600200" indent="-228600" algn="l" rtl="0" eaLnBrk="1" fontAlgn="base" hangingPunct="1">
        <a:spcBef>
          <a:spcPct val="20000"/>
        </a:spcBef>
        <a:spcAft>
          <a:spcPct val="0"/>
        </a:spcAft>
        <a:buClr>
          <a:srgbClr val="BFC9D4"/>
        </a:buClr>
        <a:buFont typeface="Verdana" pitchFamily="34" charset="0"/>
        <a:buChar char="–"/>
        <a:defRPr sz="1600">
          <a:solidFill>
            <a:srgbClr val="111111"/>
          </a:solidFill>
          <a:latin typeface="+mn-lt"/>
        </a:defRPr>
      </a:lvl4pPr>
      <a:lvl5pPr marL="20574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5pPr>
      <a:lvl6pPr marL="25146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6pPr>
      <a:lvl7pPr marL="29718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7pPr>
      <a:lvl8pPr marL="34290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8pPr>
      <a:lvl9pPr marL="38862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Social dumping</a:t>
            </a:r>
            <a:endParaRPr lang="da-DK" dirty="0"/>
          </a:p>
        </p:txBody>
      </p:sp>
      <p:sp>
        <p:nvSpPr>
          <p:cNvPr id="3" name="Undertitel 2"/>
          <p:cNvSpPr>
            <a:spLocks noGrp="1"/>
          </p:cNvSpPr>
          <p:nvPr>
            <p:ph type="subTitle" idx="1"/>
          </p:nvPr>
        </p:nvSpPr>
        <p:spPr/>
        <p:txBody>
          <a:bodyPr/>
          <a:lstStyle/>
          <a:p>
            <a:r>
              <a:rPr lang="da-DK" dirty="0" smtClean="0"/>
              <a:t>Arbejdsretsforeningen</a:t>
            </a:r>
          </a:p>
          <a:p>
            <a:r>
              <a:rPr lang="da-DK" dirty="0" smtClean="0"/>
              <a:t>den 22. november 2012</a:t>
            </a:r>
          </a:p>
          <a:p>
            <a:r>
              <a:rPr lang="da-DK" dirty="0" smtClean="0"/>
              <a:t>v/ Flemming </a:t>
            </a:r>
            <a:r>
              <a:rPr lang="da-DK" dirty="0" err="1" smtClean="0"/>
              <a:t>Dreesen</a:t>
            </a:r>
            <a:r>
              <a:rPr lang="da-DK" dirty="0" smtClean="0"/>
              <a:t> </a:t>
            </a:r>
            <a:endParaRPr lang="da-D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259" t="29692" r="14875" b="8710"/>
          <a:stretch/>
        </p:blipFill>
        <p:spPr bwMode="auto">
          <a:xfrm>
            <a:off x="62657" y="548680"/>
            <a:ext cx="901635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boks 6"/>
          <p:cNvSpPr txBox="1"/>
          <p:nvPr/>
        </p:nvSpPr>
        <p:spPr>
          <a:xfrm>
            <a:off x="1691680" y="6157948"/>
            <a:ext cx="5572164" cy="27699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200" dirty="0" smtClean="0"/>
              <a:t>Kilde: </a:t>
            </a:r>
            <a:r>
              <a:rPr lang="da-DK" sz="1200" dirty="0" err="1" smtClean="0"/>
              <a:t>Fyens</a:t>
            </a:r>
            <a:r>
              <a:rPr lang="da-DK" sz="1200" dirty="0" smtClean="0"/>
              <a:t> </a:t>
            </a:r>
            <a:r>
              <a:rPr lang="da-DK" sz="1200" dirty="0" err="1" smtClean="0"/>
              <a:t>Stifttidende</a:t>
            </a:r>
            <a:r>
              <a:rPr lang="da-DK" sz="1200" dirty="0" smtClean="0"/>
              <a:t> den 15. november 2012</a:t>
            </a:r>
            <a:endParaRPr lang="da-DK" sz="1200" dirty="0"/>
          </a:p>
        </p:txBody>
      </p:sp>
    </p:spTree>
    <p:extLst>
      <p:ext uri="{BB962C8B-B14F-4D97-AF65-F5344CB8AC3E}">
        <p14:creationId xmlns:p14="http://schemas.microsoft.com/office/powerpoint/2010/main" val="704784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789" t="29692" r="18339" b="60760"/>
          <a:stretch/>
        </p:blipFill>
        <p:spPr bwMode="auto">
          <a:xfrm>
            <a:off x="326921" y="271380"/>
            <a:ext cx="8493551" cy="781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259" t="54782" r="72771" b="38637"/>
          <a:stretch/>
        </p:blipFill>
        <p:spPr bwMode="auto">
          <a:xfrm rot="21019646">
            <a:off x="293259" y="1484784"/>
            <a:ext cx="2688354"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877" t="78628" r="61179" b="15047"/>
          <a:stretch/>
        </p:blipFill>
        <p:spPr bwMode="auto">
          <a:xfrm rot="223101">
            <a:off x="1573992" y="3076087"/>
            <a:ext cx="2469457" cy="892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9613" t="53462" r="49286" b="38630"/>
          <a:stretch/>
        </p:blipFill>
        <p:spPr bwMode="auto">
          <a:xfrm rot="21319576">
            <a:off x="3244304" y="4463313"/>
            <a:ext cx="2455176" cy="1093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uppe 9"/>
          <p:cNvGrpSpPr/>
          <p:nvPr/>
        </p:nvGrpSpPr>
        <p:grpSpPr>
          <a:xfrm rot="648447">
            <a:off x="5242925" y="2208116"/>
            <a:ext cx="3005929" cy="1296144"/>
            <a:chOff x="5266599" y="2132856"/>
            <a:chExt cx="3005929" cy="1296144"/>
          </a:xfrm>
        </p:grpSpPr>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725" t="78520" r="26331" b="12040"/>
            <a:stretch/>
          </p:blipFill>
          <p:spPr bwMode="auto">
            <a:xfrm>
              <a:off x="5868144" y="2132856"/>
              <a:ext cx="2404384"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9053" t="89807" r="37995" b="8710"/>
            <a:stretch/>
          </p:blipFill>
          <p:spPr bwMode="auto">
            <a:xfrm>
              <a:off x="5266599" y="2170384"/>
              <a:ext cx="625677" cy="196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kstboks 6"/>
          <p:cNvSpPr txBox="1"/>
          <p:nvPr/>
        </p:nvSpPr>
        <p:spPr>
          <a:xfrm>
            <a:off x="1691680" y="6157948"/>
            <a:ext cx="5572164" cy="27699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200" dirty="0" smtClean="0"/>
              <a:t>Kilde: </a:t>
            </a:r>
            <a:r>
              <a:rPr lang="da-DK" sz="1200" dirty="0" err="1" smtClean="0"/>
              <a:t>Fyens</a:t>
            </a:r>
            <a:r>
              <a:rPr lang="da-DK" sz="1200" dirty="0" smtClean="0"/>
              <a:t> </a:t>
            </a:r>
            <a:r>
              <a:rPr lang="da-DK" sz="1200" dirty="0" err="1" smtClean="0"/>
              <a:t>Stifttidende</a:t>
            </a:r>
            <a:r>
              <a:rPr lang="da-DK" sz="1200" dirty="0" smtClean="0"/>
              <a:t> den 15. november 2012</a:t>
            </a:r>
            <a:endParaRPr lang="da-DK" sz="1200" dirty="0"/>
          </a:p>
        </p:txBody>
      </p:sp>
    </p:spTree>
    <p:extLst>
      <p:ext uri="{BB962C8B-B14F-4D97-AF65-F5344CB8AC3E}">
        <p14:creationId xmlns:p14="http://schemas.microsoft.com/office/powerpoint/2010/main" val="87616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Kommuner vil ikke finansiere løndumping</a:t>
            </a:r>
            <a:endParaRPr lang="da-DK" dirty="0"/>
          </a:p>
        </p:txBody>
      </p:sp>
      <p:sp>
        <p:nvSpPr>
          <p:cNvPr id="4" name="Rektangel 3"/>
          <p:cNvSpPr/>
          <p:nvPr/>
        </p:nvSpPr>
        <p:spPr>
          <a:xfrm rot="20920674">
            <a:off x="209293" y="1044329"/>
            <a:ext cx="4572000" cy="2585323"/>
          </a:xfrm>
          <a:prstGeom prst="rect">
            <a:avLst/>
          </a:prstGeom>
        </p:spPr>
        <p:txBody>
          <a:bodyPr>
            <a:spAutoFit/>
          </a:bodyPr>
          <a:lstStyle/>
          <a:p>
            <a:r>
              <a:rPr lang="da-DK" dirty="0"/>
              <a:t>»Det er god PR for kommunerne. Borgerne bliver forargede, når de ser, at </a:t>
            </a:r>
            <a:r>
              <a:rPr lang="da-DK" b="1" dirty="0"/>
              <a:t>danskere går arbejdsløse, mens underbetalte udlændinge får ordrerne</a:t>
            </a:r>
            <a:r>
              <a:rPr lang="da-DK" dirty="0"/>
              <a:t>. Det kan ingen lide. På det her område, behøver man ikke piske løs på kommunerne. Vi håber, at byrådene af sig selv gør social dumping til en mærkesag,« siger X</a:t>
            </a:r>
          </a:p>
        </p:txBody>
      </p:sp>
      <p:sp>
        <p:nvSpPr>
          <p:cNvPr id="5" name="Rektangel 4"/>
          <p:cNvSpPr/>
          <p:nvPr/>
        </p:nvSpPr>
        <p:spPr>
          <a:xfrm rot="1245686">
            <a:off x="4432999" y="1614138"/>
            <a:ext cx="4572000" cy="4247317"/>
          </a:xfrm>
          <a:prstGeom prst="rect">
            <a:avLst/>
          </a:prstGeom>
        </p:spPr>
        <p:txBody>
          <a:bodyPr>
            <a:spAutoFit/>
          </a:bodyPr>
          <a:lstStyle/>
          <a:p>
            <a:r>
              <a:rPr lang="da-DK" dirty="0"/>
              <a:t>»Gentofte kan ikke stå model til løndumping. Det nytter ikke, hvis </a:t>
            </a:r>
            <a:r>
              <a:rPr lang="da-DK" b="1" dirty="0"/>
              <a:t>kommunen</a:t>
            </a:r>
            <a:r>
              <a:rPr lang="da-DK" dirty="0"/>
              <a:t> sparer nogle få procent ved, at </a:t>
            </a:r>
            <a:r>
              <a:rPr lang="da-DK" b="1" dirty="0"/>
              <a:t>lønnen presses i udbud, men til gengæld mangler </a:t>
            </a:r>
            <a:r>
              <a:rPr lang="da-DK" dirty="0"/>
              <a:t>en </a:t>
            </a:r>
            <a:r>
              <a:rPr lang="da-DK" b="1" dirty="0"/>
              <a:t>skatteindtægt</a:t>
            </a:r>
            <a:r>
              <a:rPr lang="da-DK" dirty="0"/>
              <a:t>. Det svarer til at fodre hunden med dens egen hale, når man med den ene hånd underbetaler udenlandske håndværkere og med den anden udbetaler dagpenge til ledige danske. Vi spænder nu buen og strammer kontrollen, så langt det er muligt,« siger Søren B. Heisel, 2. viceborgmester i Gentofte </a:t>
            </a:r>
          </a:p>
        </p:txBody>
      </p:sp>
      <p:sp>
        <p:nvSpPr>
          <p:cNvPr id="7" name="Tekstboks 6"/>
          <p:cNvSpPr txBox="1"/>
          <p:nvPr/>
        </p:nvSpPr>
        <p:spPr>
          <a:xfrm>
            <a:off x="1691680" y="6157948"/>
            <a:ext cx="5572164" cy="27699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200" dirty="0" smtClean="0"/>
              <a:t>Kilde: Ugebrevet A4 den 15. november 2012</a:t>
            </a:r>
            <a:endParaRPr lang="da-DK" sz="1200" dirty="0"/>
          </a:p>
        </p:txBody>
      </p:sp>
    </p:spTree>
    <p:extLst>
      <p:ext uri="{BB962C8B-B14F-4D97-AF65-F5344CB8AC3E}">
        <p14:creationId xmlns:p14="http://schemas.microsoft.com/office/powerpoint/2010/main" val="3049066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Kommuner vil ikke finansiere løndumping</a:t>
            </a:r>
            <a:endParaRPr lang="da-DK" dirty="0"/>
          </a:p>
        </p:txBody>
      </p:sp>
      <p:sp>
        <p:nvSpPr>
          <p:cNvPr id="4" name="Rektangel 3"/>
          <p:cNvSpPr/>
          <p:nvPr/>
        </p:nvSpPr>
        <p:spPr>
          <a:xfrm>
            <a:off x="751810" y="1535881"/>
            <a:ext cx="7632848" cy="3693319"/>
          </a:xfrm>
          <a:prstGeom prst="rect">
            <a:avLst/>
          </a:prstGeom>
        </p:spPr>
        <p:txBody>
          <a:bodyPr wrap="square">
            <a:spAutoFit/>
          </a:bodyPr>
          <a:lstStyle/>
          <a:p>
            <a:r>
              <a:rPr lang="da-DK" dirty="0"/>
              <a:t>Hvis </a:t>
            </a:r>
            <a:r>
              <a:rPr lang="da-DK" b="1" dirty="0"/>
              <a:t>kommunerne</a:t>
            </a:r>
            <a:r>
              <a:rPr lang="da-DK" dirty="0"/>
              <a:t> fremover benytter arbejdsklausuler i større omfang og </a:t>
            </a:r>
            <a:r>
              <a:rPr lang="da-DK" b="1" dirty="0"/>
              <a:t>kontrollerer</a:t>
            </a:r>
            <a:r>
              <a:rPr lang="da-DK" dirty="0"/>
              <a:t>, at danske løn- og arbejdsvilkår overholdes, </a:t>
            </a:r>
            <a:r>
              <a:rPr lang="da-DK" b="1" dirty="0"/>
              <a:t>letter det imidlertid arbejdet for </a:t>
            </a:r>
            <a:r>
              <a:rPr lang="da-DK" b="1" dirty="0" err="1" smtClean="0"/>
              <a:t>fagbe-vægelsen</a:t>
            </a:r>
            <a:r>
              <a:rPr lang="da-DK" dirty="0"/>
              <a:t>, vurderer Flemming Ibsen, professor og arbejdsmarkedsforsker på Aalborg Universitet. </a:t>
            </a:r>
            <a:endParaRPr lang="da-DK" dirty="0" smtClean="0"/>
          </a:p>
          <a:p>
            <a:endParaRPr lang="da-DK" dirty="0"/>
          </a:p>
          <a:p>
            <a:r>
              <a:rPr lang="da-DK" dirty="0"/>
              <a:t>»Fagbevægelsen har nok at lave. Spørgsmålet er, om de har ressourcer til at kontrollere alle udbud. Det er besværligt, hvis fagbevægelsen skal konflikte og stå med de røde faner hver gang, der er tale om underbetalt arbejdskraft. Man bliver nødt til at have et støtteben som for eksempel arbejdsklausuler – ellers bliver det nærmest </a:t>
            </a:r>
            <a:r>
              <a:rPr lang="da-DK" b="1" dirty="0"/>
              <a:t>umuligt for fagbevægelsen</a:t>
            </a:r>
            <a:r>
              <a:rPr lang="da-DK" dirty="0"/>
              <a:t> at </a:t>
            </a:r>
            <a:r>
              <a:rPr lang="da-DK" dirty="0" smtClean="0"/>
              <a:t>operere«</a:t>
            </a:r>
            <a:endParaRPr lang="da-DK" dirty="0">
              <a:effectLst/>
            </a:endParaRPr>
          </a:p>
        </p:txBody>
      </p:sp>
      <p:sp>
        <p:nvSpPr>
          <p:cNvPr id="5" name="Tekstboks 4"/>
          <p:cNvSpPr txBox="1"/>
          <p:nvPr/>
        </p:nvSpPr>
        <p:spPr>
          <a:xfrm>
            <a:off x="1691680" y="6157948"/>
            <a:ext cx="5572164" cy="276999"/>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200" dirty="0" smtClean="0"/>
              <a:t>Kilde: Ugebrevet A4 den 15. november 2012</a:t>
            </a:r>
            <a:endParaRPr lang="da-DK" sz="1200" dirty="0"/>
          </a:p>
        </p:txBody>
      </p:sp>
    </p:spTree>
    <p:extLst>
      <p:ext uri="{BB962C8B-B14F-4D97-AF65-F5344CB8AC3E}">
        <p14:creationId xmlns:p14="http://schemas.microsoft.com/office/powerpoint/2010/main" val="521806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50581" y="167124"/>
            <a:ext cx="8632664" cy="5710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p:txBody>
          <a:bodyPr/>
          <a:lstStyle/>
          <a:p>
            <a:r>
              <a:rPr lang="da-DK" dirty="0" smtClean="0"/>
              <a:t>Verden udenfor</a:t>
            </a:r>
            <a:r>
              <a:rPr lang="da-DK" dirty="0"/>
              <a:t/>
            </a:r>
            <a:br>
              <a:rPr lang="da-DK" dirty="0"/>
            </a:br>
            <a:r>
              <a:rPr lang="da-DK" dirty="0" smtClean="0"/>
              <a:t>– rapporten</a:t>
            </a:r>
            <a:endParaRPr lang="da-DK" dirty="0"/>
          </a:p>
        </p:txBody>
      </p:sp>
      <p:cxnSp>
        <p:nvCxnSpPr>
          <p:cNvPr id="5" name="Lige forbindelse 4"/>
          <p:cNvCxnSpPr/>
          <p:nvPr/>
        </p:nvCxnSpPr>
        <p:spPr>
          <a:xfrm>
            <a:off x="251520" y="3429000"/>
            <a:ext cx="864096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Lige forbindelse 6"/>
          <p:cNvCxnSpPr/>
          <p:nvPr/>
        </p:nvCxnSpPr>
        <p:spPr>
          <a:xfrm>
            <a:off x="971600" y="2708920"/>
            <a:ext cx="0" cy="144016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Lige forbindelse 7"/>
          <p:cNvCxnSpPr/>
          <p:nvPr/>
        </p:nvCxnSpPr>
        <p:spPr>
          <a:xfrm>
            <a:off x="1691680" y="2708920"/>
            <a:ext cx="0" cy="144016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Lige forbindelse 8"/>
          <p:cNvCxnSpPr/>
          <p:nvPr/>
        </p:nvCxnSpPr>
        <p:spPr>
          <a:xfrm>
            <a:off x="2411760" y="2708920"/>
            <a:ext cx="0" cy="210854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Lige forbindelse 11"/>
          <p:cNvCxnSpPr/>
          <p:nvPr/>
        </p:nvCxnSpPr>
        <p:spPr>
          <a:xfrm>
            <a:off x="4572000" y="2708920"/>
            <a:ext cx="0" cy="144016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Lige forbindelse 12"/>
          <p:cNvCxnSpPr/>
          <p:nvPr/>
        </p:nvCxnSpPr>
        <p:spPr>
          <a:xfrm>
            <a:off x="5292080" y="2708920"/>
            <a:ext cx="0" cy="144016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a:off x="6012160" y="2708920"/>
            <a:ext cx="0" cy="144016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Lige forbindelse 14"/>
          <p:cNvCxnSpPr/>
          <p:nvPr/>
        </p:nvCxnSpPr>
        <p:spPr>
          <a:xfrm>
            <a:off x="6732240" y="2708920"/>
            <a:ext cx="0" cy="144016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Lige forbindelse 15"/>
          <p:cNvCxnSpPr/>
          <p:nvPr/>
        </p:nvCxnSpPr>
        <p:spPr>
          <a:xfrm>
            <a:off x="7452320" y="2708920"/>
            <a:ext cx="0" cy="144016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a:off x="8172400" y="2708920"/>
            <a:ext cx="0" cy="144016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Lige forbindelse 17"/>
          <p:cNvCxnSpPr/>
          <p:nvPr/>
        </p:nvCxnSpPr>
        <p:spPr>
          <a:xfrm>
            <a:off x="251520" y="2708920"/>
            <a:ext cx="0" cy="144016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Lige forbindelse 18"/>
          <p:cNvCxnSpPr/>
          <p:nvPr/>
        </p:nvCxnSpPr>
        <p:spPr>
          <a:xfrm>
            <a:off x="3131840" y="2708920"/>
            <a:ext cx="0" cy="210854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a:off x="3851920" y="2708920"/>
            <a:ext cx="0" cy="210854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Lige forbindelse 21"/>
          <p:cNvCxnSpPr/>
          <p:nvPr/>
        </p:nvCxnSpPr>
        <p:spPr>
          <a:xfrm>
            <a:off x="1691680" y="2718156"/>
            <a:ext cx="28803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kstboks 22"/>
          <p:cNvSpPr txBox="1"/>
          <p:nvPr/>
        </p:nvSpPr>
        <p:spPr>
          <a:xfrm>
            <a:off x="-180528" y="2332232"/>
            <a:ext cx="864096" cy="369332"/>
          </a:xfrm>
          <a:prstGeom prst="rect">
            <a:avLst/>
          </a:prstGeom>
          <a:noFill/>
        </p:spPr>
        <p:txBody>
          <a:bodyPr wrap="square" rtlCol="0">
            <a:spAutoFit/>
          </a:bodyPr>
          <a:lstStyle/>
          <a:p>
            <a:pPr algn="ctr"/>
            <a:r>
              <a:rPr lang="da-DK" dirty="0" smtClean="0"/>
              <a:t>1992</a:t>
            </a:r>
            <a:endParaRPr lang="da-DK" dirty="0"/>
          </a:p>
        </p:txBody>
      </p:sp>
      <p:sp>
        <p:nvSpPr>
          <p:cNvPr id="24" name="Tekstboks 23"/>
          <p:cNvSpPr txBox="1"/>
          <p:nvPr/>
        </p:nvSpPr>
        <p:spPr>
          <a:xfrm>
            <a:off x="530316" y="2332288"/>
            <a:ext cx="864096" cy="369332"/>
          </a:xfrm>
          <a:prstGeom prst="rect">
            <a:avLst/>
          </a:prstGeom>
          <a:noFill/>
        </p:spPr>
        <p:txBody>
          <a:bodyPr wrap="square" rtlCol="0">
            <a:spAutoFit/>
          </a:bodyPr>
          <a:lstStyle/>
          <a:p>
            <a:pPr algn="ctr"/>
            <a:r>
              <a:rPr lang="da-DK" dirty="0" smtClean="0"/>
              <a:t>1998</a:t>
            </a:r>
            <a:endParaRPr lang="da-DK" dirty="0"/>
          </a:p>
        </p:txBody>
      </p:sp>
      <p:sp>
        <p:nvSpPr>
          <p:cNvPr id="25" name="Tekstboks 24"/>
          <p:cNvSpPr txBox="1"/>
          <p:nvPr/>
        </p:nvSpPr>
        <p:spPr>
          <a:xfrm>
            <a:off x="1250396" y="2051612"/>
            <a:ext cx="864096" cy="646331"/>
          </a:xfrm>
          <a:prstGeom prst="rect">
            <a:avLst/>
          </a:prstGeom>
          <a:noFill/>
        </p:spPr>
        <p:txBody>
          <a:bodyPr wrap="square" rtlCol="0">
            <a:spAutoFit/>
          </a:bodyPr>
          <a:lstStyle/>
          <a:p>
            <a:pPr algn="ctr"/>
            <a:r>
              <a:rPr lang="da-DK" dirty="0" smtClean="0"/>
              <a:t>1/5 2004</a:t>
            </a:r>
            <a:endParaRPr lang="da-DK" dirty="0"/>
          </a:p>
        </p:txBody>
      </p:sp>
      <p:sp>
        <p:nvSpPr>
          <p:cNvPr id="26" name="Tekstboks 25"/>
          <p:cNvSpPr txBox="1"/>
          <p:nvPr/>
        </p:nvSpPr>
        <p:spPr>
          <a:xfrm>
            <a:off x="1970476" y="2330352"/>
            <a:ext cx="864096" cy="369332"/>
          </a:xfrm>
          <a:prstGeom prst="rect">
            <a:avLst/>
          </a:prstGeom>
          <a:noFill/>
        </p:spPr>
        <p:txBody>
          <a:bodyPr wrap="square" rtlCol="0">
            <a:spAutoFit/>
          </a:bodyPr>
          <a:lstStyle/>
          <a:p>
            <a:pPr algn="ctr"/>
            <a:r>
              <a:rPr lang="da-DK" dirty="0" smtClean="0"/>
              <a:t>2005</a:t>
            </a:r>
            <a:endParaRPr lang="da-DK" dirty="0"/>
          </a:p>
        </p:txBody>
      </p:sp>
      <p:sp>
        <p:nvSpPr>
          <p:cNvPr id="27" name="Tekstboks 26"/>
          <p:cNvSpPr txBox="1"/>
          <p:nvPr/>
        </p:nvSpPr>
        <p:spPr>
          <a:xfrm>
            <a:off x="2690556" y="2053492"/>
            <a:ext cx="864096" cy="646331"/>
          </a:xfrm>
          <a:prstGeom prst="rect">
            <a:avLst/>
          </a:prstGeom>
          <a:noFill/>
        </p:spPr>
        <p:txBody>
          <a:bodyPr wrap="square" rtlCol="0">
            <a:spAutoFit/>
          </a:bodyPr>
          <a:lstStyle/>
          <a:p>
            <a:pPr algn="ctr"/>
            <a:r>
              <a:rPr lang="da-DK" dirty="0" smtClean="0"/>
              <a:t>1/5 2008</a:t>
            </a:r>
            <a:endParaRPr lang="da-DK" dirty="0"/>
          </a:p>
        </p:txBody>
      </p:sp>
      <p:sp>
        <p:nvSpPr>
          <p:cNvPr id="28" name="Tekstboks 27"/>
          <p:cNvSpPr txBox="1"/>
          <p:nvPr/>
        </p:nvSpPr>
        <p:spPr>
          <a:xfrm>
            <a:off x="3410636" y="2053492"/>
            <a:ext cx="864096" cy="646331"/>
          </a:xfrm>
          <a:prstGeom prst="rect">
            <a:avLst/>
          </a:prstGeom>
          <a:noFill/>
        </p:spPr>
        <p:txBody>
          <a:bodyPr wrap="square" rtlCol="0">
            <a:spAutoFit/>
          </a:bodyPr>
          <a:lstStyle/>
          <a:p>
            <a:pPr algn="ctr"/>
            <a:r>
              <a:rPr lang="da-DK" dirty="0" smtClean="0"/>
              <a:t>1/1 2009</a:t>
            </a:r>
            <a:endParaRPr lang="da-DK" dirty="0"/>
          </a:p>
        </p:txBody>
      </p:sp>
      <p:sp>
        <p:nvSpPr>
          <p:cNvPr id="29" name="Tekstboks 28"/>
          <p:cNvSpPr txBox="1"/>
          <p:nvPr/>
        </p:nvSpPr>
        <p:spPr>
          <a:xfrm>
            <a:off x="4130716" y="2053492"/>
            <a:ext cx="864096" cy="646331"/>
          </a:xfrm>
          <a:prstGeom prst="rect">
            <a:avLst/>
          </a:prstGeom>
          <a:noFill/>
        </p:spPr>
        <p:txBody>
          <a:bodyPr wrap="square" rtlCol="0">
            <a:spAutoFit/>
          </a:bodyPr>
          <a:lstStyle/>
          <a:p>
            <a:pPr algn="ctr"/>
            <a:r>
              <a:rPr lang="da-DK" dirty="0" smtClean="0"/>
              <a:t>1/5 2009</a:t>
            </a:r>
            <a:endParaRPr lang="da-DK" dirty="0"/>
          </a:p>
        </p:txBody>
      </p:sp>
      <p:sp>
        <p:nvSpPr>
          <p:cNvPr id="30" name="Tekstboks 29"/>
          <p:cNvSpPr txBox="1"/>
          <p:nvPr/>
        </p:nvSpPr>
        <p:spPr>
          <a:xfrm>
            <a:off x="4850796" y="2330352"/>
            <a:ext cx="864096" cy="369332"/>
          </a:xfrm>
          <a:prstGeom prst="rect">
            <a:avLst/>
          </a:prstGeom>
          <a:noFill/>
        </p:spPr>
        <p:txBody>
          <a:bodyPr wrap="square" rtlCol="0">
            <a:spAutoFit/>
          </a:bodyPr>
          <a:lstStyle/>
          <a:p>
            <a:pPr algn="ctr"/>
            <a:r>
              <a:rPr lang="da-DK" dirty="0" smtClean="0"/>
              <a:t>2010</a:t>
            </a:r>
            <a:endParaRPr lang="da-DK" dirty="0"/>
          </a:p>
        </p:txBody>
      </p:sp>
      <p:sp>
        <p:nvSpPr>
          <p:cNvPr id="31" name="Tekstboks 30"/>
          <p:cNvSpPr txBox="1"/>
          <p:nvPr/>
        </p:nvSpPr>
        <p:spPr>
          <a:xfrm>
            <a:off x="5570876" y="2051612"/>
            <a:ext cx="864096" cy="646331"/>
          </a:xfrm>
          <a:prstGeom prst="rect">
            <a:avLst/>
          </a:prstGeom>
          <a:noFill/>
        </p:spPr>
        <p:txBody>
          <a:bodyPr wrap="square" rtlCol="0">
            <a:spAutoFit/>
          </a:bodyPr>
          <a:lstStyle/>
          <a:p>
            <a:pPr algn="ctr"/>
            <a:r>
              <a:rPr lang="da-DK" dirty="0" smtClean="0"/>
              <a:t>1/1 2011</a:t>
            </a:r>
            <a:endParaRPr lang="da-DK" dirty="0"/>
          </a:p>
        </p:txBody>
      </p:sp>
      <p:sp>
        <p:nvSpPr>
          <p:cNvPr id="32" name="Tekstboks 31"/>
          <p:cNvSpPr txBox="1"/>
          <p:nvPr/>
        </p:nvSpPr>
        <p:spPr>
          <a:xfrm>
            <a:off x="6290956" y="2330352"/>
            <a:ext cx="864096" cy="369332"/>
          </a:xfrm>
          <a:prstGeom prst="rect">
            <a:avLst/>
          </a:prstGeom>
          <a:noFill/>
        </p:spPr>
        <p:txBody>
          <a:bodyPr wrap="square" rtlCol="0">
            <a:spAutoFit/>
          </a:bodyPr>
          <a:lstStyle/>
          <a:p>
            <a:pPr algn="ctr"/>
            <a:r>
              <a:rPr lang="da-DK" dirty="0" smtClean="0"/>
              <a:t>2012</a:t>
            </a:r>
            <a:endParaRPr lang="da-DK" dirty="0"/>
          </a:p>
        </p:txBody>
      </p:sp>
      <p:sp>
        <p:nvSpPr>
          <p:cNvPr id="33" name="Tekstboks 32"/>
          <p:cNvSpPr txBox="1"/>
          <p:nvPr/>
        </p:nvSpPr>
        <p:spPr>
          <a:xfrm>
            <a:off x="7011036" y="2330408"/>
            <a:ext cx="864096" cy="369332"/>
          </a:xfrm>
          <a:prstGeom prst="rect">
            <a:avLst/>
          </a:prstGeom>
          <a:noFill/>
        </p:spPr>
        <p:txBody>
          <a:bodyPr wrap="square" rtlCol="0">
            <a:spAutoFit/>
          </a:bodyPr>
          <a:lstStyle/>
          <a:p>
            <a:pPr algn="ctr"/>
            <a:r>
              <a:rPr lang="da-DK" dirty="0" smtClean="0"/>
              <a:t>2012</a:t>
            </a:r>
            <a:endParaRPr lang="da-DK" dirty="0"/>
          </a:p>
        </p:txBody>
      </p:sp>
      <p:sp>
        <p:nvSpPr>
          <p:cNvPr id="34" name="Tekstboks 33"/>
          <p:cNvSpPr txBox="1"/>
          <p:nvPr/>
        </p:nvSpPr>
        <p:spPr>
          <a:xfrm>
            <a:off x="7731116" y="2053353"/>
            <a:ext cx="864096" cy="646331"/>
          </a:xfrm>
          <a:prstGeom prst="rect">
            <a:avLst/>
          </a:prstGeom>
          <a:noFill/>
        </p:spPr>
        <p:txBody>
          <a:bodyPr wrap="square" rtlCol="0">
            <a:spAutoFit/>
          </a:bodyPr>
          <a:lstStyle/>
          <a:p>
            <a:pPr algn="ctr"/>
            <a:r>
              <a:rPr lang="da-DK" dirty="0" smtClean="0"/>
              <a:t>1/1 2013</a:t>
            </a:r>
            <a:endParaRPr lang="da-DK" dirty="0"/>
          </a:p>
        </p:txBody>
      </p:sp>
      <p:sp>
        <p:nvSpPr>
          <p:cNvPr id="35" name="Tekstboks 34"/>
          <p:cNvSpPr txBox="1"/>
          <p:nvPr/>
        </p:nvSpPr>
        <p:spPr>
          <a:xfrm>
            <a:off x="1691680" y="4139788"/>
            <a:ext cx="2871084" cy="369332"/>
          </a:xfrm>
          <a:prstGeom prst="rect">
            <a:avLst/>
          </a:prstGeom>
          <a:pattFill prst="wdUpDiag">
            <a:fgClr>
              <a:schemeClr val="tx1"/>
            </a:fgClr>
            <a:bgClr>
              <a:schemeClr val="bg1"/>
            </a:bgClr>
          </a:pattFill>
          <a:ln w="25400">
            <a:solidFill>
              <a:schemeClr val="tx1"/>
            </a:solidFill>
          </a:ln>
        </p:spPr>
        <p:txBody>
          <a:bodyPr wrap="square" rtlCol="0">
            <a:spAutoFit/>
          </a:bodyPr>
          <a:lstStyle/>
          <a:p>
            <a:pPr algn="r"/>
            <a:r>
              <a:rPr lang="da-DK" b="1" dirty="0" err="1" smtClean="0"/>
              <a:t>Østværnet</a:t>
            </a:r>
            <a:endParaRPr lang="da-DK" b="1" dirty="0"/>
          </a:p>
        </p:txBody>
      </p:sp>
      <p:sp>
        <p:nvSpPr>
          <p:cNvPr id="37" name="Tekstboks 36"/>
          <p:cNvSpPr txBox="1"/>
          <p:nvPr/>
        </p:nvSpPr>
        <p:spPr>
          <a:xfrm>
            <a:off x="-126992" y="4149080"/>
            <a:ext cx="773616" cy="492443"/>
          </a:xfrm>
          <a:prstGeom prst="rect">
            <a:avLst/>
          </a:prstGeom>
          <a:noFill/>
        </p:spPr>
        <p:txBody>
          <a:bodyPr wrap="square" rtlCol="0">
            <a:spAutoFit/>
          </a:bodyPr>
          <a:lstStyle/>
          <a:p>
            <a:pPr algn="ctr"/>
            <a:r>
              <a:rPr lang="da-DK" sz="1300" dirty="0" smtClean="0"/>
              <a:t>DA/LO-aftale</a:t>
            </a:r>
            <a:endParaRPr lang="da-DK" sz="1300" dirty="0"/>
          </a:p>
        </p:txBody>
      </p:sp>
      <p:sp>
        <p:nvSpPr>
          <p:cNvPr id="38" name="Tekstboks 37"/>
          <p:cNvSpPr txBox="1"/>
          <p:nvPr/>
        </p:nvSpPr>
        <p:spPr>
          <a:xfrm>
            <a:off x="539552" y="4149080"/>
            <a:ext cx="889924" cy="692497"/>
          </a:xfrm>
          <a:prstGeom prst="rect">
            <a:avLst/>
          </a:prstGeom>
          <a:noFill/>
        </p:spPr>
        <p:txBody>
          <a:bodyPr wrap="square" rtlCol="0">
            <a:spAutoFit/>
          </a:bodyPr>
          <a:lstStyle/>
          <a:p>
            <a:pPr algn="ctr"/>
            <a:r>
              <a:rPr lang="da-DK" sz="1300" dirty="0" err="1" smtClean="0"/>
              <a:t>Udsta-tione-ringsdir</a:t>
            </a:r>
            <a:r>
              <a:rPr lang="da-DK" sz="1300" dirty="0" smtClean="0"/>
              <a:t>.</a:t>
            </a:r>
            <a:endParaRPr lang="da-DK" sz="1300" dirty="0"/>
          </a:p>
        </p:txBody>
      </p:sp>
      <p:sp>
        <p:nvSpPr>
          <p:cNvPr id="39" name="Tekstboks 38"/>
          <p:cNvSpPr txBox="1"/>
          <p:nvPr/>
        </p:nvSpPr>
        <p:spPr>
          <a:xfrm>
            <a:off x="1963120" y="4869035"/>
            <a:ext cx="889924" cy="292388"/>
          </a:xfrm>
          <a:prstGeom prst="rect">
            <a:avLst/>
          </a:prstGeom>
          <a:noFill/>
        </p:spPr>
        <p:txBody>
          <a:bodyPr wrap="square" rtlCol="0">
            <a:spAutoFit/>
          </a:bodyPr>
          <a:lstStyle/>
          <a:p>
            <a:pPr algn="ctr"/>
            <a:r>
              <a:rPr lang="da-DK" sz="1300" dirty="0" smtClean="0"/>
              <a:t>Logbog</a:t>
            </a:r>
            <a:endParaRPr lang="da-DK" sz="1300" dirty="0"/>
          </a:p>
        </p:txBody>
      </p:sp>
      <p:sp>
        <p:nvSpPr>
          <p:cNvPr id="40" name="Tekstboks 39"/>
          <p:cNvSpPr txBox="1"/>
          <p:nvPr/>
        </p:nvSpPr>
        <p:spPr>
          <a:xfrm>
            <a:off x="2692436" y="4869160"/>
            <a:ext cx="889924" cy="292388"/>
          </a:xfrm>
          <a:prstGeom prst="rect">
            <a:avLst/>
          </a:prstGeom>
          <a:noFill/>
        </p:spPr>
        <p:txBody>
          <a:bodyPr wrap="square" rtlCol="0">
            <a:spAutoFit/>
          </a:bodyPr>
          <a:lstStyle/>
          <a:p>
            <a:pPr algn="ctr"/>
            <a:r>
              <a:rPr lang="da-DK" sz="1300" dirty="0" smtClean="0"/>
              <a:t>RUT I</a:t>
            </a:r>
            <a:endParaRPr lang="da-DK" sz="1300" dirty="0"/>
          </a:p>
        </p:txBody>
      </p:sp>
      <p:sp>
        <p:nvSpPr>
          <p:cNvPr id="41" name="Tekstboks 40"/>
          <p:cNvSpPr txBox="1"/>
          <p:nvPr/>
        </p:nvSpPr>
        <p:spPr>
          <a:xfrm>
            <a:off x="3421752" y="4869285"/>
            <a:ext cx="889924" cy="292388"/>
          </a:xfrm>
          <a:prstGeom prst="rect">
            <a:avLst/>
          </a:prstGeom>
          <a:noFill/>
        </p:spPr>
        <p:txBody>
          <a:bodyPr wrap="square" rtlCol="0">
            <a:spAutoFit/>
          </a:bodyPr>
          <a:lstStyle/>
          <a:p>
            <a:pPr algn="ctr"/>
            <a:r>
              <a:rPr lang="da-DK" sz="1300" dirty="0" smtClean="0"/>
              <a:t>§ 6 a</a:t>
            </a:r>
            <a:endParaRPr lang="da-DK" sz="1300" dirty="0"/>
          </a:p>
        </p:txBody>
      </p:sp>
      <p:sp>
        <p:nvSpPr>
          <p:cNvPr id="42" name="Tekstboks 41"/>
          <p:cNvSpPr txBox="1"/>
          <p:nvPr/>
        </p:nvSpPr>
        <p:spPr>
          <a:xfrm>
            <a:off x="4843440" y="4149080"/>
            <a:ext cx="889924" cy="492443"/>
          </a:xfrm>
          <a:prstGeom prst="rect">
            <a:avLst/>
          </a:prstGeom>
          <a:noFill/>
        </p:spPr>
        <p:txBody>
          <a:bodyPr wrap="square" rtlCol="0">
            <a:spAutoFit/>
          </a:bodyPr>
          <a:lstStyle/>
          <a:p>
            <a:pPr algn="ctr"/>
            <a:r>
              <a:rPr lang="da-DK" sz="1300" dirty="0" smtClean="0"/>
              <a:t>OK 2010</a:t>
            </a:r>
            <a:endParaRPr lang="da-DK" sz="1300" dirty="0"/>
          </a:p>
        </p:txBody>
      </p:sp>
      <p:sp>
        <p:nvSpPr>
          <p:cNvPr id="44" name="Tekstboks 43"/>
          <p:cNvSpPr txBox="1"/>
          <p:nvPr/>
        </p:nvSpPr>
        <p:spPr>
          <a:xfrm>
            <a:off x="5580112" y="4149080"/>
            <a:ext cx="889924" cy="292388"/>
          </a:xfrm>
          <a:prstGeom prst="rect">
            <a:avLst/>
          </a:prstGeom>
          <a:noFill/>
        </p:spPr>
        <p:txBody>
          <a:bodyPr wrap="square" rtlCol="0">
            <a:spAutoFit/>
          </a:bodyPr>
          <a:lstStyle/>
          <a:p>
            <a:pPr algn="ctr"/>
            <a:r>
              <a:rPr lang="da-DK" sz="1300" dirty="0" smtClean="0"/>
              <a:t>RUT II</a:t>
            </a:r>
            <a:endParaRPr lang="da-DK" sz="1300" dirty="0"/>
          </a:p>
        </p:txBody>
      </p:sp>
      <p:sp>
        <p:nvSpPr>
          <p:cNvPr id="45" name="Tekstboks 44"/>
          <p:cNvSpPr txBox="1"/>
          <p:nvPr/>
        </p:nvSpPr>
        <p:spPr>
          <a:xfrm>
            <a:off x="6298312" y="4149080"/>
            <a:ext cx="889924" cy="492443"/>
          </a:xfrm>
          <a:prstGeom prst="rect">
            <a:avLst/>
          </a:prstGeom>
          <a:noFill/>
        </p:spPr>
        <p:txBody>
          <a:bodyPr wrap="square" rtlCol="0">
            <a:spAutoFit/>
          </a:bodyPr>
          <a:lstStyle/>
          <a:p>
            <a:pPr algn="ctr"/>
            <a:r>
              <a:rPr lang="da-DK" sz="1300" dirty="0" smtClean="0"/>
              <a:t>OK 2012</a:t>
            </a:r>
            <a:endParaRPr lang="da-DK" sz="1300" dirty="0"/>
          </a:p>
        </p:txBody>
      </p:sp>
      <p:sp>
        <p:nvSpPr>
          <p:cNvPr id="46" name="Tekstboks 45"/>
          <p:cNvSpPr txBox="1"/>
          <p:nvPr/>
        </p:nvSpPr>
        <p:spPr>
          <a:xfrm>
            <a:off x="6985208" y="4149080"/>
            <a:ext cx="949100" cy="1692771"/>
          </a:xfrm>
          <a:prstGeom prst="rect">
            <a:avLst/>
          </a:prstGeom>
          <a:noFill/>
        </p:spPr>
        <p:txBody>
          <a:bodyPr wrap="square" rtlCol="0">
            <a:spAutoFit/>
          </a:bodyPr>
          <a:lstStyle/>
          <a:p>
            <a:pPr algn="ctr"/>
            <a:r>
              <a:rPr lang="da-DK" sz="1300" dirty="0" smtClean="0"/>
              <a:t>SKAT</a:t>
            </a:r>
          </a:p>
          <a:p>
            <a:pPr algn="ctr"/>
            <a:r>
              <a:rPr lang="da-DK" sz="1300" dirty="0" smtClean="0"/>
              <a:t>(adgang)</a:t>
            </a:r>
          </a:p>
          <a:p>
            <a:pPr algn="ctr"/>
            <a:r>
              <a:rPr lang="da-DK" sz="1300" dirty="0" smtClean="0"/>
              <a:t>(ID)</a:t>
            </a:r>
          </a:p>
          <a:p>
            <a:pPr algn="ctr"/>
            <a:r>
              <a:rPr lang="da-DK" sz="1300" dirty="0" smtClean="0"/>
              <a:t>(</a:t>
            </a:r>
            <a:r>
              <a:rPr lang="da-DK" sz="1300" dirty="0" err="1" smtClean="0"/>
              <a:t>elektro-nisk</a:t>
            </a:r>
            <a:r>
              <a:rPr lang="da-DK" sz="1300" dirty="0" smtClean="0"/>
              <a:t> </a:t>
            </a:r>
            <a:r>
              <a:rPr lang="da-DK" sz="1300" dirty="0" err="1" smtClean="0"/>
              <a:t>be-taling</a:t>
            </a:r>
            <a:r>
              <a:rPr lang="da-DK" sz="1300" dirty="0" smtClean="0"/>
              <a:t>)</a:t>
            </a:r>
          </a:p>
          <a:p>
            <a:pPr algn="ctr"/>
            <a:r>
              <a:rPr lang="da-DK" sz="1300" dirty="0" smtClean="0"/>
              <a:t>(</a:t>
            </a:r>
            <a:r>
              <a:rPr lang="da-DK" sz="1300" dirty="0" err="1" smtClean="0"/>
              <a:t>arbejds</a:t>
            </a:r>
            <a:r>
              <a:rPr lang="da-DK" sz="1300" dirty="0" smtClean="0"/>
              <a:t>-udleje)</a:t>
            </a:r>
            <a:endParaRPr lang="da-DK" sz="1300" dirty="0"/>
          </a:p>
        </p:txBody>
      </p:sp>
      <p:sp>
        <p:nvSpPr>
          <p:cNvPr id="47" name="Tekstboks 46"/>
          <p:cNvSpPr txBox="1"/>
          <p:nvPr/>
        </p:nvSpPr>
        <p:spPr>
          <a:xfrm>
            <a:off x="7766180" y="4149080"/>
            <a:ext cx="845624" cy="692497"/>
          </a:xfrm>
          <a:prstGeom prst="rect">
            <a:avLst/>
          </a:prstGeom>
          <a:noFill/>
        </p:spPr>
        <p:txBody>
          <a:bodyPr wrap="square" rtlCol="0">
            <a:spAutoFit/>
          </a:bodyPr>
          <a:lstStyle/>
          <a:p>
            <a:pPr algn="ctr"/>
            <a:r>
              <a:rPr lang="da-DK" sz="1300" dirty="0" smtClean="0"/>
              <a:t>SKAT </a:t>
            </a:r>
          </a:p>
          <a:p>
            <a:pPr algn="ctr"/>
            <a:r>
              <a:rPr lang="da-DK" sz="1300" dirty="0" err="1" smtClean="0"/>
              <a:t>Skilt-ning</a:t>
            </a:r>
            <a:endParaRPr lang="da-DK" sz="1300" dirty="0" smtClean="0"/>
          </a:p>
        </p:txBody>
      </p:sp>
      <p:sp>
        <p:nvSpPr>
          <p:cNvPr id="3" name="Ellipse 2"/>
          <p:cNvSpPr/>
          <p:nvPr/>
        </p:nvSpPr>
        <p:spPr>
          <a:xfrm>
            <a:off x="6372200" y="116632"/>
            <a:ext cx="2160240" cy="20440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179512" y="5579948"/>
            <a:ext cx="6895236" cy="369332"/>
          </a:xfrm>
          <a:prstGeom prst="rect">
            <a:avLst/>
          </a:prstGeom>
          <a:noFill/>
        </p:spPr>
        <p:txBody>
          <a:bodyPr wrap="square" rtlCol="0">
            <a:spAutoFit/>
          </a:bodyPr>
          <a:lstStyle/>
          <a:p>
            <a:r>
              <a:rPr lang="da-DK" dirty="0" smtClean="0"/>
              <a:t>Anden: ILO 94, godskørselsloven, arbejdstilladelser m.m.</a:t>
            </a:r>
            <a:endParaRPr lang="da-DK" dirty="0"/>
          </a:p>
        </p:txBody>
      </p:sp>
    </p:spTree>
    <p:extLst>
      <p:ext uri="{BB962C8B-B14F-4D97-AF65-F5344CB8AC3E}">
        <p14:creationId xmlns:p14="http://schemas.microsoft.com/office/powerpoint/2010/main" val="1692305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r>
              <a:rPr lang="da-DK" dirty="0" smtClean="0"/>
              <a:t>Hvad er social dumping?</a:t>
            </a:r>
          </a:p>
          <a:p>
            <a:pPr marL="0" indent="0">
              <a:buNone/>
            </a:pPr>
            <a:endParaRPr lang="da-DK" dirty="0" smtClean="0"/>
          </a:p>
          <a:p>
            <a:r>
              <a:rPr lang="da-DK" smtClean="0"/>
              <a:t>Id-kort</a:t>
            </a:r>
          </a:p>
          <a:p>
            <a:pPr marL="0" indent="0">
              <a:buNone/>
            </a:pPr>
            <a:endParaRPr lang="da-DK" dirty="0" smtClean="0"/>
          </a:p>
          <a:p>
            <a:r>
              <a:rPr lang="da-DK" dirty="0" smtClean="0"/>
              <a:t>Arbejdsklausuler</a:t>
            </a:r>
            <a:endParaRPr lang="da-DK" dirty="0"/>
          </a:p>
        </p:txBody>
      </p:sp>
    </p:spTree>
    <p:extLst>
      <p:ext uri="{BB962C8B-B14F-4D97-AF65-F5344CB8AC3E}">
        <p14:creationId xmlns:p14="http://schemas.microsoft.com/office/powerpoint/2010/main" val="2081498608"/>
      </p:ext>
    </p:extLst>
  </p:cSld>
  <p:clrMapOvr>
    <a:masterClrMapping/>
  </p:clrMapOvr>
</p:sld>
</file>

<file path=ppt/theme/theme1.xml><?xml version="1.0" encoding="utf-8"?>
<a:theme xmlns:a="http://schemas.openxmlformats.org/drawingml/2006/main" name="Default Theme">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B2B4BD145126E146AB8FECD7ABF5EA50" ma:contentTypeVersion="34" ma:contentTypeDescription="GetOrganized dokument" ma:contentTypeScope="" ma:versionID="2577f9ab1882c93444865194cf63ecc0">
  <xsd:schema xmlns:xsd="http://www.w3.org/2001/XMLSchema" xmlns:xs="http://www.w3.org/2001/XMLSchema" xmlns:p="http://schemas.microsoft.com/office/2006/metadata/properties" xmlns:ns1="http://schemas.microsoft.com/sharepoint/v3" xmlns:ns2="3c825c00-794b-4b01-891f-f0b0fba010d8" xmlns:ns3="dea646c7-6aba-4e7d-8df7-86d97ba62ac2" targetNamespace="http://schemas.microsoft.com/office/2006/metadata/properties" ma:root="true" ma:fieldsID="eeb330f2e0aead7dbca6856284730da3" ns1:_="" ns2:_="" ns3:_="">
    <xsd:import namespace="http://schemas.microsoft.com/sharepoint/v3"/>
    <xsd:import namespace="3c825c00-794b-4b01-891f-f0b0fba010d8"/>
    <xsd:import namespace="dea646c7-6aba-4e7d-8df7-86d97ba62ac2"/>
    <xsd:element name="properties">
      <xsd:complexType>
        <xsd:sequence>
          <xsd:element name="documentManagement">
            <xsd:complexType>
              <xsd:all>
                <xsd:element ref="ns1:Dokumentdato"/>
                <xsd:element ref="ns2:Ansvarlig"/>
                <xsd:element ref="ns2:Dokumenttype"/>
                <xsd:element ref="ns2:Emneord" minOccurs="0"/>
                <xsd:element ref="ns2:MO_x0020_som_x0020_interessent" minOccurs="0"/>
                <xsd:element ref="ns2:Organisation_x0020_som_x0020_interessent" minOccurs="0"/>
                <xsd:element ref="ns2:Parti_x0020_som_x0020_interessent" minOccurs="0"/>
                <xsd:element ref="ns2:Ministerium_x0020_som_x0020_interessent" minOccurs="0"/>
                <xsd:element ref="ns2:International_x0020_part_x0020_som_x0020_interessent" minOccurs="0"/>
                <xsd:element ref="ns2:Anden_x0020_interessent" minOccurs="0"/>
                <xsd:element ref="ns2:Kommentarer" minOccurs="0"/>
                <xsd:element ref="ns2:Kilde" minOccurs="0"/>
                <xsd:element ref="ns2:Modtaget" minOccurs="0"/>
                <xsd:element ref="ns2:Afsendt" minOccurs="0"/>
                <xsd:element ref="ns2:Emne" minOccurs="0"/>
                <xsd:element ref="ns2:Fortrolighed" minOccurs="0"/>
                <xsd:element ref="ns2:Afsender" minOccurs="0"/>
                <xsd:element ref="ns2:Skabelon" minOccurs="0"/>
                <xsd:element ref="ns1:CCMTemplateName" minOccurs="0"/>
                <xsd:element ref="ns1:CCMTemplateVersion" minOccurs="0"/>
                <xsd:element ref="ns1:DocID" minOccurs="0"/>
                <xsd:element ref="ns3:Underskriver_x0020_brev_x002f_e_x002d_mail" minOccurs="0"/>
                <xsd:element ref="ns1:CaseRecordNumber" minOccurs="0"/>
                <xsd:element ref="ns1:LocalAttachment" minOccurs="0"/>
                <xsd:element ref="ns1:CCMSystemID" minOccurs="0"/>
                <xsd:element ref="ns1:CCMTemplateID" minOccurs="0"/>
                <xsd:element ref="ns1:CaseID" minOccurs="0"/>
                <xsd:element ref="ns1:Finalized" minOccurs="0"/>
                <xsd:element ref="ns1:Related" minOccurs="0"/>
                <xsd:element ref="ns1:RegistrationDate" minOccurs="0"/>
                <xsd:element ref="ns3:Preview" minOccurs="0"/>
                <xsd:element ref="ns1:MailHasAttachments" minOccurs="0"/>
                <xsd:element ref="ns1:WasEncrypted" minOccurs="0"/>
                <xsd:element ref="ns1:WasSigned" minOccurs="0"/>
                <xsd:element ref="ns3:Godkendt_x0020_af_x0020_POG_x0020_eller_x0020_valgt_x0020_ledel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kumentdato" ma:index="2" ma:displayName="Dokumentdato" ma:format="DateOnly" ma:internalName="Dokumentdato">
      <xsd:simpleType>
        <xsd:restriction base="dms:DateTime"/>
      </xsd:simpleType>
    </xsd:element>
    <xsd:element name="CCMTemplateName" ma:index="20" nillable="true" ma:displayName="Skabelon navn" ma:internalName="CCMTemplateName" ma:readOnly="true">
      <xsd:simpleType>
        <xsd:restriction base="dms:Text"/>
      </xsd:simpleType>
    </xsd:element>
    <xsd:element name="CCMTemplateVersion" ma:index="21" nillable="true" ma:displayName="Skabelon version" ma:internalName="CCMTemplateVersion" ma:readOnly="true">
      <xsd:simpleType>
        <xsd:restriction base="dms:Text"/>
      </xsd:simpleType>
    </xsd:element>
    <xsd:element name="DocID" ma:index="22" nillable="true" ma:displayName="Dok ID" ma:default="Tildeler" ma:internalName="DocID" ma:readOnly="true">
      <xsd:simpleType>
        <xsd:restriction base="dms:Text"/>
      </xsd:simpleType>
    </xsd:element>
    <xsd:element name="CaseRecordNumber" ma:index="30" nillable="true" ma:displayName="Akt ID" ma:decimals="0" ma:default="0" ma:description="" ma:internalName="CaseRecordNumber" ma:readOnly="true">
      <xsd:simpleType>
        <xsd:restriction base="dms:Number"/>
      </xsd:simpleType>
    </xsd:element>
    <xsd:element name="LocalAttachment" ma:index="31" nillable="true" ma:displayName="Local Attachment" ma:default="False" ma:description="" ma:internalName="LocalAttachment" ma:readOnly="true">
      <xsd:simpleType>
        <xsd:restriction base="dms:Boolean"/>
      </xsd:simpleType>
    </xsd:element>
    <xsd:element name="CCMSystemID" ma:index="32" nillable="true" ma:displayName="CCMSystemID" ma:hidden="true" ma:internalName="CCMSystemID" ma:readOnly="true">
      <xsd:simpleType>
        <xsd:restriction base="dms:Text"/>
      </xsd:simpleType>
    </xsd:element>
    <xsd:element name="CCMTemplateID" ma:index="33" nillable="true" ma:displayName="CCMTemplateID" ma:decimals="0" ma:default="0" ma:hidden="true" ma:internalName="CCMTemplateID" ma:readOnly="true">
      <xsd:simpleType>
        <xsd:restriction base="dms:Number"/>
      </xsd:simpleType>
    </xsd:element>
    <xsd:element name="CaseID" ma:index="34" nillable="true" ma:displayName="Sags ID" ma:default="Tildeler" ma:internalName="CaseID" ma:readOnly="true">
      <xsd:simpleType>
        <xsd:restriction base="dms:Text"/>
      </xsd:simpleType>
    </xsd:element>
    <xsd:element name="Finalized" ma:index="35" nillable="true" ma:displayName="Endeligt" ma:default="False" ma:internalName="Finalized" ma:readOnly="true">
      <xsd:simpleType>
        <xsd:restriction base="dms:Boolean"/>
      </xsd:simpleType>
    </xsd:element>
    <xsd:element name="Related" ma:index="36" nillable="true" ma:displayName="Vedhæftet dokument" ma:default="False" ma:internalName="Related" ma:readOnly="true">
      <xsd:simpleType>
        <xsd:restriction base="dms:Boolean"/>
      </xsd:simpleType>
    </xsd:element>
    <xsd:element name="RegistrationDate" ma:index="37" nillable="true" ma:displayName="Registrerings dato" ma:format="DateTime" ma:internalName="RegistrationDate" ma:readOnly="true">
      <xsd:simpleType>
        <xsd:restriction base="dms:DateTime"/>
      </xsd:simpleType>
    </xsd:element>
    <xsd:element name="MailHasAttachments" ma:index="39" nillable="true" ma:displayName="E-mail har vedhæftede filer" ma:default="False" ma:internalName="MailHasAttachments" ma:readOnly="true">
      <xsd:simpleType>
        <xsd:restriction base="dms:Boolean"/>
      </xsd:simpleType>
    </xsd:element>
    <xsd:element name="WasEncrypted" ma:index="40" nillable="true" ma:displayName="Krypteret" ma:default="False" ma:internalName="WasEncrypted" ma:readOnly="true">
      <xsd:simpleType>
        <xsd:restriction base="dms:Boolean"/>
      </xsd:simpleType>
    </xsd:element>
    <xsd:element name="WasSigned" ma:index="41" nillable="true" ma:displayName="Signeret" ma:default="False" ma:internalName="WasSigne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c825c00-794b-4b01-891f-f0b0fba010d8" elementFormDefault="qualified">
    <xsd:import namespace="http://schemas.microsoft.com/office/2006/documentManagement/types"/>
    <xsd:import namespace="http://schemas.microsoft.com/office/infopath/2007/PartnerControls"/>
    <xsd:element name="Ansvarlig" ma:index="3" ma:displayName="Ansvarlig" ma:list="UserInfo" ma:SharePointGroup="0" ma:internalName="Ansvarlig"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4" ma:displayName="Dokumenttype" ma:description="Valg af slutprodukt." ma:format="Dropdown" ma:internalName="Dokumenttype">
      <xsd:simpleType>
        <xsd:restriction base="dms:Choice">
          <xsd:enumeration value="Aftale/protokollat"/>
          <xsd:enumeration value="Analyse"/>
          <xsd:enumeration value="Bilagsforside"/>
          <xsd:enumeration value="Brev"/>
          <xsd:enumeration value="Covernote"/>
          <xsd:enumeration value="Dagsorden"/>
          <xsd:enumeration value="Datadokumentation"/>
          <xsd:enumeration value="E-mail"/>
          <xsd:enumeration value="Fortolkning af love, aftaler og overenskomster"/>
          <xsd:enumeration value="Høring"/>
          <xsd:enumeration value="Kommunikationsplan"/>
          <xsd:enumeration value="Notat"/>
          <xsd:enumeration value="Overenskomst"/>
          <xsd:enumeration value="Overvågning"/>
          <xsd:enumeration value="Politikpapir"/>
          <xsd:enumeration value="Publikation"/>
          <xsd:enumeration value="Referat"/>
          <xsd:enumeration value="Statistik/data"/>
          <xsd:enumeration value="Strategiplan"/>
          <xsd:enumeration value="Tale/oplæg"/>
        </xsd:restriction>
      </xsd:simpleType>
    </xsd:element>
    <xsd:element name="Emneord" ma:index="5" nillable="true" ma:displayName="Emneord" ma:internalName="Emneord" ma:requiredMultiChoice="true">
      <xsd:complexType>
        <xsd:complexContent>
          <xsd:extension base="dms:MultiChoice">
            <xsd:sequence>
              <xsd:element name="Value" maxOccurs="unbounded" minOccurs="0" nillable="true">
                <xsd:simpleType>
                  <xsd:restriction base="dms:Choice">
                    <xsd:enumeration value="Administrative byrder"/>
                    <xsd:enumeration value="Ansættelsesforholdet (individuel arbejdsret)"/>
                    <xsd:enumeration value="Arbejdsmiljø"/>
                    <xsd:enumeration value="Arbejdsskade"/>
                    <xsd:enumeration value="Arbejdsudbud"/>
                    <xsd:enumeration value="Beskæftigelse"/>
                    <xsd:enumeration value="Det rummelige arbejdsmarked (CSR m.v.)"/>
                    <xsd:enumeration value="Forskels- og ligebehandling"/>
                    <xsd:enumeration value="Fravær"/>
                    <xsd:enumeration value="Integration"/>
                    <xsd:enumeration value="Kollektiv arbejdsret (overenskomst m.m.)"/>
                    <xsd:enumeration value="Ledighed"/>
                    <xsd:enumeration value="Løn og konkurrenceevne"/>
                    <xsd:enumeration value="Offentlig sektor"/>
                    <xsd:enumeration value="Pension"/>
                    <xsd:enumeration value="Samfundsøkonomi"/>
                    <xsd:enumeration value="Uddannelse og kompetence"/>
                    <xsd:enumeration value="Udenlandsk arbejdskraft"/>
                    <xsd:enumeration value="Varig forsørgelse"/>
                  </xsd:restriction>
                </xsd:simpleType>
              </xsd:element>
            </xsd:sequence>
          </xsd:extension>
        </xsd:complexContent>
      </xsd:complexType>
    </xsd:element>
    <xsd:element name="MO_x0020_som_x0020_interessent" ma:index="6" nillable="true" ma:displayName="MO som interessent" ma:internalName="MO_x0020_som_x0020_interessent">
      <xsd:complexType>
        <xsd:complexContent>
          <xsd:extension base="dms:MultiChoice">
            <xsd:sequence>
              <xsd:element name="Value" maxOccurs="unbounded" minOccurs="0" nillable="true">
                <xsd:simpleType>
                  <xsd:restriction base="dms:Choice">
                    <xsd:enumeration value="AI-BOA"/>
                    <xsd:enumeration value="Dansk Byggeri"/>
                    <xsd:enumeration value="Dansk Erhverv"/>
                    <xsd:enumeration value="DI"/>
                    <xsd:enumeration value="Dansk Mode &amp; Textil"/>
                    <xsd:enumeration value="Danske Mediers Arbejdsgiverforening"/>
                    <xsd:enumeration value="Danske Malermestre"/>
                    <xsd:enumeration value="Foreningen af Danske Virksomheder i Grønland"/>
                    <xsd:enumeration value="Grafisk Arbejdsgiverforening"/>
                    <xsd:enumeration value="HORESTA Arbejdsgiver"/>
                    <xsd:enumeration value="Rederiforeningerne"/>
                    <xsd:enumeration value="SAMA"/>
                    <xsd:enumeration value="TEKNIQ Installatørernes Organisation"/>
                    <xsd:enumeration value="Alle MO"/>
                  </xsd:restriction>
                </xsd:simpleType>
              </xsd:element>
            </xsd:sequence>
          </xsd:extension>
        </xsd:complexContent>
      </xsd:complexType>
    </xsd:element>
    <xsd:element name="Organisation_x0020_som_x0020_interessent" ma:index="7" nillable="true" ma:displayName="Organisation som interessent" ma:internalName="Organisation_x0020_som_x0020_interessent">
      <xsd:complexType>
        <xsd:complexContent>
          <xsd:extension base="dms:MultiChoice">
            <xsd:sequence>
              <xsd:element name="Value" maxOccurs="unbounded" minOccurs="0" nillable="true">
                <xsd:simpleType>
                  <xsd:restriction base="dms:Choice">
                    <xsd:enumeration value="AC"/>
                    <xsd:enumeration value="ATP"/>
                    <xsd:enumeration value="CEPOS"/>
                    <xsd:enumeration value="Danske Regioner"/>
                    <xsd:enumeration value="FTF"/>
                    <xsd:enumeration value="KL"/>
                    <xsd:enumeration value="Lederne"/>
                    <xsd:enumeration value="LO"/>
                  </xsd:restriction>
                </xsd:simpleType>
              </xsd:element>
            </xsd:sequence>
          </xsd:extension>
        </xsd:complexContent>
      </xsd:complexType>
    </xsd:element>
    <xsd:element name="Parti_x0020_som_x0020_interessent" ma:index="8" nillable="true" ma:displayName="Parti som interessent" ma:internalName="Parti_x0020_som_x0020_interessent">
      <xsd:complexType>
        <xsd:complexContent>
          <xsd:extension base="dms:MultiChoice">
            <xsd:sequence>
              <xsd:element name="Value" maxOccurs="unbounded" minOccurs="0" nillable="true">
                <xsd:simpleType>
                  <xsd:restriction base="dms:Choice">
                    <xsd:enumeration value="Dansk Folkeparti"/>
                    <xsd:enumeration value="Det Konservative Folkeparti"/>
                    <xsd:enumeration value="Det Radikale Venstre"/>
                    <xsd:enumeration value="Enhedslisten"/>
                    <xsd:enumeration value="Liberal Alliance"/>
                    <xsd:enumeration value="Socialdemokraterne"/>
                    <xsd:enumeration value="Socialistisk Folkeparti"/>
                    <xsd:enumeration value="Venstre"/>
                  </xsd:restriction>
                </xsd:simpleType>
              </xsd:element>
            </xsd:sequence>
          </xsd:extension>
        </xsd:complexContent>
      </xsd:complexType>
    </xsd:element>
    <xsd:element name="Ministerium_x0020_som_x0020_interessent" ma:index="9" nillable="true" ma:displayName="Ministerium som interessent" ma:internalName="Ministerium_x0020_som_x0020_interessent">
      <xsd:complexType>
        <xsd:complexContent>
          <xsd:extension base="dms:MultiChoice">
            <xsd:sequence>
              <xsd:element name="Value" maxOccurs="unbounded" minOccurs="0" nillable="true">
                <xsd:simpleType>
                  <xsd:restriction base="dms:Choice">
                    <xsd:enumeration value="Beskæftigelsesministeriet"/>
                    <xsd:enumeration value="Erhvervs- og Vækstministeriet"/>
                    <xsd:enumeration value="Finansministeriet"/>
                    <xsd:enumeration value="Forsvarsministeriet"/>
                    <xsd:enumeration value="Justitsministeriet"/>
                    <xsd:enumeration value="Klima-, Energi- og Bygningsministeriet"/>
                    <xsd:enumeration value="Kulturministeriet"/>
                    <xsd:enumeration value="Miljøministeriet"/>
                    <xsd:enumeration value="Ministeriet for Børn og Undervisning"/>
                    <xsd:enumeration value="Ministeriet for By, Bolig og Landdistrikter"/>
                    <xsd:enumeration value="Ministeriet for Fødevare, Landbrug og Fiskeri"/>
                    <xsd:enumeration value="Ministeriet for Ligestilling og Kirke"/>
                    <xsd:enumeration value="Ministeriet for Sundhed og Forebyggelse"/>
                    <xsd:enumeration value="Ministeriet for Forskning, Innovation og Videregående uddannelser"/>
                    <xsd:enumeration value="Skatteministeriet"/>
                    <xsd:enumeration value="Social- og Integrationsministeriet"/>
                    <xsd:enumeration value="Statsministeriet"/>
                    <xsd:enumeration value="Transportministeriet"/>
                    <xsd:enumeration value="Udenrigsministeriet"/>
                    <xsd:enumeration value="Økonomi- og Indenrigsministeriet"/>
                  </xsd:restriction>
                </xsd:simpleType>
              </xsd:element>
            </xsd:sequence>
          </xsd:extension>
        </xsd:complexContent>
      </xsd:complexType>
    </xsd:element>
    <xsd:element name="International_x0020_part_x0020_som_x0020_interessent" ma:index="10" nillable="true" ma:displayName="International part som interessent" ma:internalName="International_x0020_part_x0020_som_x0020_interessent">
      <xsd:complexType>
        <xsd:complexContent>
          <xsd:extension base="dms:MultiChoice">
            <xsd:sequence>
              <xsd:element name="Value" maxOccurs="unbounded" minOccurs="0" nillable="true">
                <xsd:simpleType>
                  <xsd:restriction base="dms:Choice">
                    <xsd:enumeration value="Bilbao-agentur"/>
                    <xsd:enumeration value="BusinessEurope"/>
                    <xsd:enumeration value="Cedefop-agentur"/>
                    <xsd:enumeration value="Den sociale dialog"/>
                    <xsd:enumeration value="Dublin-agentur"/>
                    <xsd:enumeration value="Europa-Kommissionen"/>
                    <xsd:enumeration value="Europa-Parlamentet"/>
                    <xsd:enumeration value="EU-Rådet"/>
                    <xsd:enumeration value="EU (øvrige)"/>
                    <xsd:enumeration value="ILO"/>
                    <xsd:enumeration value="OECD"/>
                  </xsd:restriction>
                </xsd:simpleType>
              </xsd:element>
            </xsd:sequence>
          </xsd:extension>
        </xsd:complexContent>
      </xsd:complexType>
    </xsd:element>
    <xsd:element name="Anden_x0020_interessent" ma:index="11" nillable="true" ma:displayName="Anden interessent" ma:internalName="Anden_x0020_interessent">
      <xsd:simpleType>
        <xsd:restriction base="dms:Note">
          <xsd:maxLength value="255"/>
        </xsd:restriction>
      </xsd:simpleType>
    </xsd:element>
    <xsd:element name="Kommentarer" ma:index="12" nillable="true" ma:displayName="Kommentarer" ma:description="Diverse kommentarer til dokumentet - herunder en evt. interessents rolle" ma:internalName="Kommentarer">
      <xsd:simpleType>
        <xsd:restriction base="dms:Note">
          <xsd:maxLength value="255"/>
        </xsd:restriction>
      </xsd:simpleType>
    </xsd:element>
    <xsd:element name="Kilde" ma:index="13" nillable="true" ma:displayName="Kilde" ma:description="Datakilde" ma:internalName="Kilde">
      <xsd:simpleType>
        <xsd:restriction base="dms:Note">
          <xsd:maxLength value="255"/>
        </xsd:restriction>
      </xsd:simpleType>
    </xsd:element>
    <xsd:element name="Modtaget" ma:index="14" nillable="true" ma:displayName="Modtaget" ma:format="DateTime" ma:internalName="Modtaget">
      <xsd:simpleType>
        <xsd:restriction base="dms:DateTime"/>
      </xsd:simpleType>
    </xsd:element>
    <xsd:element name="Afsendt" ma:index="15" nillable="true" ma:displayName="Afsendt" ma:format="DateTime" ma:internalName="Afsendt">
      <xsd:simpleType>
        <xsd:restriction base="dms:DateTime"/>
      </xsd:simpleType>
    </xsd:element>
    <xsd:element name="Emne" ma:index="16" nillable="true" ma:displayName="Emne" ma:internalName="Emne">
      <xsd:simpleType>
        <xsd:restriction base="dms:Text">
          <xsd:maxLength value="255"/>
        </xsd:restriction>
      </xsd:simpleType>
    </xsd:element>
    <xsd:element name="Fortrolighed" ma:index="17" nillable="true" ma:displayName="Fortrolighed" ma:internalName="Fortrolighed">
      <xsd:simpleType>
        <xsd:restriction base="dms:Text">
          <xsd:maxLength value="255"/>
        </xsd:restriction>
      </xsd:simpleType>
    </xsd:element>
    <xsd:element name="Afsender" ma:index="18" nillable="true" ma:displayName="Afsender" ma:internalName="Afsender">
      <xsd:simpleType>
        <xsd:restriction base="dms:Text">
          <xsd:maxLength value="255"/>
        </xsd:restriction>
      </xsd:simpleType>
    </xsd:element>
    <xsd:element name="Skabelon" ma:index="19" nillable="true" ma:displayName="Skabelon" ma:format="Dropdown" ma:internalName="Skabelon">
      <xsd:simpleType>
        <xsd:restriction base="dms:Choice">
          <xsd:enumeration value="Bilagsforside"/>
          <xsd:enumeration value="Brev"/>
          <xsd:enumeration value="Covernote"/>
          <xsd:enumeration value="Dagsorden"/>
          <xsd:enumeration value="Referat"/>
          <xsd:enumeration value="Notat"/>
          <xsd:enumeration value="Tomt"/>
        </xsd:restriction>
      </xsd:simpleType>
    </xsd:element>
  </xsd:schema>
  <xsd:schema xmlns:xsd="http://www.w3.org/2001/XMLSchema" xmlns:xs="http://www.w3.org/2001/XMLSchema" xmlns:dms="http://schemas.microsoft.com/office/2006/documentManagement/types" xmlns:pc="http://schemas.microsoft.com/office/infopath/2007/PartnerControls" targetNamespace="dea646c7-6aba-4e7d-8df7-86d97ba62ac2" elementFormDefault="qualified">
    <xsd:import namespace="http://schemas.microsoft.com/office/2006/documentManagement/types"/>
    <xsd:import namespace="http://schemas.microsoft.com/office/infopath/2007/PartnerControls"/>
    <xsd:element name="Underskriver_x0020_brev_x002f_e_x002d_mail" ma:index="23" nillable="true" ma:displayName="Underskriver brev/e-mail" ma:internalName="Underskriver_x0020_brev_x002f_e_x002d_mail">
      <xsd:complexType>
        <xsd:complexContent>
          <xsd:extension base="dms:MultiChoice">
            <xsd:sequence>
              <xsd:element name="Value" maxOccurs="unbounded" minOccurs="0" nillable="true">
                <xsd:simpleType>
                  <xsd:restriction base="dms:Choice">
                    <xsd:enumeration value="Adm. direktør"/>
                    <xsd:enumeration value="Direktion"/>
                    <xsd:enumeration value="Formand"/>
                  </xsd:restriction>
                </xsd:simpleType>
              </xsd:element>
            </xsd:sequence>
          </xsd:extension>
        </xsd:complexContent>
      </xsd:complexType>
    </xsd:element>
    <xsd:element name="Preview" ma:index="38" nillable="true" ma:displayName="Preview" ma:internalName="Preview">
      <xsd:simpleType>
        <xsd:restriction base="dms:Unknown"/>
      </xsd:simpleType>
    </xsd:element>
    <xsd:element name="Godkendt_x0020_af_x0020_POG_x0020_eller_x0020_valgt_x0020_ledelse" ma:index="42" nillable="true" ma:displayName="Godkendt af POG eller valgt ledelse" ma:format="Dropdown" ma:internalName="Godkendt_x0020_af_x0020_POG_x0020_eller_x0020_valgt_x0020_ledelse">
      <xsd:simpleType>
        <xsd:restriction base="dms:Choice">
          <xsd:enumeration value="POA"/>
          <xsd:enumeration value="POM"/>
          <xsd:enumeration value="FUDIR"/>
          <xsd:enumeration value="FU"/>
          <xsd:enumeration value="B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6" ma:displayName="Indholdstype"/>
        <xsd:element ref="dc:title"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ocID xmlns="http://schemas.microsoft.com/sharepoint/v3">22268</DocID>
    <CaseID xmlns="http://schemas.microsoft.com/sharepoint/v3">POS-2010-00017</CaseID>
    <Skabelon xmlns="3c825c00-794b-4b01-891f-f0b0fba010d8">Tomt</Skabelon>
    <Dokumenttype xmlns="3c825c00-794b-4b01-891f-f0b0fba010d8">Tale/oplæg</Dokumenttype>
    <Modtaget xmlns="3c825c00-794b-4b01-891f-f0b0fba010d8" xsi:nil="true"/>
    <Afsender xmlns="3c825c00-794b-4b01-891f-f0b0fba010d8" xsi:nil="true"/>
    <Ansvarlig xmlns="3c825c00-794b-4b01-891f-f0b0fba010d8">
      <UserInfo>
        <DisplayName>DADOM\fld</DisplayName>
        <AccountId>29</AccountId>
        <AccountType/>
      </UserInfo>
    </Ansvarlig>
    <Parti_x0020_som_x0020_interessent xmlns="3c825c00-794b-4b01-891f-f0b0fba010d8"/>
    <Afsendt xmlns="3c825c00-794b-4b01-891f-f0b0fba010d8" xsi:nil="true"/>
    <Fortrolighed xmlns="3c825c00-794b-4b01-891f-f0b0fba010d8" xsi:nil="true"/>
    <Ministerium_x0020_som_x0020_interessent xmlns="3c825c00-794b-4b01-891f-f0b0fba010d8"/>
    <Kilde xmlns="3c825c00-794b-4b01-891f-f0b0fba010d8" xsi:nil="true"/>
    <Anden_x0020_interessent xmlns="3c825c00-794b-4b01-891f-f0b0fba010d8">Arbejdsretsforeningen</Anden_x0020_interessent>
    <International_x0020_part_x0020_som_x0020_interessent xmlns="3c825c00-794b-4b01-891f-f0b0fba010d8"/>
    <Dokumentdato xmlns="http://schemas.microsoft.com/sharepoint/v3">2012-11-21T23:00:00+00:00</Dokumentdato>
    <MO_x0020_som_x0020_interessent xmlns="3c825c00-794b-4b01-891f-f0b0fba010d8"/>
    <Underskriver_x0020_brev_x002f_e_x002d_mail xmlns="dea646c7-6aba-4e7d-8df7-86d97ba62ac2"/>
    <Godkendt_x0020_af_x0020_POG_x0020_eller_x0020_valgt_x0020_ledelse xmlns="dea646c7-6aba-4e7d-8df7-86d97ba62ac2" xsi:nil="true"/>
    <Kommentarer xmlns="3c825c00-794b-4b01-891f-f0b0fba010d8" xsi:nil="true"/>
    <Preview xmlns="dea646c7-6aba-4e7d-8df7-86d97ba62ac2" xsi:nil="true"/>
    <Organisation_x0020_som_x0020_interessent xmlns="3c825c00-794b-4b01-891f-f0b0fba010d8"/>
    <Emneord xmlns="3c825c00-794b-4b01-891f-f0b0fba010d8">
      <Value>Udenlandsk arbejdskraft</Value>
    </Emneord>
    <Emne xmlns="3c825c00-794b-4b01-891f-f0b0fba010d8" xsi:nil="true"/>
    <LocalAttachment xmlns="http://schemas.microsoft.com/sharepoint/v3">false</LocalAttachment>
    <Related xmlns="http://schemas.microsoft.com/sharepoint/v3">true</Related>
    <Finalized xmlns="http://schemas.microsoft.com/sharepoint/v3">false</Finalized>
    <CCMSystemID xmlns="http://schemas.microsoft.com/sharepoint/v3">fb8fb37b-6e0b-4273-82d5-82581d7f4b4d</CCMSystemID>
    <CaseRecordNumber xmlns="http://schemas.microsoft.com/sharepoint/v3">0</CaseRecordNumber>
    <RegistrationDate xmlns="http://schemas.microsoft.com/sharepoint/v3" xsi:nil="true"/>
    <CCMTemplateID xmlns="http://schemas.microsoft.com/sharepoint/v3">0</CCMTemplateID>
  </documentManagement>
</p:properties>
</file>

<file path=customXml/itemProps1.xml><?xml version="1.0" encoding="utf-8"?>
<ds:datastoreItem xmlns:ds="http://schemas.openxmlformats.org/officeDocument/2006/customXml" ds:itemID="{2768440C-571A-419F-869A-1A3F64614A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c825c00-794b-4b01-891f-f0b0fba010d8"/>
    <ds:schemaRef ds:uri="dea646c7-6aba-4e7d-8df7-86d97ba62a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3150D5-59F5-43AC-AC01-C6E601018D76}">
  <ds:schemaRefs>
    <ds:schemaRef ds:uri="http://schemas.microsoft.com/sharepoint/v3/contenttype/forms"/>
  </ds:schemaRefs>
</ds:datastoreItem>
</file>

<file path=customXml/itemProps3.xml><?xml version="1.0" encoding="utf-8"?>
<ds:datastoreItem xmlns:ds="http://schemas.openxmlformats.org/officeDocument/2006/customXml" ds:itemID="{5527744E-1C55-4167-A433-858D0DDEF7A2}">
  <ds:schemaRefs>
    <ds:schemaRef ds:uri="3c825c00-794b-4b01-891f-f0b0fba010d8"/>
    <ds:schemaRef ds:uri="http://purl.org/dc/elements/1.1/"/>
    <ds:schemaRef ds:uri="http://schemas.microsoft.com/sharepoint/v3"/>
    <ds:schemaRef ds:uri="http://www.w3.org/XML/1998/namespac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dea646c7-6aba-4e7d-8df7-86d97ba62ac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Default Theme</Template>
  <TotalTime>0</TotalTime>
  <Words>381</Words>
  <Application>Microsoft Office PowerPoint</Application>
  <PresentationFormat>Skærmshow (4:3)</PresentationFormat>
  <Paragraphs>50</Paragraphs>
  <Slides>7</Slides>
  <Notes>0</Notes>
  <HiddenSlides>0</HiddenSlides>
  <MMClips>0</MMClips>
  <ScaleCrop>false</ScaleCrop>
  <HeadingPairs>
    <vt:vector size="4" baseType="variant">
      <vt:variant>
        <vt:lpstr>Tema</vt:lpstr>
      </vt:variant>
      <vt:variant>
        <vt:i4>1</vt:i4>
      </vt:variant>
      <vt:variant>
        <vt:lpstr>Diastitler</vt:lpstr>
      </vt:variant>
      <vt:variant>
        <vt:i4>7</vt:i4>
      </vt:variant>
    </vt:vector>
  </HeadingPairs>
  <TitlesOfParts>
    <vt:vector size="8" baseType="lpstr">
      <vt:lpstr>Default Theme</vt:lpstr>
      <vt:lpstr>Social dumping</vt:lpstr>
      <vt:lpstr>PowerPoint-præsentation</vt:lpstr>
      <vt:lpstr>PowerPoint-præsentation</vt:lpstr>
      <vt:lpstr>Kommuner vil ikke finansiere løndumping</vt:lpstr>
      <vt:lpstr>Kommuner vil ikke finansiere løndumping</vt:lpstr>
      <vt:lpstr>Verden udenfor – rapporten</vt:lpstr>
      <vt:lpstr>PowerPoint-præsentation</vt:lpstr>
    </vt:vector>
  </TitlesOfParts>
  <Company>Dansk Arbejdsgiverforening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dumping</dc:title>
  <dc:creator>Rikke Ellebye</dc:creator>
  <cp:lastModifiedBy>Louise Lakner</cp:lastModifiedBy>
  <cp:revision>16</cp:revision>
  <cp:lastPrinted>2012-11-22T10:01:51Z</cp:lastPrinted>
  <dcterms:created xsi:type="dcterms:W3CDTF">2010-03-31T08:58:42Z</dcterms:created>
  <dcterms:modified xsi:type="dcterms:W3CDTF">2012-11-22T14:33:57Z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0x010100AC085CFC53BC46CEA2EADE194AD9D48200B2B4BD145126E146AB8FECD7ABF5EA50</vt:lpwstr>
  </property>
  <property fmtid="{D5CDD505-2E9C-101B-9397-08002B2CF9AE}" pid="3" name="CaseRecordNumber">
    <vt:i4>0</vt:i4>
  </property>
  <property fmtid="{D5CDD505-2E9C-101B-9397-08002B2CF9AE}" pid="4" name="Order">
    <vt:r8>5700</vt:r8>
  </property>
  <property fmtid="{D5CDD505-2E9C-101B-9397-08002B2CF9AE}" pid="5" name="DASkabelonType">
    <vt:lpwstr>Tomme</vt:lpwstr>
  </property>
  <property fmtid="{D5CDD505-2E9C-101B-9397-08002B2CF9AE}" pid="6" name="Indholdsansvarlig">
    <vt:lpwstr/>
  </property>
  <property fmtid="{D5CDD505-2E9C-101B-9397-08002B2CF9AE}" pid="7" name="Eksternt dokument">
    <vt:lpwstr>false</vt:lpwstr>
  </property>
  <property fmtid="{D5CDD505-2E9C-101B-9397-08002B2CF9AE}" pid="8" name="Dokument type">
    <vt:lpwstr>Tomt</vt:lpwstr>
  </property>
  <property fmtid="{D5CDD505-2E9C-101B-9397-08002B2CF9AE}" pid="9" name="Dokumentdato">
    <vt:filetime>2010-05-10T22:00:00Z</vt:filetime>
  </property>
  <property fmtid="{D5CDD505-2E9C-101B-9397-08002B2CF9AE}" pid="10" name="Ansvarlig">
    <vt:lpwstr/>
  </property>
  <property fmtid="{D5CDD505-2E9C-101B-9397-08002B2CF9AE}" pid="11" name="Local Attachment">
    <vt:lpwstr>false</vt:lpwstr>
  </property>
  <property fmtid="{D5CDD505-2E9C-101B-9397-08002B2CF9AE}" pid="12" name="Related">
    <vt:lpwstr>false</vt:lpwstr>
  </property>
  <property fmtid="{D5CDD505-2E9C-101B-9397-08002B2CF9AE}" pid="13" name="Finalized">
    <vt:lpwstr>false</vt:lpwstr>
  </property>
  <property fmtid="{D5CDD505-2E9C-101B-9397-08002B2CF9AE}" pid="14" name="xd_ProgID">
    <vt:lpwstr/>
  </property>
  <property fmtid="{D5CDD505-2E9C-101B-9397-08002B2CF9AE}" pid="15" name="_CopySource">
    <vt:lpwstr/>
  </property>
  <property fmtid="{D5CDD505-2E9C-101B-9397-08002B2CF9AE}" pid="16" name="TemplateUrl">
    <vt:lpwstr/>
  </property>
  <property fmtid="{D5CDD505-2E9C-101B-9397-08002B2CF9AE}" pid="17" name="vti_description">
    <vt:lpwstr/>
  </property>
  <property fmtid="{D5CDD505-2E9C-101B-9397-08002B2CF9AE}" pid="18" name="CCMSystemID">
    <vt:lpwstr>fb8fb37b-6e0b-4273-82d5-82581d7f4b4d</vt:lpwstr>
  </property>
  <property fmtid="{D5CDD505-2E9C-101B-9397-08002B2CF9AE}" pid="19" name="CCMSystem">
    <vt:lpwstr> </vt:lpwstr>
  </property>
</Properties>
</file>