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19"/>
  </p:notesMasterIdLst>
  <p:handoutMasterIdLst>
    <p:handoutMasterId r:id="rId20"/>
  </p:handoutMasterIdLst>
  <p:sldIdLst>
    <p:sldId id="271" r:id="rId2"/>
    <p:sldId id="370" r:id="rId3"/>
    <p:sldId id="426" r:id="rId4"/>
    <p:sldId id="372" r:id="rId5"/>
    <p:sldId id="420" r:id="rId6"/>
    <p:sldId id="424" r:id="rId7"/>
    <p:sldId id="421" r:id="rId8"/>
    <p:sldId id="422" r:id="rId9"/>
    <p:sldId id="423" r:id="rId10"/>
    <p:sldId id="418" r:id="rId11"/>
    <p:sldId id="417" r:id="rId12"/>
    <p:sldId id="400" r:id="rId13"/>
    <p:sldId id="416" r:id="rId14"/>
    <p:sldId id="391" r:id="rId15"/>
    <p:sldId id="419" r:id="rId16"/>
    <p:sldId id="388" r:id="rId17"/>
    <p:sldId id="411" r:id="rId1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115" d="100"/>
          <a:sy n="115" d="100"/>
        </p:scale>
        <p:origin x="432" y="108"/>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da-DK" smtClean="0"/>
              <a:t>12-09-2022</a:t>
            </a:fld>
            <a:endParaRPr lang="da-DK" dirty="0"/>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da-DK" smtClean="0"/>
              <a:t>12-09-2022</a:t>
            </a:fld>
            <a:endParaRPr lang="da-DK"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45590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9696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107460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68872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343225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96162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154710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56155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150202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13761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1575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1434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87746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04131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79185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73953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721067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12-09-2022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12-09-2022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12-09-2022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12-09-2022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12-09-2022</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12-09-2022</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12-09-2022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12-09-2022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12-09-2022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12-09-2022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12-09-2022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12-09-2022</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Date Placeholder 2"/>
          <p:cNvSpPr>
            <a:spLocks noGrp="1"/>
          </p:cNvSpPr>
          <p:nvPr>
            <p:ph type="dt" sz="half" idx="10"/>
          </p:nvPr>
        </p:nvSpPr>
        <p:spPr/>
        <p:txBody>
          <a:bodyPr/>
          <a:lstStyle/>
          <a:p>
            <a:fld id="{72EBC29C-0917-4C4D-9E80-3B6188930562}" type="datetime1">
              <a:rPr lang="da-DK" smtClean="0"/>
              <a:t>12-09-2022</a:t>
            </a:fld>
            <a:endParaRPr lang="da-DK" dirty="0"/>
          </a:p>
        </p:txBody>
      </p:sp>
      <p:sp>
        <p:nvSpPr>
          <p:cNvPr id="4" name="Slide Number Placeholder 3"/>
          <p:cNvSpPr>
            <a:spLocks noGrp="1"/>
          </p:cNvSpPr>
          <p:nvPr>
            <p:ph type="sldNum" sz="quarter" idx="12"/>
          </p:nvPr>
        </p:nvSpPr>
        <p:spPr/>
        <p:txBody>
          <a:bodyPr/>
          <a:lstStyle/>
          <a:p>
            <a:fld id="{091A926C-488A-4E3E-9C21-57CAA120E114}" type="slidenum">
              <a:rPr lang="da-DK" smtClean="0"/>
              <a:pPr/>
              <a:t>1</a:t>
            </a:fld>
            <a:endParaRPr lang="da-DK" dirty="0"/>
          </a:p>
        </p:txBody>
      </p:sp>
      <p:sp>
        <p:nvSpPr>
          <p:cNvPr id="5" name="Title 4"/>
          <p:cNvSpPr>
            <a:spLocks noGrp="1"/>
          </p:cNvSpPr>
          <p:nvPr>
            <p:ph type="ctrTitle"/>
          </p:nvPr>
        </p:nvSpPr>
        <p:spPr/>
        <p:txBody>
          <a:bodyPr/>
          <a:lstStyle/>
          <a:p>
            <a:r>
              <a:rPr lang="en-GB" dirty="0" smtClean="0"/>
              <a:t>  </a:t>
            </a:r>
            <a:r>
              <a:rPr lang="en-GB" dirty="0" err="1" smtClean="0"/>
              <a:t>fff</a:t>
            </a:r>
            <a:endParaRPr lang="en-GB" dirty="0"/>
          </a:p>
        </p:txBody>
      </p:sp>
      <p:sp>
        <p:nvSpPr>
          <p:cNvPr id="6" name="Text Placeholder 5"/>
          <p:cNvSpPr>
            <a:spLocks noGrp="1"/>
          </p:cNvSpPr>
          <p:nvPr>
            <p:ph type="body" sz="quarter" idx="13"/>
          </p:nvPr>
        </p:nvSpPr>
        <p:spPr/>
        <p:txBody>
          <a:bodyPr/>
          <a:lstStyle/>
          <a:p>
            <a:pPr algn="ctr"/>
            <a:r>
              <a:rPr lang="en-GB" sz="1600" dirty="0"/>
              <a:t>Den 12.september 2022</a:t>
            </a:r>
          </a:p>
          <a:p>
            <a:pPr algn="ctr"/>
            <a:r>
              <a:rPr lang="en-GB" sz="1600" dirty="0"/>
              <a:t>Dansk </a:t>
            </a:r>
            <a:r>
              <a:rPr lang="en-GB" sz="1600" dirty="0" err="1"/>
              <a:t>Forening</a:t>
            </a:r>
            <a:r>
              <a:rPr lang="en-GB" sz="1600" dirty="0"/>
              <a:t> for </a:t>
            </a:r>
            <a:r>
              <a:rPr lang="en-GB" sz="1600" dirty="0" err="1"/>
              <a:t>Arbejdsret</a:t>
            </a:r>
            <a:endParaRPr lang="en-GB" sz="1600" dirty="0"/>
          </a:p>
          <a:p>
            <a:pPr algn="ctr"/>
            <a:r>
              <a:rPr lang="en-GB" sz="1600" dirty="0"/>
              <a:t> Professor, dr. </a:t>
            </a:r>
            <a:r>
              <a:rPr lang="en-GB" sz="1600" dirty="0" err="1"/>
              <a:t>jur</a:t>
            </a:r>
            <a:r>
              <a:rPr lang="en-GB" sz="1600" dirty="0"/>
              <a:t>. Jens Kristiansen</a:t>
            </a:r>
          </a:p>
        </p:txBody>
      </p:sp>
      <p:sp>
        <p:nvSpPr>
          <p:cNvPr id="7" name="Text Placeholder 6"/>
          <p:cNvSpPr>
            <a:spLocks noGrp="1"/>
          </p:cNvSpPr>
          <p:nvPr>
            <p:ph type="body" sz="quarter" idx="15"/>
          </p:nvPr>
        </p:nvSpPr>
        <p:spPr/>
        <p:txBody>
          <a:bodyPr/>
          <a:lstStyle/>
          <a:p>
            <a:pPr algn="ctr"/>
            <a:r>
              <a:rPr lang="da-DK" sz="2000" b="1" dirty="0"/>
              <a:t>Arbejdskonflikt ved overenskomstfornyelse på det offentlige arbejdsmarked  </a:t>
            </a:r>
            <a:endParaRPr lang="en-GB" sz="2000" b="1" dirty="0"/>
          </a:p>
        </p:txBody>
      </p:sp>
    </p:spTree>
    <p:extLst>
      <p:ext uri="{BB962C8B-B14F-4D97-AF65-F5344CB8AC3E}">
        <p14:creationId xmlns:p14="http://schemas.microsoft.com/office/powerpoint/2010/main" val="11818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Forligsinstitutionens</a:t>
            </a:r>
            <a:r>
              <a:rPr lang="en-GB" sz="2800" dirty="0"/>
              <a:t> </a:t>
            </a:r>
            <a:r>
              <a:rPr lang="en-GB" sz="2800" dirty="0" err="1"/>
              <a:t>rolle</a:t>
            </a:r>
            <a:r>
              <a:rPr lang="en-GB" sz="2800" dirty="0"/>
              <a:t> </a:t>
            </a:r>
            <a:r>
              <a:rPr lang="en-GB" sz="2800" dirty="0" err="1"/>
              <a:t>ved</a:t>
            </a:r>
            <a:r>
              <a:rPr lang="en-GB" sz="2800" dirty="0"/>
              <a:t> </a:t>
            </a:r>
            <a:r>
              <a:rPr lang="en-GB" sz="2800" dirty="0" err="1"/>
              <a:t>overenskomstfornyelser</a:t>
            </a:r>
            <a:endParaRPr lang="en-GB" sz="2800" dirty="0"/>
          </a:p>
        </p:txBody>
      </p:sp>
      <p:sp>
        <p:nvSpPr>
          <p:cNvPr id="3" name="Content Placeholder 2"/>
          <p:cNvSpPr>
            <a:spLocks noGrp="1"/>
          </p:cNvSpPr>
          <p:nvPr>
            <p:ph sz="half" idx="1"/>
          </p:nvPr>
        </p:nvSpPr>
        <p:spPr/>
        <p:txBody>
          <a:bodyPr/>
          <a:lstStyle/>
          <a:p>
            <a:pPr marL="0" indent="0">
              <a:buNone/>
            </a:pPr>
            <a:r>
              <a:rPr lang="en-GB" sz="2000" b="1" dirty="0" err="1"/>
              <a:t>Det</a:t>
            </a:r>
            <a:r>
              <a:rPr lang="en-GB" sz="2000" b="1" dirty="0"/>
              <a:t> </a:t>
            </a:r>
            <a:r>
              <a:rPr lang="en-GB" sz="2000" b="1" dirty="0" err="1"/>
              <a:t>offentlige</a:t>
            </a:r>
            <a:r>
              <a:rPr lang="en-GB" sz="2000" b="1" dirty="0"/>
              <a:t> </a:t>
            </a:r>
            <a:r>
              <a:rPr lang="en-GB" sz="2000" b="1" dirty="0" err="1"/>
              <a:t>område</a:t>
            </a:r>
            <a:endParaRPr lang="en-GB" sz="2000" b="1" dirty="0"/>
          </a:p>
          <a:p>
            <a:pPr marL="0" indent="0">
              <a:buNone/>
            </a:pPr>
            <a:endParaRPr lang="en-GB" sz="2000" dirty="0"/>
          </a:p>
          <a:p>
            <a:r>
              <a:rPr lang="en-GB" sz="2000" b="1" dirty="0" err="1"/>
              <a:t>Forligsinstitutionen</a:t>
            </a:r>
            <a:r>
              <a:rPr lang="en-GB" sz="2000" dirty="0"/>
              <a:t> </a:t>
            </a:r>
            <a:r>
              <a:rPr lang="en-GB" sz="2000" dirty="0" err="1"/>
              <a:t>indtager</a:t>
            </a:r>
            <a:r>
              <a:rPr lang="en-GB" sz="2000" dirty="0"/>
              <a:t> </a:t>
            </a:r>
            <a:r>
              <a:rPr lang="en-GB" sz="2000" dirty="0" err="1"/>
              <a:t>en</a:t>
            </a:r>
            <a:r>
              <a:rPr lang="en-GB" sz="2000" dirty="0"/>
              <a:t> </a:t>
            </a:r>
            <a:r>
              <a:rPr lang="en-GB" sz="2000" dirty="0" err="1"/>
              <a:t>skiftende</a:t>
            </a:r>
            <a:r>
              <a:rPr lang="en-GB" sz="2000" dirty="0"/>
              <a:t> </a:t>
            </a:r>
            <a:r>
              <a:rPr lang="en-GB" sz="2000" dirty="0" err="1"/>
              <a:t>rolle</a:t>
            </a:r>
            <a:r>
              <a:rPr lang="en-GB" sz="2000" dirty="0"/>
              <a:t> </a:t>
            </a:r>
            <a:r>
              <a:rPr lang="en-GB" sz="2000" dirty="0" err="1"/>
              <a:t>ved</a:t>
            </a:r>
            <a:r>
              <a:rPr lang="en-GB" sz="2000" dirty="0"/>
              <a:t> </a:t>
            </a:r>
            <a:r>
              <a:rPr lang="en-GB" sz="2000" dirty="0" err="1"/>
              <a:t>fornyelser</a:t>
            </a:r>
            <a:r>
              <a:rPr lang="en-GB" sz="2000" dirty="0"/>
              <a:t> </a:t>
            </a:r>
          </a:p>
          <a:p>
            <a:pPr marL="0" indent="0">
              <a:buNone/>
            </a:pPr>
            <a:endParaRPr lang="en-GB" sz="800" dirty="0"/>
          </a:p>
          <a:p>
            <a:r>
              <a:rPr lang="en-GB" sz="2000" dirty="0"/>
              <a:t>Ingen tradition for at </a:t>
            </a:r>
            <a:r>
              <a:rPr lang="en-GB" sz="2000" b="1" dirty="0" err="1"/>
              <a:t>sammenkæde</a:t>
            </a:r>
            <a:r>
              <a:rPr lang="en-GB" sz="2000" dirty="0"/>
              <a:t> </a:t>
            </a:r>
            <a:r>
              <a:rPr lang="en-GB" sz="2000" dirty="0" err="1"/>
              <a:t>forhandlingsresultater</a:t>
            </a:r>
            <a:endParaRPr lang="en-GB" sz="2000" dirty="0"/>
          </a:p>
          <a:p>
            <a:pPr marL="0" indent="0">
              <a:buNone/>
            </a:pPr>
            <a:endParaRPr lang="en-GB" sz="800" dirty="0"/>
          </a:p>
          <a:p>
            <a:r>
              <a:rPr lang="en-GB" sz="2000" dirty="0" err="1"/>
              <a:t>Høj</a:t>
            </a:r>
            <a:r>
              <a:rPr lang="en-GB" sz="2000" dirty="0"/>
              <a:t> </a:t>
            </a:r>
            <a:r>
              <a:rPr lang="en-GB" sz="2000" dirty="0" err="1"/>
              <a:t>risiko</a:t>
            </a:r>
            <a:r>
              <a:rPr lang="en-GB" sz="2000" dirty="0"/>
              <a:t> for </a:t>
            </a:r>
            <a:r>
              <a:rPr lang="en-GB" sz="2000" b="1" dirty="0" err="1"/>
              <a:t>arbejdskonflikt</a:t>
            </a:r>
            <a:r>
              <a:rPr lang="en-GB" sz="2000" dirty="0"/>
              <a:t>, men </a:t>
            </a:r>
            <a:r>
              <a:rPr lang="en-GB" sz="2000" dirty="0" err="1"/>
              <a:t>i</a:t>
            </a:r>
            <a:r>
              <a:rPr lang="en-GB" sz="2000" dirty="0"/>
              <a:t> </a:t>
            </a:r>
            <a:r>
              <a:rPr lang="en-GB" sz="2000" dirty="0" err="1"/>
              <a:t>givet</a:t>
            </a:r>
            <a:r>
              <a:rPr lang="en-GB" sz="2000" dirty="0"/>
              <a:t> </a:t>
            </a:r>
            <a:r>
              <a:rPr lang="en-GB" sz="2000" dirty="0" err="1"/>
              <a:t>fald</a:t>
            </a:r>
            <a:r>
              <a:rPr lang="en-GB" sz="2000" dirty="0"/>
              <a:t> </a:t>
            </a:r>
            <a:r>
              <a:rPr lang="en-GB" sz="2000" dirty="0" err="1"/>
              <a:t>som</a:t>
            </a:r>
            <a:r>
              <a:rPr lang="en-GB" sz="2000" dirty="0"/>
              <a:t> </a:t>
            </a:r>
            <a:r>
              <a:rPr lang="en-GB" sz="2000" dirty="0" err="1"/>
              <a:t>en</a:t>
            </a:r>
            <a:r>
              <a:rPr lang="en-GB" sz="2000" dirty="0"/>
              <a:t> </a:t>
            </a:r>
            <a:r>
              <a:rPr lang="en-GB" sz="2000" dirty="0" err="1"/>
              <a:t>isoleret</a:t>
            </a:r>
            <a:r>
              <a:rPr lang="en-GB" sz="2000" dirty="0"/>
              <a:t> </a:t>
            </a:r>
            <a:r>
              <a:rPr lang="en-GB" sz="2000" dirty="0" err="1"/>
              <a:t>konflikt</a:t>
            </a:r>
            <a:endParaRPr lang="en-GB" sz="2000" dirty="0"/>
          </a:p>
          <a:p>
            <a:endParaRPr lang="en-GB" sz="2000" dirty="0"/>
          </a:p>
          <a:p>
            <a:pPr marL="0" indent="0">
              <a:buNone/>
            </a:pPr>
            <a:endParaRPr lang="en-GB" sz="2000" dirty="0"/>
          </a:p>
          <a:p>
            <a:endParaRPr lang="en-GB" dirty="0"/>
          </a:p>
          <a:p>
            <a:endParaRPr lang="en-GB" dirty="0"/>
          </a:p>
        </p:txBody>
      </p:sp>
      <p:sp>
        <p:nvSpPr>
          <p:cNvPr id="4" name="Content Placeholder 3"/>
          <p:cNvSpPr>
            <a:spLocks noGrp="1"/>
          </p:cNvSpPr>
          <p:nvPr>
            <p:ph sz="half" idx="2"/>
          </p:nvPr>
        </p:nvSpPr>
        <p:spPr/>
        <p:txBody>
          <a:bodyPr/>
          <a:lstStyle/>
          <a:p>
            <a:pPr marL="0" indent="0">
              <a:buNone/>
            </a:pPr>
            <a:r>
              <a:rPr lang="en-GB" sz="2000" b="1" dirty="0" err="1"/>
              <a:t>Det</a:t>
            </a:r>
            <a:r>
              <a:rPr lang="en-GB" sz="2000" b="1" dirty="0"/>
              <a:t> private </a:t>
            </a:r>
            <a:r>
              <a:rPr lang="en-GB" sz="2000" b="1" dirty="0" err="1"/>
              <a:t>område</a:t>
            </a:r>
            <a:endParaRPr lang="en-GB" sz="2000" b="1" dirty="0"/>
          </a:p>
          <a:p>
            <a:pPr marL="0" indent="0">
              <a:buNone/>
            </a:pPr>
            <a:endParaRPr lang="en-GB" sz="2000" dirty="0"/>
          </a:p>
          <a:p>
            <a:r>
              <a:rPr lang="en-GB" sz="2000" b="1" dirty="0" err="1"/>
              <a:t>Forligsinstitutionen</a:t>
            </a:r>
            <a:r>
              <a:rPr lang="en-GB" sz="2000" dirty="0"/>
              <a:t> </a:t>
            </a:r>
            <a:r>
              <a:rPr lang="en-GB" sz="2000" dirty="0" err="1"/>
              <a:t>indtager</a:t>
            </a:r>
            <a:r>
              <a:rPr lang="en-GB" sz="2000" dirty="0"/>
              <a:t> </a:t>
            </a:r>
            <a:r>
              <a:rPr lang="en-GB" sz="2000" dirty="0" err="1"/>
              <a:t>en</a:t>
            </a:r>
            <a:r>
              <a:rPr lang="en-GB" sz="2000" dirty="0"/>
              <a:t> fast </a:t>
            </a:r>
            <a:r>
              <a:rPr lang="en-GB" sz="2000" dirty="0" err="1"/>
              <a:t>og</a:t>
            </a:r>
            <a:r>
              <a:rPr lang="en-GB" sz="2000" dirty="0"/>
              <a:t> </a:t>
            </a:r>
            <a:r>
              <a:rPr lang="en-GB" sz="2000" dirty="0" err="1" smtClean="0"/>
              <a:t>fremtrædende</a:t>
            </a:r>
            <a:r>
              <a:rPr lang="en-GB" sz="2000" dirty="0" smtClean="0"/>
              <a:t> </a:t>
            </a:r>
            <a:r>
              <a:rPr lang="en-GB" sz="2000" dirty="0" err="1" smtClean="0"/>
              <a:t>rolle</a:t>
            </a:r>
            <a:r>
              <a:rPr lang="en-GB" sz="2000" dirty="0" smtClean="0"/>
              <a:t> </a:t>
            </a:r>
            <a:r>
              <a:rPr lang="en-GB" sz="2000" dirty="0" err="1"/>
              <a:t>ved</a:t>
            </a:r>
            <a:r>
              <a:rPr lang="en-GB" sz="2000" dirty="0"/>
              <a:t> </a:t>
            </a:r>
            <a:r>
              <a:rPr lang="en-GB" sz="2000" dirty="0" err="1"/>
              <a:t>fornyelser</a:t>
            </a:r>
            <a:r>
              <a:rPr lang="en-GB" sz="2000" dirty="0"/>
              <a:t> </a:t>
            </a:r>
          </a:p>
          <a:p>
            <a:pPr marL="0" indent="0">
              <a:buNone/>
            </a:pPr>
            <a:endParaRPr lang="en-GB" sz="800" dirty="0"/>
          </a:p>
          <a:p>
            <a:r>
              <a:rPr lang="en-GB" sz="2000" dirty="0" err="1"/>
              <a:t>Langvarig</a:t>
            </a:r>
            <a:r>
              <a:rPr lang="en-GB" sz="2000" dirty="0"/>
              <a:t> tradition for at </a:t>
            </a:r>
            <a:r>
              <a:rPr lang="en-GB" sz="2000" b="1" dirty="0" err="1"/>
              <a:t>sammenkæde</a:t>
            </a:r>
            <a:r>
              <a:rPr lang="en-GB" sz="2000" dirty="0"/>
              <a:t> </a:t>
            </a:r>
            <a:r>
              <a:rPr lang="en-GB" sz="2000" dirty="0" err="1"/>
              <a:t>alle</a:t>
            </a:r>
            <a:r>
              <a:rPr lang="en-GB" sz="2000" dirty="0"/>
              <a:t> </a:t>
            </a:r>
            <a:r>
              <a:rPr lang="en-GB" sz="2000" dirty="0" err="1"/>
              <a:t>forhandlingsresultater</a:t>
            </a:r>
            <a:endParaRPr lang="en-GB" sz="2000" dirty="0"/>
          </a:p>
          <a:p>
            <a:pPr marL="0" indent="0">
              <a:buNone/>
            </a:pPr>
            <a:endParaRPr lang="en-GB" sz="800" dirty="0"/>
          </a:p>
          <a:p>
            <a:r>
              <a:rPr lang="en-GB" sz="2000" dirty="0" err="1"/>
              <a:t>Lav</a:t>
            </a:r>
            <a:r>
              <a:rPr lang="en-GB" sz="2000" dirty="0"/>
              <a:t> </a:t>
            </a:r>
            <a:r>
              <a:rPr lang="en-GB" sz="2000" dirty="0" err="1"/>
              <a:t>risiko</a:t>
            </a:r>
            <a:r>
              <a:rPr lang="en-GB" sz="2000" dirty="0"/>
              <a:t> for </a:t>
            </a:r>
            <a:r>
              <a:rPr lang="en-GB" sz="2000" b="1" dirty="0" err="1"/>
              <a:t>arbejdskonflikt</a:t>
            </a:r>
            <a:r>
              <a:rPr lang="en-GB" sz="2000" dirty="0"/>
              <a:t>, men </a:t>
            </a:r>
            <a:r>
              <a:rPr lang="en-GB" sz="2000" dirty="0" err="1"/>
              <a:t>i</a:t>
            </a:r>
            <a:r>
              <a:rPr lang="en-GB" sz="2000" dirty="0"/>
              <a:t> </a:t>
            </a:r>
            <a:r>
              <a:rPr lang="en-GB" sz="2000" dirty="0" err="1"/>
              <a:t>givet</a:t>
            </a:r>
            <a:r>
              <a:rPr lang="en-GB" sz="2000" dirty="0"/>
              <a:t> </a:t>
            </a:r>
            <a:r>
              <a:rPr lang="en-GB" sz="2000" dirty="0" err="1"/>
              <a:t>fald</a:t>
            </a:r>
            <a:r>
              <a:rPr lang="en-GB" sz="2000" dirty="0"/>
              <a:t> </a:t>
            </a:r>
            <a:r>
              <a:rPr lang="en-GB" sz="2000" dirty="0" err="1"/>
              <a:t>som</a:t>
            </a:r>
            <a:r>
              <a:rPr lang="en-GB" sz="2000" dirty="0"/>
              <a:t> </a:t>
            </a:r>
            <a:r>
              <a:rPr lang="en-GB" sz="2000" dirty="0" err="1"/>
              <a:t>en</a:t>
            </a:r>
            <a:r>
              <a:rPr lang="en-GB" sz="2000" dirty="0"/>
              <a:t> </a:t>
            </a:r>
            <a:r>
              <a:rPr lang="en-GB" sz="2000" dirty="0" err="1"/>
              <a:t>storkonflikt</a:t>
            </a:r>
            <a:endParaRPr lang="en-GB" sz="2000" dirty="0"/>
          </a:p>
        </p:txBody>
      </p:sp>
      <p:sp>
        <p:nvSpPr>
          <p:cNvPr id="5" name="Date Placeholder 4"/>
          <p:cNvSpPr>
            <a:spLocks noGrp="1"/>
          </p:cNvSpPr>
          <p:nvPr>
            <p:ph type="dt" sz="half" idx="10"/>
          </p:nvPr>
        </p:nvSpPr>
        <p:spPr/>
        <p:txBody>
          <a:bodyPr/>
          <a:lstStyle/>
          <a:p>
            <a:fld id="{EE4FFEAA-BA47-4F55-BB2A-ABDD4DBF5CDE}" type="datetime1">
              <a:rPr lang="da-DK" smtClean="0"/>
              <a:t>12-09-2022</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10</a:t>
            </a:fld>
            <a:endParaRPr lang="da-DK" dirty="0"/>
          </a:p>
        </p:txBody>
      </p:sp>
    </p:spTree>
    <p:extLst>
      <p:ext uri="{BB962C8B-B14F-4D97-AF65-F5344CB8AC3E}">
        <p14:creationId xmlns:p14="http://schemas.microsoft.com/office/powerpoint/2010/main" val="48479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pPr marL="0" indent="0" algn="ctr">
              <a:buNone/>
            </a:pPr>
            <a:r>
              <a:rPr lang="en-GB" b="1" dirty="0" err="1"/>
              <a:t>Konfliktmønstret</a:t>
            </a:r>
            <a:r>
              <a:rPr lang="en-GB" b="1" dirty="0"/>
              <a:t> </a:t>
            </a:r>
            <a:r>
              <a:rPr lang="en-GB" b="1" dirty="0" err="1"/>
              <a:t>på</a:t>
            </a:r>
            <a:r>
              <a:rPr lang="en-GB" b="1" dirty="0"/>
              <a:t> </a:t>
            </a:r>
            <a:r>
              <a:rPr lang="en-GB" b="1" dirty="0" err="1"/>
              <a:t>det</a:t>
            </a:r>
            <a:r>
              <a:rPr lang="en-GB" b="1" dirty="0"/>
              <a:t> </a:t>
            </a:r>
            <a:r>
              <a:rPr lang="en-GB" b="1" dirty="0" err="1"/>
              <a:t>offentlige</a:t>
            </a:r>
            <a:r>
              <a:rPr lang="en-GB" b="1" dirty="0"/>
              <a:t> </a:t>
            </a:r>
            <a:r>
              <a:rPr lang="en-GB" b="1" dirty="0" err="1"/>
              <a:t>arbejdsmarked</a:t>
            </a:r>
            <a:endParaRPr lang="en-GB" b="1"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152716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Organisering</a:t>
            </a:r>
            <a:r>
              <a:rPr lang="en-GB" sz="2800" dirty="0"/>
              <a:t> </a:t>
            </a:r>
            <a:r>
              <a:rPr lang="en-GB" sz="2800" dirty="0" err="1"/>
              <a:t>og</a:t>
            </a:r>
            <a:r>
              <a:rPr lang="en-GB" sz="2800" dirty="0"/>
              <a:t> </a:t>
            </a:r>
            <a:r>
              <a:rPr lang="en-GB" sz="2800" dirty="0" err="1"/>
              <a:t>overenskomstdækning</a:t>
            </a:r>
            <a:endParaRPr lang="en-GB" sz="2800" dirty="0"/>
          </a:p>
        </p:txBody>
      </p:sp>
      <p:sp>
        <p:nvSpPr>
          <p:cNvPr id="3" name="Content Placeholder 2"/>
          <p:cNvSpPr>
            <a:spLocks noGrp="1"/>
          </p:cNvSpPr>
          <p:nvPr>
            <p:ph sz="half" idx="1"/>
          </p:nvPr>
        </p:nvSpPr>
        <p:spPr/>
        <p:txBody>
          <a:bodyPr/>
          <a:lstStyle/>
          <a:p>
            <a:pPr marL="0" indent="0">
              <a:buNone/>
            </a:pPr>
            <a:r>
              <a:rPr lang="en-GB" sz="2000" b="1" dirty="0" err="1"/>
              <a:t>Det</a:t>
            </a:r>
            <a:r>
              <a:rPr lang="en-GB" sz="2000" b="1" dirty="0"/>
              <a:t> </a:t>
            </a:r>
            <a:r>
              <a:rPr lang="en-GB" sz="2000" b="1" dirty="0" err="1"/>
              <a:t>offentlige</a:t>
            </a:r>
            <a:r>
              <a:rPr lang="en-GB" sz="2000" b="1" dirty="0"/>
              <a:t> </a:t>
            </a:r>
            <a:r>
              <a:rPr lang="en-GB" sz="2000" b="1" dirty="0" err="1"/>
              <a:t>område</a:t>
            </a:r>
            <a:endParaRPr lang="en-GB" sz="2000" b="1" dirty="0"/>
          </a:p>
          <a:p>
            <a:pPr marL="0" indent="0">
              <a:buNone/>
            </a:pPr>
            <a:endParaRPr lang="en-GB" sz="800" dirty="0"/>
          </a:p>
          <a:p>
            <a:r>
              <a:rPr lang="en-GB" sz="2000" dirty="0" err="1"/>
              <a:t>Organisationsgraden</a:t>
            </a:r>
            <a:r>
              <a:rPr lang="en-GB" sz="2000" dirty="0"/>
              <a:t> </a:t>
            </a:r>
            <a:r>
              <a:rPr lang="en-GB" sz="2000" dirty="0" err="1"/>
              <a:t>er</a:t>
            </a:r>
            <a:r>
              <a:rPr lang="en-GB" sz="2000" dirty="0"/>
              <a:t> </a:t>
            </a:r>
            <a:r>
              <a:rPr lang="en-GB" sz="2000" dirty="0" err="1"/>
              <a:t>generelt</a:t>
            </a:r>
            <a:r>
              <a:rPr lang="en-GB" sz="2000" dirty="0"/>
              <a:t> </a:t>
            </a:r>
            <a:r>
              <a:rPr lang="en-GB" sz="2000" dirty="0" err="1"/>
              <a:t>høj</a:t>
            </a:r>
            <a:r>
              <a:rPr lang="en-GB" sz="2000" dirty="0"/>
              <a:t> </a:t>
            </a:r>
            <a:r>
              <a:rPr lang="en-GB" sz="2000" dirty="0" err="1"/>
              <a:t>på</a:t>
            </a:r>
            <a:r>
              <a:rPr lang="en-GB" sz="2000" dirty="0"/>
              <a:t> </a:t>
            </a:r>
            <a:r>
              <a:rPr lang="en-GB" sz="2000" dirty="0" err="1"/>
              <a:t>lønmodtagerside</a:t>
            </a:r>
            <a:endParaRPr lang="en-GB" sz="2000" dirty="0"/>
          </a:p>
          <a:p>
            <a:pPr marL="0" indent="0">
              <a:buNone/>
            </a:pPr>
            <a:endParaRPr lang="en-GB" sz="800" dirty="0"/>
          </a:p>
          <a:p>
            <a:r>
              <a:rPr lang="en-GB" sz="2000" dirty="0" err="1"/>
              <a:t>Organisationsgraden</a:t>
            </a:r>
            <a:r>
              <a:rPr lang="en-GB" sz="2000" dirty="0"/>
              <a:t> </a:t>
            </a:r>
            <a:r>
              <a:rPr lang="en-GB" sz="2000" dirty="0" err="1"/>
              <a:t>er</a:t>
            </a:r>
            <a:r>
              <a:rPr lang="en-GB" sz="2000" dirty="0"/>
              <a:t> </a:t>
            </a:r>
            <a:r>
              <a:rPr lang="en-GB" sz="2000" dirty="0" err="1"/>
              <a:t>meget</a:t>
            </a:r>
            <a:r>
              <a:rPr lang="en-GB" sz="2000" dirty="0"/>
              <a:t> </a:t>
            </a:r>
            <a:r>
              <a:rPr lang="en-GB" sz="2000" dirty="0" err="1"/>
              <a:t>høj</a:t>
            </a:r>
            <a:r>
              <a:rPr lang="en-GB" sz="2000" dirty="0"/>
              <a:t> </a:t>
            </a:r>
            <a:r>
              <a:rPr lang="en-GB" sz="2000" dirty="0" err="1"/>
              <a:t>på</a:t>
            </a:r>
            <a:r>
              <a:rPr lang="en-GB" sz="2000" dirty="0"/>
              <a:t> </a:t>
            </a:r>
            <a:r>
              <a:rPr lang="en-GB" sz="2000" dirty="0" err="1"/>
              <a:t>arbejdsgiverside</a:t>
            </a:r>
            <a:endParaRPr lang="en-GB" sz="2000" dirty="0"/>
          </a:p>
          <a:p>
            <a:pPr marL="0" indent="0">
              <a:buNone/>
            </a:pPr>
            <a:endParaRPr lang="en-GB" sz="800" dirty="0"/>
          </a:p>
          <a:p>
            <a:r>
              <a:rPr lang="en-GB" sz="2000" dirty="0" err="1"/>
              <a:t>Alle</a:t>
            </a:r>
            <a:r>
              <a:rPr lang="en-GB" sz="2000" dirty="0"/>
              <a:t> </a:t>
            </a:r>
            <a:r>
              <a:rPr lang="en-GB" sz="2000" dirty="0" err="1"/>
              <a:t>institutioner</a:t>
            </a:r>
            <a:r>
              <a:rPr lang="en-GB" sz="2000" dirty="0"/>
              <a:t> </a:t>
            </a:r>
            <a:r>
              <a:rPr lang="en-GB" sz="2000" dirty="0" err="1"/>
              <a:t>og</a:t>
            </a:r>
            <a:r>
              <a:rPr lang="en-GB" sz="2000" dirty="0"/>
              <a:t> </a:t>
            </a:r>
            <a:r>
              <a:rPr lang="en-GB" sz="2000" dirty="0" err="1"/>
              <a:t>personalegrupper</a:t>
            </a:r>
            <a:r>
              <a:rPr lang="en-GB" sz="2000" dirty="0"/>
              <a:t> </a:t>
            </a:r>
            <a:r>
              <a:rPr lang="en-GB" sz="2000" dirty="0" err="1"/>
              <a:t>er</a:t>
            </a:r>
            <a:r>
              <a:rPr lang="en-GB" sz="2000" dirty="0"/>
              <a:t> </a:t>
            </a:r>
            <a:r>
              <a:rPr lang="en-GB" sz="2000" dirty="0" err="1"/>
              <a:t>i</a:t>
            </a:r>
            <a:r>
              <a:rPr lang="en-GB" sz="2000" dirty="0"/>
              <a:t> </a:t>
            </a:r>
            <a:r>
              <a:rPr lang="en-GB" sz="2000" dirty="0" err="1"/>
              <a:t>praksis</a:t>
            </a:r>
            <a:r>
              <a:rPr lang="en-GB" sz="2000" dirty="0"/>
              <a:t> </a:t>
            </a:r>
            <a:r>
              <a:rPr lang="en-GB" sz="2000" dirty="0" err="1"/>
              <a:t>overenskomstdækket</a:t>
            </a:r>
            <a:endParaRPr lang="en-GB" sz="2000" dirty="0"/>
          </a:p>
        </p:txBody>
      </p:sp>
      <p:sp>
        <p:nvSpPr>
          <p:cNvPr id="4" name="Content Placeholder 3"/>
          <p:cNvSpPr>
            <a:spLocks noGrp="1"/>
          </p:cNvSpPr>
          <p:nvPr>
            <p:ph sz="half" idx="2"/>
          </p:nvPr>
        </p:nvSpPr>
        <p:spPr/>
        <p:txBody>
          <a:bodyPr/>
          <a:lstStyle/>
          <a:p>
            <a:pPr marL="0" indent="0">
              <a:buNone/>
            </a:pPr>
            <a:r>
              <a:rPr lang="en-GB" sz="2000" b="1" dirty="0" err="1"/>
              <a:t>Det</a:t>
            </a:r>
            <a:r>
              <a:rPr lang="en-GB" sz="2000" b="1" dirty="0"/>
              <a:t> private </a:t>
            </a:r>
            <a:r>
              <a:rPr lang="en-GB" sz="2000" b="1" dirty="0" err="1"/>
              <a:t>område</a:t>
            </a:r>
            <a:endParaRPr lang="en-GB" sz="2000" b="1" dirty="0"/>
          </a:p>
          <a:p>
            <a:pPr marL="0" indent="0">
              <a:buNone/>
            </a:pPr>
            <a:endParaRPr lang="en-GB" sz="800" dirty="0"/>
          </a:p>
          <a:p>
            <a:r>
              <a:rPr lang="en-GB" sz="2000" dirty="0" err="1"/>
              <a:t>Organisationsgraden</a:t>
            </a:r>
            <a:r>
              <a:rPr lang="en-GB" sz="2000" dirty="0"/>
              <a:t> </a:t>
            </a:r>
            <a:r>
              <a:rPr lang="en-GB" sz="2000" dirty="0" err="1"/>
              <a:t>er</a:t>
            </a:r>
            <a:r>
              <a:rPr lang="en-GB" sz="2000" dirty="0"/>
              <a:t> </a:t>
            </a:r>
            <a:r>
              <a:rPr lang="en-GB" sz="2000" dirty="0" err="1"/>
              <a:t>lavere</a:t>
            </a:r>
            <a:r>
              <a:rPr lang="en-GB" sz="2000" dirty="0"/>
              <a:t> og mere </a:t>
            </a:r>
            <a:r>
              <a:rPr lang="en-GB" sz="2000" dirty="0" err="1"/>
              <a:t>svingende</a:t>
            </a:r>
            <a:r>
              <a:rPr lang="en-GB" sz="2000" dirty="0"/>
              <a:t> </a:t>
            </a:r>
            <a:r>
              <a:rPr lang="en-GB" sz="2000" dirty="0" err="1"/>
              <a:t>på</a:t>
            </a:r>
            <a:r>
              <a:rPr lang="en-GB" sz="2000" dirty="0"/>
              <a:t> </a:t>
            </a:r>
            <a:r>
              <a:rPr lang="en-GB" sz="2000" dirty="0" err="1"/>
              <a:t>lønmodtagerside</a:t>
            </a:r>
            <a:endParaRPr lang="en-GB" sz="2000" dirty="0"/>
          </a:p>
          <a:p>
            <a:pPr marL="0" indent="0">
              <a:buNone/>
            </a:pPr>
            <a:endParaRPr lang="en-GB" sz="800" dirty="0"/>
          </a:p>
          <a:p>
            <a:r>
              <a:rPr lang="en-GB" sz="2000" dirty="0" err="1"/>
              <a:t>Organisationsgraden</a:t>
            </a:r>
            <a:r>
              <a:rPr lang="en-GB" sz="2000" dirty="0"/>
              <a:t> </a:t>
            </a:r>
            <a:r>
              <a:rPr lang="en-GB" sz="2000" dirty="0" err="1"/>
              <a:t>er</a:t>
            </a:r>
            <a:r>
              <a:rPr lang="en-GB" sz="2000" dirty="0"/>
              <a:t> </a:t>
            </a:r>
            <a:r>
              <a:rPr lang="en-GB" sz="2000" dirty="0" err="1"/>
              <a:t>væsentligt</a:t>
            </a:r>
            <a:r>
              <a:rPr lang="en-GB" sz="2000" dirty="0"/>
              <a:t> </a:t>
            </a:r>
            <a:r>
              <a:rPr lang="en-GB" sz="2000" dirty="0" err="1"/>
              <a:t>lavere</a:t>
            </a:r>
            <a:r>
              <a:rPr lang="en-GB" sz="2000" dirty="0"/>
              <a:t> </a:t>
            </a:r>
            <a:r>
              <a:rPr lang="en-GB" sz="2000" dirty="0" err="1"/>
              <a:t>og</a:t>
            </a:r>
            <a:r>
              <a:rPr lang="en-GB" sz="2000" dirty="0"/>
              <a:t> mere </a:t>
            </a:r>
            <a:r>
              <a:rPr lang="en-GB" sz="2000" dirty="0" err="1"/>
              <a:t>svingende</a:t>
            </a:r>
            <a:r>
              <a:rPr lang="en-GB" sz="2000" dirty="0"/>
              <a:t> </a:t>
            </a:r>
            <a:r>
              <a:rPr lang="en-GB" sz="2000" dirty="0" err="1"/>
              <a:t>på</a:t>
            </a:r>
            <a:r>
              <a:rPr lang="en-GB" sz="2000" dirty="0"/>
              <a:t> </a:t>
            </a:r>
            <a:r>
              <a:rPr lang="en-GB" sz="2000" dirty="0" err="1"/>
              <a:t>arbejdsgiverside</a:t>
            </a:r>
            <a:endParaRPr lang="en-GB" sz="2000" dirty="0"/>
          </a:p>
          <a:p>
            <a:pPr marL="0" indent="0">
              <a:buNone/>
            </a:pPr>
            <a:endParaRPr lang="en-GB" sz="800" dirty="0"/>
          </a:p>
          <a:p>
            <a:r>
              <a:rPr lang="en-GB" sz="2000" dirty="0" err="1"/>
              <a:t>En</a:t>
            </a:r>
            <a:r>
              <a:rPr lang="en-GB" sz="2000" dirty="0"/>
              <a:t> del </a:t>
            </a:r>
            <a:r>
              <a:rPr lang="en-GB" sz="2000" dirty="0" err="1"/>
              <a:t>arbejdsgivere</a:t>
            </a:r>
            <a:r>
              <a:rPr lang="en-GB" sz="2000" dirty="0"/>
              <a:t> </a:t>
            </a:r>
            <a:r>
              <a:rPr lang="en-GB" sz="2000" dirty="0" err="1"/>
              <a:t>og</a:t>
            </a:r>
            <a:r>
              <a:rPr lang="en-GB" sz="2000" dirty="0"/>
              <a:t> </a:t>
            </a:r>
            <a:r>
              <a:rPr lang="en-GB" sz="2000" dirty="0" err="1"/>
              <a:t>personale-grupper</a:t>
            </a:r>
            <a:r>
              <a:rPr lang="en-GB" sz="2000" dirty="0"/>
              <a:t> </a:t>
            </a:r>
            <a:r>
              <a:rPr lang="en-GB" sz="2000" dirty="0" err="1"/>
              <a:t>ikke</a:t>
            </a:r>
            <a:r>
              <a:rPr lang="en-GB" sz="2000" dirty="0"/>
              <a:t> </a:t>
            </a:r>
            <a:r>
              <a:rPr lang="en-GB" sz="2000" dirty="0" err="1"/>
              <a:t>omfattet</a:t>
            </a:r>
            <a:r>
              <a:rPr lang="en-GB" sz="2000" dirty="0"/>
              <a:t> </a:t>
            </a:r>
            <a:r>
              <a:rPr lang="en-GB" sz="2000" dirty="0" err="1"/>
              <a:t>af</a:t>
            </a:r>
            <a:r>
              <a:rPr lang="en-GB" sz="2000" dirty="0"/>
              <a:t> </a:t>
            </a:r>
            <a:r>
              <a:rPr lang="en-GB" sz="2000" dirty="0" err="1"/>
              <a:t>overenskomst</a:t>
            </a:r>
            <a:r>
              <a:rPr lang="en-GB" sz="2000" dirty="0"/>
              <a:t>  </a:t>
            </a:r>
          </a:p>
        </p:txBody>
      </p:sp>
      <p:sp>
        <p:nvSpPr>
          <p:cNvPr id="5" name="Date Placeholder 4"/>
          <p:cNvSpPr>
            <a:spLocks noGrp="1"/>
          </p:cNvSpPr>
          <p:nvPr>
            <p:ph type="dt" sz="half" idx="10"/>
          </p:nvPr>
        </p:nvSpPr>
        <p:spPr/>
        <p:txBody>
          <a:bodyPr/>
          <a:lstStyle/>
          <a:p>
            <a:fld id="{EE4FFEAA-BA47-4F55-BB2A-ABDD4DBF5CDE}" type="datetime1">
              <a:rPr lang="da-DK" smtClean="0"/>
              <a:t>12-09-2022</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12</a:t>
            </a:fld>
            <a:endParaRPr lang="da-DK" dirty="0"/>
          </a:p>
        </p:txBody>
      </p:sp>
    </p:spTree>
    <p:extLst>
      <p:ext uri="{BB962C8B-B14F-4D97-AF65-F5344CB8AC3E}">
        <p14:creationId xmlns:p14="http://schemas.microsoft.com/office/powerpoint/2010/main" val="8055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Fra </a:t>
            </a:r>
            <a:r>
              <a:rPr lang="en-GB" sz="2800" dirty="0" err="1"/>
              <a:t>lavt</a:t>
            </a:r>
            <a:r>
              <a:rPr lang="en-GB" sz="2800" dirty="0"/>
              <a:t> </a:t>
            </a:r>
            <a:r>
              <a:rPr lang="en-GB" sz="2800" dirty="0" err="1"/>
              <a:t>til</a:t>
            </a:r>
            <a:r>
              <a:rPr lang="en-GB" sz="2800" dirty="0"/>
              <a:t> </a:t>
            </a:r>
            <a:r>
              <a:rPr lang="en-GB" sz="2800" dirty="0" err="1"/>
              <a:t>højt</a:t>
            </a:r>
            <a:r>
              <a:rPr lang="en-GB" sz="2800" dirty="0"/>
              <a:t> </a:t>
            </a:r>
            <a:r>
              <a:rPr lang="en-GB" sz="2800" dirty="0" err="1"/>
              <a:t>konfliktniveau</a:t>
            </a:r>
            <a:r>
              <a:rPr lang="en-GB" sz="2800" dirty="0"/>
              <a:t> </a:t>
            </a:r>
            <a:r>
              <a:rPr lang="en-GB" sz="2800" dirty="0" err="1"/>
              <a:t>på</a:t>
            </a:r>
            <a:r>
              <a:rPr lang="en-GB" sz="2800" dirty="0"/>
              <a:t> </a:t>
            </a:r>
            <a:r>
              <a:rPr lang="en-GB" sz="2800" dirty="0" err="1"/>
              <a:t>det</a:t>
            </a:r>
            <a:r>
              <a:rPr lang="en-GB" sz="2800" dirty="0"/>
              <a:t> </a:t>
            </a:r>
            <a:r>
              <a:rPr lang="en-GB" sz="2800" dirty="0" err="1"/>
              <a:t>offentlige</a:t>
            </a:r>
            <a:r>
              <a:rPr lang="en-GB" sz="2800" dirty="0"/>
              <a:t> </a:t>
            </a:r>
            <a:r>
              <a:rPr lang="en-GB" sz="2800" dirty="0" err="1"/>
              <a:t>område</a:t>
            </a:r>
            <a:endParaRPr lang="en-GB" sz="2800" dirty="0"/>
          </a:p>
        </p:txBody>
      </p:sp>
      <p:sp>
        <p:nvSpPr>
          <p:cNvPr id="3" name="Content Placeholder 2"/>
          <p:cNvSpPr>
            <a:spLocks noGrp="1"/>
          </p:cNvSpPr>
          <p:nvPr>
            <p:ph sz="half" idx="1"/>
          </p:nvPr>
        </p:nvSpPr>
        <p:spPr/>
        <p:txBody>
          <a:bodyPr/>
          <a:lstStyle/>
          <a:p>
            <a:pPr marL="0" indent="0">
              <a:buNone/>
            </a:pPr>
            <a:r>
              <a:rPr lang="en-GB" sz="2000" b="1" dirty="0" err="1"/>
              <a:t>Det</a:t>
            </a:r>
            <a:r>
              <a:rPr lang="en-GB" sz="2000" b="1" dirty="0"/>
              <a:t> </a:t>
            </a:r>
            <a:r>
              <a:rPr lang="en-GB" sz="2000" b="1" dirty="0" err="1"/>
              <a:t>offentlige</a:t>
            </a:r>
            <a:r>
              <a:rPr lang="en-GB" sz="2000" b="1" dirty="0"/>
              <a:t> </a:t>
            </a:r>
            <a:r>
              <a:rPr lang="en-GB" sz="2000" b="1" dirty="0" err="1"/>
              <a:t>område</a:t>
            </a:r>
            <a:endParaRPr lang="en-GB" sz="2000" b="1" dirty="0"/>
          </a:p>
          <a:p>
            <a:pPr marL="0" indent="0">
              <a:buNone/>
            </a:pPr>
            <a:endParaRPr lang="en-GB" sz="800" b="1" dirty="0"/>
          </a:p>
          <a:p>
            <a:r>
              <a:rPr lang="en-GB" sz="2000" dirty="0" err="1"/>
              <a:t>Det</a:t>
            </a:r>
            <a:r>
              <a:rPr lang="en-GB" sz="2000" dirty="0"/>
              <a:t> </a:t>
            </a:r>
            <a:r>
              <a:rPr lang="en-GB" sz="2000" dirty="0" err="1"/>
              <a:t>offentlige</a:t>
            </a:r>
            <a:r>
              <a:rPr lang="en-GB" sz="2000" dirty="0"/>
              <a:t> </a:t>
            </a:r>
            <a:r>
              <a:rPr lang="en-GB" sz="2000" dirty="0" err="1"/>
              <a:t>område</a:t>
            </a:r>
            <a:r>
              <a:rPr lang="en-GB" sz="2000" dirty="0"/>
              <a:t> </a:t>
            </a:r>
            <a:r>
              <a:rPr lang="en-GB" sz="2000" dirty="0" err="1" smtClean="0"/>
              <a:t>har</a:t>
            </a:r>
            <a:r>
              <a:rPr lang="en-GB" sz="2000" dirty="0" smtClean="0"/>
              <a:t> </a:t>
            </a:r>
            <a:r>
              <a:rPr lang="en-GB" sz="2000" dirty="0" err="1" smtClean="0"/>
              <a:t>historisk</a:t>
            </a:r>
            <a:r>
              <a:rPr lang="en-GB" sz="2000" dirty="0" smtClean="0"/>
              <a:t> </a:t>
            </a:r>
            <a:r>
              <a:rPr lang="en-GB" sz="2000" dirty="0" err="1" smtClean="0"/>
              <a:t>været</a:t>
            </a:r>
            <a:r>
              <a:rPr lang="en-GB" sz="2000" dirty="0" smtClean="0"/>
              <a:t> </a:t>
            </a:r>
            <a:r>
              <a:rPr lang="en-GB" sz="2000" dirty="0" err="1" smtClean="0"/>
              <a:t>fredeligt</a:t>
            </a:r>
            <a:r>
              <a:rPr lang="en-GB" sz="2000" dirty="0" smtClean="0"/>
              <a:t>, men </a:t>
            </a:r>
            <a:r>
              <a:rPr lang="en-GB" sz="2000" dirty="0" err="1" smtClean="0"/>
              <a:t>er</a:t>
            </a:r>
            <a:r>
              <a:rPr lang="en-GB" sz="2000" dirty="0" smtClean="0"/>
              <a:t> </a:t>
            </a:r>
            <a:r>
              <a:rPr lang="en-GB" sz="2000" dirty="0" err="1" smtClean="0"/>
              <a:t>blevet</a:t>
            </a:r>
            <a:r>
              <a:rPr lang="en-GB" sz="2000" dirty="0" smtClean="0"/>
              <a:t> </a:t>
            </a:r>
            <a:r>
              <a:rPr lang="en-GB" sz="2000" dirty="0" err="1" smtClean="0"/>
              <a:t>konfliktfyldt</a:t>
            </a:r>
            <a:endParaRPr lang="en-GB" sz="2000" dirty="0"/>
          </a:p>
          <a:p>
            <a:pPr marL="0" indent="0">
              <a:buNone/>
            </a:pPr>
            <a:endParaRPr lang="en-GB" sz="800" dirty="0"/>
          </a:p>
          <a:p>
            <a:r>
              <a:rPr lang="en-GB" sz="2000" dirty="0" err="1"/>
              <a:t>Konflikter</a:t>
            </a:r>
            <a:r>
              <a:rPr lang="en-GB" sz="2000" dirty="0"/>
              <a:t> </a:t>
            </a:r>
            <a:r>
              <a:rPr lang="en-GB" sz="2000" dirty="0" err="1"/>
              <a:t>i</a:t>
            </a:r>
            <a:r>
              <a:rPr lang="en-GB" sz="2000" dirty="0"/>
              <a:t> 1995, 1999, 2008, 2013 </a:t>
            </a:r>
            <a:r>
              <a:rPr lang="en-GB" sz="2000" dirty="0" err="1"/>
              <a:t>og</a:t>
            </a:r>
            <a:r>
              <a:rPr lang="en-GB" sz="2000" dirty="0"/>
              <a:t> 2021</a:t>
            </a:r>
          </a:p>
          <a:p>
            <a:pPr marL="0" indent="0">
              <a:buNone/>
            </a:pPr>
            <a:endParaRPr lang="en-GB" sz="800" dirty="0"/>
          </a:p>
          <a:p>
            <a:r>
              <a:rPr lang="en-GB" sz="2000" dirty="0"/>
              <a:t>I 2018 </a:t>
            </a:r>
            <a:r>
              <a:rPr lang="en-GB" sz="2000" dirty="0" err="1"/>
              <a:t>var</a:t>
            </a:r>
            <a:r>
              <a:rPr lang="en-GB" sz="2000" dirty="0"/>
              <a:t> </a:t>
            </a:r>
            <a:r>
              <a:rPr lang="en-GB" sz="2000" dirty="0" err="1"/>
              <a:t>det</a:t>
            </a:r>
            <a:r>
              <a:rPr lang="en-GB" sz="2000" dirty="0"/>
              <a:t> </a:t>
            </a:r>
            <a:r>
              <a:rPr lang="en-GB" sz="2000" dirty="0" err="1"/>
              <a:t>lige</a:t>
            </a:r>
            <a:r>
              <a:rPr lang="en-GB" sz="2000" dirty="0"/>
              <a:t> </a:t>
            </a:r>
            <a:r>
              <a:rPr lang="en-GB" sz="2000" dirty="0" err="1"/>
              <a:t>ved</a:t>
            </a:r>
            <a:r>
              <a:rPr lang="en-GB" sz="2000" dirty="0"/>
              <a:t> at </a:t>
            </a:r>
            <a:r>
              <a:rPr lang="en-GB" sz="2000" dirty="0" err="1"/>
              <a:t>ende</a:t>
            </a:r>
            <a:r>
              <a:rPr lang="en-GB" sz="2000" dirty="0"/>
              <a:t> med </a:t>
            </a:r>
            <a:r>
              <a:rPr lang="en-GB" sz="2000" dirty="0" err="1" smtClean="0"/>
              <a:t>konflikt</a:t>
            </a:r>
            <a:r>
              <a:rPr lang="en-GB" sz="2000" dirty="0" smtClean="0"/>
              <a:t> for </a:t>
            </a:r>
            <a:r>
              <a:rPr lang="en-GB" sz="2000" dirty="0"/>
              <a:t>hele </a:t>
            </a:r>
            <a:r>
              <a:rPr lang="en-GB" sz="2000" dirty="0" err="1"/>
              <a:t>det</a:t>
            </a:r>
            <a:r>
              <a:rPr lang="en-GB" sz="2000" dirty="0"/>
              <a:t> </a:t>
            </a:r>
            <a:r>
              <a:rPr lang="en-GB" sz="2000" dirty="0" err="1"/>
              <a:t>offentlige</a:t>
            </a:r>
            <a:r>
              <a:rPr lang="en-GB" sz="2000" dirty="0"/>
              <a:t> </a:t>
            </a:r>
            <a:r>
              <a:rPr lang="en-GB" sz="2000" dirty="0" err="1"/>
              <a:t>område</a:t>
            </a:r>
            <a:endParaRPr lang="en-GB" sz="2000" dirty="0"/>
          </a:p>
          <a:p>
            <a:pPr marL="0" indent="0">
              <a:buNone/>
            </a:pPr>
            <a:endParaRPr lang="en-GB" b="1" dirty="0"/>
          </a:p>
        </p:txBody>
      </p:sp>
      <p:sp>
        <p:nvSpPr>
          <p:cNvPr id="4" name="Content Placeholder 3"/>
          <p:cNvSpPr>
            <a:spLocks noGrp="1"/>
          </p:cNvSpPr>
          <p:nvPr>
            <p:ph sz="half" idx="2"/>
          </p:nvPr>
        </p:nvSpPr>
        <p:spPr/>
        <p:txBody>
          <a:bodyPr/>
          <a:lstStyle/>
          <a:p>
            <a:pPr marL="0" indent="0">
              <a:buNone/>
            </a:pPr>
            <a:r>
              <a:rPr lang="en-GB" sz="2000" b="1" dirty="0" err="1"/>
              <a:t>Det</a:t>
            </a:r>
            <a:r>
              <a:rPr lang="en-GB" sz="2000" b="1" dirty="0"/>
              <a:t> private </a:t>
            </a:r>
            <a:r>
              <a:rPr lang="en-GB" sz="2000" b="1" dirty="0" err="1"/>
              <a:t>område</a:t>
            </a:r>
            <a:endParaRPr lang="en-GB" sz="2000" b="1" dirty="0"/>
          </a:p>
          <a:p>
            <a:pPr marL="0" indent="0">
              <a:buNone/>
            </a:pPr>
            <a:endParaRPr lang="en-GB" sz="800" dirty="0"/>
          </a:p>
          <a:p>
            <a:r>
              <a:rPr lang="en-GB" sz="2000" dirty="0"/>
              <a:t>DA’s </a:t>
            </a:r>
            <a:r>
              <a:rPr lang="en-GB" sz="2000" dirty="0" err="1"/>
              <a:t>og</a:t>
            </a:r>
            <a:r>
              <a:rPr lang="en-GB" sz="2000" dirty="0"/>
              <a:t> LO’s </a:t>
            </a:r>
            <a:r>
              <a:rPr lang="en-GB" sz="2000" dirty="0" err="1"/>
              <a:t>område</a:t>
            </a:r>
            <a:r>
              <a:rPr lang="en-GB" sz="2000" dirty="0"/>
              <a:t> </a:t>
            </a:r>
            <a:r>
              <a:rPr lang="en-GB" sz="2000" dirty="0" err="1" smtClean="0"/>
              <a:t>har</a:t>
            </a:r>
            <a:r>
              <a:rPr lang="en-GB" sz="2000" dirty="0" smtClean="0"/>
              <a:t> </a:t>
            </a:r>
            <a:r>
              <a:rPr lang="en-GB" sz="2000" dirty="0" err="1" smtClean="0"/>
              <a:t>været</a:t>
            </a:r>
            <a:r>
              <a:rPr lang="en-GB" sz="2000" dirty="0" smtClean="0"/>
              <a:t> </a:t>
            </a:r>
            <a:r>
              <a:rPr lang="en-GB" sz="2000" dirty="0" err="1" smtClean="0"/>
              <a:t>det</a:t>
            </a:r>
            <a:r>
              <a:rPr lang="en-GB" sz="2000" dirty="0" smtClean="0"/>
              <a:t> </a:t>
            </a:r>
            <a:r>
              <a:rPr lang="en-GB" sz="2000" dirty="0" err="1" smtClean="0"/>
              <a:t>mest</a:t>
            </a:r>
            <a:r>
              <a:rPr lang="en-GB" sz="2000" dirty="0" smtClean="0"/>
              <a:t> </a:t>
            </a:r>
            <a:r>
              <a:rPr lang="en-GB" sz="2000" dirty="0" err="1" smtClean="0"/>
              <a:t>konfliktfyldte</a:t>
            </a:r>
            <a:r>
              <a:rPr lang="en-GB" sz="2000" dirty="0" smtClean="0"/>
              <a:t>, men </a:t>
            </a:r>
            <a:r>
              <a:rPr lang="en-GB" sz="2000" dirty="0" err="1" smtClean="0"/>
              <a:t>er</a:t>
            </a:r>
            <a:r>
              <a:rPr lang="en-GB" sz="2000" dirty="0" smtClean="0"/>
              <a:t> </a:t>
            </a:r>
            <a:r>
              <a:rPr lang="en-GB" sz="2000" dirty="0" err="1" smtClean="0"/>
              <a:t>blevet</a:t>
            </a:r>
            <a:r>
              <a:rPr lang="en-GB" sz="2000" dirty="0" smtClean="0"/>
              <a:t> </a:t>
            </a:r>
            <a:r>
              <a:rPr lang="en-GB" sz="2000" dirty="0" err="1" smtClean="0"/>
              <a:t>fredeligt</a:t>
            </a:r>
            <a:endParaRPr lang="en-GB" sz="2000" dirty="0"/>
          </a:p>
          <a:p>
            <a:pPr marL="0" indent="0">
              <a:buNone/>
            </a:pPr>
            <a:endParaRPr lang="en-GB" sz="800" dirty="0"/>
          </a:p>
          <a:p>
            <a:r>
              <a:rPr lang="en-GB" sz="2000" dirty="0" err="1"/>
              <a:t>Storkonflikt</a:t>
            </a:r>
            <a:r>
              <a:rPr lang="en-GB" sz="2000" dirty="0"/>
              <a:t> </a:t>
            </a:r>
            <a:r>
              <a:rPr lang="en-GB" sz="2000" dirty="0" err="1"/>
              <a:t>og</a:t>
            </a:r>
            <a:r>
              <a:rPr lang="en-GB" sz="2000" dirty="0"/>
              <a:t> </a:t>
            </a:r>
            <a:r>
              <a:rPr lang="en-GB" sz="2000" dirty="0" err="1"/>
              <a:t>lovindgreb</a:t>
            </a:r>
            <a:r>
              <a:rPr lang="en-GB" sz="2000" dirty="0"/>
              <a:t> </a:t>
            </a:r>
            <a:r>
              <a:rPr lang="en-GB" sz="2000" dirty="0" err="1"/>
              <a:t>i</a:t>
            </a:r>
            <a:r>
              <a:rPr lang="en-GB" sz="2000" dirty="0"/>
              <a:t> 1975, 1977, 1979, 1985 </a:t>
            </a:r>
            <a:r>
              <a:rPr lang="en-GB" sz="2000" dirty="0" err="1"/>
              <a:t>og</a:t>
            </a:r>
            <a:r>
              <a:rPr lang="en-GB" sz="2000" dirty="0"/>
              <a:t> 1998</a:t>
            </a:r>
          </a:p>
          <a:p>
            <a:pPr marL="0" indent="0">
              <a:buNone/>
            </a:pPr>
            <a:endParaRPr lang="en-GB" sz="800" dirty="0"/>
          </a:p>
          <a:p>
            <a:r>
              <a:rPr lang="en-GB" sz="2000" dirty="0" err="1"/>
              <a:t>Siden</a:t>
            </a:r>
            <a:r>
              <a:rPr lang="en-GB" sz="2000" dirty="0"/>
              <a:t> 1998 </a:t>
            </a:r>
            <a:r>
              <a:rPr lang="en-GB" sz="2000" dirty="0" err="1"/>
              <a:t>har</a:t>
            </a:r>
            <a:r>
              <a:rPr lang="en-GB" sz="2000" dirty="0"/>
              <a:t> der </a:t>
            </a:r>
            <a:r>
              <a:rPr lang="en-GB" sz="2000" dirty="0" err="1"/>
              <a:t>ikke</a:t>
            </a:r>
            <a:r>
              <a:rPr lang="en-GB" sz="2000" dirty="0"/>
              <a:t> </a:t>
            </a:r>
            <a:r>
              <a:rPr lang="en-GB" sz="2000" dirty="0" err="1"/>
              <a:t>været</a:t>
            </a:r>
            <a:r>
              <a:rPr lang="en-GB" sz="2000" dirty="0"/>
              <a:t> </a:t>
            </a:r>
            <a:r>
              <a:rPr lang="en-GB" sz="2000" dirty="0" err="1" smtClean="0"/>
              <a:t>en</a:t>
            </a:r>
            <a:r>
              <a:rPr lang="en-GB" sz="2000" dirty="0" smtClean="0"/>
              <a:t> (</a:t>
            </a:r>
            <a:r>
              <a:rPr lang="en-GB" sz="2000" dirty="0" err="1" smtClean="0"/>
              <a:t>stor</a:t>
            </a:r>
            <a:r>
              <a:rPr lang="en-GB" sz="2000" dirty="0" smtClean="0"/>
              <a:t>)</a:t>
            </a:r>
            <a:r>
              <a:rPr lang="en-GB" sz="2000" dirty="0" err="1" smtClean="0"/>
              <a:t>konflikt</a:t>
            </a:r>
            <a:r>
              <a:rPr lang="en-GB" sz="2000" dirty="0" smtClean="0"/>
              <a:t> </a:t>
            </a:r>
            <a:r>
              <a:rPr lang="en-GB" sz="2000" dirty="0" err="1"/>
              <a:t>på</a:t>
            </a:r>
            <a:r>
              <a:rPr lang="en-GB" sz="2000" dirty="0"/>
              <a:t> </a:t>
            </a:r>
            <a:r>
              <a:rPr lang="en-GB" sz="2000" dirty="0" err="1"/>
              <a:t>det</a:t>
            </a:r>
            <a:r>
              <a:rPr lang="en-GB" sz="2000" dirty="0"/>
              <a:t> private </a:t>
            </a:r>
            <a:r>
              <a:rPr lang="en-GB" sz="2000" dirty="0" err="1"/>
              <a:t>område</a:t>
            </a:r>
            <a:endParaRPr lang="en-GB" sz="2000" dirty="0"/>
          </a:p>
          <a:p>
            <a:pPr marL="0" indent="0">
              <a:buNone/>
            </a:pPr>
            <a:endParaRPr lang="en-GB" dirty="0"/>
          </a:p>
          <a:p>
            <a:endParaRPr lang="en-GB" dirty="0"/>
          </a:p>
        </p:txBody>
      </p:sp>
      <p:sp>
        <p:nvSpPr>
          <p:cNvPr id="5" name="Date Placeholder 4"/>
          <p:cNvSpPr>
            <a:spLocks noGrp="1"/>
          </p:cNvSpPr>
          <p:nvPr>
            <p:ph type="dt" sz="half" idx="10"/>
          </p:nvPr>
        </p:nvSpPr>
        <p:spPr/>
        <p:txBody>
          <a:bodyPr/>
          <a:lstStyle/>
          <a:p>
            <a:fld id="{EE4FFEAA-BA47-4F55-BB2A-ABDD4DBF5CDE}" type="datetime1">
              <a:rPr lang="da-DK" smtClean="0"/>
              <a:t>12-09-2022</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312221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Konflikterne</a:t>
            </a:r>
            <a:r>
              <a:rPr lang="en-GB" sz="2800" dirty="0"/>
              <a:t> </a:t>
            </a:r>
            <a:r>
              <a:rPr lang="en-GB" sz="2800" dirty="0" err="1"/>
              <a:t>på</a:t>
            </a:r>
            <a:r>
              <a:rPr lang="en-GB" sz="2800" dirty="0"/>
              <a:t> </a:t>
            </a:r>
            <a:r>
              <a:rPr lang="en-GB" sz="2800" dirty="0" err="1"/>
              <a:t>det</a:t>
            </a:r>
            <a:r>
              <a:rPr lang="en-GB" sz="2800" dirty="0"/>
              <a:t> </a:t>
            </a:r>
            <a:r>
              <a:rPr lang="en-GB" sz="2800" dirty="0" err="1"/>
              <a:t>offentlige</a:t>
            </a:r>
            <a:r>
              <a:rPr lang="en-GB" sz="2800" dirty="0"/>
              <a:t> </a:t>
            </a:r>
            <a:r>
              <a:rPr lang="en-GB" sz="2800" dirty="0" err="1"/>
              <a:t>arbejdsmarked</a:t>
            </a:r>
            <a:endParaRPr lang="en-GB" sz="2800" dirty="0"/>
          </a:p>
        </p:txBody>
      </p:sp>
      <p:sp>
        <p:nvSpPr>
          <p:cNvPr id="3" name="Content Placeholder 2"/>
          <p:cNvSpPr>
            <a:spLocks noGrp="1"/>
          </p:cNvSpPr>
          <p:nvPr>
            <p:ph idx="1"/>
          </p:nvPr>
        </p:nvSpPr>
        <p:spPr/>
        <p:txBody>
          <a:bodyPr/>
          <a:lstStyle/>
          <a:p>
            <a:r>
              <a:rPr lang="en-GB" sz="2000" b="1" dirty="0"/>
              <a:t>1995</a:t>
            </a:r>
            <a:r>
              <a:rPr lang="en-GB" sz="2000" dirty="0"/>
              <a:t>: </a:t>
            </a:r>
            <a:r>
              <a:rPr lang="en-GB" sz="2000" dirty="0" err="1"/>
              <a:t>Sygeplejerskestrejke</a:t>
            </a:r>
            <a:r>
              <a:rPr lang="en-GB" sz="2000" dirty="0"/>
              <a:t> </a:t>
            </a:r>
            <a:r>
              <a:rPr lang="en-GB" sz="2000" dirty="0" err="1"/>
              <a:t>i</a:t>
            </a:r>
            <a:r>
              <a:rPr lang="en-GB" sz="2000" dirty="0"/>
              <a:t> 4 </a:t>
            </a:r>
            <a:r>
              <a:rPr lang="en-GB" sz="2000" dirty="0" err="1"/>
              <a:t>uger</a:t>
            </a:r>
            <a:r>
              <a:rPr lang="en-GB" sz="2000" dirty="0"/>
              <a:t> – </a:t>
            </a:r>
            <a:r>
              <a:rPr lang="en-GB" sz="2000" dirty="0" err="1"/>
              <a:t>endte</a:t>
            </a:r>
            <a:r>
              <a:rPr lang="en-GB" sz="2000" dirty="0"/>
              <a:t> med </a:t>
            </a:r>
            <a:r>
              <a:rPr lang="en-GB" sz="2000" dirty="0" err="1"/>
              <a:t>lovindgreb</a:t>
            </a:r>
            <a:r>
              <a:rPr lang="en-GB" sz="2000" dirty="0"/>
              <a:t> </a:t>
            </a:r>
          </a:p>
          <a:p>
            <a:pPr marL="0" indent="0">
              <a:buNone/>
            </a:pPr>
            <a:endParaRPr lang="en-GB" sz="800" dirty="0"/>
          </a:p>
          <a:p>
            <a:r>
              <a:rPr lang="en-GB" sz="2000" b="1" dirty="0"/>
              <a:t>1999</a:t>
            </a:r>
            <a:r>
              <a:rPr lang="en-GB" sz="2000" dirty="0"/>
              <a:t>: </a:t>
            </a:r>
            <a:r>
              <a:rPr lang="en-GB" sz="2000" dirty="0" err="1"/>
              <a:t>Sygeplejerskestrejke</a:t>
            </a:r>
            <a:r>
              <a:rPr lang="en-GB" sz="2000" dirty="0"/>
              <a:t> </a:t>
            </a:r>
            <a:r>
              <a:rPr lang="en-GB" sz="2000" dirty="0" err="1"/>
              <a:t>i</a:t>
            </a:r>
            <a:r>
              <a:rPr lang="en-GB" sz="2000" dirty="0"/>
              <a:t> </a:t>
            </a:r>
            <a:r>
              <a:rPr lang="en-GB" sz="2000" dirty="0" err="1"/>
              <a:t>én</a:t>
            </a:r>
            <a:r>
              <a:rPr lang="en-GB" sz="2000" dirty="0"/>
              <a:t> </a:t>
            </a:r>
            <a:r>
              <a:rPr lang="en-GB" sz="2000" dirty="0" err="1"/>
              <a:t>uge</a:t>
            </a:r>
            <a:r>
              <a:rPr lang="en-GB" sz="2000" dirty="0"/>
              <a:t> – </a:t>
            </a:r>
            <a:r>
              <a:rPr lang="en-GB" sz="2000" dirty="0" err="1"/>
              <a:t>endte</a:t>
            </a:r>
            <a:r>
              <a:rPr lang="en-GB" sz="2000" dirty="0"/>
              <a:t> med </a:t>
            </a:r>
            <a:r>
              <a:rPr lang="en-GB" sz="2000" dirty="0" err="1" smtClean="0"/>
              <a:t>lovindgreb</a:t>
            </a:r>
            <a:endParaRPr lang="en-GB" sz="2000" dirty="0"/>
          </a:p>
          <a:p>
            <a:pPr marL="0" indent="0">
              <a:buNone/>
            </a:pPr>
            <a:endParaRPr lang="en-GB" sz="800" dirty="0"/>
          </a:p>
          <a:p>
            <a:r>
              <a:rPr lang="en-GB" sz="2000" b="1" dirty="0"/>
              <a:t>2008</a:t>
            </a:r>
            <a:r>
              <a:rPr lang="en-GB" sz="2000" dirty="0"/>
              <a:t>: </a:t>
            </a:r>
            <a:r>
              <a:rPr lang="en-GB" sz="2000" dirty="0" err="1" smtClean="0"/>
              <a:t>Sundhedsgrupper</a:t>
            </a:r>
            <a:r>
              <a:rPr lang="en-GB" sz="2000" dirty="0" smtClean="0"/>
              <a:t> </a:t>
            </a:r>
            <a:r>
              <a:rPr lang="en-GB" sz="2000" dirty="0" err="1"/>
              <a:t>og</a:t>
            </a:r>
            <a:r>
              <a:rPr lang="en-GB" sz="2000" dirty="0"/>
              <a:t> </a:t>
            </a:r>
            <a:r>
              <a:rPr lang="en-GB" sz="2000" dirty="0" err="1"/>
              <a:t>pædagoger</a:t>
            </a:r>
            <a:r>
              <a:rPr lang="en-GB" sz="2000" dirty="0"/>
              <a:t> </a:t>
            </a:r>
            <a:r>
              <a:rPr lang="en-GB" sz="2000" dirty="0" err="1"/>
              <a:t>strejkede</a:t>
            </a:r>
            <a:r>
              <a:rPr lang="en-GB" sz="2000" dirty="0"/>
              <a:t> </a:t>
            </a:r>
            <a:r>
              <a:rPr lang="en-GB" sz="2000" dirty="0" err="1"/>
              <a:t>i</a:t>
            </a:r>
            <a:r>
              <a:rPr lang="en-GB" sz="2000" dirty="0"/>
              <a:t> mere end 8 </a:t>
            </a:r>
            <a:r>
              <a:rPr lang="en-GB" sz="2000" dirty="0" err="1"/>
              <a:t>uger</a:t>
            </a:r>
            <a:r>
              <a:rPr lang="en-GB" sz="2000" dirty="0"/>
              <a:t> </a:t>
            </a:r>
            <a:r>
              <a:rPr lang="en-GB" sz="2000" dirty="0" err="1"/>
              <a:t>uden</a:t>
            </a:r>
            <a:r>
              <a:rPr lang="en-GB" sz="2000" dirty="0"/>
              <a:t> </a:t>
            </a:r>
            <a:r>
              <a:rPr lang="en-GB" sz="2000" dirty="0" err="1"/>
              <a:t>lovindgreb</a:t>
            </a:r>
            <a:endParaRPr lang="en-GB" sz="2000" dirty="0"/>
          </a:p>
          <a:p>
            <a:pPr marL="0" indent="0">
              <a:buNone/>
            </a:pPr>
            <a:r>
              <a:rPr lang="en-GB" sz="800" dirty="0"/>
              <a:t> </a:t>
            </a:r>
          </a:p>
          <a:p>
            <a:r>
              <a:rPr lang="en-GB" sz="2000" b="1" dirty="0"/>
              <a:t>2013</a:t>
            </a:r>
            <a:r>
              <a:rPr lang="en-GB" sz="2000" dirty="0"/>
              <a:t>: Lockout </a:t>
            </a:r>
            <a:r>
              <a:rPr lang="en-GB" sz="2000" dirty="0" err="1"/>
              <a:t>på</a:t>
            </a:r>
            <a:r>
              <a:rPr lang="en-GB" sz="2000" dirty="0"/>
              <a:t> </a:t>
            </a:r>
            <a:r>
              <a:rPr lang="en-GB" sz="2000" dirty="0" err="1" smtClean="0"/>
              <a:t>lærer</a:t>
            </a:r>
            <a:r>
              <a:rPr lang="en-GB" sz="2000" dirty="0" smtClean="0"/>
              <a:t>- </a:t>
            </a:r>
            <a:r>
              <a:rPr lang="en-GB" sz="2000" dirty="0" err="1" smtClean="0"/>
              <a:t>og</a:t>
            </a:r>
            <a:r>
              <a:rPr lang="en-GB" sz="2000" dirty="0" smtClean="0"/>
              <a:t> </a:t>
            </a:r>
            <a:r>
              <a:rPr lang="en-GB" sz="2000" dirty="0" err="1" smtClean="0"/>
              <a:t>underviserområdet</a:t>
            </a:r>
            <a:r>
              <a:rPr lang="en-GB" sz="2000" dirty="0" smtClean="0"/>
              <a:t> </a:t>
            </a:r>
            <a:r>
              <a:rPr lang="en-GB" sz="2000" dirty="0"/>
              <a:t>– </a:t>
            </a:r>
            <a:r>
              <a:rPr lang="en-GB" sz="2000" dirty="0" err="1"/>
              <a:t>endte</a:t>
            </a:r>
            <a:r>
              <a:rPr lang="en-GB" sz="2000" dirty="0"/>
              <a:t> med </a:t>
            </a:r>
            <a:r>
              <a:rPr lang="en-GB" sz="2000" dirty="0" err="1"/>
              <a:t>lovindgreb</a:t>
            </a:r>
            <a:r>
              <a:rPr lang="en-GB" sz="2000" dirty="0"/>
              <a:t>  </a:t>
            </a:r>
          </a:p>
          <a:p>
            <a:pPr marL="0" indent="0">
              <a:buNone/>
            </a:pPr>
            <a:endParaRPr lang="en-GB" sz="800" dirty="0"/>
          </a:p>
          <a:p>
            <a:r>
              <a:rPr lang="en-GB" sz="2000" b="1" dirty="0"/>
              <a:t>2018</a:t>
            </a:r>
            <a:r>
              <a:rPr lang="en-GB" sz="2000" dirty="0"/>
              <a:t>: </a:t>
            </a:r>
            <a:r>
              <a:rPr lang="en-GB" sz="2000" dirty="0" err="1"/>
              <a:t>Optræk</a:t>
            </a:r>
            <a:r>
              <a:rPr lang="en-GB" sz="2000" dirty="0"/>
              <a:t> </a:t>
            </a:r>
            <a:r>
              <a:rPr lang="en-GB" sz="2000" dirty="0" err="1"/>
              <a:t>til</a:t>
            </a:r>
            <a:r>
              <a:rPr lang="en-GB" sz="2000" dirty="0"/>
              <a:t> </a:t>
            </a:r>
            <a:r>
              <a:rPr lang="en-GB" sz="2000" dirty="0" err="1"/>
              <a:t>storkonflikt</a:t>
            </a:r>
            <a:r>
              <a:rPr lang="en-GB" sz="2000" dirty="0"/>
              <a:t> </a:t>
            </a:r>
            <a:r>
              <a:rPr lang="en-GB" sz="2000" dirty="0" err="1"/>
              <a:t>på</a:t>
            </a:r>
            <a:r>
              <a:rPr lang="en-GB" sz="2000" dirty="0"/>
              <a:t> </a:t>
            </a:r>
            <a:r>
              <a:rPr lang="en-GB" sz="2000" dirty="0" err="1"/>
              <a:t>tværs</a:t>
            </a:r>
            <a:r>
              <a:rPr lang="en-GB" sz="2000" dirty="0"/>
              <a:t> </a:t>
            </a:r>
            <a:r>
              <a:rPr lang="en-GB" sz="2000" dirty="0" err="1"/>
              <a:t>af</a:t>
            </a:r>
            <a:r>
              <a:rPr lang="en-GB" sz="2000" dirty="0"/>
              <a:t> </a:t>
            </a:r>
            <a:r>
              <a:rPr lang="en-GB" sz="2000" dirty="0" err="1"/>
              <a:t>samtlige</a:t>
            </a:r>
            <a:r>
              <a:rPr lang="en-GB" sz="2000" dirty="0"/>
              <a:t> </a:t>
            </a:r>
            <a:r>
              <a:rPr lang="en-GB" sz="2000" dirty="0" err="1"/>
              <a:t>medarbejdergrupper</a:t>
            </a:r>
            <a:endParaRPr lang="en-GB" sz="2000" dirty="0"/>
          </a:p>
          <a:p>
            <a:pPr marL="0" indent="0">
              <a:buNone/>
            </a:pPr>
            <a:endParaRPr lang="en-GB" sz="800" dirty="0"/>
          </a:p>
          <a:p>
            <a:r>
              <a:rPr lang="en-GB" sz="2000" b="1" dirty="0"/>
              <a:t>2021</a:t>
            </a:r>
            <a:r>
              <a:rPr lang="en-GB" sz="2000" dirty="0"/>
              <a:t>: </a:t>
            </a:r>
            <a:r>
              <a:rPr lang="en-GB" sz="2000" dirty="0" err="1"/>
              <a:t>Sygeplejerskestrejke</a:t>
            </a:r>
            <a:r>
              <a:rPr lang="en-GB" sz="2000" dirty="0"/>
              <a:t> </a:t>
            </a:r>
            <a:r>
              <a:rPr lang="en-GB" sz="2000" dirty="0" err="1"/>
              <a:t>i</a:t>
            </a:r>
            <a:r>
              <a:rPr lang="en-GB" sz="2000" dirty="0"/>
              <a:t> 4 </a:t>
            </a:r>
            <a:r>
              <a:rPr lang="en-GB" sz="2000" dirty="0" err="1"/>
              <a:t>uger</a:t>
            </a:r>
            <a:r>
              <a:rPr lang="en-GB" sz="2000" dirty="0"/>
              <a:t> – </a:t>
            </a:r>
            <a:r>
              <a:rPr lang="en-GB" sz="2000" dirty="0" err="1"/>
              <a:t>endte</a:t>
            </a:r>
            <a:r>
              <a:rPr lang="en-GB" sz="2000" dirty="0"/>
              <a:t> med </a:t>
            </a:r>
            <a:r>
              <a:rPr lang="en-GB" sz="2000" dirty="0" err="1"/>
              <a:t>lovindgreb</a:t>
            </a:r>
            <a:endParaRPr lang="en-GB" sz="2000" dirty="0"/>
          </a:p>
          <a:p>
            <a:pPr marL="0" indent="0">
              <a:buNone/>
            </a:pPr>
            <a:r>
              <a:rPr lang="en-GB" sz="2000" dirty="0"/>
              <a:t>    </a:t>
            </a:r>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215554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Ny</a:t>
            </a:r>
            <a:r>
              <a:rPr lang="en-GB" sz="2800" dirty="0"/>
              <a:t> (</a:t>
            </a:r>
            <a:r>
              <a:rPr lang="en-GB" sz="2800" dirty="0" err="1"/>
              <a:t>overenskomststridig</a:t>
            </a:r>
            <a:r>
              <a:rPr lang="en-GB" sz="2800" dirty="0"/>
              <a:t>) </a:t>
            </a:r>
            <a:r>
              <a:rPr lang="en-GB" sz="2800" dirty="0" err="1"/>
              <a:t>konfliktstrategi</a:t>
            </a:r>
            <a:r>
              <a:rPr lang="en-GB" sz="2800" dirty="0"/>
              <a:t> </a:t>
            </a:r>
            <a:r>
              <a:rPr lang="en-GB" sz="2800" dirty="0" err="1"/>
              <a:t>i</a:t>
            </a:r>
            <a:r>
              <a:rPr lang="en-GB" sz="2800" dirty="0"/>
              <a:t> 2021?</a:t>
            </a:r>
          </a:p>
        </p:txBody>
      </p:sp>
      <p:sp>
        <p:nvSpPr>
          <p:cNvPr id="3" name="Content Placeholder 2"/>
          <p:cNvSpPr>
            <a:spLocks noGrp="1"/>
          </p:cNvSpPr>
          <p:nvPr>
            <p:ph idx="1"/>
          </p:nvPr>
        </p:nvSpPr>
        <p:spPr/>
        <p:txBody>
          <a:bodyPr/>
          <a:lstStyle/>
          <a:p>
            <a:r>
              <a:rPr lang="da-DK" sz="2000" b="1" dirty="0" smtClean="0"/>
              <a:t>Det offentlige område har meget få overenskomststridige arbejdsnedlæggelser</a:t>
            </a:r>
          </a:p>
          <a:p>
            <a:pPr marL="0" indent="0">
              <a:buNone/>
            </a:pPr>
            <a:r>
              <a:rPr lang="da-DK" sz="2000" dirty="0" smtClean="0"/>
              <a:t>     - det billede prægede dog ikke efteråret 2021 på hospitalsområdet</a:t>
            </a:r>
          </a:p>
          <a:p>
            <a:pPr marL="0" indent="0">
              <a:buNone/>
            </a:pPr>
            <a:r>
              <a:rPr lang="da-DK" sz="800" dirty="0" smtClean="0"/>
              <a:t> </a:t>
            </a:r>
            <a:endParaRPr lang="da-DK" sz="800" dirty="0"/>
          </a:p>
          <a:p>
            <a:r>
              <a:rPr lang="da-DK" sz="2000" b="1" dirty="0" smtClean="0"/>
              <a:t>Punktstrejker </a:t>
            </a:r>
            <a:r>
              <a:rPr lang="da-DK" sz="2000" b="1" dirty="0"/>
              <a:t>i umiddelbar forlængelse af lovindgrebet </a:t>
            </a:r>
          </a:p>
          <a:p>
            <a:pPr marL="0" indent="0">
              <a:buNone/>
            </a:pPr>
            <a:r>
              <a:rPr lang="da-DK" sz="2000" dirty="0"/>
              <a:t>    - koordineret af Den landsdækkende styregruppe for arbejdsnedlæggelser     </a:t>
            </a:r>
          </a:p>
          <a:p>
            <a:pPr marL="0" indent="0">
              <a:buNone/>
            </a:pPr>
            <a:r>
              <a:rPr lang="da-DK" sz="2000" dirty="0"/>
              <a:t>    - Arbejdsretten gav løbende de strejkende pålæg og </a:t>
            </a:r>
            <a:r>
              <a:rPr lang="da-DK" sz="2000" dirty="0" smtClean="0"/>
              <a:t>skærpet </a:t>
            </a:r>
            <a:r>
              <a:rPr lang="da-DK" sz="2000" dirty="0"/>
              <a:t>bod</a:t>
            </a:r>
          </a:p>
          <a:p>
            <a:pPr marL="0" indent="0">
              <a:buNone/>
            </a:pPr>
            <a:r>
              <a:rPr lang="da-DK" sz="2000" dirty="0"/>
              <a:t>    - </a:t>
            </a:r>
            <a:r>
              <a:rPr lang="da-DK" sz="2000" dirty="0" smtClean="0"/>
              <a:t>tilsvarende for strejker ved </a:t>
            </a:r>
            <a:r>
              <a:rPr lang="da-DK" sz="2000" dirty="0"/>
              <a:t>forskellige </a:t>
            </a:r>
            <a:r>
              <a:rPr lang="da-DK" sz="2000" dirty="0" smtClean="0"/>
              <a:t>sygehuse ved </a:t>
            </a:r>
            <a:r>
              <a:rPr lang="da-DK" sz="2000" dirty="0"/>
              <a:t>dom af 26. april 2000 (99.351)</a:t>
            </a:r>
          </a:p>
          <a:p>
            <a:pPr marL="0" indent="0">
              <a:buNone/>
            </a:pPr>
            <a:endParaRPr lang="da-DK" sz="800" dirty="0"/>
          </a:p>
          <a:p>
            <a:r>
              <a:rPr lang="da-DK" sz="2000" b="1" dirty="0"/>
              <a:t>Opfordring til kollektiv opsigelse af ansættelsesforholdene</a:t>
            </a:r>
          </a:p>
          <a:p>
            <a:pPr marL="0" indent="0">
              <a:buNone/>
            </a:pPr>
            <a:r>
              <a:rPr lang="da-DK" sz="2000" dirty="0"/>
              <a:t>     - en talsperson for styregruppen opfordrede til kollektive opsigelser den </a:t>
            </a:r>
            <a:r>
              <a:rPr lang="da-DK" sz="2000" dirty="0" smtClean="0"/>
              <a:t>30/11</a:t>
            </a:r>
            <a:endParaRPr lang="da-DK" sz="2000" dirty="0"/>
          </a:p>
          <a:p>
            <a:pPr marL="0" indent="0">
              <a:buNone/>
            </a:pPr>
            <a:r>
              <a:rPr lang="da-DK" sz="2000" dirty="0"/>
              <a:t>     - kun få sygeplejersker fulgte opfordringen</a:t>
            </a:r>
          </a:p>
          <a:p>
            <a:pPr marL="0" indent="0">
              <a:buNone/>
            </a:pPr>
            <a:r>
              <a:rPr lang="da-DK" sz="2000" dirty="0"/>
              <a:t>     - kollektive opsigelser tidligere kendt </a:t>
            </a:r>
            <a:r>
              <a:rPr lang="da-DK" sz="2000" dirty="0" smtClean="0"/>
              <a:t>overenskomststridige ved </a:t>
            </a:r>
            <a:r>
              <a:rPr lang="da-DK" sz="2000" dirty="0"/>
              <a:t>kendelse af 4. juli 1995 </a:t>
            </a:r>
          </a:p>
          <a:p>
            <a:pPr marL="0" indent="0">
              <a:buNone/>
            </a:pPr>
            <a:r>
              <a:rPr lang="da-DK" sz="2000" dirty="0"/>
              <a:t>       </a:t>
            </a: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97888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err="1"/>
              <a:t>Er</a:t>
            </a:r>
            <a:r>
              <a:rPr lang="en-GB" sz="2400" dirty="0"/>
              <a:t> </a:t>
            </a:r>
            <a:r>
              <a:rPr lang="en-GB" sz="2400" smtClean="0"/>
              <a:t>arbejdskonflikt </a:t>
            </a:r>
            <a:r>
              <a:rPr lang="en-GB" sz="2400" dirty="0" err="1" smtClean="0"/>
              <a:t>en</a:t>
            </a:r>
            <a:r>
              <a:rPr lang="en-GB" sz="2400" dirty="0" smtClean="0"/>
              <a:t> </a:t>
            </a:r>
            <a:r>
              <a:rPr lang="en-GB" sz="2400" dirty="0" err="1" smtClean="0"/>
              <a:t>hensigtsmæssig</a:t>
            </a:r>
            <a:r>
              <a:rPr lang="en-GB" sz="2400" dirty="0" smtClean="0"/>
              <a:t> </a:t>
            </a:r>
            <a:r>
              <a:rPr lang="en-GB" sz="2400" dirty="0" err="1" smtClean="0"/>
              <a:t>mekanisme</a:t>
            </a:r>
            <a:r>
              <a:rPr lang="en-GB" sz="2400" dirty="0" smtClean="0"/>
              <a:t> </a:t>
            </a:r>
            <a:r>
              <a:rPr lang="en-GB" sz="2400" dirty="0" err="1" smtClean="0"/>
              <a:t>på</a:t>
            </a:r>
            <a:r>
              <a:rPr lang="en-GB" sz="2400" dirty="0" smtClean="0"/>
              <a:t> </a:t>
            </a:r>
            <a:r>
              <a:rPr lang="en-GB" sz="2400" dirty="0" err="1" smtClean="0"/>
              <a:t>det</a:t>
            </a:r>
            <a:r>
              <a:rPr lang="en-GB" sz="2400" dirty="0" smtClean="0"/>
              <a:t> </a:t>
            </a:r>
            <a:r>
              <a:rPr lang="en-GB" sz="2400" dirty="0" err="1" smtClean="0"/>
              <a:t>offentlige</a:t>
            </a:r>
            <a:r>
              <a:rPr lang="en-GB" sz="2400" dirty="0" smtClean="0"/>
              <a:t> </a:t>
            </a:r>
            <a:r>
              <a:rPr lang="en-GB" sz="2400" dirty="0" err="1" smtClean="0"/>
              <a:t>område</a:t>
            </a:r>
            <a:r>
              <a:rPr lang="en-GB" sz="2400" dirty="0" smtClean="0"/>
              <a:t>?</a:t>
            </a:r>
            <a:endParaRPr lang="en-GB" sz="2400" dirty="0"/>
          </a:p>
        </p:txBody>
      </p:sp>
      <p:sp>
        <p:nvSpPr>
          <p:cNvPr id="3" name="Content Placeholder 2"/>
          <p:cNvSpPr>
            <a:spLocks noGrp="1"/>
          </p:cNvSpPr>
          <p:nvPr>
            <p:ph idx="1"/>
          </p:nvPr>
        </p:nvSpPr>
        <p:spPr/>
        <p:txBody>
          <a:bodyPr/>
          <a:lstStyle/>
          <a:p>
            <a:r>
              <a:rPr lang="en-GB" sz="2000" dirty="0" err="1" smtClean="0"/>
              <a:t>Er</a:t>
            </a:r>
            <a:r>
              <a:rPr lang="en-GB" sz="2000" dirty="0" smtClean="0"/>
              <a:t> </a:t>
            </a:r>
            <a:r>
              <a:rPr lang="en-GB" sz="2000" dirty="0" err="1"/>
              <a:t>arbejdskonflikt</a:t>
            </a:r>
            <a:r>
              <a:rPr lang="en-GB" sz="2000" dirty="0"/>
              <a:t> </a:t>
            </a:r>
            <a:r>
              <a:rPr lang="en-GB" sz="2000" dirty="0" err="1"/>
              <a:t>en</a:t>
            </a:r>
            <a:r>
              <a:rPr lang="en-GB" sz="2000" dirty="0"/>
              <a:t> </a:t>
            </a:r>
            <a:r>
              <a:rPr lang="en-GB" sz="2000" dirty="0" err="1"/>
              <a:t>hensigtsmæssig</a:t>
            </a:r>
            <a:r>
              <a:rPr lang="en-GB" sz="2000" dirty="0"/>
              <a:t> </a:t>
            </a:r>
            <a:r>
              <a:rPr lang="en-GB" sz="2000" dirty="0" err="1"/>
              <a:t>fornyelsesmekanisme</a:t>
            </a:r>
            <a:r>
              <a:rPr lang="en-GB" sz="2000" dirty="0"/>
              <a:t>, </a:t>
            </a:r>
            <a:r>
              <a:rPr lang="en-GB" sz="2000" dirty="0" err="1"/>
              <a:t>når</a:t>
            </a:r>
            <a:r>
              <a:rPr lang="en-GB" sz="2000" dirty="0"/>
              <a:t> </a:t>
            </a:r>
            <a:r>
              <a:rPr lang="en-GB" sz="2000" dirty="0" err="1"/>
              <a:t>offentlige</a:t>
            </a:r>
            <a:r>
              <a:rPr lang="en-GB" sz="2000" dirty="0"/>
              <a:t> </a:t>
            </a:r>
            <a:r>
              <a:rPr lang="en-GB" sz="2000" dirty="0" err="1"/>
              <a:t>arbejdsgivere</a:t>
            </a:r>
            <a:r>
              <a:rPr lang="en-GB" sz="2000" dirty="0"/>
              <a:t> </a:t>
            </a:r>
            <a:r>
              <a:rPr lang="en-GB" sz="2000" dirty="0" err="1"/>
              <a:t>ikke</a:t>
            </a:r>
            <a:r>
              <a:rPr lang="en-GB" sz="2000" dirty="0"/>
              <a:t> </a:t>
            </a:r>
            <a:r>
              <a:rPr lang="en-GB" sz="2000" dirty="0" err="1"/>
              <a:t>har</a:t>
            </a:r>
            <a:r>
              <a:rPr lang="en-GB" sz="2000" dirty="0"/>
              <a:t> </a:t>
            </a:r>
            <a:r>
              <a:rPr lang="en-GB" sz="2000" dirty="0" err="1"/>
              <a:t>deres</a:t>
            </a:r>
            <a:r>
              <a:rPr lang="en-GB" sz="2000" dirty="0"/>
              <a:t> </a:t>
            </a:r>
            <a:r>
              <a:rPr lang="en-GB" sz="2000" dirty="0" err="1"/>
              <a:t>økonomi</a:t>
            </a:r>
            <a:r>
              <a:rPr lang="en-GB" sz="2000" dirty="0"/>
              <a:t> </a:t>
            </a:r>
            <a:r>
              <a:rPr lang="en-GB" sz="2000" dirty="0" err="1"/>
              <a:t>på</a:t>
            </a:r>
            <a:r>
              <a:rPr lang="en-GB" sz="2000" dirty="0"/>
              <a:t> </a:t>
            </a:r>
            <a:r>
              <a:rPr lang="en-GB" sz="2000" dirty="0" err="1"/>
              <a:t>spil</a:t>
            </a:r>
            <a:r>
              <a:rPr lang="en-GB" sz="2000" dirty="0"/>
              <a:t>, </a:t>
            </a:r>
            <a:r>
              <a:rPr lang="en-GB" sz="2000" dirty="0" err="1"/>
              <a:t>og</a:t>
            </a:r>
            <a:r>
              <a:rPr lang="en-GB" sz="2000" dirty="0"/>
              <a:t> </a:t>
            </a:r>
            <a:r>
              <a:rPr lang="en-GB" sz="2000" dirty="0" err="1"/>
              <a:t>offentligt</a:t>
            </a:r>
            <a:r>
              <a:rPr lang="en-GB" sz="2000" dirty="0"/>
              <a:t> </a:t>
            </a:r>
            <a:r>
              <a:rPr lang="en-GB" sz="2000" dirty="0" err="1"/>
              <a:t>ansatte</a:t>
            </a:r>
            <a:r>
              <a:rPr lang="en-GB" sz="2000" dirty="0"/>
              <a:t> </a:t>
            </a:r>
            <a:r>
              <a:rPr lang="en-GB" sz="2000" dirty="0" err="1"/>
              <a:t>ikke</a:t>
            </a:r>
            <a:r>
              <a:rPr lang="en-GB" sz="2000" dirty="0"/>
              <a:t> </a:t>
            </a:r>
            <a:r>
              <a:rPr lang="en-GB" sz="2000" dirty="0" err="1"/>
              <a:t>har</a:t>
            </a:r>
            <a:r>
              <a:rPr lang="en-GB" sz="2000" dirty="0"/>
              <a:t> </a:t>
            </a:r>
            <a:r>
              <a:rPr lang="en-GB" sz="2000" dirty="0" err="1"/>
              <a:t>deres</a:t>
            </a:r>
            <a:r>
              <a:rPr lang="en-GB" sz="2000" dirty="0"/>
              <a:t> job </a:t>
            </a:r>
            <a:r>
              <a:rPr lang="en-GB" sz="2000" dirty="0" err="1"/>
              <a:t>på</a:t>
            </a:r>
            <a:r>
              <a:rPr lang="en-GB" sz="2000" dirty="0"/>
              <a:t> </a:t>
            </a:r>
            <a:r>
              <a:rPr lang="en-GB" sz="2000" dirty="0" err="1"/>
              <a:t>spil</a:t>
            </a:r>
            <a:r>
              <a:rPr lang="en-GB" sz="2000" dirty="0"/>
              <a:t>?</a:t>
            </a:r>
          </a:p>
          <a:p>
            <a:pPr marL="0" indent="0">
              <a:buNone/>
            </a:pPr>
            <a:endParaRPr lang="en-GB" sz="800" dirty="0"/>
          </a:p>
          <a:p>
            <a:r>
              <a:rPr lang="en-GB" sz="2000" dirty="0" err="1"/>
              <a:t>Er</a:t>
            </a:r>
            <a:r>
              <a:rPr lang="en-GB" sz="2000" dirty="0"/>
              <a:t> </a:t>
            </a:r>
            <a:r>
              <a:rPr lang="en-GB" sz="2000" dirty="0" err="1"/>
              <a:t>parterne</a:t>
            </a:r>
            <a:r>
              <a:rPr lang="en-GB" sz="2000" dirty="0"/>
              <a:t> </a:t>
            </a:r>
            <a:r>
              <a:rPr lang="en-GB" sz="2000" dirty="0" err="1"/>
              <a:t>reelt</a:t>
            </a:r>
            <a:r>
              <a:rPr lang="en-GB" sz="2000" dirty="0"/>
              <a:t> for </a:t>
            </a:r>
            <a:r>
              <a:rPr lang="en-GB" sz="2000" dirty="0" err="1"/>
              <a:t>afhængige</a:t>
            </a:r>
            <a:r>
              <a:rPr lang="en-GB" sz="2000" dirty="0"/>
              <a:t> </a:t>
            </a:r>
            <a:r>
              <a:rPr lang="en-GB" sz="2000" dirty="0" err="1"/>
              <a:t>af</a:t>
            </a:r>
            <a:r>
              <a:rPr lang="en-GB" sz="2000" dirty="0"/>
              <a:t> </a:t>
            </a:r>
            <a:r>
              <a:rPr lang="en-GB" sz="2000" dirty="0" err="1"/>
              <a:t>det</a:t>
            </a:r>
            <a:r>
              <a:rPr lang="en-GB" sz="2000" dirty="0"/>
              <a:t> </a:t>
            </a:r>
            <a:r>
              <a:rPr lang="en-GB" sz="2000" dirty="0" err="1"/>
              <a:t>politiske</a:t>
            </a:r>
            <a:r>
              <a:rPr lang="en-GB" sz="2000" dirty="0"/>
              <a:t> system </a:t>
            </a:r>
            <a:r>
              <a:rPr lang="en-GB" sz="2000" dirty="0" err="1"/>
              <a:t>til</a:t>
            </a:r>
            <a:r>
              <a:rPr lang="en-GB" sz="2000" dirty="0"/>
              <a:t> </a:t>
            </a:r>
            <a:r>
              <a:rPr lang="en-GB" sz="2000" dirty="0" err="1"/>
              <a:t>selv</a:t>
            </a:r>
            <a:r>
              <a:rPr lang="en-GB" sz="2000" dirty="0"/>
              <a:t> at </a:t>
            </a:r>
            <a:r>
              <a:rPr lang="en-GB" sz="2000" dirty="0" err="1"/>
              <a:t>kunne</a:t>
            </a:r>
            <a:r>
              <a:rPr lang="en-GB" sz="2000" dirty="0"/>
              <a:t> </a:t>
            </a:r>
            <a:r>
              <a:rPr lang="en-GB" sz="2000" dirty="0" err="1"/>
              <a:t>håndtere</a:t>
            </a:r>
            <a:r>
              <a:rPr lang="en-GB" sz="2000" dirty="0"/>
              <a:t> </a:t>
            </a:r>
            <a:r>
              <a:rPr lang="en-GB" sz="2000" dirty="0" err="1"/>
              <a:t>væsentlige</a:t>
            </a:r>
            <a:r>
              <a:rPr lang="en-GB" sz="2000" dirty="0"/>
              <a:t> </a:t>
            </a:r>
            <a:r>
              <a:rPr lang="en-GB" sz="2000" dirty="0" err="1" smtClean="0"/>
              <a:t>udfordringer</a:t>
            </a:r>
            <a:r>
              <a:rPr lang="en-GB" sz="2000" dirty="0" smtClean="0"/>
              <a:t>?</a:t>
            </a:r>
          </a:p>
          <a:p>
            <a:pPr marL="0" indent="0">
              <a:buNone/>
            </a:pPr>
            <a:endParaRPr lang="en-GB" sz="800" dirty="0"/>
          </a:p>
          <a:p>
            <a:r>
              <a:rPr lang="en-GB" sz="2000" dirty="0" err="1" smtClean="0"/>
              <a:t>Er</a:t>
            </a:r>
            <a:r>
              <a:rPr lang="en-GB" sz="2000" dirty="0" smtClean="0"/>
              <a:t> der </a:t>
            </a:r>
            <a:r>
              <a:rPr lang="en-GB" sz="2000" dirty="0" err="1" smtClean="0"/>
              <a:t>behov</a:t>
            </a:r>
            <a:r>
              <a:rPr lang="en-GB" sz="2000" dirty="0" smtClean="0"/>
              <a:t> for at </a:t>
            </a:r>
            <a:r>
              <a:rPr lang="en-GB" sz="2000" dirty="0" err="1" smtClean="0"/>
              <a:t>benytte</a:t>
            </a:r>
            <a:r>
              <a:rPr lang="en-GB" sz="2000" dirty="0" smtClean="0"/>
              <a:t> </a:t>
            </a:r>
            <a:r>
              <a:rPr lang="en-GB" sz="2000" dirty="0" err="1" smtClean="0"/>
              <a:t>andre</a:t>
            </a:r>
            <a:r>
              <a:rPr lang="en-GB" sz="2000" dirty="0" smtClean="0"/>
              <a:t> </a:t>
            </a:r>
            <a:r>
              <a:rPr lang="en-GB" sz="2000" dirty="0" err="1" smtClean="0"/>
              <a:t>løsningsmekanismer</a:t>
            </a:r>
            <a:r>
              <a:rPr lang="en-GB" sz="2000" dirty="0" smtClean="0"/>
              <a:t> </a:t>
            </a:r>
            <a:r>
              <a:rPr lang="en-GB" sz="2000" dirty="0" err="1" smtClean="0"/>
              <a:t>på</a:t>
            </a:r>
            <a:r>
              <a:rPr lang="en-GB" sz="2000" dirty="0" smtClean="0"/>
              <a:t> </a:t>
            </a:r>
            <a:r>
              <a:rPr lang="en-GB" sz="2000" dirty="0" err="1" smtClean="0"/>
              <a:t>det</a:t>
            </a:r>
            <a:r>
              <a:rPr lang="en-GB" sz="2000" dirty="0" smtClean="0"/>
              <a:t> </a:t>
            </a:r>
            <a:r>
              <a:rPr lang="en-GB" sz="2000" dirty="0" err="1" smtClean="0"/>
              <a:t>offentlige</a:t>
            </a:r>
            <a:r>
              <a:rPr lang="en-GB" sz="2000" dirty="0" smtClean="0"/>
              <a:t> </a:t>
            </a:r>
            <a:r>
              <a:rPr lang="en-GB" sz="2000" dirty="0" err="1" smtClean="0"/>
              <a:t>område</a:t>
            </a:r>
            <a:r>
              <a:rPr lang="en-GB" sz="2000" dirty="0" smtClean="0"/>
              <a:t>?</a:t>
            </a:r>
          </a:p>
          <a:p>
            <a:pPr marL="0" indent="0">
              <a:buNone/>
            </a:pPr>
            <a:r>
              <a:rPr lang="en-GB" sz="2000" dirty="0"/>
              <a:t> </a:t>
            </a:r>
            <a:r>
              <a:rPr lang="en-GB" sz="2000" dirty="0" smtClean="0"/>
              <a:t>    - </a:t>
            </a:r>
            <a:r>
              <a:rPr lang="en-GB" sz="2000" b="1" dirty="0" err="1" smtClean="0"/>
              <a:t>tvungen</a:t>
            </a:r>
            <a:r>
              <a:rPr lang="en-GB" sz="2000" b="1" dirty="0" smtClean="0"/>
              <a:t> </a:t>
            </a:r>
            <a:r>
              <a:rPr lang="en-GB" sz="2000" b="1" dirty="0" err="1" smtClean="0"/>
              <a:t>voldgift</a:t>
            </a:r>
            <a:r>
              <a:rPr lang="en-GB" sz="2000" b="1" dirty="0"/>
              <a:t> </a:t>
            </a:r>
            <a:r>
              <a:rPr lang="en-GB" sz="2000" dirty="0" smtClean="0"/>
              <a:t>(led </a:t>
            </a:r>
            <a:r>
              <a:rPr lang="en-GB" sz="2000" dirty="0" err="1" smtClean="0"/>
              <a:t>i</a:t>
            </a:r>
            <a:r>
              <a:rPr lang="en-GB" sz="2000" dirty="0" smtClean="0"/>
              <a:t> </a:t>
            </a:r>
            <a:r>
              <a:rPr lang="en-GB" sz="2000" dirty="0" err="1" smtClean="0"/>
              <a:t>lovindgrebet</a:t>
            </a:r>
            <a:r>
              <a:rPr lang="en-GB" sz="2000" dirty="0" smtClean="0"/>
              <a:t> </a:t>
            </a:r>
            <a:r>
              <a:rPr lang="en-GB" sz="2000" dirty="0" err="1" smtClean="0"/>
              <a:t>på</a:t>
            </a:r>
            <a:r>
              <a:rPr lang="en-GB" sz="2000" dirty="0" smtClean="0"/>
              <a:t> </a:t>
            </a:r>
            <a:r>
              <a:rPr lang="en-GB" sz="2000" dirty="0" err="1" smtClean="0"/>
              <a:t>sygeplejerskeområdet</a:t>
            </a:r>
            <a:r>
              <a:rPr lang="en-GB" sz="2000" dirty="0" smtClean="0"/>
              <a:t> </a:t>
            </a:r>
            <a:r>
              <a:rPr lang="en-GB" sz="2000" dirty="0" err="1" smtClean="0"/>
              <a:t>i</a:t>
            </a:r>
            <a:r>
              <a:rPr lang="en-GB" sz="2000" dirty="0" smtClean="0"/>
              <a:t> 1995)</a:t>
            </a:r>
          </a:p>
          <a:p>
            <a:pPr marL="0" indent="0">
              <a:buNone/>
            </a:pPr>
            <a:r>
              <a:rPr lang="en-GB" sz="2000" dirty="0"/>
              <a:t> </a:t>
            </a:r>
            <a:r>
              <a:rPr lang="en-GB" sz="2000" dirty="0" smtClean="0"/>
              <a:t>    - </a:t>
            </a:r>
            <a:r>
              <a:rPr lang="en-GB" sz="2000" b="1" dirty="0" err="1" smtClean="0"/>
              <a:t>lønkommission</a:t>
            </a:r>
            <a:r>
              <a:rPr lang="en-GB" sz="2000" dirty="0" smtClean="0"/>
              <a:t> </a:t>
            </a:r>
            <a:r>
              <a:rPr lang="en-GB" sz="2000" dirty="0" smtClean="0"/>
              <a:t>(</a:t>
            </a:r>
            <a:r>
              <a:rPr lang="en-GB" sz="2000" dirty="0" err="1" smtClean="0"/>
              <a:t>efter</a:t>
            </a:r>
            <a:r>
              <a:rPr lang="en-GB" sz="2000" dirty="0" smtClean="0"/>
              <a:t> </a:t>
            </a:r>
            <a:r>
              <a:rPr lang="en-GB" sz="2000" dirty="0" err="1" smtClean="0"/>
              <a:t>konflikten</a:t>
            </a:r>
            <a:r>
              <a:rPr lang="en-GB" sz="2000" dirty="0" smtClean="0"/>
              <a:t> </a:t>
            </a:r>
            <a:r>
              <a:rPr lang="en-GB" sz="2000" dirty="0" err="1" smtClean="0"/>
              <a:t>i</a:t>
            </a:r>
            <a:r>
              <a:rPr lang="en-GB" sz="2000" dirty="0" smtClean="0"/>
              <a:t> 2008 og </a:t>
            </a:r>
            <a:r>
              <a:rPr lang="en-GB" sz="2000" dirty="0" err="1" smtClean="0"/>
              <a:t>på</a:t>
            </a:r>
            <a:r>
              <a:rPr lang="en-GB" sz="2000" dirty="0" smtClean="0"/>
              <a:t> </a:t>
            </a:r>
            <a:r>
              <a:rPr lang="en-GB" sz="2000" dirty="0" err="1" smtClean="0"/>
              <a:t>ny</a:t>
            </a:r>
            <a:r>
              <a:rPr lang="en-GB" sz="2000" dirty="0" smtClean="0"/>
              <a:t> </a:t>
            </a:r>
            <a:r>
              <a:rPr lang="en-GB" sz="2000" dirty="0" err="1" smtClean="0"/>
              <a:t>som</a:t>
            </a:r>
            <a:r>
              <a:rPr lang="en-GB" sz="2000" dirty="0" smtClean="0"/>
              <a:t> led </a:t>
            </a:r>
            <a:r>
              <a:rPr lang="en-GB" sz="2000" dirty="0" err="1" smtClean="0"/>
              <a:t>i</a:t>
            </a:r>
            <a:r>
              <a:rPr lang="en-GB" sz="2000" dirty="0" smtClean="0"/>
              <a:t> </a:t>
            </a:r>
            <a:r>
              <a:rPr lang="en-GB" sz="2000" dirty="0" err="1" smtClean="0"/>
              <a:t>lovindgrebet</a:t>
            </a:r>
            <a:r>
              <a:rPr lang="en-GB" sz="2000" dirty="0" smtClean="0"/>
              <a:t> </a:t>
            </a:r>
            <a:r>
              <a:rPr lang="en-GB" sz="2000" dirty="0" err="1" smtClean="0"/>
              <a:t>i</a:t>
            </a:r>
            <a:r>
              <a:rPr lang="en-GB" sz="2000" dirty="0" smtClean="0"/>
              <a:t> 2021) </a:t>
            </a:r>
            <a:endParaRPr lang="en-GB" sz="2000" dirty="0" smtClean="0"/>
          </a:p>
          <a:p>
            <a:pPr marL="0" indent="0">
              <a:buNone/>
            </a:pPr>
            <a:r>
              <a:rPr lang="en-GB" sz="2000" dirty="0"/>
              <a:t> </a:t>
            </a:r>
            <a:r>
              <a:rPr lang="en-GB" sz="2000" dirty="0" smtClean="0"/>
              <a:t>    - </a:t>
            </a:r>
            <a:r>
              <a:rPr lang="en-GB" sz="2000" b="1" dirty="0" err="1"/>
              <a:t>arbejdstidskommission</a:t>
            </a:r>
            <a:r>
              <a:rPr lang="en-GB" sz="2000" dirty="0"/>
              <a:t> (led </a:t>
            </a:r>
            <a:r>
              <a:rPr lang="en-GB" sz="2000" dirty="0" err="1"/>
              <a:t>i</a:t>
            </a:r>
            <a:r>
              <a:rPr lang="en-GB" sz="2000" dirty="0"/>
              <a:t> </a:t>
            </a:r>
            <a:r>
              <a:rPr lang="en-GB" sz="2000" dirty="0" err="1"/>
              <a:t>forliget</a:t>
            </a:r>
            <a:r>
              <a:rPr lang="en-GB" sz="2000" dirty="0"/>
              <a:t> </a:t>
            </a:r>
            <a:r>
              <a:rPr lang="en-GB" sz="2000" dirty="0" err="1"/>
              <a:t>på</a:t>
            </a:r>
            <a:r>
              <a:rPr lang="en-GB" sz="2000" dirty="0"/>
              <a:t> </a:t>
            </a:r>
            <a:r>
              <a:rPr lang="en-GB" sz="2000" dirty="0" err="1"/>
              <a:t>skoleområdet</a:t>
            </a:r>
            <a:r>
              <a:rPr lang="en-GB" sz="2000" dirty="0"/>
              <a:t> </a:t>
            </a:r>
            <a:r>
              <a:rPr lang="en-GB" sz="2000" dirty="0" err="1"/>
              <a:t>i</a:t>
            </a:r>
            <a:r>
              <a:rPr lang="en-GB" sz="2000"/>
              <a:t> 2018) </a:t>
            </a:r>
          </a:p>
          <a:p>
            <a:pPr marL="0" indent="0">
              <a:buNone/>
            </a:pPr>
            <a:endParaRPr lang="en-GB" sz="2000" dirty="0"/>
          </a:p>
          <a:p>
            <a:pPr marL="0" indent="0">
              <a:buNone/>
            </a:pPr>
            <a:endParaRPr lang="en-GB" sz="8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32992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Tak</a:t>
            </a:r>
            <a:r>
              <a:rPr lang="en-GB" sz="2800" b="1" dirty="0"/>
              <a:t> for </a:t>
            </a:r>
            <a:r>
              <a:rPr lang="en-GB" sz="2800" b="1" dirty="0" err="1"/>
              <a:t>opmærksomheden</a:t>
            </a:r>
            <a:r>
              <a:rPr lang="en-GB" sz="2800" b="1" dirty="0"/>
              <a:t>!</a:t>
            </a:r>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31849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Oplæggets</a:t>
            </a:r>
            <a:r>
              <a:rPr lang="en-GB" dirty="0"/>
              <a:t> </a:t>
            </a:r>
            <a:r>
              <a:rPr lang="en-GB" dirty="0" err="1"/>
              <a:t>hovedemner</a:t>
            </a:r>
            <a:endParaRPr lang="en-GB" dirty="0"/>
          </a:p>
        </p:txBody>
      </p:sp>
      <p:sp>
        <p:nvSpPr>
          <p:cNvPr id="3" name="Content Placeholder 2"/>
          <p:cNvSpPr>
            <a:spLocks noGrp="1"/>
          </p:cNvSpPr>
          <p:nvPr>
            <p:ph idx="1"/>
          </p:nvPr>
        </p:nvSpPr>
        <p:spPr/>
        <p:txBody>
          <a:bodyPr/>
          <a:lstStyle/>
          <a:p>
            <a:r>
              <a:rPr lang="en-GB" dirty="0" err="1"/>
              <a:t>Konfliktret</a:t>
            </a:r>
            <a:r>
              <a:rPr lang="en-GB" dirty="0"/>
              <a:t> </a:t>
            </a:r>
            <a:r>
              <a:rPr lang="en-GB" dirty="0" err="1"/>
              <a:t>på</a:t>
            </a:r>
            <a:r>
              <a:rPr lang="en-GB" dirty="0"/>
              <a:t> </a:t>
            </a:r>
            <a:r>
              <a:rPr lang="en-GB" dirty="0" err="1"/>
              <a:t>det</a:t>
            </a:r>
            <a:r>
              <a:rPr lang="en-GB" dirty="0"/>
              <a:t> </a:t>
            </a:r>
            <a:r>
              <a:rPr lang="en-GB" dirty="0" err="1"/>
              <a:t>offentlige</a:t>
            </a:r>
            <a:r>
              <a:rPr lang="en-GB" dirty="0"/>
              <a:t> </a:t>
            </a:r>
            <a:r>
              <a:rPr lang="en-GB" dirty="0" err="1"/>
              <a:t>arbejdsmarked</a:t>
            </a:r>
            <a:endParaRPr lang="en-GB" dirty="0"/>
          </a:p>
          <a:p>
            <a:endParaRPr lang="en-GB" dirty="0"/>
          </a:p>
          <a:p>
            <a:r>
              <a:rPr lang="en-GB" dirty="0" err="1"/>
              <a:t>Konfliktmønstret</a:t>
            </a:r>
            <a:r>
              <a:rPr lang="en-GB" dirty="0"/>
              <a:t> </a:t>
            </a:r>
            <a:r>
              <a:rPr lang="en-GB" dirty="0" err="1"/>
              <a:t>på</a:t>
            </a:r>
            <a:r>
              <a:rPr lang="en-GB" dirty="0"/>
              <a:t> </a:t>
            </a:r>
            <a:r>
              <a:rPr lang="en-GB" dirty="0" err="1"/>
              <a:t>det</a:t>
            </a:r>
            <a:r>
              <a:rPr lang="en-GB" dirty="0"/>
              <a:t> </a:t>
            </a:r>
            <a:r>
              <a:rPr lang="en-GB" dirty="0" err="1"/>
              <a:t>offentlige</a:t>
            </a:r>
            <a:r>
              <a:rPr lang="en-GB" dirty="0"/>
              <a:t> </a:t>
            </a:r>
            <a:r>
              <a:rPr lang="en-GB" dirty="0" err="1"/>
              <a:t>arbejdsmarked</a:t>
            </a:r>
            <a:endParaRPr lang="en-GB" dirty="0"/>
          </a:p>
          <a:p>
            <a:endParaRPr lang="en-GB" dirty="0"/>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41148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smtClean="0"/>
              <a:t>Samme retlige ramme, meget forskelligt konfliktmønster </a:t>
            </a:r>
            <a:endParaRPr lang="en-US" sz="2800" dirty="0"/>
          </a:p>
        </p:txBody>
      </p:sp>
      <p:sp>
        <p:nvSpPr>
          <p:cNvPr id="3" name="Content Placeholder 2"/>
          <p:cNvSpPr>
            <a:spLocks noGrp="1"/>
          </p:cNvSpPr>
          <p:nvPr>
            <p:ph idx="1"/>
          </p:nvPr>
        </p:nvSpPr>
        <p:spPr/>
        <p:txBody>
          <a:bodyPr/>
          <a:lstStyle/>
          <a:p>
            <a:r>
              <a:rPr lang="da-DK" sz="2000" dirty="0"/>
              <a:t>Den </a:t>
            </a:r>
            <a:r>
              <a:rPr lang="da-DK" sz="2000" b="1" dirty="0"/>
              <a:t>arbejdsretlige lovramme </a:t>
            </a:r>
            <a:r>
              <a:rPr lang="da-DK" sz="2000" dirty="0"/>
              <a:t>er fælles for hele arbejdsmarkedet</a:t>
            </a:r>
          </a:p>
          <a:p>
            <a:pPr marL="0" indent="0">
              <a:buNone/>
            </a:pPr>
            <a:r>
              <a:rPr lang="da-DK" sz="2000" dirty="0"/>
              <a:t>     - forligsmandsloven finder samme anvendelse på offentlige som private fornyelser</a:t>
            </a:r>
          </a:p>
          <a:p>
            <a:pPr marL="0" indent="0">
              <a:buNone/>
            </a:pPr>
            <a:endParaRPr lang="da-DK" sz="1200" dirty="0"/>
          </a:p>
          <a:p>
            <a:r>
              <a:rPr lang="da-DK" sz="2000" dirty="0"/>
              <a:t>Mange lighedstræk mellem </a:t>
            </a:r>
            <a:r>
              <a:rPr lang="da-DK" sz="2000" b="1" dirty="0"/>
              <a:t>aftalesystemerne</a:t>
            </a:r>
            <a:r>
              <a:rPr lang="da-DK" sz="2000" dirty="0"/>
              <a:t> på det private og offentlige område </a:t>
            </a:r>
          </a:p>
          <a:p>
            <a:pPr marL="0" indent="0">
              <a:buNone/>
            </a:pPr>
            <a:r>
              <a:rPr lang="da-DK" sz="2000" dirty="0"/>
              <a:t>     - </a:t>
            </a:r>
            <a:r>
              <a:rPr lang="da-DK" sz="2000" dirty="0" smtClean="0"/>
              <a:t>hovedaftalerne bygger i det væsentlige på de samme grundprincipper </a:t>
            </a:r>
            <a:endParaRPr lang="da-DK" sz="2000" dirty="0"/>
          </a:p>
          <a:p>
            <a:pPr marL="0" indent="0">
              <a:buNone/>
            </a:pPr>
            <a:endParaRPr lang="da-DK" sz="1200" dirty="0"/>
          </a:p>
          <a:p>
            <a:r>
              <a:rPr lang="da-DK" sz="2000" dirty="0" smtClean="0"/>
              <a:t>Men </a:t>
            </a:r>
            <a:r>
              <a:rPr lang="da-DK" sz="2000" b="1" dirty="0" smtClean="0"/>
              <a:t>overenskomstfornyelsen</a:t>
            </a:r>
            <a:r>
              <a:rPr lang="da-DK" sz="2000" dirty="0" smtClean="0"/>
              <a:t> foregår i praksis meget forskelligt</a:t>
            </a:r>
            <a:endParaRPr lang="da-DK" sz="2000" dirty="0"/>
          </a:p>
          <a:p>
            <a:pPr marL="0" indent="0">
              <a:buNone/>
            </a:pPr>
            <a:r>
              <a:rPr lang="da-DK" sz="2000" dirty="0"/>
              <a:t>     - det </a:t>
            </a:r>
            <a:r>
              <a:rPr lang="da-DK" sz="2000" dirty="0" smtClean="0"/>
              <a:t>offentlige område har en meget højere risiko for arbejdskonflikt</a:t>
            </a:r>
            <a:endParaRPr lang="da-DK" sz="2000" dirty="0"/>
          </a:p>
          <a:p>
            <a:pPr marL="0" indent="0">
              <a:buNone/>
            </a:pPr>
            <a:endParaRPr lang="da-DK"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240699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pPr marL="0" indent="0" algn="ctr">
              <a:buNone/>
            </a:pPr>
            <a:r>
              <a:rPr lang="en-GB" b="1" dirty="0" err="1"/>
              <a:t>Konfliktret</a:t>
            </a:r>
            <a:r>
              <a:rPr lang="en-GB" b="1" dirty="0"/>
              <a:t> </a:t>
            </a:r>
            <a:r>
              <a:rPr lang="en-GB" b="1" dirty="0" err="1"/>
              <a:t>på</a:t>
            </a:r>
            <a:r>
              <a:rPr lang="en-GB" b="1" dirty="0"/>
              <a:t> </a:t>
            </a:r>
            <a:r>
              <a:rPr lang="en-GB" b="1" dirty="0" err="1"/>
              <a:t>det</a:t>
            </a:r>
            <a:r>
              <a:rPr lang="en-GB" b="1" dirty="0"/>
              <a:t> </a:t>
            </a:r>
            <a:r>
              <a:rPr lang="en-GB" b="1" dirty="0" err="1"/>
              <a:t>offentlige</a:t>
            </a:r>
            <a:r>
              <a:rPr lang="en-GB" b="1" dirty="0"/>
              <a:t> </a:t>
            </a:r>
            <a:r>
              <a:rPr lang="en-GB" b="1" dirty="0" err="1"/>
              <a:t>arbejdsmarked</a:t>
            </a:r>
            <a:endParaRPr lang="en-GB" b="1"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69355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Konfliktret</a:t>
            </a:r>
            <a:r>
              <a:rPr lang="en-GB" sz="2800" dirty="0"/>
              <a:t> </a:t>
            </a:r>
            <a:r>
              <a:rPr lang="en-GB" sz="2800" dirty="0" err="1"/>
              <a:t>på</a:t>
            </a:r>
            <a:r>
              <a:rPr lang="en-GB" sz="2800" dirty="0"/>
              <a:t> </a:t>
            </a:r>
            <a:r>
              <a:rPr lang="en-GB" sz="2800" dirty="0" err="1"/>
              <a:t>det</a:t>
            </a:r>
            <a:r>
              <a:rPr lang="en-GB" sz="2800" dirty="0"/>
              <a:t> </a:t>
            </a:r>
            <a:r>
              <a:rPr lang="en-GB" sz="2800" dirty="0" err="1"/>
              <a:t>offentlige</a:t>
            </a:r>
            <a:r>
              <a:rPr lang="en-GB" sz="2800" dirty="0"/>
              <a:t> </a:t>
            </a:r>
            <a:r>
              <a:rPr lang="en-GB" sz="2800" dirty="0" err="1"/>
              <a:t>område</a:t>
            </a:r>
            <a:endParaRPr lang="en-GB" sz="2800" dirty="0"/>
          </a:p>
        </p:txBody>
      </p:sp>
      <p:sp>
        <p:nvSpPr>
          <p:cNvPr id="3" name="Content Placeholder 2"/>
          <p:cNvSpPr>
            <a:spLocks noGrp="1"/>
          </p:cNvSpPr>
          <p:nvPr>
            <p:ph idx="1"/>
          </p:nvPr>
        </p:nvSpPr>
        <p:spPr/>
        <p:txBody>
          <a:bodyPr/>
          <a:lstStyle/>
          <a:p>
            <a:r>
              <a:rPr lang="en-GB" sz="2000" dirty="0" err="1"/>
              <a:t>Konfliktretten</a:t>
            </a:r>
            <a:r>
              <a:rPr lang="en-GB" sz="2000" dirty="0"/>
              <a:t> </a:t>
            </a:r>
            <a:r>
              <a:rPr lang="en-GB" sz="2000" dirty="0" err="1"/>
              <a:t>er</a:t>
            </a:r>
            <a:r>
              <a:rPr lang="en-GB" sz="2000" dirty="0"/>
              <a:t> </a:t>
            </a:r>
            <a:r>
              <a:rPr lang="en-GB" sz="2000" dirty="0" err="1" smtClean="0"/>
              <a:t>fastslået</a:t>
            </a:r>
            <a:r>
              <a:rPr lang="en-GB" sz="2000" dirty="0" smtClean="0"/>
              <a:t> </a:t>
            </a:r>
            <a:r>
              <a:rPr lang="en-GB" sz="2000" dirty="0" err="1"/>
              <a:t>i</a:t>
            </a:r>
            <a:r>
              <a:rPr lang="en-GB" sz="2000" dirty="0"/>
              <a:t> </a:t>
            </a:r>
            <a:r>
              <a:rPr lang="en-GB" sz="2000" dirty="0" err="1"/>
              <a:t>hovedaftalerne</a:t>
            </a:r>
            <a:r>
              <a:rPr lang="en-GB" sz="2000" dirty="0"/>
              <a:t> </a:t>
            </a:r>
            <a:r>
              <a:rPr lang="en-GB" sz="2000" dirty="0" err="1"/>
              <a:t>på</a:t>
            </a:r>
            <a:r>
              <a:rPr lang="en-GB" sz="2000" dirty="0"/>
              <a:t> </a:t>
            </a:r>
            <a:r>
              <a:rPr lang="en-GB" sz="2000" dirty="0" err="1"/>
              <a:t>det</a:t>
            </a:r>
            <a:r>
              <a:rPr lang="en-GB" sz="2000" dirty="0"/>
              <a:t> </a:t>
            </a:r>
            <a:r>
              <a:rPr lang="en-GB" sz="2000" dirty="0" err="1"/>
              <a:t>offentlige</a:t>
            </a:r>
            <a:r>
              <a:rPr lang="en-GB" sz="2000" dirty="0"/>
              <a:t> </a:t>
            </a:r>
            <a:r>
              <a:rPr lang="en-GB" sz="2000" dirty="0" err="1"/>
              <a:t>arbejdsmarked</a:t>
            </a:r>
            <a:r>
              <a:rPr lang="en-GB" sz="2000" dirty="0"/>
              <a:t> </a:t>
            </a:r>
          </a:p>
          <a:p>
            <a:endParaRPr lang="en-GB" sz="2000" dirty="0"/>
          </a:p>
          <a:p>
            <a:r>
              <a:rPr lang="en-GB" sz="2000" dirty="0" err="1"/>
              <a:t>Konfliktretten</a:t>
            </a:r>
            <a:r>
              <a:rPr lang="en-GB" sz="2000" dirty="0"/>
              <a:t> </a:t>
            </a:r>
            <a:r>
              <a:rPr lang="en-GB" sz="2000" dirty="0" err="1"/>
              <a:t>har</a:t>
            </a:r>
            <a:r>
              <a:rPr lang="en-GB" sz="2000" dirty="0"/>
              <a:t> </a:t>
            </a:r>
            <a:r>
              <a:rPr lang="en-GB" sz="2000" dirty="0" err="1"/>
              <a:t>samme</a:t>
            </a:r>
            <a:r>
              <a:rPr lang="en-GB" sz="2000" dirty="0"/>
              <a:t> </a:t>
            </a:r>
            <a:r>
              <a:rPr lang="en-GB" sz="2000" dirty="0" err="1"/>
              <a:t>indhold</a:t>
            </a:r>
            <a:r>
              <a:rPr lang="en-GB" sz="2000" dirty="0"/>
              <a:t> </a:t>
            </a:r>
            <a:r>
              <a:rPr lang="en-GB" sz="2000" dirty="0" err="1"/>
              <a:t>på</a:t>
            </a:r>
            <a:r>
              <a:rPr lang="en-GB" sz="2000" dirty="0"/>
              <a:t> </a:t>
            </a:r>
            <a:r>
              <a:rPr lang="en-GB" sz="2000" dirty="0" err="1"/>
              <a:t>det</a:t>
            </a:r>
            <a:r>
              <a:rPr lang="en-GB" sz="2000" dirty="0"/>
              <a:t> </a:t>
            </a:r>
            <a:r>
              <a:rPr lang="en-GB" sz="2000" dirty="0" err="1"/>
              <a:t>offentlige</a:t>
            </a:r>
            <a:r>
              <a:rPr lang="en-GB" sz="2000" dirty="0"/>
              <a:t> </a:t>
            </a:r>
            <a:r>
              <a:rPr lang="en-GB" sz="2000" dirty="0" err="1"/>
              <a:t>område</a:t>
            </a:r>
            <a:r>
              <a:rPr lang="en-GB" sz="2000" dirty="0"/>
              <a:t> </a:t>
            </a:r>
            <a:r>
              <a:rPr lang="en-GB" sz="2000" dirty="0" err="1"/>
              <a:t>som</a:t>
            </a:r>
            <a:r>
              <a:rPr lang="en-GB" sz="2000" dirty="0"/>
              <a:t> </a:t>
            </a:r>
            <a:r>
              <a:rPr lang="en-GB" sz="2000" dirty="0" err="1"/>
              <a:t>på</a:t>
            </a:r>
            <a:r>
              <a:rPr lang="en-GB" sz="2000" dirty="0"/>
              <a:t> </a:t>
            </a:r>
            <a:r>
              <a:rPr lang="en-GB" sz="2000" dirty="0" err="1"/>
              <a:t>det</a:t>
            </a:r>
            <a:r>
              <a:rPr lang="en-GB" sz="2000" dirty="0"/>
              <a:t> private </a:t>
            </a:r>
            <a:r>
              <a:rPr lang="en-GB" sz="2000" dirty="0" err="1"/>
              <a:t>område</a:t>
            </a:r>
            <a:endParaRPr lang="en-GB" sz="2000" dirty="0"/>
          </a:p>
          <a:p>
            <a:endParaRPr lang="en-GB" sz="2000" dirty="0"/>
          </a:p>
          <a:p>
            <a:r>
              <a:rPr lang="en-GB" sz="2000" dirty="0" err="1"/>
              <a:t>Både</a:t>
            </a:r>
            <a:r>
              <a:rPr lang="en-GB" sz="2000" dirty="0"/>
              <a:t> </a:t>
            </a:r>
            <a:r>
              <a:rPr lang="en-GB" sz="2000" dirty="0" err="1"/>
              <a:t>arbejdsgiver</a:t>
            </a:r>
            <a:r>
              <a:rPr lang="en-GB" sz="2000" dirty="0"/>
              <a:t>- </a:t>
            </a:r>
            <a:r>
              <a:rPr lang="en-GB" sz="2000" dirty="0" err="1"/>
              <a:t>og</a:t>
            </a:r>
            <a:r>
              <a:rPr lang="en-GB" sz="2000" dirty="0"/>
              <a:t> </a:t>
            </a:r>
            <a:r>
              <a:rPr lang="en-GB" sz="2000" dirty="0" err="1"/>
              <a:t>lønmodtagersiden</a:t>
            </a:r>
            <a:r>
              <a:rPr lang="en-GB" sz="2000" dirty="0"/>
              <a:t> </a:t>
            </a:r>
            <a:r>
              <a:rPr lang="en-GB" sz="2000" dirty="0" err="1"/>
              <a:t>kan</a:t>
            </a:r>
            <a:r>
              <a:rPr lang="en-GB" sz="2000" dirty="0"/>
              <a:t> </a:t>
            </a:r>
            <a:r>
              <a:rPr lang="en-GB" sz="2000" dirty="0" err="1"/>
              <a:t>benytte</a:t>
            </a:r>
            <a:r>
              <a:rPr lang="en-GB" sz="2000" dirty="0"/>
              <a:t> sig </a:t>
            </a:r>
            <a:r>
              <a:rPr lang="en-GB" sz="2000" dirty="0" err="1"/>
              <a:t>af</a:t>
            </a:r>
            <a:r>
              <a:rPr lang="en-GB" sz="2000" dirty="0"/>
              <a:t> </a:t>
            </a:r>
            <a:r>
              <a:rPr lang="en-GB" sz="2000" dirty="0" err="1"/>
              <a:t>arbejdskonflikt</a:t>
            </a:r>
            <a:r>
              <a:rPr lang="en-GB" sz="2000" dirty="0"/>
              <a:t> </a:t>
            </a:r>
          </a:p>
          <a:p>
            <a:endParaRPr lang="en-GB" sz="2000" dirty="0"/>
          </a:p>
          <a:p>
            <a:endParaRPr lang="en-GB" sz="2000" dirty="0"/>
          </a:p>
          <a:p>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26667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Aftaler</a:t>
            </a:r>
            <a:r>
              <a:rPr lang="en-GB" sz="2800" dirty="0"/>
              <a:t> om </a:t>
            </a:r>
            <a:r>
              <a:rPr lang="en-GB" sz="2800" dirty="0" err="1"/>
              <a:t>nødberedskab</a:t>
            </a:r>
            <a:endParaRPr lang="en-GB" sz="2800" dirty="0"/>
          </a:p>
        </p:txBody>
      </p:sp>
      <p:sp>
        <p:nvSpPr>
          <p:cNvPr id="3" name="Content Placeholder 2"/>
          <p:cNvSpPr>
            <a:spLocks noGrp="1"/>
          </p:cNvSpPr>
          <p:nvPr>
            <p:ph idx="1"/>
          </p:nvPr>
        </p:nvSpPr>
        <p:spPr/>
        <p:txBody>
          <a:bodyPr/>
          <a:lstStyle/>
          <a:p>
            <a:r>
              <a:rPr lang="en-GB" sz="2000" dirty="0"/>
              <a:t>De </a:t>
            </a:r>
            <a:r>
              <a:rPr lang="en-GB" sz="2000" dirty="0" err="1"/>
              <a:t>offentlige</a:t>
            </a:r>
            <a:r>
              <a:rPr lang="en-GB" sz="2000" dirty="0"/>
              <a:t> </a:t>
            </a:r>
            <a:r>
              <a:rPr lang="en-GB" sz="2000" dirty="0" err="1"/>
              <a:t>hovedaftaler</a:t>
            </a:r>
            <a:r>
              <a:rPr lang="en-GB" sz="2000" dirty="0"/>
              <a:t> </a:t>
            </a:r>
            <a:r>
              <a:rPr lang="en-GB" sz="2000" dirty="0" err="1"/>
              <a:t>indeholder</a:t>
            </a:r>
            <a:r>
              <a:rPr lang="en-GB" sz="2000" dirty="0"/>
              <a:t> </a:t>
            </a:r>
            <a:r>
              <a:rPr lang="en-GB" sz="2000" dirty="0" err="1"/>
              <a:t>ofte</a:t>
            </a:r>
            <a:r>
              <a:rPr lang="en-GB" sz="2000" dirty="0"/>
              <a:t> </a:t>
            </a:r>
            <a:r>
              <a:rPr lang="en-GB" sz="2000" dirty="0" err="1"/>
              <a:t>regler</a:t>
            </a:r>
            <a:r>
              <a:rPr lang="en-GB" sz="2000" dirty="0"/>
              <a:t> om </a:t>
            </a:r>
            <a:r>
              <a:rPr lang="en-GB" sz="2000" dirty="0" err="1"/>
              <a:t>etablering</a:t>
            </a:r>
            <a:r>
              <a:rPr lang="en-GB" sz="2000" dirty="0"/>
              <a:t> </a:t>
            </a:r>
            <a:r>
              <a:rPr lang="en-GB" sz="2000" dirty="0" err="1"/>
              <a:t>af</a:t>
            </a:r>
            <a:r>
              <a:rPr lang="en-GB" sz="2000" dirty="0"/>
              <a:t> </a:t>
            </a:r>
            <a:r>
              <a:rPr lang="en-GB" sz="2000" dirty="0" err="1"/>
              <a:t>nødberedskab</a:t>
            </a:r>
            <a:r>
              <a:rPr lang="en-GB" sz="2000" dirty="0"/>
              <a:t> under </a:t>
            </a:r>
            <a:r>
              <a:rPr lang="en-GB" sz="2000" dirty="0" err="1"/>
              <a:t>arbejdskonflikter</a:t>
            </a:r>
            <a:endParaRPr lang="en-GB" sz="2000" dirty="0"/>
          </a:p>
          <a:p>
            <a:endParaRPr lang="en-GB" sz="2000" dirty="0"/>
          </a:p>
          <a:p>
            <a:r>
              <a:rPr lang="en-GB" sz="2000" dirty="0" err="1"/>
              <a:t>En</a:t>
            </a:r>
            <a:r>
              <a:rPr lang="en-GB" sz="2000" dirty="0"/>
              <a:t> </a:t>
            </a:r>
            <a:r>
              <a:rPr lang="en-GB" sz="2000" dirty="0" err="1"/>
              <a:t>almindelig</a:t>
            </a:r>
            <a:r>
              <a:rPr lang="en-GB" sz="2000" dirty="0"/>
              <a:t> </a:t>
            </a:r>
            <a:r>
              <a:rPr lang="en-GB" sz="2000" dirty="0" err="1"/>
              <a:t>anvendt</a:t>
            </a:r>
            <a:r>
              <a:rPr lang="en-GB" sz="2000" dirty="0"/>
              <a:t> </a:t>
            </a:r>
            <a:r>
              <a:rPr lang="en-GB" sz="2000" dirty="0" err="1"/>
              <a:t>bestemmelse</a:t>
            </a:r>
            <a:r>
              <a:rPr lang="en-GB" sz="2000" dirty="0"/>
              <a:t> om “</a:t>
            </a:r>
            <a:r>
              <a:rPr lang="en-GB" sz="2000" dirty="0" err="1"/>
              <a:t>nødberedskab</a:t>
            </a:r>
            <a:r>
              <a:rPr lang="en-GB" sz="2000" dirty="0"/>
              <a:t>” </a:t>
            </a:r>
            <a:r>
              <a:rPr lang="en-GB" sz="2000" dirty="0" err="1"/>
              <a:t>lyder</a:t>
            </a:r>
            <a:r>
              <a:rPr lang="en-GB" sz="2000" dirty="0"/>
              <a:t> </a:t>
            </a:r>
            <a:r>
              <a:rPr lang="en-GB" sz="2000" dirty="0" err="1"/>
              <a:t>således</a:t>
            </a:r>
            <a:r>
              <a:rPr lang="en-GB" sz="2000" dirty="0"/>
              <a:t>: </a:t>
            </a:r>
          </a:p>
          <a:p>
            <a:pPr marL="0" indent="0">
              <a:buNone/>
            </a:pPr>
            <a:endParaRPr lang="en-GB" sz="800" dirty="0"/>
          </a:p>
          <a:p>
            <a:pPr marL="0" indent="0">
              <a:buNone/>
            </a:pPr>
            <a:r>
              <a:rPr lang="en-GB" sz="2000" dirty="0"/>
              <a:t>     “</a:t>
            </a:r>
            <a:r>
              <a:rPr lang="da-DK" sz="2000" i="1" dirty="0"/>
              <a:t>Hvis der iværksættes arbejdsstandsning, indgås der i givet fald en aftale, der som     </a:t>
            </a:r>
          </a:p>
          <a:p>
            <a:pPr marL="0" indent="0">
              <a:buNone/>
            </a:pPr>
            <a:r>
              <a:rPr lang="da-DK" sz="2000" i="1" dirty="0"/>
              <a:t>     minimum sikrer et nødvendigt beredskab inden for de områder, der berøres</a:t>
            </a:r>
            <a:r>
              <a:rPr lang="da-DK" sz="2000" dirty="0"/>
              <a:t>.”</a:t>
            </a:r>
          </a:p>
          <a:p>
            <a:pPr marL="0" indent="0">
              <a:buNone/>
            </a:pPr>
            <a:endParaRPr lang="da-DK" sz="2000" dirty="0"/>
          </a:p>
          <a:p>
            <a:r>
              <a:rPr lang="da-DK" sz="2000" dirty="0"/>
              <a:t>Hvad ligger der nærmere i kravet om ”nødvendigt </a:t>
            </a:r>
            <a:r>
              <a:rPr lang="da-DK" sz="2000" dirty="0" smtClean="0"/>
              <a:t>beredskab</a:t>
            </a:r>
            <a:r>
              <a:rPr lang="da-DK" sz="2000" dirty="0"/>
              <a:t>”?</a:t>
            </a:r>
            <a:endParaRPr lang="en-GB" sz="2000" dirty="0"/>
          </a:p>
          <a:p>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244235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Sympatikonfliktret</a:t>
            </a:r>
            <a:r>
              <a:rPr lang="en-GB" sz="2800" dirty="0"/>
              <a:t> </a:t>
            </a:r>
            <a:r>
              <a:rPr lang="en-GB" sz="2800" dirty="0" err="1"/>
              <a:t>på</a:t>
            </a:r>
            <a:r>
              <a:rPr lang="en-GB" sz="2800" dirty="0"/>
              <a:t> </a:t>
            </a:r>
            <a:r>
              <a:rPr lang="en-GB" sz="2800" dirty="0" err="1"/>
              <a:t>det</a:t>
            </a:r>
            <a:r>
              <a:rPr lang="en-GB" sz="2800" dirty="0"/>
              <a:t> </a:t>
            </a:r>
            <a:r>
              <a:rPr lang="en-GB" sz="2800" dirty="0" err="1"/>
              <a:t>offentlige</a:t>
            </a:r>
            <a:r>
              <a:rPr lang="en-GB" sz="2800" dirty="0"/>
              <a:t> </a:t>
            </a:r>
            <a:r>
              <a:rPr lang="en-GB" sz="2800" dirty="0" err="1"/>
              <a:t>område</a:t>
            </a:r>
            <a:endParaRPr lang="en-GB" sz="2800" dirty="0"/>
          </a:p>
        </p:txBody>
      </p:sp>
      <p:sp>
        <p:nvSpPr>
          <p:cNvPr id="3" name="Content Placeholder 2"/>
          <p:cNvSpPr>
            <a:spLocks noGrp="1"/>
          </p:cNvSpPr>
          <p:nvPr>
            <p:ph idx="1"/>
          </p:nvPr>
        </p:nvSpPr>
        <p:spPr/>
        <p:txBody>
          <a:bodyPr/>
          <a:lstStyle/>
          <a:p>
            <a:r>
              <a:rPr lang="en-GB" sz="2000" dirty="0" err="1"/>
              <a:t>Sympatikonfliktretten</a:t>
            </a:r>
            <a:r>
              <a:rPr lang="en-GB" sz="2000" dirty="0"/>
              <a:t> </a:t>
            </a:r>
            <a:r>
              <a:rPr lang="en-GB" sz="2000" dirty="0" err="1"/>
              <a:t>er</a:t>
            </a:r>
            <a:r>
              <a:rPr lang="en-GB" sz="2000" dirty="0"/>
              <a:t> </a:t>
            </a:r>
            <a:r>
              <a:rPr lang="en-GB" sz="2000" dirty="0" err="1"/>
              <a:t>som</a:t>
            </a:r>
            <a:r>
              <a:rPr lang="en-GB" sz="2000" dirty="0"/>
              <a:t> </a:t>
            </a:r>
            <a:r>
              <a:rPr lang="en-GB" sz="2000" dirty="0" err="1"/>
              <a:t>altovervejende</a:t>
            </a:r>
            <a:r>
              <a:rPr lang="en-GB" sz="2000" dirty="0"/>
              <a:t> regel </a:t>
            </a:r>
            <a:r>
              <a:rPr lang="en-GB" sz="2000" dirty="0" err="1"/>
              <a:t>fastslået</a:t>
            </a:r>
            <a:r>
              <a:rPr lang="en-GB" sz="2000" dirty="0"/>
              <a:t> </a:t>
            </a:r>
            <a:r>
              <a:rPr lang="en-GB" sz="2000" dirty="0" err="1"/>
              <a:t>direkte</a:t>
            </a:r>
            <a:r>
              <a:rPr lang="en-GB" sz="2000" dirty="0"/>
              <a:t> </a:t>
            </a:r>
            <a:r>
              <a:rPr lang="en-GB" sz="2000" dirty="0" err="1"/>
              <a:t>i</a:t>
            </a:r>
            <a:r>
              <a:rPr lang="en-GB" sz="2000" dirty="0"/>
              <a:t> </a:t>
            </a:r>
            <a:r>
              <a:rPr lang="en-GB" sz="2000" dirty="0" err="1"/>
              <a:t>hovedaftalerne</a:t>
            </a:r>
            <a:endParaRPr lang="en-GB" sz="2000" dirty="0"/>
          </a:p>
          <a:p>
            <a:endParaRPr lang="en-GB" sz="2000" dirty="0"/>
          </a:p>
          <a:p>
            <a:r>
              <a:rPr lang="en-GB" sz="2000" dirty="0" err="1"/>
              <a:t>Sympatikonfliktretten</a:t>
            </a:r>
            <a:r>
              <a:rPr lang="en-GB" sz="2000" dirty="0"/>
              <a:t> </a:t>
            </a:r>
            <a:r>
              <a:rPr lang="en-GB" sz="2000" dirty="0" err="1"/>
              <a:t>gælder</a:t>
            </a:r>
            <a:r>
              <a:rPr lang="en-GB" sz="2000" dirty="0"/>
              <a:t> </a:t>
            </a:r>
            <a:r>
              <a:rPr lang="en-GB" sz="2000" dirty="0" err="1" smtClean="0"/>
              <a:t>tillige</a:t>
            </a:r>
            <a:r>
              <a:rPr lang="en-GB" sz="2000" dirty="0" smtClean="0"/>
              <a:t> </a:t>
            </a:r>
            <a:r>
              <a:rPr lang="en-GB" sz="2000" dirty="0" err="1"/>
              <a:t>som</a:t>
            </a:r>
            <a:r>
              <a:rPr lang="en-GB" sz="2000" dirty="0"/>
              <a:t> </a:t>
            </a:r>
            <a:r>
              <a:rPr lang="en-GB" sz="2000" dirty="0" err="1"/>
              <a:t>en</a:t>
            </a:r>
            <a:r>
              <a:rPr lang="en-GB" sz="2000" dirty="0"/>
              <a:t> </a:t>
            </a:r>
            <a:r>
              <a:rPr lang="en-GB" sz="2000" dirty="0" err="1"/>
              <a:t>almindelig</a:t>
            </a:r>
            <a:r>
              <a:rPr lang="en-GB" sz="2000" dirty="0"/>
              <a:t> </a:t>
            </a:r>
            <a:r>
              <a:rPr lang="en-GB" sz="2000" dirty="0" err="1"/>
              <a:t>arbejdsretlig</a:t>
            </a:r>
            <a:r>
              <a:rPr lang="en-GB" sz="2000" dirty="0"/>
              <a:t> </a:t>
            </a:r>
            <a:r>
              <a:rPr lang="en-GB" sz="2000" dirty="0" err="1"/>
              <a:t>grundsætning</a:t>
            </a:r>
            <a:endParaRPr lang="en-GB" sz="2000" dirty="0"/>
          </a:p>
          <a:p>
            <a:pPr marL="0" indent="0">
              <a:buNone/>
            </a:pPr>
            <a:r>
              <a:rPr lang="en-GB" sz="2000" dirty="0"/>
              <a:t>     - ARD </a:t>
            </a:r>
            <a:r>
              <a:rPr lang="en-GB" sz="2000" dirty="0" err="1"/>
              <a:t>af</a:t>
            </a:r>
            <a:r>
              <a:rPr lang="en-GB" sz="2000" dirty="0"/>
              <a:t> 1.9.1987 </a:t>
            </a:r>
            <a:r>
              <a:rPr lang="en-GB" sz="2000" dirty="0" err="1"/>
              <a:t>i</a:t>
            </a:r>
            <a:r>
              <a:rPr lang="en-GB" sz="2000" dirty="0"/>
              <a:t> 87.308 (Post- </a:t>
            </a:r>
            <a:r>
              <a:rPr lang="en-GB" sz="2000" dirty="0" err="1"/>
              <a:t>og</a:t>
            </a:r>
            <a:r>
              <a:rPr lang="en-GB" sz="2000" dirty="0"/>
              <a:t> </a:t>
            </a:r>
            <a:r>
              <a:rPr lang="en-GB" sz="2000" dirty="0" err="1"/>
              <a:t>Telegrafvæsenet</a:t>
            </a:r>
            <a:r>
              <a:rPr lang="en-GB" sz="2000" dirty="0"/>
              <a:t>)</a:t>
            </a:r>
          </a:p>
          <a:p>
            <a:endParaRPr lang="en-GB" sz="2000" dirty="0"/>
          </a:p>
          <a:p>
            <a:r>
              <a:rPr lang="en-GB" sz="2000" dirty="0" err="1"/>
              <a:t>Sympatikonfliktretten</a:t>
            </a:r>
            <a:r>
              <a:rPr lang="en-GB" sz="2000" dirty="0"/>
              <a:t> </a:t>
            </a:r>
            <a:r>
              <a:rPr lang="en-GB" sz="2000" dirty="0" err="1"/>
              <a:t>har</a:t>
            </a:r>
            <a:r>
              <a:rPr lang="en-GB" sz="2000" dirty="0"/>
              <a:t> </a:t>
            </a:r>
            <a:r>
              <a:rPr lang="en-GB" sz="2000" dirty="0" err="1"/>
              <a:t>formentlig</a:t>
            </a:r>
            <a:r>
              <a:rPr lang="en-GB" sz="2000" dirty="0"/>
              <a:t> </a:t>
            </a:r>
            <a:r>
              <a:rPr lang="en-GB" sz="2000" dirty="0" err="1"/>
              <a:t>samme</a:t>
            </a:r>
            <a:r>
              <a:rPr lang="en-GB" sz="2000" dirty="0"/>
              <a:t> </a:t>
            </a:r>
            <a:r>
              <a:rPr lang="en-GB" sz="2000" dirty="0" err="1"/>
              <a:t>indhold</a:t>
            </a:r>
            <a:r>
              <a:rPr lang="en-GB" sz="2000" dirty="0"/>
              <a:t> </a:t>
            </a:r>
            <a:r>
              <a:rPr lang="en-GB" sz="2000" dirty="0" err="1"/>
              <a:t>som</a:t>
            </a:r>
            <a:r>
              <a:rPr lang="en-GB" sz="2000" dirty="0"/>
              <a:t> </a:t>
            </a:r>
            <a:r>
              <a:rPr lang="en-GB" sz="2000" dirty="0" err="1"/>
              <a:t>på</a:t>
            </a:r>
            <a:r>
              <a:rPr lang="en-GB" sz="2000" dirty="0"/>
              <a:t> </a:t>
            </a:r>
            <a:r>
              <a:rPr lang="en-GB" sz="2000" dirty="0" err="1"/>
              <a:t>det</a:t>
            </a:r>
            <a:r>
              <a:rPr lang="en-GB" sz="2000" dirty="0"/>
              <a:t> private </a:t>
            </a:r>
            <a:r>
              <a:rPr lang="en-GB" sz="2000" dirty="0" err="1"/>
              <a:t>område</a:t>
            </a:r>
            <a:endParaRPr lang="en-GB" sz="2000" dirty="0"/>
          </a:p>
          <a:p>
            <a:pPr marL="0" indent="0">
              <a:buNone/>
            </a:pPr>
            <a:r>
              <a:rPr lang="en-GB" sz="2000" dirty="0"/>
              <a:t>     - ARD </a:t>
            </a:r>
            <a:r>
              <a:rPr lang="en-GB" sz="2000" dirty="0" err="1"/>
              <a:t>af</a:t>
            </a:r>
            <a:r>
              <a:rPr lang="en-GB" sz="2000" dirty="0"/>
              <a:t> 21.7.1987 </a:t>
            </a:r>
            <a:r>
              <a:rPr lang="en-GB" sz="2000" dirty="0" err="1"/>
              <a:t>i</a:t>
            </a:r>
            <a:r>
              <a:rPr lang="en-GB" sz="2000" dirty="0"/>
              <a:t> 87.302 </a:t>
            </a:r>
            <a:r>
              <a:rPr lang="en-GB" sz="2000" dirty="0" err="1"/>
              <a:t>og</a:t>
            </a:r>
            <a:r>
              <a:rPr lang="en-GB" sz="2000" dirty="0"/>
              <a:t> </a:t>
            </a:r>
            <a:r>
              <a:rPr lang="en-GB" sz="2000" dirty="0" err="1"/>
              <a:t>af</a:t>
            </a:r>
            <a:r>
              <a:rPr lang="en-GB" sz="2000" dirty="0"/>
              <a:t> 1.9.1987 </a:t>
            </a:r>
            <a:r>
              <a:rPr lang="en-GB" sz="2000" dirty="0" err="1"/>
              <a:t>i</a:t>
            </a:r>
            <a:r>
              <a:rPr lang="en-GB" sz="2000" dirty="0"/>
              <a:t> 87.308 (</a:t>
            </a:r>
            <a:r>
              <a:rPr lang="en-GB" sz="2000" dirty="0" err="1"/>
              <a:t>begge</a:t>
            </a:r>
            <a:r>
              <a:rPr lang="en-GB" sz="2000" dirty="0"/>
              <a:t> Post- </a:t>
            </a:r>
            <a:r>
              <a:rPr lang="en-GB" sz="2000" dirty="0" err="1"/>
              <a:t>og</a:t>
            </a:r>
            <a:r>
              <a:rPr lang="en-GB" sz="2000" dirty="0"/>
              <a:t> </a:t>
            </a:r>
            <a:r>
              <a:rPr lang="en-GB" sz="2000" dirty="0" err="1" smtClean="0"/>
              <a:t>Telegrafvæsenet</a:t>
            </a:r>
            <a:r>
              <a:rPr lang="en-GB" sz="2000" dirty="0"/>
              <a:t>)</a:t>
            </a:r>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148567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ARD </a:t>
            </a:r>
            <a:r>
              <a:rPr lang="en-GB" sz="2800" dirty="0" err="1"/>
              <a:t>af</a:t>
            </a:r>
            <a:r>
              <a:rPr lang="en-GB" sz="2800" dirty="0"/>
              <a:t> 21.7.1987 </a:t>
            </a:r>
            <a:r>
              <a:rPr lang="en-GB" sz="2800" dirty="0" err="1"/>
              <a:t>i</a:t>
            </a:r>
            <a:r>
              <a:rPr lang="en-GB" sz="2800" dirty="0"/>
              <a:t> 87.302</a:t>
            </a:r>
          </a:p>
        </p:txBody>
      </p:sp>
      <p:sp>
        <p:nvSpPr>
          <p:cNvPr id="3" name="Content Placeholder 2"/>
          <p:cNvSpPr>
            <a:spLocks noGrp="1"/>
          </p:cNvSpPr>
          <p:nvPr>
            <p:ph idx="1"/>
          </p:nvPr>
        </p:nvSpPr>
        <p:spPr/>
        <p:txBody>
          <a:bodyPr/>
          <a:lstStyle/>
          <a:p>
            <a:pPr marL="0" indent="0">
              <a:buNone/>
            </a:pPr>
            <a:r>
              <a:rPr lang="en-GB" sz="1800" dirty="0"/>
              <a:t>Dansk </a:t>
            </a:r>
            <a:r>
              <a:rPr lang="en-GB" sz="1800" dirty="0" err="1" smtClean="0"/>
              <a:t>Typograf-Forbund</a:t>
            </a:r>
            <a:r>
              <a:rPr lang="en-GB" sz="1800" dirty="0" smtClean="0"/>
              <a:t> </a:t>
            </a:r>
            <a:r>
              <a:rPr lang="en-GB" sz="1800" dirty="0" err="1"/>
              <a:t>kunne</a:t>
            </a:r>
            <a:r>
              <a:rPr lang="en-GB" sz="1800" dirty="0"/>
              <a:t> </a:t>
            </a:r>
            <a:r>
              <a:rPr lang="en-GB" sz="1800" dirty="0" err="1"/>
              <a:t>støtte</a:t>
            </a:r>
            <a:r>
              <a:rPr lang="en-GB" sz="1800" dirty="0"/>
              <a:t> </a:t>
            </a:r>
            <a:r>
              <a:rPr lang="en-GB" sz="1800" dirty="0" err="1"/>
              <a:t>konflikt</a:t>
            </a:r>
            <a:r>
              <a:rPr lang="en-GB" sz="1800" dirty="0"/>
              <a:t> over for Post- </a:t>
            </a:r>
            <a:r>
              <a:rPr lang="en-GB" sz="1800" dirty="0" err="1"/>
              <a:t>og</a:t>
            </a:r>
            <a:r>
              <a:rPr lang="en-GB" sz="1800" dirty="0"/>
              <a:t> </a:t>
            </a:r>
            <a:r>
              <a:rPr lang="en-GB" sz="1800" dirty="0" err="1"/>
              <a:t>Telegrafvæsenet</a:t>
            </a:r>
            <a:r>
              <a:rPr lang="en-GB" sz="1800" dirty="0"/>
              <a:t> med </a:t>
            </a:r>
            <a:r>
              <a:rPr lang="en-GB" sz="1800" dirty="0" err="1"/>
              <a:t>sympatikonflikt</a:t>
            </a:r>
            <a:r>
              <a:rPr lang="en-GB" sz="1800" dirty="0"/>
              <a:t> over for </a:t>
            </a:r>
            <a:r>
              <a:rPr lang="en-GB" sz="1800" dirty="0" err="1"/>
              <a:t>virksomheder</a:t>
            </a:r>
            <a:r>
              <a:rPr lang="en-GB" sz="1800" dirty="0"/>
              <a:t> under DA</a:t>
            </a:r>
          </a:p>
          <a:p>
            <a:pPr marL="0" indent="0">
              <a:buNone/>
            </a:pPr>
            <a:endParaRPr lang="en-GB" sz="800" dirty="0"/>
          </a:p>
          <a:p>
            <a:pPr marL="0" indent="0">
              <a:buNone/>
            </a:pPr>
            <a:r>
              <a:rPr lang="en-GB" sz="1800" b="1" dirty="0" err="1"/>
              <a:t>Arbejdsretten</a:t>
            </a:r>
            <a:r>
              <a:rPr lang="en-GB" sz="1800" dirty="0"/>
              <a:t> </a:t>
            </a:r>
            <a:r>
              <a:rPr lang="en-GB" sz="1800" dirty="0" err="1"/>
              <a:t>udtalte</a:t>
            </a:r>
            <a:r>
              <a:rPr lang="en-GB" sz="1800" dirty="0"/>
              <a:t> </a:t>
            </a:r>
            <a:r>
              <a:rPr lang="en-GB" sz="1800" dirty="0" err="1"/>
              <a:t>bl.a</a:t>
            </a:r>
            <a:r>
              <a:rPr lang="en-GB" sz="1800" dirty="0"/>
              <a:t>. </a:t>
            </a:r>
            <a:r>
              <a:rPr lang="en-GB" sz="1800" dirty="0" err="1"/>
              <a:t>følgende</a:t>
            </a:r>
            <a:r>
              <a:rPr lang="en-GB" sz="1800" dirty="0"/>
              <a:t>:</a:t>
            </a:r>
          </a:p>
          <a:p>
            <a:pPr marL="0" indent="0">
              <a:buNone/>
            </a:pPr>
            <a:endParaRPr lang="en-GB" sz="800" dirty="0"/>
          </a:p>
          <a:p>
            <a:pPr marL="0" indent="0">
              <a:buNone/>
            </a:pPr>
            <a:r>
              <a:rPr lang="da-DK" sz="1800" dirty="0">
                <a:solidFill>
                  <a:srgbClr val="000000"/>
                </a:solidFill>
                <a:effectLst/>
                <a:ea typeface="Times New Roman" panose="02020603050405020304" pitchFamily="18" charset="0"/>
              </a:rPr>
              <a:t>”</a:t>
            </a:r>
            <a:r>
              <a:rPr lang="da-DK" sz="1800" i="1" dirty="0">
                <a:solidFill>
                  <a:srgbClr val="000000"/>
                </a:solidFill>
                <a:effectLst/>
                <a:ea typeface="Times New Roman" panose="02020603050405020304" pitchFamily="18" charset="0"/>
              </a:rPr>
              <a:t>Såvel indklagede som klagerne er bundet af Hovedaftalen. Det følger heraf, at adgangen til at iværksætte sympatikonflikt til støtte for en lovlig iværksat hovedkonflikt som udgangspunkt ikke er undergivet væsentlige begrænsninger, og der findes ikke at foreligge sådanne særlige forhold, at sympatikonflikten alligevel er ulovlig. Det bemærkes herved, at klagerne ikke findes at have godtgjort, at sympatikonflikterne ikke vil kunne have indflydelse på forløbet af hovedkonflikten</a:t>
            </a:r>
            <a:r>
              <a:rPr lang="da-DK" sz="1800" dirty="0">
                <a:solidFill>
                  <a:srgbClr val="000000"/>
                </a:solidFill>
                <a:effectLst/>
                <a:ea typeface="Times New Roman" panose="02020603050405020304" pitchFamily="18" charset="0"/>
              </a:rPr>
              <a:t>.”</a:t>
            </a:r>
            <a:endParaRPr lang="da-DK" sz="1800" dirty="0">
              <a:effectLst/>
              <a:ea typeface="Times New Roman" panose="02020603050405020304" pitchFamily="18" charset="0"/>
            </a:endParaRPr>
          </a:p>
          <a:p>
            <a:pPr marL="0" indent="0">
              <a:buNone/>
            </a:pP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8</a:t>
            </a:fld>
            <a:endParaRPr lang="da-DK" dirty="0"/>
          </a:p>
        </p:txBody>
      </p:sp>
    </p:spTree>
    <p:extLst>
      <p:ext uri="{BB962C8B-B14F-4D97-AF65-F5344CB8AC3E}">
        <p14:creationId xmlns:p14="http://schemas.microsoft.com/office/powerpoint/2010/main" val="385956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ARD </a:t>
            </a:r>
            <a:r>
              <a:rPr lang="en-GB" sz="2800" dirty="0" err="1"/>
              <a:t>af</a:t>
            </a:r>
            <a:r>
              <a:rPr lang="en-GB" sz="2800" dirty="0"/>
              <a:t> 1.9.1987 </a:t>
            </a:r>
            <a:r>
              <a:rPr lang="en-GB" sz="2800" dirty="0" err="1"/>
              <a:t>i</a:t>
            </a:r>
            <a:r>
              <a:rPr lang="en-GB" sz="2800" dirty="0"/>
              <a:t> 87.308</a:t>
            </a:r>
          </a:p>
        </p:txBody>
      </p:sp>
      <p:sp>
        <p:nvSpPr>
          <p:cNvPr id="3" name="Content Placeholder 2"/>
          <p:cNvSpPr>
            <a:spLocks noGrp="1"/>
          </p:cNvSpPr>
          <p:nvPr>
            <p:ph idx="1"/>
          </p:nvPr>
        </p:nvSpPr>
        <p:spPr/>
        <p:txBody>
          <a:bodyPr/>
          <a:lstStyle/>
          <a:p>
            <a:pPr marL="0" indent="0">
              <a:buNone/>
            </a:pPr>
            <a:r>
              <a:rPr lang="en-GB" sz="1600" dirty="0"/>
              <a:t>Dansk </a:t>
            </a:r>
            <a:r>
              <a:rPr lang="en-GB" sz="1600" dirty="0" err="1" smtClean="0"/>
              <a:t>Typograf-Forbund</a:t>
            </a:r>
            <a:r>
              <a:rPr lang="en-GB" sz="1600" dirty="0" smtClean="0"/>
              <a:t> </a:t>
            </a:r>
            <a:r>
              <a:rPr lang="en-GB" sz="1600" dirty="0" err="1"/>
              <a:t>kunne</a:t>
            </a:r>
            <a:r>
              <a:rPr lang="en-GB" sz="1600" dirty="0"/>
              <a:t> </a:t>
            </a:r>
            <a:r>
              <a:rPr lang="en-GB" sz="1600" dirty="0" err="1"/>
              <a:t>støtte</a:t>
            </a:r>
            <a:r>
              <a:rPr lang="en-GB" sz="1600" dirty="0"/>
              <a:t> </a:t>
            </a:r>
            <a:r>
              <a:rPr lang="en-GB" sz="1600" dirty="0" err="1"/>
              <a:t>konflikt</a:t>
            </a:r>
            <a:r>
              <a:rPr lang="en-GB" sz="1600" dirty="0"/>
              <a:t> over for Post- </a:t>
            </a:r>
            <a:r>
              <a:rPr lang="en-GB" sz="1600" dirty="0" err="1"/>
              <a:t>og</a:t>
            </a:r>
            <a:r>
              <a:rPr lang="en-GB" sz="1600" dirty="0"/>
              <a:t> </a:t>
            </a:r>
            <a:r>
              <a:rPr lang="en-GB" sz="1600" dirty="0" err="1"/>
              <a:t>Telegrafvæsenet</a:t>
            </a:r>
            <a:r>
              <a:rPr lang="en-GB" sz="1600" dirty="0"/>
              <a:t> med </a:t>
            </a:r>
            <a:r>
              <a:rPr lang="en-GB" sz="1600" dirty="0" err="1"/>
              <a:t>sympatikonflikt</a:t>
            </a:r>
            <a:r>
              <a:rPr lang="en-GB" sz="1600" dirty="0"/>
              <a:t> over for Schultz (</a:t>
            </a:r>
            <a:r>
              <a:rPr lang="en-GB" sz="1600" dirty="0" err="1"/>
              <a:t>uden</a:t>
            </a:r>
            <a:r>
              <a:rPr lang="en-GB" sz="1600" dirty="0"/>
              <a:t> for DA)</a:t>
            </a:r>
          </a:p>
          <a:p>
            <a:pPr marL="0" indent="0">
              <a:buNone/>
            </a:pPr>
            <a:endParaRPr lang="en-GB" sz="800" dirty="0"/>
          </a:p>
          <a:p>
            <a:pPr marL="0" indent="0">
              <a:buNone/>
            </a:pPr>
            <a:r>
              <a:rPr lang="en-GB" sz="1600" b="1" dirty="0" err="1"/>
              <a:t>Arbejdsretten</a:t>
            </a:r>
            <a:r>
              <a:rPr lang="en-GB" sz="1600" b="1" dirty="0"/>
              <a:t> </a:t>
            </a:r>
            <a:r>
              <a:rPr lang="en-GB" sz="1600" dirty="0" err="1"/>
              <a:t>udtalte</a:t>
            </a:r>
            <a:r>
              <a:rPr lang="en-GB" sz="1600" dirty="0"/>
              <a:t> </a:t>
            </a:r>
            <a:r>
              <a:rPr lang="en-GB" sz="1600" dirty="0" err="1"/>
              <a:t>bl.a</a:t>
            </a:r>
            <a:r>
              <a:rPr lang="en-GB" sz="1600" dirty="0"/>
              <a:t>. </a:t>
            </a:r>
            <a:r>
              <a:rPr lang="en-GB" sz="1600" dirty="0" err="1"/>
              <a:t>følgende</a:t>
            </a:r>
            <a:r>
              <a:rPr lang="en-GB" sz="1600" dirty="0"/>
              <a:t>:</a:t>
            </a:r>
          </a:p>
          <a:p>
            <a:pPr marL="0" indent="0">
              <a:buNone/>
            </a:pPr>
            <a:endParaRPr lang="en-GB" sz="800" dirty="0">
              <a:effectLst/>
              <a:latin typeface="Times New Roman" panose="02020603050405020304" pitchFamily="18" charset="0"/>
              <a:ea typeface="Times New Roman" panose="02020603050405020304" pitchFamily="18" charset="0"/>
            </a:endParaRPr>
          </a:p>
          <a:p>
            <a:pPr marL="0" indent="0">
              <a:buNone/>
            </a:pPr>
            <a:r>
              <a:rPr lang="da-DK" sz="1600" dirty="0">
                <a:effectLst/>
                <a:ea typeface="Times New Roman" panose="02020603050405020304" pitchFamily="18" charset="0"/>
              </a:rPr>
              <a:t>”</a:t>
            </a:r>
            <a:r>
              <a:rPr lang="da-DK" sz="1600" i="1" dirty="0">
                <a:effectLst/>
                <a:ea typeface="Times New Roman" panose="02020603050405020304" pitchFamily="18" charset="0"/>
              </a:rPr>
              <a:t>Den iværksatte aktion omfatter kun medlemmer af Dansk Typograf-Forbund og angår alene virksomhedens arbejde for Post- og Telegrafvæsenet, der for så vidt angår de trykkeopgaver, som staten selv udfører, er omfattet af hovedkonflikten. Det er uoplyst, hvor stor en del af klagerens omsætning med staten, der hidrører fra Post- og Telegrafvæsenet. Den iværksatte konflikt findes herefter hverken efter sit omfang eller virkning at gå videre end berettiget.</a:t>
            </a:r>
          </a:p>
          <a:p>
            <a:pPr marL="0" marR="215900" indent="0" algn="just">
              <a:spcAft>
                <a:spcPts val="0"/>
              </a:spcAft>
              <a:buNone/>
            </a:pPr>
            <a:endParaRPr lang="da-DK" sz="800" i="1" dirty="0">
              <a:effectLst/>
              <a:ea typeface="Times New Roman" panose="02020603050405020304" pitchFamily="18" charset="0"/>
            </a:endParaRPr>
          </a:p>
          <a:p>
            <a:pPr marL="0" marR="215900" indent="0" algn="just">
              <a:spcAft>
                <a:spcPts val="0"/>
              </a:spcAft>
              <a:buNone/>
            </a:pPr>
            <a:r>
              <a:rPr lang="da-DK" sz="1600" i="1" dirty="0">
                <a:effectLst/>
                <a:ea typeface="Times New Roman" panose="02020603050405020304" pitchFamily="18" charset="0"/>
              </a:rPr>
              <a:t>Under hensyn til det oplyste om klagerens forbindelse med staten kan det ikke afvises, at sympatikonflikten har mulighed for at øve indflydelse på hovedkonflikten. Aktionen over for klageren findes i øvrigt ikke at kunne bedømmes isoleret, men må ses i sammenhæng med den aktion, som de indklagede har iværksat over for virksomheder, der er medlemmer af Dansk Arbejdsgiverforening og som retten har taget stilling til i dom af 21. juli 1987 (sag nr. 87.302). Som følge af det anførte tages de indklagedes frifindelsespåstand til følge</a:t>
            </a:r>
            <a:r>
              <a:rPr lang="da-DK" sz="1600" dirty="0">
                <a:effectLst/>
                <a:ea typeface="Times New Roman" panose="02020603050405020304" pitchFamily="18" charset="0"/>
              </a:rPr>
              <a:t>.”</a:t>
            </a:r>
          </a:p>
          <a:p>
            <a:pPr marL="0" indent="0">
              <a:buNone/>
            </a:pP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12-09-2022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649767833"/>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1143</Words>
  <Application>Microsoft Office PowerPoint</Application>
  <PresentationFormat>Widescreen</PresentationFormat>
  <Paragraphs>200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Microsoft New Tai Lue</vt:lpstr>
      <vt:lpstr>Times New Roman</vt:lpstr>
      <vt:lpstr>Wingdings</vt:lpstr>
      <vt:lpstr>Brugerdefineret design</vt:lpstr>
      <vt:lpstr>  fff</vt:lpstr>
      <vt:lpstr>Oplæggets hovedemner</vt:lpstr>
      <vt:lpstr>Samme retlige ramme, meget forskelligt konfliktmønster </vt:lpstr>
      <vt:lpstr>PowerPoint Presentation</vt:lpstr>
      <vt:lpstr>Konfliktret på det offentlige område</vt:lpstr>
      <vt:lpstr>Aftaler om nødberedskab</vt:lpstr>
      <vt:lpstr>Sympatikonfliktret på det offentlige område</vt:lpstr>
      <vt:lpstr>ARD af 21.7.1987 i 87.302</vt:lpstr>
      <vt:lpstr>ARD af 1.9.1987 i 87.308</vt:lpstr>
      <vt:lpstr>Forligsinstitutionens rolle ved overenskomstfornyelser</vt:lpstr>
      <vt:lpstr>PowerPoint Presentation</vt:lpstr>
      <vt:lpstr>Organisering og overenskomstdækning</vt:lpstr>
      <vt:lpstr>Fra lavt til højt konfliktniveau på det offentlige område</vt:lpstr>
      <vt:lpstr>Konflikterne på det offentlige arbejdsmarked</vt:lpstr>
      <vt:lpstr>Ny (overenskomststridig) konfliktstrategi i 2021?</vt:lpstr>
      <vt:lpstr>Er arbejdskonflikt en hensigtsmæssig mekanisme på det offentlige område?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2020-09-11T09:51:31Z</dcterms:created>
  <dcterms:modified xsi:type="dcterms:W3CDTF">2022-09-12T08:27:24Z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ies>
</file>