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Lst>
  <p:notesMasterIdLst>
    <p:notesMasterId r:id="rId17"/>
  </p:notesMasterIdLst>
  <p:handoutMasterIdLst>
    <p:handoutMasterId r:id="rId18"/>
  </p:handoutMasterIdLst>
  <p:sldIdLst>
    <p:sldId id="271" r:id="rId2"/>
    <p:sldId id="377" r:id="rId3"/>
    <p:sldId id="355" r:id="rId4"/>
    <p:sldId id="390" r:id="rId5"/>
    <p:sldId id="391" r:id="rId6"/>
    <p:sldId id="357" r:id="rId7"/>
    <p:sldId id="358" r:id="rId8"/>
    <p:sldId id="383" r:id="rId9"/>
    <p:sldId id="369" r:id="rId10"/>
    <p:sldId id="378" r:id="rId11"/>
    <p:sldId id="384" r:id="rId12"/>
    <p:sldId id="385" r:id="rId13"/>
    <p:sldId id="386" r:id="rId14"/>
    <p:sldId id="387" r:id="rId15"/>
    <p:sldId id="388" r:id="rId16"/>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orient="horz" pos="3975">
          <p15:clr>
            <a:srgbClr val="A4A3A4"/>
          </p15:clr>
        </p15:guide>
        <p15:guide id="4" orient="horz" pos="1030">
          <p15:clr>
            <a:srgbClr val="A4A3A4"/>
          </p15:clr>
        </p15:guide>
        <p15:guide id="5" pos="7312">
          <p15:clr>
            <a:srgbClr val="A4A3A4"/>
          </p15:clr>
        </p15:guide>
        <p15:guide id="6" pos="3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0" autoAdjust="0"/>
  </p:normalViewPr>
  <p:slideViewPr>
    <p:cSldViewPr snapToGrid="0" showGuides="1">
      <p:cViewPr varScale="1">
        <p:scale>
          <a:sx n="115" d="100"/>
          <a:sy n="115" d="100"/>
        </p:scale>
        <p:origin x="432" y="120"/>
      </p:cViewPr>
      <p:guideLst>
        <p:guide orient="horz" pos="936"/>
        <p:guide orient="horz" pos="391"/>
        <p:guide orient="horz" pos="3975"/>
        <p:guide orient="horz" pos="1030"/>
        <p:guide pos="7312"/>
        <p:guide pos="37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68F9E11-F642-4BF2-B4DC-AF7D35EA7551}" type="datetimeFigureOut">
              <a:rPr lang="da-DK" smtClean="0"/>
              <a:t>31-05-2023</a:t>
            </a:fld>
            <a:endParaRPr lang="da-DK" dirty="0"/>
          </a:p>
        </p:txBody>
      </p:sp>
      <p:sp>
        <p:nvSpPr>
          <p:cNvPr id="4" name="Pladsholder til sidefod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7DA371A3-64EC-4735-8565-D99D78279674}" type="slidenum">
              <a:rPr lang="da-DK" smtClean="0"/>
              <a:t>‹#›</a:t>
            </a:fld>
            <a:endParaRPr lang="da-DK" dirty="0"/>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D72A38B-F9FA-4036-A084-652409E98F08}" type="datetimeFigureOut">
              <a:rPr lang="da-DK" smtClean="0"/>
              <a:t>31-05-2023</a:t>
            </a:fld>
            <a:endParaRPr lang="da-DK"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9436F85-577F-4A92-A47F-D540A2BCC821}" type="slidenum">
              <a:rPr lang="da-DK" smtClean="0"/>
              <a:t>‹#›</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2455909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384032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345666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360291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310426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3736181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262959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278524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311800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155341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193146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202895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364734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411249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1728132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image.ku.dk/lightbox/211/13407586855728741badb2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du vil udskifte billedet</a:t>
            </a:r>
          </a:p>
        </p:txBody>
      </p:sp>
      <p:sp>
        <p:nvSpPr>
          <p:cNvPr id="2" name="Titel 2"/>
          <p:cNvSpPr>
            <a:spLocks noGrp="1"/>
          </p:cNvSpPr>
          <p:nvPr>
            <p:ph type="ctrTitle"/>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610733C-9034-4EF1-A134-C713BE098F55}" type="datetime1">
              <a:rPr lang="da-DK" smtClean="0"/>
              <a:t>31-05-2023</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38290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B15854C8-09F9-49F3-9200-F6E55E50E9FD}" type="datetime1">
              <a:rPr lang="da-DK" smtClean="0"/>
              <a:t>31-05-2023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lle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6243638" y="4903567"/>
            <a:ext cx="5948362"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 </a:t>
            </a:r>
          </a:p>
        </p:txBody>
      </p:sp>
      <p:sp>
        <p:nvSpPr>
          <p:cNvPr id="4" name="Pladsholder til dato 3"/>
          <p:cNvSpPr>
            <a:spLocks noGrp="1"/>
          </p:cNvSpPr>
          <p:nvPr>
            <p:ph type="dt" sz="half" idx="10"/>
          </p:nvPr>
        </p:nvSpPr>
        <p:spPr/>
        <p:txBody>
          <a:bodyPr/>
          <a:lstStyle/>
          <a:p>
            <a:fld id="{68CF2C5F-F0E5-452B-A2F2-3EA33BA229B5}" type="datetime1">
              <a:rPr lang="da-DK" smtClean="0"/>
              <a:t>31-05-2023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lle tekstlabel venstre og billed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0" y="4903567"/>
            <a:ext cx="5948362"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a:t>
            </a:r>
            <a:r>
              <a:rPr lang="da-DK" sz="2400" spc="100" dirty="0">
                <a:solidFill>
                  <a:schemeClr val="bg1"/>
                </a:solidFill>
                <a:latin typeface="+mj-lt"/>
                <a:cs typeface="Microsoft New Tai Lue"/>
              </a:rPr>
              <a:t/>
            </a:r>
            <a:br>
              <a:rPr lang="da-DK" sz="2400" spc="100" dirty="0">
                <a:solidFill>
                  <a:schemeClr val="bg1"/>
                </a:solidFill>
                <a:latin typeface="+mj-lt"/>
                <a:cs typeface="Microsoft New Tai Lue"/>
              </a:rPr>
            </a:br>
            <a:r>
              <a:rPr lang="da-DK" dirty="0"/>
              <a:t> </a:t>
            </a:r>
          </a:p>
        </p:txBody>
      </p:sp>
      <p:sp>
        <p:nvSpPr>
          <p:cNvPr id="4" name="Pladsholder til dato 3"/>
          <p:cNvSpPr>
            <a:spLocks noGrp="1"/>
          </p:cNvSpPr>
          <p:nvPr>
            <p:ph type="dt" sz="half" idx="10"/>
          </p:nvPr>
        </p:nvSpPr>
        <p:spPr/>
        <p:txBody>
          <a:bodyPr/>
          <a:lstStyle/>
          <a:p>
            <a:fld id="{27446445-93A7-4948-90C3-5E545867631D}" type="datetime1">
              <a:rPr lang="da-DK" smtClean="0"/>
              <a:t>31-05-2023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p:txBody>
          <a:bodyPr/>
          <a:lstStyle/>
          <a:p>
            <a:fld id="{024DFD51-CB30-4E30-94A9-3C7B4B0535D6}" type="datetime1">
              <a:rPr lang="da-DK" smtClean="0"/>
              <a:t>31-05-2023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10" name="Pladsholder til tekst 9"/>
          <p:cNvSpPr>
            <a:spLocks noGrp="1"/>
          </p:cNvSpPr>
          <p:nvPr>
            <p:ph type="body" sz="quarter" idx="15" hasCustomPrompt="1"/>
          </p:nvPr>
        </p:nvSpPr>
        <p:spPr>
          <a:xfrm>
            <a:off x="6243638" y="2036763"/>
            <a:ext cx="5948362" cy="4265612"/>
          </a:xfrm>
          <a:solidFill>
            <a:schemeClr val="accent1">
              <a:alpha val="95000"/>
            </a:schemeClr>
          </a:solidFill>
        </p:spPr>
        <p:txBody>
          <a:bodyPr lIns="252000" tIns="144000" rIns="540000" bIns="144000"/>
          <a:lstStyle>
            <a:lvl1pPr marL="0" indent="0">
              <a:buNone/>
              <a:defRPr>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kstlabel venst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a:t>
            </a:r>
            <a:br>
              <a:rPr lang="da-DK" dirty="0"/>
            </a:br>
            <a:r>
              <a:rPr lang="da-DK" dirty="0"/>
              <a:t>du vil udskifte billedet</a:t>
            </a:r>
          </a:p>
        </p:txBody>
      </p:sp>
      <p:sp>
        <p:nvSpPr>
          <p:cNvPr id="4" name="Pladsholder til dato 3"/>
          <p:cNvSpPr>
            <a:spLocks noGrp="1"/>
          </p:cNvSpPr>
          <p:nvPr>
            <p:ph type="dt" sz="half" idx="10"/>
          </p:nvPr>
        </p:nvSpPr>
        <p:spPr/>
        <p:txBody>
          <a:bodyPr/>
          <a:lstStyle/>
          <a:p>
            <a:fld id="{C8EE4329-2AA9-435B-BDB4-F4C3408B6DCE}" type="datetime1">
              <a:rPr lang="da-DK" smtClean="0"/>
              <a:t>31-05-2023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8" name="Pladsholder til tekst 9"/>
          <p:cNvSpPr>
            <a:spLocks noGrp="1"/>
          </p:cNvSpPr>
          <p:nvPr>
            <p:ph type="body" sz="quarter" idx="15" hasCustomPrompt="1"/>
          </p:nvPr>
        </p:nvSpPr>
        <p:spPr>
          <a:xfrm>
            <a:off x="0" y="2036763"/>
            <a:ext cx="5948362" cy="4265612"/>
          </a:xfrm>
          <a:solidFill>
            <a:schemeClr val="accent1">
              <a:alpha val="95000"/>
            </a:schemeClr>
          </a:solidFill>
        </p:spPr>
        <p:txBody>
          <a:bodyPr lIns="576000" tIns="144000" rIns="252000" bIns="144000"/>
          <a:lstStyle>
            <a:lvl1pPr marL="0" indent="0">
              <a:buNone/>
              <a:defRPr>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sal-punktopstilling rød">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E964807-3496-47E8-915B-96DB96A167BC}" type="datetime1">
              <a:rPr lang="da-DK" smtClean="0"/>
              <a:t>31-05-2023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620713"/>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0" y="612884"/>
            <a:ext cx="1167618" cy="2400657"/>
          </a:xfrm>
          <a:prstGeom prst="rect">
            <a:avLst/>
          </a:prstGeom>
          <a:noFill/>
        </p:spPr>
        <p:txBody>
          <a:bodyPr wrap="square" rtlCol="0">
            <a:spAutoFit/>
          </a:bodyPr>
          <a:lstStyle/>
          <a:p>
            <a:r>
              <a:rPr lang="da-DK" sz="15000" b="1" dirty="0">
                <a:solidFill>
                  <a:schemeClr val="bg1"/>
                </a:solidFill>
              </a:rPr>
              <a:t>”</a:t>
            </a:r>
          </a:p>
        </p:txBody>
      </p:sp>
      <p:sp>
        <p:nvSpPr>
          <p:cNvPr id="4" name="Pladsholder til dato 3"/>
          <p:cNvSpPr>
            <a:spLocks noGrp="1"/>
          </p:cNvSpPr>
          <p:nvPr>
            <p:ph type="dt" sz="half" idx="10"/>
          </p:nvPr>
        </p:nvSpPr>
        <p:spPr/>
        <p:txBody>
          <a:bodyPr/>
          <a:lstStyle/>
          <a:p>
            <a:fld id="{D8EEB03B-DE17-4D8C-BE2B-1AD42424342D}" type="datetime1">
              <a:rPr lang="da-DK" smtClean="0"/>
              <a:t>31-05-2023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indent="0">
              <a:buNone/>
              <a:defRPr sz="2400" b="0" baseline="0">
                <a:solidFill>
                  <a:schemeClr val="bg1"/>
                </a:solidFill>
              </a:defRPr>
            </a:lvl1pPr>
          </a:lstStyle>
          <a:p>
            <a:pPr lvl="0"/>
            <a:r>
              <a:rPr lang="da-DK" dirty="0"/>
              <a:t>Navn, kilde</a:t>
            </a:r>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ejlede tekst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6554F7B-C476-4203-AE9B-5470D905B3E4}" type="datetime1">
              <a:rPr lang="da-DK" smtClean="0"/>
              <a:t>31-05-2023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9" name="Pladsholder til tekst 9"/>
          <p:cNvSpPr>
            <a:spLocks noGrp="1"/>
          </p:cNvSpPr>
          <p:nvPr>
            <p:ph type="body" sz="quarter" idx="15" hasCustomPrompt="1"/>
          </p:nvPr>
        </p:nvSpPr>
        <p:spPr>
          <a:xfrm>
            <a:off x="588964"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 </a:t>
            </a:r>
          </a:p>
        </p:txBody>
      </p:sp>
      <p:sp>
        <p:nvSpPr>
          <p:cNvPr id="7" name="Titel 1"/>
          <p:cNvSpPr>
            <a:spLocks noGrp="1"/>
          </p:cNvSpPr>
          <p:nvPr>
            <p:ph type="title" hasCustomPrompt="1"/>
          </p:nvPr>
        </p:nvSpPr>
        <p:spPr>
          <a:xfrm>
            <a:off x="588964" y="620714"/>
            <a:ext cx="11012486" cy="863599"/>
          </a:xfrm>
        </p:spPr>
        <p:txBody>
          <a:bodyPr/>
          <a:lstStyle>
            <a:lvl1pPr>
              <a:defRPr>
                <a:solidFill>
                  <a:schemeClr val="bg1"/>
                </a:solidFill>
              </a:defRPr>
            </a:lvl1pPr>
          </a:lstStyle>
          <a:p>
            <a:pPr lvl="0"/>
            <a:r>
              <a:rPr lang="da-DK" dirty="0"/>
              <a:t>Klik for at tilføje overskrift</a:t>
            </a:r>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7E84363C-5D45-41B3-8FA7-E4A3C28213BA}" type="datetime1">
              <a:rPr lang="da-DK" smtClean="0"/>
              <a:t>31-05-2023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Titel 1"/>
          <p:cNvSpPr>
            <a:spLocks noGrp="1"/>
          </p:cNvSpPr>
          <p:nvPr>
            <p:ph type="title" hasCustomPrompt="1"/>
          </p:nvPr>
        </p:nvSpPr>
        <p:spPr>
          <a:xfrm>
            <a:off x="588963" y="1628775"/>
            <a:ext cx="11012487" cy="4673600"/>
          </a:xfrm>
        </p:spPr>
        <p:txBody>
          <a:bodyPr anchor="t" anchorCtr="0"/>
          <a:lstStyle>
            <a:lvl1pPr>
              <a:defRPr sz="6400" b="0" baseline="0">
                <a:solidFill>
                  <a:schemeClr val="bg1"/>
                </a:solidFill>
              </a:defRPr>
            </a:lvl1pPr>
          </a:lstStyle>
          <a:p>
            <a:pPr lvl="0"/>
            <a:r>
              <a:rPr lang="da-DK" dirty="0"/>
              <a:t>Klik for at tilføje tekst</a:t>
            </a:r>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tilføje overskrift</a:t>
            </a:r>
          </a:p>
        </p:txBody>
      </p:sp>
      <p:sp>
        <p:nvSpPr>
          <p:cNvPr id="3" name="Pladsholder til dato 2"/>
          <p:cNvSpPr>
            <a:spLocks noGrp="1"/>
          </p:cNvSpPr>
          <p:nvPr>
            <p:ph type="dt" sz="half" idx="10"/>
          </p:nvPr>
        </p:nvSpPr>
        <p:spPr/>
        <p:txBody>
          <a:bodyPr/>
          <a:lstStyle/>
          <a:p>
            <a:fld id="{2F197C15-2114-4FA8-A531-51E467CB49E5}" type="datetime1">
              <a:rPr lang="da-DK" smtClean="0"/>
              <a:t>31-05-2023</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udskifte billedet</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C64773BD-B564-4031-8BC1-8FE44AEFACDB}" type="datetime1">
              <a:rPr lang="da-DK" smtClean="0"/>
              <a:t>31-05-2023</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F47E5B2-C656-407A-ACD0-1DF350477539}" type="datetime1">
              <a:rPr lang="da-DK" smtClean="0"/>
              <a:t>31-05-2023</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26757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4:3-format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formaterne 4:3 og 16:9</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”tom”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www.designguide.ku.dk/ku/</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henholdsvis 4:3- og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http://image.ku.dk/lightbox/211/13407586855728741badb20/</a:t>
            </a:r>
            <a:r>
              <a:rPr lang="da-DK" sz="800" b="0" baseline="0" noProof="1">
                <a:solidFill>
                  <a:schemeClr val="accent4"/>
                </a:solidFill>
                <a:latin typeface="+mj-lt"/>
                <a:cs typeface="Arial" panose="020B0604020202020204" pitchFamily="34" charset="0"/>
                <a:hlinkClick r:id="rId4"/>
              </a:rPr>
              <a:t> </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r>
              <a:rPr lang="da-DK" sz="800" b="0" baseline="0" noProof="1">
                <a:solidFill>
                  <a:schemeClr val="tx1"/>
                </a:solidFill>
                <a:latin typeface="+mj-lt"/>
                <a:cs typeface="Arial" panose="020B0604020202020204" pitchFamily="34" charset="0"/>
              </a:rPr>
              <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www.designguide.ku.dk/ku/</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Tree>
    <p:extLst>
      <p:ext uri="{BB962C8B-B14F-4D97-AF65-F5344CB8AC3E}">
        <p14:creationId xmlns:p14="http://schemas.microsoft.com/office/powerpoint/2010/main" val="274027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højre ">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br>
              <a:rPr lang="da-DK" dirty="0"/>
            </a:br>
            <a:r>
              <a:rPr lang="da-DK" dirty="0"/>
              <a:t> </a:t>
            </a:r>
          </a:p>
        </p:txBody>
      </p:sp>
      <p:sp>
        <p:nvSpPr>
          <p:cNvPr id="2" name="Titel 2"/>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C333159E-FBB4-453B-BB73-EC3ABA0B9EC3}" type="datetime1">
              <a:rPr lang="da-DK" smtClean="0"/>
              <a:t>31-05-2023</a:t>
            </a:fld>
            <a:endParaRPr lang="da-DK" dirty="0"/>
          </a:p>
        </p:txBody>
      </p:sp>
      <p:sp>
        <p:nvSpPr>
          <p:cNvPr id="5" name="Pladsholder til sidefod 4"/>
          <p:cNvSpPr>
            <a:spLocks noGrp="1"/>
          </p:cNvSpPr>
          <p:nvPr>
            <p:ph type="ftr" sz="quarter" idx="11"/>
          </p:nvPr>
        </p:nvSpPr>
        <p:spPr>
          <a:xfrm>
            <a:off x="3236495" y="-385164"/>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164"/>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5" name="Pladsholder til tekst 14"/>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0" name="Titel 1"/>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034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72EBC29C-0917-4C4D-9E80-3B6188930562}" type="datetime1">
              <a:rPr lang="da-DK" smtClean="0"/>
              <a:t>31-05-2023</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da-DK" dirty="0"/>
              <a:t>Navn på oplægsholder, KU-enhed, sted og dato</a:t>
            </a:r>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6296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8880D59A-D7B0-4B9B-8B78-E4C3DDBABBD4}" type="datetime1">
              <a:rPr lang="da-DK" smtClean="0"/>
              <a:t>31-05-2023</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42817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DACD5312-4BB5-4AD3-ABB6-C66798F20444}" type="datetime1">
              <a:rPr lang="da-DK" smtClean="0"/>
              <a:t>31-05-2023</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16906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da-DK" dirty="0"/>
              <a:t>Klik for at tilføje overskrift</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4502" y="1635125"/>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EE4FFEAA-BA47-4F55-BB2A-ABDD4DBF5CDE}" type="datetime1">
              <a:rPr lang="da-DK" smtClean="0"/>
              <a:t>31-05-2023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5"/>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5" y="620712"/>
            <a:ext cx="11012486" cy="865187"/>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9398"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7822542C-E4D2-4366-8573-42718107279F}" type="datetime1">
              <a:rPr lang="da-DK" smtClean="0"/>
              <a:t>31-05-2023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5186"/>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35125"/>
            <a:ext cx="11012487" cy="4675188"/>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7" name="Rectangle 19"/>
          <p:cNvSpPr/>
          <p:nvPr userDrawn="1"/>
        </p:nvSpPr>
        <p:spPr>
          <a:xfrm>
            <a:off x="0" y="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24"/>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4276E65D-4FB3-40ED-B65A-20F69F4A226A}" type="datetime1">
              <a:rPr lang="da-DK" smtClean="0"/>
              <a:t>31-05-2023</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9" r:id="rId21"/>
    <p:sldLayoutId id="2147483688" r:id="rId22"/>
  </p:sldLayoutIdLst>
  <p:hf hdr="0" ftr="0"/>
  <p:txStyles>
    <p:title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Date Placeholder 2"/>
          <p:cNvSpPr>
            <a:spLocks noGrp="1"/>
          </p:cNvSpPr>
          <p:nvPr>
            <p:ph type="dt" sz="half" idx="10"/>
          </p:nvPr>
        </p:nvSpPr>
        <p:spPr/>
        <p:txBody>
          <a:bodyPr/>
          <a:lstStyle/>
          <a:p>
            <a:fld id="{72EBC29C-0917-4C4D-9E80-3B6188930562}" type="datetime1">
              <a:rPr lang="da-DK" smtClean="0"/>
              <a:t>31-05-2023</a:t>
            </a:fld>
            <a:endParaRPr lang="da-DK" dirty="0"/>
          </a:p>
        </p:txBody>
      </p:sp>
      <p:sp>
        <p:nvSpPr>
          <p:cNvPr id="4" name="Slide Number Placeholder 3"/>
          <p:cNvSpPr>
            <a:spLocks noGrp="1"/>
          </p:cNvSpPr>
          <p:nvPr>
            <p:ph type="sldNum" sz="quarter" idx="12"/>
          </p:nvPr>
        </p:nvSpPr>
        <p:spPr/>
        <p:txBody>
          <a:bodyPr/>
          <a:lstStyle/>
          <a:p>
            <a:fld id="{091A926C-488A-4E3E-9C21-57CAA120E114}" type="slidenum">
              <a:rPr lang="da-DK" smtClean="0"/>
              <a:pPr/>
              <a:t>1</a:t>
            </a:fld>
            <a:endParaRPr lang="da-DK" dirty="0"/>
          </a:p>
        </p:txBody>
      </p:sp>
      <p:sp>
        <p:nvSpPr>
          <p:cNvPr id="5" name="Title 4"/>
          <p:cNvSpPr>
            <a:spLocks noGrp="1"/>
          </p:cNvSpPr>
          <p:nvPr>
            <p:ph type="ctrTitle"/>
          </p:nvPr>
        </p:nvSpPr>
        <p:spPr/>
        <p:txBody>
          <a:bodyPr/>
          <a:lstStyle/>
          <a:p>
            <a:endParaRPr lang="en-GB" dirty="0"/>
          </a:p>
        </p:txBody>
      </p:sp>
      <p:sp>
        <p:nvSpPr>
          <p:cNvPr id="6" name="Text Placeholder 5"/>
          <p:cNvSpPr>
            <a:spLocks noGrp="1"/>
          </p:cNvSpPr>
          <p:nvPr>
            <p:ph type="body" sz="quarter" idx="13"/>
          </p:nvPr>
        </p:nvSpPr>
        <p:spPr/>
        <p:txBody>
          <a:bodyPr/>
          <a:lstStyle/>
          <a:p>
            <a:pPr algn="ctr"/>
            <a:r>
              <a:rPr lang="en-GB" dirty="0"/>
              <a:t>24. </a:t>
            </a:r>
            <a:r>
              <a:rPr lang="en-GB" dirty="0" err="1"/>
              <a:t>maj</a:t>
            </a:r>
            <a:r>
              <a:rPr lang="en-GB" dirty="0"/>
              <a:t> 2023</a:t>
            </a:r>
          </a:p>
          <a:p>
            <a:pPr algn="ctr"/>
            <a:r>
              <a:rPr lang="en-GB" dirty="0"/>
              <a:t>Dansk </a:t>
            </a:r>
            <a:r>
              <a:rPr lang="en-GB" dirty="0" err="1"/>
              <a:t>Forening</a:t>
            </a:r>
            <a:r>
              <a:rPr lang="en-GB" dirty="0"/>
              <a:t> for </a:t>
            </a:r>
            <a:r>
              <a:rPr lang="en-GB" dirty="0" err="1"/>
              <a:t>Arbejdsret</a:t>
            </a:r>
            <a:endParaRPr lang="en-GB" dirty="0"/>
          </a:p>
          <a:p>
            <a:pPr algn="ctr"/>
            <a:r>
              <a:rPr lang="en-GB" dirty="0"/>
              <a:t> professor, </a:t>
            </a:r>
            <a:r>
              <a:rPr lang="en-GB" dirty="0" err="1"/>
              <a:t>dr.</a:t>
            </a:r>
            <a:r>
              <a:rPr lang="en-GB" dirty="0"/>
              <a:t> </a:t>
            </a:r>
            <a:r>
              <a:rPr lang="en-GB" dirty="0" err="1"/>
              <a:t>jur</a:t>
            </a:r>
            <a:r>
              <a:rPr lang="en-GB" dirty="0"/>
              <a:t>. Jens Kristiansen</a:t>
            </a:r>
          </a:p>
        </p:txBody>
      </p:sp>
      <p:sp>
        <p:nvSpPr>
          <p:cNvPr id="7" name="Text Placeholder 6"/>
          <p:cNvSpPr>
            <a:spLocks noGrp="1"/>
          </p:cNvSpPr>
          <p:nvPr>
            <p:ph type="body" sz="quarter" idx="15"/>
          </p:nvPr>
        </p:nvSpPr>
        <p:spPr/>
        <p:txBody>
          <a:bodyPr/>
          <a:lstStyle/>
          <a:p>
            <a:pPr algn="ctr"/>
            <a:endParaRPr lang="da-DK" sz="2000" b="1" dirty="0"/>
          </a:p>
          <a:p>
            <a:pPr algn="ctr"/>
            <a:r>
              <a:rPr lang="da-DK" sz="2400" b="1" dirty="0"/>
              <a:t>Nyt fra EU  </a:t>
            </a:r>
            <a:endParaRPr lang="en-GB" sz="2400" b="1" dirty="0"/>
          </a:p>
        </p:txBody>
      </p:sp>
    </p:spTree>
    <p:extLst>
      <p:ext uri="{BB962C8B-B14F-4D97-AF65-F5344CB8AC3E}">
        <p14:creationId xmlns:p14="http://schemas.microsoft.com/office/powerpoint/2010/main" val="118180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2800" b="1" dirty="0" err="1"/>
              <a:t>Udvalgte</a:t>
            </a:r>
            <a:r>
              <a:rPr lang="en-GB" sz="2800" b="1" dirty="0"/>
              <a:t> </a:t>
            </a:r>
            <a:r>
              <a:rPr lang="en-GB" sz="2800" b="1" dirty="0" err="1"/>
              <a:t>domme</a:t>
            </a:r>
            <a:r>
              <a:rPr lang="en-GB" sz="2800" b="1" dirty="0"/>
              <a:t> </a:t>
            </a:r>
            <a:r>
              <a:rPr lang="en-GB" sz="2800" b="1" dirty="0" err="1"/>
              <a:t>siden</a:t>
            </a:r>
            <a:r>
              <a:rPr lang="en-GB" sz="2800" b="1" dirty="0"/>
              <a:t> </a:t>
            </a:r>
            <a:r>
              <a:rPr lang="en-GB" sz="2800" b="1" dirty="0" err="1"/>
              <a:t>juni</a:t>
            </a:r>
            <a:r>
              <a:rPr lang="en-GB" sz="2800" b="1" dirty="0"/>
              <a:t> 2022</a:t>
            </a:r>
          </a:p>
        </p:txBody>
      </p:sp>
      <p:sp>
        <p:nvSpPr>
          <p:cNvPr id="4" name="Date Placeholder 3"/>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10</a:t>
            </a:fld>
            <a:endParaRPr lang="da-DK" dirty="0"/>
          </a:p>
        </p:txBody>
      </p:sp>
    </p:spTree>
    <p:extLst>
      <p:ext uri="{BB962C8B-B14F-4D97-AF65-F5344CB8AC3E}">
        <p14:creationId xmlns:p14="http://schemas.microsoft.com/office/powerpoint/2010/main" val="1375424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8FB4-08B0-5971-61B3-FD5AFD1E61D3}"/>
              </a:ext>
            </a:extLst>
          </p:cNvPr>
          <p:cNvSpPr>
            <a:spLocks noGrp="1"/>
          </p:cNvSpPr>
          <p:nvPr>
            <p:ph type="title"/>
          </p:nvPr>
        </p:nvSpPr>
        <p:spPr/>
        <p:txBody>
          <a:bodyPr/>
          <a:lstStyle/>
          <a:p>
            <a:r>
              <a:rPr lang="en-GB" dirty="0"/>
              <a:t>Dom </a:t>
            </a:r>
            <a:r>
              <a:rPr lang="en-GB" dirty="0" err="1"/>
              <a:t>af</a:t>
            </a:r>
            <a:r>
              <a:rPr lang="en-GB" dirty="0"/>
              <a:t> 12/1 2023 </a:t>
            </a:r>
            <a:r>
              <a:rPr lang="en-GB" dirty="0" err="1"/>
              <a:t>i</a:t>
            </a:r>
            <a:r>
              <a:rPr lang="en-GB" dirty="0"/>
              <a:t> C-356/21, </a:t>
            </a:r>
            <a:r>
              <a:rPr lang="en-GB" i="1" dirty="0"/>
              <a:t>TP</a:t>
            </a:r>
          </a:p>
        </p:txBody>
      </p:sp>
      <p:sp>
        <p:nvSpPr>
          <p:cNvPr id="3" name="Content Placeholder 2">
            <a:extLst>
              <a:ext uri="{FF2B5EF4-FFF2-40B4-BE49-F238E27FC236}">
                <a16:creationId xmlns:a16="http://schemas.microsoft.com/office/drawing/2014/main" id="{7164EA6E-078D-846E-45ED-89283D69C589}"/>
              </a:ext>
            </a:extLst>
          </p:cNvPr>
          <p:cNvSpPr>
            <a:spLocks noGrp="1"/>
          </p:cNvSpPr>
          <p:nvPr>
            <p:ph idx="1"/>
          </p:nvPr>
        </p:nvSpPr>
        <p:spPr/>
        <p:txBody>
          <a:bodyPr/>
          <a:lstStyle/>
          <a:p>
            <a:r>
              <a:rPr lang="en-GB" sz="2000" dirty="0"/>
              <a:t>En </a:t>
            </a:r>
            <a:r>
              <a:rPr lang="en-GB" sz="2000" dirty="0" err="1"/>
              <a:t>selvstændig</a:t>
            </a:r>
            <a:r>
              <a:rPr lang="en-GB" sz="2000" dirty="0"/>
              <a:t> </a:t>
            </a:r>
            <a:r>
              <a:rPr lang="en-GB" sz="2000" dirty="0" err="1"/>
              <a:t>mente</a:t>
            </a:r>
            <a:r>
              <a:rPr lang="en-GB" sz="2000" dirty="0"/>
              <a:t> sig </a:t>
            </a:r>
            <a:r>
              <a:rPr lang="en-GB" sz="2000" dirty="0" err="1"/>
              <a:t>forskelsbehandlet</a:t>
            </a:r>
            <a:r>
              <a:rPr lang="en-GB" sz="2000" dirty="0"/>
              <a:t> (</a:t>
            </a:r>
            <a:r>
              <a:rPr lang="en-GB" sz="2000" dirty="0" err="1"/>
              <a:t>kontraktophør</a:t>
            </a:r>
            <a:r>
              <a:rPr lang="en-GB" sz="2000" dirty="0"/>
              <a:t>) </a:t>
            </a:r>
            <a:r>
              <a:rPr lang="en-GB" sz="2000" dirty="0" err="1"/>
              <a:t>af</a:t>
            </a:r>
            <a:r>
              <a:rPr lang="en-GB" sz="2000" dirty="0"/>
              <a:t> </a:t>
            </a:r>
            <a:r>
              <a:rPr lang="en-GB" sz="2000" dirty="0" err="1"/>
              <a:t>en</a:t>
            </a:r>
            <a:r>
              <a:rPr lang="en-GB" sz="2000" dirty="0"/>
              <a:t> </a:t>
            </a:r>
            <a:r>
              <a:rPr lang="en-GB" sz="2000" dirty="0" err="1"/>
              <a:t>statslig</a:t>
            </a:r>
            <a:r>
              <a:rPr lang="en-GB" sz="2000" dirty="0"/>
              <a:t> tv-station (TP) </a:t>
            </a:r>
            <a:r>
              <a:rPr lang="en-GB" sz="2000" dirty="0" err="1"/>
              <a:t>som</a:t>
            </a:r>
            <a:r>
              <a:rPr lang="en-GB" sz="2000" dirty="0"/>
              <a:t> </a:t>
            </a:r>
            <a:r>
              <a:rPr lang="en-GB" sz="2000" dirty="0" err="1"/>
              <a:t>følge</a:t>
            </a:r>
            <a:r>
              <a:rPr lang="en-GB" sz="2000" dirty="0"/>
              <a:t> </a:t>
            </a:r>
            <a:r>
              <a:rPr lang="en-GB" sz="2000" dirty="0" err="1"/>
              <a:t>af</a:t>
            </a:r>
            <a:r>
              <a:rPr lang="en-GB" sz="2000" dirty="0"/>
              <a:t> </a:t>
            </a:r>
            <a:r>
              <a:rPr lang="en-GB" sz="2000" dirty="0" err="1"/>
              <a:t>hans</a:t>
            </a:r>
            <a:r>
              <a:rPr lang="en-GB" sz="2000" dirty="0"/>
              <a:t> </a:t>
            </a:r>
            <a:r>
              <a:rPr lang="en-GB" sz="2000" dirty="0" err="1"/>
              <a:t>offentliggørelse</a:t>
            </a:r>
            <a:r>
              <a:rPr lang="en-GB" sz="2000" dirty="0"/>
              <a:t> </a:t>
            </a:r>
            <a:r>
              <a:rPr lang="en-GB" sz="2000" dirty="0" err="1"/>
              <a:t>af</a:t>
            </a:r>
            <a:r>
              <a:rPr lang="en-GB" sz="2000" dirty="0"/>
              <a:t> et </a:t>
            </a:r>
            <a:r>
              <a:rPr lang="en-GB" sz="2000" dirty="0" err="1"/>
              <a:t>homoseksuelt</a:t>
            </a:r>
            <a:r>
              <a:rPr lang="en-GB" sz="2000" dirty="0"/>
              <a:t> forhold</a:t>
            </a:r>
          </a:p>
          <a:p>
            <a:pPr marL="0" indent="0">
              <a:buNone/>
            </a:pPr>
            <a:endParaRPr lang="en-GB" sz="800" dirty="0"/>
          </a:p>
          <a:p>
            <a:r>
              <a:rPr lang="da-DK" sz="2000" b="0" i="0" dirty="0">
                <a:solidFill>
                  <a:srgbClr val="000000"/>
                </a:solidFill>
                <a:effectLst/>
                <a:cs typeface="Times New Roman" panose="02020603050405020304" pitchFamily="18" charset="0"/>
              </a:rPr>
              <a:t>En selvstændig er omfattet af artikel 3, stk. 1, litra a, om vilkårene for adgang til bl.a. ”erhvervsmæssig beskæftigelse” i </a:t>
            </a:r>
            <a:r>
              <a:rPr lang="da-DK" sz="2000" b="1" i="0" dirty="0">
                <a:solidFill>
                  <a:srgbClr val="000000"/>
                </a:solidFill>
                <a:effectLst/>
                <a:cs typeface="Times New Roman" panose="02020603050405020304" pitchFamily="18" charset="0"/>
              </a:rPr>
              <a:t>direktiv 2000/78</a:t>
            </a:r>
            <a:r>
              <a:rPr lang="da-DK" sz="2000" b="0" i="0" dirty="0">
                <a:solidFill>
                  <a:srgbClr val="000000"/>
                </a:solidFill>
                <a:effectLst/>
                <a:cs typeface="Times New Roman" panose="02020603050405020304" pitchFamily="18" charset="0"/>
              </a:rPr>
              <a:t>, hvis ”der er tale om en reel beskæftigelse, der faktisk udøves inden for rammerne af et retsforhold, der er kendetegnet ved en vis stabilitet” (præmis 45)</a:t>
            </a:r>
          </a:p>
          <a:p>
            <a:pPr marL="0" indent="0">
              <a:buNone/>
            </a:pPr>
            <a:endParaRPr lang="da-DK" sz="800" dirty="0">
              <a:solidFill>
                <a:srgbClr val="000000"/>
              </a:solidFill>
              <a:cs typeface="Times New Roman" panose="02020603050405020304" pitchFamily="18" charset="0"/>
            </a:endParaRPr>
          </a:p>
          <a:p>
            <a:r>
              <a:rPr lang="da-DK" sz="2000" dirty="0">
                <a:solidFill>
                  <a:srgbClr val="000000"/>
                </a:solidFill>
                <a:cs typeface="Times New Roman" panose="02020603050405020304" pitchFamily="18" charset="0"/>
              </a:rPr>
              <a:t>En annullation af en kontrakt, som den i sagen, er omfattet af artikel 3, stk. 1, litra c, om ”</a:t>
            </a:r>
            <a:r>
              <a:rPr lang="da-DK" sz="2000" b="0" i="0" dirty="0">
                <a:solidFill>
                  <a:srgbClr val="000000"/>
                </a:solidFill>
                <a:effectLst/>
              </a:rPr>
              <a:t>ansættelses- og arbejdsvilkår, herunder afskedigelse og løn”, da det ufrivillige ophør ”kan sidestilles med en afskedigelse af en arbejdstager” (præmis 66)</a:t>
            </a:r>
          </a:p>
          <a:p>
            <a:pPr marL="0" indent="0">
              <a:buNone/>
            </a:pPr>
            <a:endParaRPr lang="da-DK" sz="800" dirty="0">
              <a:solidFill>
                <a:srgbClr val="000000"/>
              </a:solidFill>
              <a:cs typeface="Times New Roman" panose="02020603050405020304" pitchFamily="18" charset="0"/>
            </a:endParaRPr>
          </a:p>
          <a:p>
            <a:r>
              <a:rPr lang="da-DK" sz="2000" dirty="0">
                <a:solidFill>
                  <a:srgbClr val="000000"/>
                </a:solidFill>
                <a:cs typeface="Times New Roman" panose="02020603050405020304" pitchFamily="18" charset="0"/>
              </a:rPr>
              <a:t>Dommen følger samme linje som dom af 2. juni 2022 i C-587/20, </a:t>
            </a:r>
            <a:r>
              <a:rPr lang="da-DK" sz="2000" i="1" dirty="0">
                <a:solidFill>
                  <a:srgbClr val="000000"/>
                </a:solidFill>
                <a:cs typeface="Times New Roman" panose="02020603050405020304" pitchFamily="18" charset="0"/>
              </a:rPr>
              <a:t>HK</a:t>
            </a:r>
            <a:endParaRPr lang="en-GB" sz="2000" i="1" dirty="0">
              <a:cs typeface="Times New Roman" panose="02020603050405020304" pitchFamily="18" charset="0"/>
            </a:endParaRPr>
          </a:p>
        </p:txBody>
      </p:sp>
      <p:sp>
        <p:nvSpPr>
          <p:cNvPr id="4" name="Date Placeholder 3">
            <a:extLst>
              <a:ext uri="{FF2B5EF4-FFF2-40B4-BE49-F238E27FC236}">
                <a16:creationId xmlns:a16="http://schemas.microsoft.com/office/drawing/2014/main" id="{D2411CBF-4428-02C1-C925-54344D142690}"/>
              </a:ext>
            </a:extLst>
          </p:cNvPr>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Slide Number Placeholder 4">
            <a:extLst>
              <a:ext uri="{FF2B5EF4-FFF2-40B4-BE49-F238E27FC236}">
                <a16:creationId xmlns:a16="http://schemas.microsoft.com/office/drawing/2014/main" id="{27BB3100-EDB5-61B8-F070-2BFE38A8A53E}"/>
              </a:ext>
            </a:extLst>
          </p:cNvPr>
          <p:cNvSpPr>
            <a:spLocks noGrp="1"/>
          </p:cNvSpPr>
          <p:nvPr>
            <p:ph type="sldNum" sz="quarter" idx="12"/>
          </p:nvPr>
        </p:nvSpPr>
        <p:spPr/>
        <p:txBody>
          <a:bodyPr/>
          <a:lstStyle/>
          <a:p>
            <a:fld id="{091A926C-488A-4E3E-9C21-57CAA120E114}" type="slidenum">
              <a:rPr lang="da-DK" smtClean="0"/>
              <a:t>11</a:t>
            </a:fld>
            <a:endParaRPr lang="da-DK" dirty="0"/>
          </a:p>
        </p:txBody>
      </p:sp>
    </p:spTree>
    <p:extLst>
      <p:ext uri="{BB962C8B-B14F-4D97-AF65-F5344CB8AC3E}">
        <p14:creationId xmlns:p14="http://schemas.microsoft.com/office/powerpoint/2010/main" val="211070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7135-E796-0E85-7B6F-3F6C49DE5B45}"/>
              </a:ext>
            </a:extLst>
          </p:cNvPr>
          <p:cNvSpPr>
            <a:spLocks noGrp="1"/>
          </p:cNvSpPr>
          <p:nvPr>
            <p:ph type="title"/>
          </p:nvPr>
        </p:nvSpPr>
        <p:spPr/>
        <p:txBody>
          <a:bodyPr/>
          <a:lstStyle/>
          <a:p>
            <a:r>
              <a:rPr lang="en-GB" dirty="0"/>
              <a:t>Dom </a:t>
            </a:r>
            <a:r>
              <a:rPr lang="en-GB" dirty="0" err="1"/>
              <a:t>af</a:t>
            </a:r>
            <a:r>
              <a:rPr lang="en-GB" dirty="0"/>
              <a:t> 13/10 2022 </a:t>
            </a:r>
            <a:r>
              <a:rPr lang="en-GB" dirty="0" err="1"/>
              <a:t>i</a:t>
            </a:r>
            <a:r>
              <a:rPr lang="en-GB" dirty="0"/>
              <a:t> C-344/20, </a:t>
            </a:r>
            <a:r>
              <a:rPr lang="en-GB" i="1" dirty="0"/>
              <a:t>SCRL</a:t>
            </a:r>
          </a:p>
        </p:txBody>
      </p:sp>
      <p:sp>
        <p:nvSpPr>
          <p:cNvPr id="3" name="Content Placeholder 2">
            <a:extLst>
              <a:ext uri="{FF2B5EF4-FFF2-40B4-BE49-F238E27FC236}">
                <a16:creationId xmlns:a16="http://schemas.microsoft.com/office/drawing/2014/main" id="{903C94C7-79FA-218A-C542-2860393D6954}"/>
              </a:ext>
            </a:extLst>
          </p:cNvPr>
          <p:cNvSpPr>
            <a:spLocks noGrp="1"/>
          </p:cNvSpPr>
          <p:nvPr>
            <p:ph idx="1"/>
          </p:nvPr>
        </p:nvSpPr>
        <p:spPr/>
        <p:txBody>
          <a:bodyPr/>
          <a:lstStyle/>
          <a:p>
            <a:r>
              <a:rPr lang="en-GB" sz="2000" dirty="0" err="1"/>
              <a:t>Sagen</a:t>
            </a:r>
            <a:r>
              <a:rPr lang="en-GB" sz="2000" dirty="0"/>
              <a:t> </a:t>
            </a:r>
            <a:r>
              <a:rPr lang="en-GB" sz="2000" dirty="0" err="1"/>
              <a:t>vedrørte</a:t>
            </a:r>
            <a:r>
              <a:rPr lang="en-GB" sz="2000" dirty="0"/>
              <a:t> </a:t>
            </a:r>
            <a:r>
              <a:rPr lang="en-GB" sz="2000" dirty="0" err="1"/>
              <a:t>en</a:t>
            </a:r>
            <a:r>
              <a:rPr lang="en-GB" sz="2000" dirty="0"/>
              <a:t> </a:t>
            </a:r>
            <a:r>
              <a:rPr lang="en-GB" sz="2000" dirty="0" err="1"/>
              <a:t>afslået</a:t>
            </a:r>
            <a:r>
              <a:rPr lang="en-GB" sz="2000" dirty="0"/>
              <a:t> </a:t>
            </a:r>
            <a:r>
              <a:rPr lang="en-GB" sz="2000" dirty="0" err="1"/>
              <a:t>jobansøger</a:t>
            </a:r>
            <a:r>
              <a:rPr lang="en-GB" sz="2000" dirty="0"/>
              <a:t>, </a:t>
            </a:r>
            <a:r>
              <a:rPr lang="en-GB" sz="2000" dirty="0" err="1"/>
              <a:t>som</a:t>
            </a:r>
            <a:r>
              <a:rPr lang="en-GB" sz="2000" dirty="0"/>
              <a:t> </a:t>
            </a:r>
            <a:r>
              <a:rPr lang="en-GB" sz="2000" dirty="0" err="1"/>
              <a:t>mente</a:t>
            </a:r>
            <a:r>
              <a:rPr lang="en-GB" sz="2000" dirty="0"/>
              <a:t> sig </a:t>
            </a:r>
            <a:r>
              <a:rPr lang="en-GB" sz="2000" dirty="0" err="1"/>
              <a:t>forskelsbehandlet</a:t>
            </a:r>
            <a:r>
              <a:rPr lang="en-GB" sz="2000" dirty="0"/>
              <a:t>, </a:t>
            </a:r>
            <a:r>
              <a:rPr lang="en-GB" sz="2000" dirty="0" err="1"/>
              <a:t>fordi</a:t>
            </a:r>
            <a:r>
              <a:rPr lang="en-GB" sz="2000" dirty="0"/>
              <a:t> </a:t>
            </a:r>
            <a:r>
              <a:rPr lang="en-GB" sz="2000" dirty="0" err="1"/>
              <a:t>hun</a:t>
            </a:r>
            <a:r>
              <a:rPr lang="en-GB" sz="2000" dirty="0"/>
              <a:t> </a:t>
            </a:r>
            <a:r>
              <a:rPr lang="en-GB" sz="2000" dirty="0" err="1"/>
              <a:t>ville</a:t>
            </a:r>
            <a:r>
              <a:rPr lang="en-GB" sz="2000" dirty="0"/>
              <a:t> </a:t>
            </a:r>
            <a:r>
              <a:rPr lang="en-GB" sz="2000" dirty="0" err="1"/>
              <a:t>bære</a:t>
            </a:r>
            <a:r>
              <a:rPr lang="en-GB" sz="2000" dirty="0"/>
              <a:t> </a:t>
            </a:r>
            <a:r>
              <a:rPr lang="en-GB" sz="2000" dirty="0" err="1"/>
              <a:t>hovedtørklæde</a:t>
            </a:r>
            <a:r>
              <a:rPr lang="en-GB" sz="2000" dirty="0"/>
              <a:t> </a:t>
            </a:r>
            <a:r>
              <a:rPr lang="en-GB" sz="2000" dirty="0" err="1"/>
              <a:t>i</a:t>
            </a:r>
            <a:r>
              <a:rPr lang="en-GB" sz="2000" dirty="0"/>
              <a:t> strid med </a:t>
            </a:r>
            <a:r>
              <a:rPr lang="en-GB" sz="2000" dirty="0" err="1"/>
              <a:t>virksomhedens</a:t>
            </a:r>
            <a:r>
              <a:rPr lang="en-GB" sz="2000" dirty="0"/>
              <a:t> </a:t>
            </a:r>
            <a:r>
              <a:rPr lang="en-GB" sz="2000" dirty="0" err="1"/>
              <a:t>neutralitetspolitik</a:t>
            </a:r>
            <a:endParaRPr lang="en-GB" sz="2000" dirty="0"/>
          </a:p>
          <a:p>
            <a:pPr marL="0" indent="0">
              <a:buNone/>
            </a:pPr>
            <a:endParaRPr lang="en-GB" sz="800" dirty="0"/>
          </a:p>
          <a:p>
            <a:r>
              <a:rPr lang="da-DK" sz="2000" b="0" i="0" dirty="0">
                <a:solidFill>
                  <a:srgbClr val="000000"/>
                </a:solidFill>
                <a:effectLst/>
              </a:rPr>
              <a:t>Udtrykket ”religion eller tro” i </a:t>
            </a:r>
            <a:r>
              <a:rPr lang="da-DK" sz="2000" b="1" i="0" dirty="0">
                <a:solidFill>
                  <a:srgbClr val="000000"/>
                </a:solidFill>
                <a:effectLst/>
              </a:rPr>
              <a:t>direktiv 2000/78 </a:t>
            </a:r>
            <a:r>
              <a:rPr lang="da-DK" sz="2000" b="0" i="0" dirty="0">
                <a:solidFill>
                  <a:srgbClr val="000000"/>
                </a:solidFill>
                <a:effectLst/>
              </a:rPr>
              <a:t>udgør én enkelt grund til forskelsbehandling, som omfatter såvel religiøs som ideologisk og åndelig overbevisning, men ikke andre former for overbevisninger, herunder fagforeningsmæssige (præmis 28-29)</a:t>
            </a:r>
          </a:p>
          <a:p>
            <a:pPr marL="0" indent="0">
              <a:buNone/>
            </a:pPr>
            <a:endParaRPr lang="da-DK" sz="800" dirty="0">
              <a:solidFill>
                <a:srgbClr val="000000"/>
              </a:solidFill>
            </a:endParaRPr>
          </a:p>
          <a:p>
            <a:r>
              <a:rPr lang="da-DK" sz="2000" dirty="0">
                <a:solidFill>
                  <a:srgbClr val="000000"/>
                </a:solidFill>
              </a:rPr>
              <a:t>Domstolen gentog fra tidligere, at </a:t>
            </a:r>
            <a:r>
              <a:rPr lang="da-DK" sz="2000" b="0" i="0" dirty="0">
                <a:solidFill>
                  <a:srgbClr val="000000"/>
                </a:solidFill>
                <a:effectLst/>
              </a:rPr>
              <a:t>en intern regel om forbud mod at bære nogen form for synlige symboler på politiske, ideologiske eller religiøse overbevisninger ikke udgør en direkte forskelsbehandling, hvis den anvendes generelt og udifferentieret (præmis 33)</a:t>
            </a:r>
          </a:p>
          <a:p>
            <a:pPr marL="0" indent="0">
              <a:buNone/>
            </a:pPr>
            <a:endParaRPr lang="da-DK" sz="800" dirty="0">
              <a:solidFill>
                <a:srgbClr val="000000"/>
              </a:solidFill>
            </a:endParaRPr>
          </a:p>
          <a:p>
            <a:r>
              <a:rPr lang="da-DK" sz="2000" dirty="0">
                <a:solidFill>
                  <a:srgbClr val="000000"/>
                </a:solidFill>
              </a:rPr>
              <a:t>Domstolen gentog ligeledes, at en neutralitetspolitik – for ikke at udgøre indirekte forskelsbehandling – skal være begrundet i et ”reelt behov” (præmis </a:t>
            </a:r>
            <a:r>
              <a:rPr lang="da-DK" sz="2000" dirty="0" err="1">
                <a:solidFill>
                  <a:srgbClr val="000000"/>
                </a:solidFill>
              </a:rPr>
              <a:t>præmis</a:t>
            </a:r>
            <a:r>
              <a:rPr lang="da-DK" sz="2000" dirty="0">
                <a:solidFill>
                  <a:srgbClr val="000000"/>
                </a:solidFill>
              </a:rPr>
              <a:t> 40)</a:t>
            </a:r>
          </a:p>
          <a:p>
            <a:endParaRPr lang="en-GB" sz="2000" dirty="0"/>
          </a:p>
        </p:txBody>
      </p:sp>
      <p:sp>
        <p:nvSpPr>
          <p:cNvPr id="4" name="Date Placeholder 3">
            <a:extLst>
              <a:ext uri="{FF2B5EF4-FFF2-40B4-BE49-F238E27FC236}">
                <a16:creationId xmlns:a16="http://schemas.microsoft.com/office/drawing/2014/main" id="{1EBE93DF-3BA5-F701-0F83-1041C50D7F40}"/>
              </a:ext>
            </a:extLst>
          </p:cNvPr>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Slide Number Placeholder 4">
            <a:extLst>
              <a:ext uri="{FF2B5EF4-FFF2-40B4-BE49-F238E27FC236}">
                <a16:creationId xmlns:a16="http://schemas.microsoft.com/office/drawing/2014/main" id="{30BE233D-A882-9EA1-2249-E4EFE1B3DE15}"/>
              </a:ext>
            </a:extLst>
          </p:cNvPr>
          <p:cNvSpPr>
            <a:spLocks noGrp="1"/>
          </p:cNvSpPr>
          <p:nvPr>
            <p:ph type="sldNum" sz="quarter" idx="12"/>
          </p:nvPr>
        </p:nvSpPr>
        <p:spPr/>
        <p:txBody>
          <a:bodyPr/>
          <a:lstStyle/>
          <a:p>
            <a:fld id="{091A926C-488A-4E3E-9C21-57CAA120E114}" type="slidenum">
              <a:rPr lang="da-DK" smtClean="0"/>
              <a:t>12</a:t>
            </a:fld>
            <a:endParaRPr lang="da-DK" dirty="0"/>
          </a:p>
        </p:txBody>
      </p:sp>
    </p:spTree>
    <p:extLst>
      <p:ext uri="{BB962C8B-B14F-4D97-AF65-F5344CB8AC3E}">
        <p14:creationId xmlns:p14="http://schemas.microsoft.com/office/powerpoint/2010/main" val="169627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8349-E9E2-A1D2-92AE-94011D9205D1}"/>
              </a:ext>
            </a:extLst>
          </p:cNvPr>
          <p:cNvSpPr>
            <a:spLocks noGrp="1"/>
          </p:cNvSpPr>
          <p:nvPr>
            <p:ph type="title"/>
          </p:nvPr>
        </p:nvSpPr>
        <p:spPr/>
        <p:txBody>
          <a:bodyPr/>
          <a:lstStyle/>
          <a:p>
            <a:r>
              <a:rPr lang="en-GB" dirty="0"/>
              <a:t>Dom </a:t>
            </a:r>
            <a:r>
              <a:rPr lang="en-GB" dirty="0" err="1"/>
              <a:t>af</a:t>
            </a:r>
            <a:r>
              <a:rPr lang="en-GB" dirty="0"/>
              <a:t> 15/12 2022 </a:t>
            </a:r>
            <a:r>
              <a:rPr lang="en-GB" dirty="0" err="1"/>
              <a:t>i</a:t>
            </a:r>
            <a:r>
              <a:rPr lang="en-GB" dirty="0"/>
              <a:t> C-311/21, </a:t>
            </a:r>
            <a:r>
              <a:rPr lang="en-GB" i="1" dirty="0" err="1"/>
              <a:t>TimePartner</a:t>
            </a:r>
            <a:endParaRPr lang="en-GB" i="1" dirty="0"/>
          </a:p>
        </p:txBody>
      </p:sp>
      <p:sp>
        <p:nvSpPr>
          <p:cNvPr id="3" name="Content Placeholder 2">
            <a:extLst>
              <a:ext uri="{FF2B5EF4-FFF2-40B4-BE49-F238E27FC236}">
                <a16:creationId xmlns:a16="http://schemas.microsoft.com/office/drawing/2014/main" id="{1F5BD552-0CBF-F9CC-34D5-348B997F733A}"/>
              </a:ext>
            </a:extLst>
          </p:cNvPr>
          <p:cNvSpPr>
            <a:spLocks noGrp="1"/>
          </p:cNvSpPr>
          <p:nvPr>
            <p:ph idx="1"/>
          </p:nvPr>
        </p:nvSpPr>
        <p:spPr/>
        <p:txBody>
          <a:bodyPr/>
          <a:lstStyle/>
          <a:p>
            <a:r>
              <a:rPr lang="en-GB" sz="2000" dirty="0"/>
              <a:t>En </a:t>
            </a:r>
            <a:r>
              <a:rPr lang="en-GB" sz="2000" dirty="0" err="1"/>
              <a:t>udlejet</a:t>
            </a:r>
            <a:r>
              <a:rPr lang="en-GB" sz="2000" dirty="0"/>
              <a:t> </a:t>
            </a:r>
            <a:r>
              <a:rPr lang="en-GB" sz="2000" dirty="0" err="1"/>
              <a:t>vikar</a:t>
            </a:r>
            <a:r>
              <a:rPr lang="en-GB" sz="2000" dirty="0"/>
              <a:t> </a:t>
            </a:r>
            <a:r>
              <a:rPr lang="en-GB" sz="2000" dirty="0" err="1"/>
              <a:t>havde</a:t>
            </a:r>
            <a:r>
              <a:rPr lang="en-GB" sz="2000" dirty="0"/>
              <a:t> </a:t>
            </a:r>
            <a:r>
              <a:rPr lang="en-GB" sz="2000" dirty="0" err="1"/>
              <a:t>en</a:t>
            </a:r>
            <a:r>
              <a:rPr lang="en-GB" sz="2000" dirty="0"/>
              <a:t> </a:t>
            </a:r>
            <a:r>
              <a:rPr lang="en-GB" sz="2000" dirty="0" err="1"/>
              <a:t>noget</a:t>
            </a:r>
            <a:r>
              <a:rPr lang="en-GB" sz="2000" dirty="0"/>
              <a:t> </a:t>
            </a:r>
            <a:r>
              <a:rPr lang="en-GB" sz="2000" dirty="0" err="1"/>
              <a:t>lavere</a:t>
            </a:r>
            <a:r>
              <a:rPr lang="en-GB" sz="2000" dirty="0"/>
              <a:t> </a:t>
            </a:r>
            <a:r>
              <a:rPr lang="en-GB" sz="2000" dirty="0" err="1"/>
              <a:t>timeløn</a:t>
            </a:r>
            <a:r>
              <a:rPr lang="en-GB" sz="2000" dirty="0"/>
              <a:t> </a:t>
            </a:r>
            <a:r>
              <a:rPr lang="en-GB" sz="2000" dirty="0" err="1"/>
              <a:t>efter</a:t>
            </a:r>
            <a:r>
              <a:rPr lang="en-GB" sz="2000" dirty="0"/>
              <a:t> </a:t>
            </a:r>
            <a:r>
              <a:rPr lang="en-GB" sz="2000" dirty="0" err="1"/>
              <a:t>vikarbureauets</a:t>
            </a:r>
            <a:r>
              <a:rPr lang="en-GB" sz="2000" dirty="0"/>
              <a:t> </a:t>
            </a:r>
            <a:r>
              <a:rPr lang="en-GB" sz="2000" dirty="0" err="1"/>
              <a:t>overenskomst</a:t>
            </a:r>
            <a:r>
              <a:rPr lang="en-GB" sz="2000" dirty="0"/>
              <a:t> end den </a:t>
            </a:r>
            <a:r>
              <a:rPr lang="en-GB" sz="2000" dirty="0" err="1"/>
              <a:t>sammenlignelige</a:t>
            </a:r>
            <a:r>
              <a:rPr lang="en-GB" sz="2000" dirty="0"/>
              <a:t> </a:t>
            </a:r>
            <a:r>
              <a:rPr lang="en-GB" sz="2000" dirty="0" err="1"/>
              <a:t>lønmodtagere</a:t>
            </a:r>
            <a:r>
              <a:rPr lang="en-GB" sz="2000" dirty="0"/>
              <a:t> </a:t>
            </a:r>
            <a:r>
              <a:rPr lang="en-GB" sz="2000" dirty="0" err="1"/>
              <a:t>havde</a:t>
            </a:r>
            <a:r>
              <a:rPr lang="en-GB" sz="2000" dirty="0"/>
              <a:t> </a:t>
            </a:r>
            <a:r>
              <a:rPr lang="en-GB" sz="2000" dirty="0" err="1"/>
              <a:t>efter</a:t>
            </a:r>
            <a:r>
              <a:rPr lang="en-GB" sz="2000" dirty="0"/>
              <a:t> </a:t>
            </a:r>
            <a:r>
              <a:rPr lang="en-GB" sz="2000" dirty="0" err="1"/>
              <a:t>brugervirksomhedens</a:t>
            </a:r>
            <a:r>
              <a:rPr lang="en-GB" sz="2000" dirty="0"/>
              <a:t> </a:t>
            </a:r>
            <a:r>
              <a:rPr lang="en-GB" sz="2000" dirty="0" err="1"/>
              <a:t>overenskomst</a:t>
            </a:r>
            <a:endParaRPr lang="en-GB" sz="2000" dirty="0"/>
          </a:p>
          <a:p>
            <a:pPr marL="0" indent="0">
              <a:buNone/>
            </a:pPr>
            <a:endParaRPr lang="en-GB" sz="800" dirty="0"/>
          </a:p>
          <a:p>
            <a:r>
              <a:rPr lang="en-GB" sz="2000" dirty="0" err="1"/>
              <a:t>Udtrykket</a:t>
            </a:r>
            <a:r>
              <a:rPr lang="en-GB" sz="2000" dirty="0"/>
              <a:t> “</a:t>
            </a:r>
            <a:r>
              <a:rPr lang="da-DK" sz="2000" b="0" i="0" dirty="0">
                <a:solidFill>
                  <a:srgbClr val="000000"/>
                </a:solidFill>
                <a:effectLst/>
              </a:rPr>
              <a:t>den generelle beskyttelse af vikaransatte” i </a:t>
            </a:r>
            <a:r>
              <a:rPr lang="da-DK" sz="2000" dirty="0">
                <a:solidFill>
                  <a:srgbClr val="000000"/>
                </a:solidFill>
              </a:rPr>
              <a:t>a</a:t>
            </a:r>
            <a:r>
              <a:rPr lang="en-GB" sz="2000" dirty="0" err="1"/>
              <a:t>rtikel</a:t>
            </a:r>
            <a:r>
              <a:rPr lang="en-GB" sz="2000" dirty="0"/>
              <a:t> 5, stk. 3, </a:t>
            </a:r>
            <a:r>
              <a:rPr lang="en-GB" sz="2000" dirty="0" err="1"/>
              <a:t>i</a:t>
            </a:r>
            <a:r>
              <a:rPr lang="en-GB" sz="2000" dirty="0"/>
              <a:t> </a:t>
            </a:r>
            <a:r>
              <a:rPr lang="en-GB" sz="2000" b="1" dirty="0" err="1"/>
              <a:t>direktiv</a:t>
            </a:r>
            <a:r>
              <a:rPr lang="en-GB" sz="2000" b="1" dirty="0"/>
              <a:t> 2008/104</a:t>
            </a:r>
            <a:r>
              <a:rPr lang="en-GB" sz="2000" dirty="0"/>
              <a:t> </a:t>
            </a:r>
            <a:r>
              <a:rPr lang="en-GB" sz="2000" dirty="0" err="1"/>
              <a:t>indebærer</a:t>
            </a:r>
            <a:r>
              <a:rPr lang="en-GB" sz="2000" dirty="0"/>
              <a:t>, at </a:t>
            </a:r>
            <a:r>
              <a:rPr lang="en-GB" sz="2000" dirty="0" err="1"/>
              <a:t>en</a:t>
            </a:r>
            <a:r>
              <a:rPr lang="en-GB" sz="2000" dirty="0"/>
              <a:t> </a:t>
            </a:r>
            <a:r>
              <a:rPr lang="en-GB" sz="2000" dirty="0" err="1"/>
              <a:t>overenskomst</a:t>
            </a:r>
            <a:r>
              <a:rPr lang="en-GB" sz="2000" dirty="0"/>
              <a:t>, der </a:t>
            </a:r>
            <a:r>
              <a:rPr lang="en-GB" sz="2000" dirty="0" err="1"/>
              <a:t>fraviger</a:t>
            </a:r>
            <a:r>
              <a:rPr lang="en-GB" sz="2000" dirty="0"/>
              <a:t> </a:t>
            </a:r>
            <a:r>
              <a:rPr lang="en-GB" sz="2000" dirty="0" err="1"/>
              <a:t>ligebehandlingsprincippet</a:t>
            </a:r>
            <a:r>
              <a:rPr lang="en-GB" sz="2000" dirty="0"/>
              <a:t>, </a:t>
            </a:r>
            <a:r>
              <a:rPr lang="en-GB" sz="2000" dirty="0" err="1"/>
              <a:t>skal</a:t>
            </a:r>
            <a:r>
              <a:rPr lang="en-GB" sz="2000" dirty="0"/>
              <a:t> give </a:t>
            </a:r>
            <a:r>
              <a:rPr lang="en-GB" sz="2000" dirty="0" err="1"/>
              <a:t>vikaren</a:t>
            </a:r>
            <a:r>
              <a:rPr lang="en-GB" sz="2000" dirty="0"/>
              <a:t> “</a:t>
            </a:r>
            <a:r>
              <a:rPr lang="da-DK" sz="2000" b="0" i="0" dirty="0">
                <a:solidFill>
                  <a:srgbClr val="000000"/>
                </a:solidFill>
                <a:effectLst/>
              </a:rPr>
              <a:t>fordele med hensyn til væsentlige arbejds- og ansættelsesvilkår, som kan kompensere for den forskelsbehandling, som de er udsat for” (præmis 44)</a:t>
            </a:r>
          </a:p>
          <a:p>
            <a:pPr marL="0" indent="0">
              <a:buNone/>
            </a:pPr>
            <a:endParaRPr lang="da-DK" sz="800" dirty="0">
              <a:solidFill>
                <a:srgbClr val="000000"/>
              </a:solidFill>
            </a:endParaRPr>
          </a:p>
          <a:p>
            <a:r>
              <a:rPr lang="da-DK" sz="2000" b="0" i="0" dirty="0">
                <a:solidFill>
                  <a:srgbClr val="000000"/>
                </a:solidFill>
                <a:effectLst/>
              </a:rPr>
              <a:t>Fordelene skal vurderes ”i forhold til de væsentlige løn- og ansættelsesvilkår, der gælder for sammenlignelige arbejdstagere i brugervirksomheden (præmis 50) </a:t>
            </a:r>
          </a:p>
          <a:p>
            <a:pPr marL="0" indent="0">
              <a:buNone/>
            </a:pPr>
            <a:endParaRPr lang="da-DK" sz="800" b="0" i="0" dirty="0">
              <a:solidFill>
                <a:srgbClr val="000000"/>
              </a:solidFill>
              <a:effectLst/>
            </a:endParaRPr>
          </a:p>
          <a:p>
            <a:r>
              <a:rPr lang="da-DK" sz="2000" dirty="0">
                <a:solidFill>
                  <a:srgbClr val="000000"/>
                </a:solidFill>
              </a:rPr>
              <a:t>Det skal være muligt at få ”</a:t>
            </a:r>
            <a:r>
              <a:rPr lang="da-DK" sz="2000" b="0" i="0" dirty="0">
                <a:solidFill>
                  <a:srgbClr val="000000"/>
                </a:solidFill>
                <a:effectLst/>
              </a:rPr>
              <a:t>en effektiv domstolsprøvelse med henblik på at efterprøve, om arbejdsmarkedets parter overholder deres forpligtelse til at sikre den generelle beskyttelse af disse arbejdstagere” (præmis 79)</a:t>
            </a:r>
            <a:endParaRPr lang="en-GB" sz="2000" dirty="0"/>
          </a:p>
        </p:txBody>
      </p:sp>
      <p:sp>
        <p:nvSpPr>
          <p:cNvPr id="4" name="Date Placeholder 3">
            <a:extLst>
              <a:ext uri="{FF2B5EF4-FFF2-40B4-BE49-F238E27FC236}">
                <a16:creationId xmlns:a16="http://schemas.microsoft.com/office/drawing/2014/main" id="{A9DB0E10-75E1-0063-A63E-1A2C004B1F03}"/>
              </a:ext>
            </a:extLst>
          </p:cNvPr>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Slide Number Placeholder 4">
            <a:extLst>
              <a:ext uri="{FF2B5EF4-FFF2-40B4-BE49-F238E27FC236}">
                <a16:creationId xmlns:a16="http://schemas.microsoft.com/office/drawing/2014/main" id="{C8B203C6-17D9-641A-C0C2-0E84A9E73A01}"/>
              </a:ext>
            </a:extLst>
          </p:cNvPr>
          <p:cNvSpPr>
            <a:spLocks noGrp="1"/>
          </p:cNvSpPr>
          <p:nvPr>
            <p:ph type="sldNum" sz="quarter" idx="12"/>
          </p:nvPr>
        </p:nvSpPr>
        <p:spPr/>
        <p:txBody>
          <a:bodyPr/>
          <a:lstStyle/>
          <a:p>
            <a:fld id="{091A926C-488A-4E3E-9C21-57CAA120E114}" type="slidenum">
              <a:rPr lang="da-DK" smtClean="0"/>
              <a:t>13</a:t>
            </a:fld>
            <a:endParaRPr lang="da-DK" dirty="0"/>
          </a:p>
        </p:txBody>
      </p:sp>
    </p:spTree>
    <p:extLst>
      <p:ext uri="{BB962C8B-B14F-4D97-AF65-F5344CB8AC3E}">
        <p14:creationId xmlns:p14="http://schemas.microsoft.com/office/powerpoint/2010/main" val="383909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1C63-6559-D943-8B32-E8E45626F4C6}"/>
              </a:ext>
            </a:extLst>
          </p:cNvPr>
          <p:cNvSpPr>
            <a:spLocks noGrp="1"/>
          </p:cNvSpPr>
          <p:nvPr>
            <p:ph type="title"/>
          </p:nvPr>
        </p:nvSpPr>
        <p:spPr/>
        <p:txBody>
          <a:bodyPr/>
          <a:lstStyle/>
          <a:p>
            <a:r>
              <a:rPr lang="en-GB" dirty="0"/>
              <a:t>Dom </a:t>
            </a:r>
            <a:r>
              <a:rPr lang="en-GB" dirty="0" err="1"/>
              <a:t>af</a:t>
            </a:r>
            <a:r>
              <a:rPr lang="en-GB" dirty="0"/>
              <a:t> 7. </a:t>
            </a:r>
            <a:r>
              <a:rPr lang="en-GB" dirty="0" err="1"/>
              <a:t>juli</a:t>
            </a:r>
            <a:r>
              <a:rPr lang="en-GB" dirty="0"/>
              <a:t> 2022 </a:t>
            </a:r>
            <a:r>
              <a:rPr lang="en-GB" dirty="0" err="1"/>
              <a:t>i</a:t>
            </a:r>
            <a:r>
              <a:rPr lang="en-GB" dirty="0"/>
              <a:t> C-257/21, </a:t>
            </a:r>
            <a:r>
              <a:rPr lang="en-GB" i="1" dirty="0"/>
              <a:t>Coca-Cola</a:t>
            </a:r>
          </a:p>
        </p:txBody>
      </p:sp>
      <p:sp>
        <p:nvSpPr>
          <p:cNvPr id="3" name="Content Placeholder 2">
            <a:extLst>
              <a:ext uri="{FF2B5EF4-FFF2-40B4-BE49-F238E27FC236}">
                <a16:creationId xmlns:a16="http://schemas.microsoft.com/office/drawing/2014/main" id="{B713DC7E-F405-5495-FD42-F88FA3A0F814}"/>
              </a:ext>
            </a:extLst>
          </p:cNvPr>
          <p:cNvSpPr>
            <a:spLocks noGrp="1"/>
          </p:cNvSpPr>
          <p:nvPr>
            <p:ph idx="1"/>
          </p:nvPr>
        </p:nvSpPr>
        <p:spPr/>
        <p:txBody>
          <a:bodyPr/>
          <a:lstStyle/>
          <a:p>
            <a:r>
              <a:rPr lang="en-GB" sz="2000" dirty="0"/>
              <a:t>En </a:t>
            </a:r>
            <a:r>
              <a:rPr lang="en-GB" sz="2000" dirty="0" err="1"/>
              <a:t>lønmodtager</a:t>
            </a:r>
            <a:r>
              <a:rPr lang="en-GB" sz="2000" dirty="0"/>
              <a:t> </a:t>
            </a:r>
            <a:r>
              <a:rPr lang="en-GB" sz="2000" dirty="0" err="1"/>
              <a:t>mente</a:t>
            </a:r>
            <a:r>
              <a:rPr lang="en-GB" sz="2000" dirty="0"/>
              <a:t>, at det </a:t>
            </a:r>
            <a:r>
              <a:rPr lang="en-GB" sz="2000" dirty="0" err="1"/>
              <a:t>udgjorde</a:t>
            </a:r>
            <a:r>
              <a:rPr lang="en-GB" sz="2000" dirty="0"/>
              <a:t> </a:t>
            </a:r>
            <a:r>
              <a:rPr lang="en-GB" sz="2000" dirty="0" err="1"/>
              <a:t>uberettiget</a:t>
            </a:r>
            <a:r>
              <a:rPr lang="en-GB" sz="2000" dirty="0"/>
              <a:t> </a:t>
            </a:r>
            <a:r>
              <a:rPr lang="en-GB" sz="2000" dirty="0" err="1"/>
              <a:t>forskelsbehandling</a:t>
            </a:r>
            <a:r>
              <a:rPr lang="en-GB" sz="2000" dirty="0"/>
              <a:t> </a:t>
            </a:r>
            <a:r>
              <a:rPr lang="en-GB" sz="2000" dirty="0" err="1"/>
              <a:t>efter</a:t>
            </a:r>
            <a:r>
              <a:rPr lang="en-GB" sz="2000" dirty="0"/>
              <a:t> </a:t>
            </a:r>
            <a:r>
              <a:rPr lang="en-GB" sz="2000" dirty="0" err="1"/>
              <a:t>bl.a</a:t>
            </a:r>
            <a:r>
              <a:rPr lang="en-GB" sz="2000" dirty="0"/>
              <a:t>. EU-</a:t>
            </a:r>
            <a:r>
              <a:rPr lang="en-GB" sz="2000" dirty="0" err="1"/>
              <a:t>charterets</a:t>
            </a:r>
            <a:r>
              <a:rPr lang="en-GB" sz="2000" dirty="0"/>
              <a:t> </a:t>
            </a:r>
            <a:r>
              <a:rPr lang="en-GB" sz="2000" dirty="0" err="1"/>
              <a:t>artikel</a:t>
            </a:r>
            <a:r>
              <a:rPr lang="en-GB" sz="2000" dirty="0"/>
              <a:t> 20, at </a:t>
            </a:r>
            <a:r>
              <a:rPr lang="en-GB" sz="2000" dirty="0" err="1"/>
              <a:t>en</a:t>
            </a:r>
            <a:r>
              <a:rPr lang="en-GB" sz="2000" dirty="0"/>
              <a:t> </a:t>
            </a:r>
            <a:r>
              <a:rPr lang="en-GB" sz="2000" dirty="0" err="1"/>
              <a:t>overenskomst</a:t>
            </a:r>
            <a:r>
              <a:rPr lang="en-GB" sz="2000" dirty="0"/>
              <a:t> </a:t>
            </a:r>
            <a:r>
              <a:rPr lang="en-GB" sz="2000" dirty="0" err="1"/>
              <a:t>gav</a:t>
            </a:r>
            <a:r>
              <a:rPr lang="en-GB" sz="2000" dirty="0"/>
              <a:t> et </a:t>
            </a:r>
            <a:r>
              <a:rPr lang="en-GB" sz="2000" dirty="0" err="1"/>
              <a:t>lavere</a:t>
            </a:r>
            <a:r>
              <a:rPr lang="en-GB" sz="2000" dirty="0"/>
              <a:t> </a:t>
            </a:r>
            <a:r>
              <a:rPr lang="en-GB" sz="2000" dirty="0" err="1"/>
              <a:t>løntillæg</a:t>
            </a:r>
            <a:r>
              <a:rPr lang="en-GB" sz="2000" dirty="0"/>
              <a:t> for </a:t>
            </a:r>
            <a:r>
              <a:rPr lang="en-GB" sz="2000" dirty="0" err="1"/>
              <a:t>uregelmæssigt</a:t>
            </a:r>
            <a:r>
              <a:rPr lang="en-GB" sz="2000" dirty="0"/>
              <a:t> end for </a:t>
            </a:r>
            <a:r>
              <a:rPr lang="en-GB" sz="2000" dirty="0" err="1"/>
              <a:t>regelmæssigt</a:t>
            </a:r>
            <a:r>
              <a:rPr lang="en-GB" sz="2000" dirty="0"/>
              <a:t> </a:t>
            </a:r>
            <a:r>
              <a:rPr lang="en-GB" sz="2000" dirty="0" err="1"/>
              <a:t>natarbejde</a:t>
            </a:r>
            <a:endParaRPr lang="en-GB" sz="2000" dirty="0"/>
          </a:p>
          <a:p>
            <a:pPr marL="0" indent="0">
              <a:buNone/>
            </a:pPr>
            <a:endParaRPr lang="en-GB" sz="800" dirty="0"/>
          </a:p>
          <a:p>
            <a:r>
              <a:rPr lang="en-GB" sz="2000" dirty="0" err="1"/>
              <a:t>Arbejdstidsdirektivet</a:t>
            </a:r>
            <a:r>
              <a:rPr lang="en-GB" sz="2000" dirty="0"/>
              <a:t> (</a:t>
            </a:r>
            <a:r>
              <a:rPr lang="en-GB" sz="2000" b="1" dirty="0" err="1"/>
              <a:t>direktiv</a:t>
            </a:r>
            <a:r>
              <a:rPr lang="en-GB" sz="2000" b="1" dirty="0"/>
              <a:t> 2003/88</a:t>
            </a:r>
            <a:r>
              <a:rPr lang="en-GB" sz="2000" dirty="0"/>
              <a:t>) </a:t>
            </a:r>
            <a:r>
              <a:rPr lang="en-GB" sz="2000" dirty="0" err="1"/>
              <a:t>omfatter</a:t>
            </a:r>
            <a:r>
              <a:rPr lang="en-GB" sz="2000" dirty="0"/>
              <a:t> </a:t>
            </a:r>
            <a:r>
              <a:rPr lang="en-GB" sz="2000" dirty="0" err="1"/>
              <a:t>ikke</a:t>
            </a:r>
            <a:r>
              <a:rPr lang="en-GB" sz="2000" dirty="0"/>
              <a:t> </a:t>
            </a:r>
            <a:r>
              <a:rPr lang="en-GB" sz="2000" dirty="0" err="1"/>
              <a:t>lønforhold</a:t>
            </a:r>
            <a:r>
              <a:rPr lang="en-GB" sz="2000" dirty="0"/>
              <a:t>, </a:t>
            </a:r>
            <a:r>
              <a:rPr lang="en-GB" sz="2000" dirty="0" err="1"/>
              <a:t>jf</a:t>
            </a:r>
            <a:r>
              <a:rPr lang="en-GB" sz="2000" dirty="0"/>
              <a:t>. </a:t>
            </a:r>
            <a:r>
              <a:rPr lang="en-GB" sz="2000" dirty="0" err="1"/>
              <a:t>herved</a:t>
            </a:r>
            <a:r>
              <a:rPr lang="en-GB" sz="2000" dirty="0"/>
              <a:t> </a:t>
            </a:r>
            <a:r>
              <a:rPr lang="en-GB" sz="2000" dirty="0" err="1"/>
              <a:t>tillige</a:t>
            </a:r>
            <a:r>
              <a:rPr lang="en-GB" sz="2000" dirty="0"/>
              <a:t> TEUF </a:t>
            </a:r>
            <a:r>
              <a:rPr lang="en-GB" sz="2000" dirty="0" err="1"/>
              <a:t>artikel</a:t>
            </a:r>
            <a:r>
              <a:rPr lang="en-GB" sz="2000" dirty="0"/>
              <a:t> 153, stk. 5, og ILO-</a:t>
            </a:r>
            <a:r>
              <a:rPr lang="en-GB" sz="2000" dirty="0" err="1"/>
              <a:t>konventionen</a:t>
            </a:r>
            <a:r>
              <a:rPr lang="en-GB" sz="2000" dirty="0"/>
              <a:t> om </a:t>
            </a:r>
            <a:r>
              <a:rPr lang="en-GB" sz="2000" dirty="0" err="1"/>
              <a:t>natarbejde</a:t>
            </a:r>
            <a:r>
              <a:rPr lang="en-GB" sz="2000" dirty="0"/>
              <a:t> spiller </a:t>
            </a:r>
            <a:r>
              <a:rPr lang="en-GB" sz="2000" dirty="0" err="1"/>
              <a:t>ikke</a:t>
            </a:r>
            <a:r>
              <a:rPr lang="en-GB" sz="2000" dirty="0"/>
              <a:t> </a:t>
            </a:r>
            <a:r>
              <a:rPr lang="en-GB" sz="2000" dirty="0" err="1"/>
              <a:t>nogen</a:t>
            </a:r>
            <a:r>
              <a:rPr lang="en-GB" sz="2000" dirty="0"/>
              <a:t> </a:t>
            </a:r>
            <a:r>
              <a:rPr lang="en-GB" sz="2000" dirty="0" err="1"/>
              <a:t>rolle</a:t>
            </a:r>
            <a:r>
              <a:rPr lang="en-GB" sz="2000" dirty="0"/>
              <a:t>, da den </a:t>
            </a:r>
            <a:r>
              <a:rPr lang="en-GB" sz="2000" dirty="0" err="1"/>
              <a:t>ikke</a:t>
            </a:r>
            <a:r>
              <a:rPr lang="en-GB" sz="2000" dirty="0"/>
              <a:t> er </a:t>
            </a:r>
            <a:r>
              <a:rPr lang="en-GB" sz="2000" dirty="0" err="1"/>
              <a:t>ratificeret</a:t>
            </a:r>
            <a:r>
              <a:rPr lang="en-GB" sz="2000" dirty="0"/>
              <a:t> </a:t>
            </a:r>
            <a:r>
              <a:rPr lang="en-GB" sz="2000" dirty="0" err="1"/>
              <a:t>af</a:t>
            </a:r>
            <a:r>
              <a:rPr lang="en-GB" sz="2000" dirty="0"/>
              <a:t> EU </a:t>
            </a:r>
          </a:p>
          <a:p>
            <a:pPr marL="0" indent="0">
              <a:buNone/>
            </a:pPr>
            <a:endParaRPr lang="en-GB" sz="800" dirty="0"/>
          </a:p>
          <a:p>
            <a:r>
              <a:rPr lang="en-GB" sz="2000" dirty="0" err="1"/>
              <a:t>Overenskomstens</a:t>
            </a:r>
            <a:r>
              <a:rPr lang="en-GB" sz="2000" dirty="0"/>
              <a:t> </a:t>
            </a:r>
            <a:r>
              <a:rPr lang="en-GB" sz="2000" dirty="0" err="1"/>
              <a:t>regler</a:t>
            </a:r>
            <a:r>
              <a:rPr lang="en-GB" sz="2000" dirty="0"/>
              <a:t> om </a:t>
            </a:r>
            <a:r>
              <a:rPr lang="en-GB" sz="2000" dirty="0" err="1"/>
              <a:t>aflønning</a:t>
            </a:r>
            <a:r>
              <a:rPr lang="en-GB" sz="2000" dirty="0"/>
              <a:t> </a:t>
            </a:r>
            <a:r>
              <a:rPr lang="en-GB" sz="2000" dirty="0" err="1"/>
              <a:t>af</a:t>
            </a:r>
            <a:r>
              <a:rPr lang="en-GB" sz="2000" dirty="0"/>
              <a:t> </a:t>
            </a:r>
            <a:r>
              <a:rPr lang="en-GB" sz="2000" dirty="0" err="1"/>
              <a:t>natarbejde</a:t>
            </a:r>
            <a:r>
              <a:rPr lang="en-GB" sz="2000" dirty="0"/>
              <a:t> </a:t>
            </a:r>
            <a:r>
              <a:rPr lang="en-GB" sz="2000" dirty="0" err="1"/>
              <a:t>gennemfører</a:t>
            </a:r>
            <a:r>
              <a:rPr lang="en-GB" sz="2000" dirty="0"/>
              <a:t> </a:t>
            </a:r>
            <a:r>
              <a:rPr lang="en-GB" sz="2000" dirty="0" err="1"/>
              <a:t>hermed</a:t>
            </a:r>
            <a:r>
              <a:rPr lang="en-GB" sz="2000" dirty="0"/>
              <a:t> </a:t>
            </a:r>
            <a:r>
              <a:rPr lang="en-GB" sz="2000" dirty="0" err="1"/>
              <a:t>ikke</a:t>
            </a:r>
            <a:r>
              <a:rPr lang="en-GB" sz="2000" dirty="0"/>
              <a:t> EU-ret, </a:t>
            </a:r>
            <a:r>
              <a:rPr lang="en-GB" sz="2000" dirty="0" err="1"/>
              <a:t>som</a:t>
            </a:r>
            <a:r>
              <a:rPr lang="en-GB" sz="2000" dirty="0"/>
              <a:t> </a:t>
            </a:r>
            <a:r>
              <a:rPr lang="en-GB" sz="2000" dirty="0" err="1"/>
              <a:t>krævet</a:t>
            </a:r>
            <a:r>
              <a:rPr lang="en-GB" sz="2000" dirty="0"/>
              <a:t> </a:t>
            </a:r>
            <a:r>
              <a:rPr lang="en-GB" sz="2000" dirty="0" err="1"/>
              <a:t>efter</a:t>
            </a:r>
            <a:r>
              <a:rPr lang="en-GB" sz="2000" dirty="0"/>
              <a:t> </a:t>
            </a:r>
            <a:r>
              <a:rPr lang="en-GB" sz="2000" dirty="0" err="1"/>
              <a:t>charterets</a:t>
            </a:r>
            <a:r>
              <a:rPr lang="en-GB" sz="2000" dirty="0"/>
              <a:t> </a:t>
            </a:r>
            <a:r>
              <a:rPr lang="en-GB" sz="2000" dirty="0" err="1"/>
              <a:t>artikel</a:t>
            </a:r>
            <a:r>
              <a:rPr lang="en-GB" sz="2000" dirty="0"/>
              <a:t> 51, stk. 1, og dets </a:t>
            </a:r>
            <a:r>
              <a:rPr lang="en-GB" sz="2000" dirty="0" err="1"/>
              <a:t>artikel</a:t>
            </a:r>
            <a:r>
              <a:rPr lang="en-GB" sz="2000" dirty="0"/>
              <a:t> 20 finder </a:t>
            </a:r>
            <a:r>
              <a:rPr lang="en-GB" sz="2000" dirty="0" err="1"/>
              <a:t>derfor</a:t>
            </a:r>
            <a:r>
              <a:rPr lang="en-GB" sz="2000" dirty="0"/>
              <a:t> </a:t>
            </a:r>
            <a:r>
              <a:rPr lang="en-GB" sz="2000" dirty="0" err="1"/>
              <a:t>ikke</a:t>
            </a:r>
            <a:r>
              <a:rPr lang="en-GB" sz="2000" dirty="0"/>
              <a:t> </a:t>
            </a:r>
            <a:r>
              <a:rPr lang="en-GB" sz="2000" dirty="0" err="1"/>
              <a:t>anvendelse</a:t>
            </a:r>
            <a:r>
              <a:rPr lang="en-GB" sz="2000" dirty="0"/>
              <a:t> </a:t>
            </a:r>
            <a:r>
              <a:rPr lang="en-GB" sz="2000" dirty="0" err="1"/>
              <a:t>i</a:t>
            </a:r>
            <a:r>
              <a:rPr lang="en-GB" sz="2000" dirty="0"/>
              <a:t> </a:t>
            </a:r>
            <a:r>
              <a:rPr lang="en-GB" sz="2000" dirty="0" err="1"/>
              <a:t>sagen</a:t>
            </a:r>
            <a:endParaRPr lang="en-GB" sz="2000" dirty="0"/>
          </a:p>
          <a:p>
            <a:endParaRPr lang="en-GB" sz="2000" dirty="0"/>
          </a:p>
          <a:p>
            <a:endParaRPr lang="en-GB" sz="2000" dirty="0"/>
          </a:p>
          <a:p>
            <a:endParaRPr lang="en-GB" sz="2000" dirty="0"/>
          </a:p>
          <a:p>
            <a:endParaRPr lang="en-GB" dirty="0"/>
          </a:p>
        </p:txBody>
      </p:sp>
      <p:sp>
        <p:nvSpPr>
          <p:cNvPr id="4" name="Date Placeholder 3">
            <a:extLst>
              <a:ext uri="{FF2B5EF4-FFF2-40B4-BE49-F238E27FC236}">
                <a16:creationId xmlns:a16="http://schemas.microsoft.com/office/drawing/2014/main" id="{70541ADD-2E60-1948-A9E1-4065C9BE2E46}"/>
              </a:ext>
            </a:extLst>
          </p:cNvPr>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Slide Number Placeholder 4">
            <a:extLst>
              <a:ext uri="{FF2B5EF4-FFF2-40B4-BE49-F238E27FC236}">
                <a16:creationId xmlns:a16="http://schemas.microsoft.com/office/drawing/2014/main" id="{D26E62E3-AE84-4718-4D78-22FB91FE61E3}"/>
              </a:ext>
            </a:extLst>
          </p:cNvPr>
          <p:cNvSpPr>
            <a:spLocks noGrp="1"/>
          </p:cNvSpPr>
          <p:nvPr>
            <p:ph type="sldNum" sz="quarter" idx="12"/>
          </p:nvPr>
        </p:nvSpPr>
        <p:spPr/>
        <p:txBody>
          <a:bodyPr/>
          <a:lstStyle/>
          <a:p>
            <a:fld id="{091A926C-488A-4E3E-9C21-57CAA120E114}" type="slidenum">
              <a:rPr lang="da-DK" smtClean="0"/>
              <a:t>14</a:t>
            </a:fld>
            <a:endParaRPr lang="da-DK" dirty="0"/>
          </a:p>
        </p:txBody>
      </p:sp>
    </p:spTree>
    <p:extLst>
      <p:ext uri="{BB962C8B-B14F-4D97-AF65-F5344CB8AC3E}">
        <p14:creationId xmlns:p14="http://schemas.microsoft.com/office/powerpoint/2010/main" val="3352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20BB-EBA1-EB75-3146-8426EE8FF5E0}"/>
              </a:ext>
            </a:extLst>
          </p:cNvPr>
          <p:cNvSpPr>
            <a:spLocks noGrp="1"/>
          </p:cNvSpPr>
          <p:nvPr>
            <p:ph type="title"/>
          </p:nvPr>
        </p:nvSpPr>
        <p:spPr/>
        <p:txBody>
          <a:bodyPr/>
          <a:lstStyle/>
          <a:p>
            <a:r>
              <a:rPr lang="en-GB" dirty="0"/>
              <a:t>Dom </a:t>
            </a:r>
            <a:r>
              <a:rPr lang="en-GB" dirty="0" err="1"/>
              <a:t>af</a:t>
            </a:r>
            <a:r>
              <a:rPr lang="en-GB" dirty="0"/>
              <a:t> 22/9 2022 </a:t>
            </a:r>
            <a:r>
              <a:rPr lang="en-GB" dirty="0" err="1"/>
              <a:t>i</a:t>
            </a:r>
            <a:r>
              <a:rPr lang="en-GB" dirty="0"/>
              <a:t> C-120/21, </a:t>
            </a:r>
            <a:r>
              <a:rPr lang="en-GB" i="1" dirty="0"/>
              <a:t>LB</a:t>
            </a:r>
            <a:endParaRPr lang="en-GB" dirty="0"/>
          </a:p>
        </p:txBody>
      </p:sp>
      <p:sp>
        <p:nvSpPr>
          <p:cNvPr id="3" name="Content Placeholder 2">
            <a:extLst>
              <a:ext uri="{FF2B5EF4-FFF2-40B4-BE49-F238E27FC236}">
                <a16:creationId xmlns:a16="http://schemas.microsoft.com/office/drawing/2014/main" id="{9976AB25-CE17-B0FB-FB37-3FDFE5FF2C91}"/>
              </a:ext>
            </a:extLst>
          </p:cNvPr>
          <p:cNvSpPr>
            <a:spLocks noGrp="1"/>
          </p:cNvSpPr>
          <p:nvPr>
            <p:ph idx="1"/>
          </p:nvPr>
        </p:nvSpPr>
        <p:spPr/>
        <p:txBody>
          <a:bodyPr/>
          <a:lstStyle/>
          <a:p>
            <a:r>
              <a:rPr lang="en-GB" sz="2000" dirty="0"/>
              <a:t>En </a:t>
            </a:r>
            <a:r>
              <a:rPr lang="en-GB" sz="2000" dirty="0" err="1"/>
              <a:t>lønmodtager</a:t>
            </a:r>
            <a:r>
              <a:rPr lang="en-GB" sz="2000" dirty="0"/>
              <a:t> </a:t>
            </a:r>
            <a:r>
              <a:rPr lang="en-GB" sz="2000" dirty="0" err="1"/>
              <a:t>mente</a:t>
            </a:r>
            <a:r>
              <a:rPr lang="en-GB" sz="2000" dirty="0"/>
              <a:t> sig </a:t>
            </a:r>
            <a:r>
              <a:rPr lang="en-GB" sz="2000" dirty="0" err="1"/>
              <a:t>berettiget</a:t>
            </a:r>
            <a:r>
              <a:rPr lang="en-GB" sz="2000" dirty="0"/>
              <a:t> </a:t>
            </a:r>
            <a:r>
              <a:rPr lang="en-GB" sz="2000" dirty="0" err="1"/>
              <a:t>til</a:t>
            </a:r>
            <a:r>
              <a:rPr lang="en-GB" sz="2000" dirty="0"/>
              <a:t> </a:t>
            </a:r>
            <a:r>
              <a:rPr lang="da-DK" sz="2000" b="0" i="0" dirty="0">
                <a:solidFill>
                  <a:srgbClr val="000000"/>
                </a:solidFill>
                <a:effectLst/>
              </a:rPr>
              <a:t>en finansiel godtgørelse fra arbejdsgiveren for 101 feriedage, der var optjent mellem 2013 og 2017, og som hun ikke havde afholdt</a:t>
            </a:r>
          </a:p>
          <a:p>
            <a:pPr marL="0" indent="0">
              <a:buNone/>
            </a:pPr>
            <a:endParaRPr lang="da-DK" sz="800" dirty="0">
              <a:solidFill>
                <a:srgbClr val="000000"/>
              </a:solidFill>
            </a:endParaRPr>
          </a:p>
          <a:p>
            <a:r>
              <a:rPr lang="da-DK" sz="2000" dirty="0">
                <a:solidFill>
                  <a:srgbClr val="000000"/>
                </a:solidFill>
              </a:rPr>
              <a:t>Efter tysk ret var en del af kravet forældet, og spørgsmålet var, om det var foreneligt med artikel 7 i </a:t>
            </a:r>
            <a:r>
              <a:rPr lang="da-DK" sz="2000" b="1" dirty="0">
                <a:solidFill>
                  <a:srgbClr val="000000"/>
                </a:solidFill>
              </a:rPr>
              <a:t>direktiv 2003/88 </a:t>
            </a:r>
            <a:r>
              <a:rPr lang="da-DK" sz="2000" dirty="0">
                <a:solidFill>
                  <a:srgbClr val="000000"/>
                </a:solidFill>
              </a:rPr>
              <a:t>og EU-charterets artikel 31, stk. 2</a:t>
            </a:r>
          </a:p>
          <a:p>
            <a:pPr marL="0" indent="0">
              <a:buNone/>
            </a:pPr>
            <a:endParaRPr lang="da-DK" sz="800" b="0" i="0" dirty="0">
              <a:solidFill>
                <a:srgbClr val="000000"/>
              </a:solidFill>
              <a:effectLst/>
            </a:endParaRPr>
          </a:p>
          <a:p>
            <a:r>
              <a:rPr lang="da-DK" sz="2000" dirty="0">
                <a:solidFill>
                  <a:srgbClr val="000000"/>
                </a:solidFill>
              </a:rPr>
              <a:t>En 3-årig forældelsesfrist er uforenelig med artikel 7, ”</a:t>
            </a:r>
            <a:r>
              <a:rPr lang="da-DK" sz="2000" i="0" dirty="0">
                <a:solidFill>
                  <a:srgbClr val="000000"/>
                </a:solidFill>
                <a:effectLst/>
              </a:rPr>
              <a:t>når arbejdsgiveren ikke har sørget for, at arbejdstageren faktisk har været i stand til at udøve denne ret” (præmis 57).</a:t>
            </a:r>
          </a:p>
          <a:p>
            <a:pPr marL="0" indent="0">
              <a:buNone/>
            </a:pPr>
            <a:endParaRPr lang="da-DK" sz="800" dirty="0">
              <a:solidFill>
                <a:srgbClr val="000000"/>
              </a:solidFill>
            </a:endParaRPr>
          </a:p>
          <a:p>
            <a:r>
              <a:rPr lang="da-DK" sz="2000" b="0" i="0" dirty="0">
                <a:solidFill>
                  <a:srgbClr val="000000"/>
                </a:solidFill>
                <a:effectLst/>
              </a:rPr>
              <a:t>Tilsyneladende var problemet i sagen, at arbejdsgiveren ikke havde oplyst om og opfordret lønmodtageren til at holde ferie, herunder om rettens mulige bortfald (se herom dom af 6/11 2018 C-684/16, Max-Planck)</a:t>
            </a:r>
          </a:p>
          <a:p>
            <a:pPr marL="0" indent="0">
              <a:buNone/>
            </a:pPr>
            <a:endParaRPr lang="da-DK" sz="800" b="0" i="0" dirty="0">
              <a:solidFill>
                <a:srgbClr val="000000"/>
              </a:solidFill>
              <a:effectLst/>
            </a:endParaRPr>
          </a:p>
          <a:p>
            <a:r>
              <a:rPr lang="en-GB" sz="2000" dirty="0"/>
              <a:t>Se </a:t>
            </a:r>
            <a:r>
              <a:rPr lang="en-GB" sz="2000" dirty="0" err="1"/>
              <a:t>lignende</a:t>
            </a:r>
            <a:r>
              <a:rPr lang="en-GB" sz="2000" dirty="0"/>
              <a:t> </a:t>
            </a:r>
            <a:r>
              <a:rPr lang="en-GB" sz="2000" dirty="0" err="1"/>
              <a:t>dom</a:t>
            </a:r>
            <a:r>
              <a:rPr lang="en-GB" sz="2000" dirty="0"/>
              <a:t> </a:t>
            </a:r>
            <a:r>
              <a:rPr lang="en-GB" sz="2000" dirty="0" err="1"/>
              <a:t>af</a:t>
            </a:r>
            <a:r>
              <a:rPr lang="en-GB" sz="2000" dirty="0"/>
              <a:t> 22/9 2022 </a:t>
            </a:r>
            <a:r>
              <a:rPr lang="en-GB" sz="2000" dirty="0" err="1"/>
              <a:t>i</a:t>
            </a:r>
            <a:r>
              <a:rPr lang="en-GB" sz="2000" dirty="0"/>
              <a:t> C-518/20 og C-727/20, </a:t>
            </a:r>
            <a:r>
              <a:rPr lang="en-GB" sz="2000" i="1" dirty="0"/>
              <a:t>Fraport</a:t>
            </a:r>
          </a:p>
        </p:txBody>
      </p:sp>
      <p:sp>
        <p:nvSpPr>
          <p:cNvPr id="4" name="Date Placeholder 3">
            <a:extLst>
              <a:ext uri="{FF2B5EF4-FFF2-40B4-BE49-F238E27FC236}">
                <a16:creationId xmlns:a16="http://schemas.microsoft.com/office/drawing/2014/main" id="{46C86318-194B-44C9-EA23-E3C0873BBE56}"/>
              </a:ext>
            </a:extLst>
          </p:cNvPr>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Slide Number Placeholder 4">
            <a:extLst>
              <a:ext uri="{FF2B5EF4-FFF2-40B4-BE49-F238E27FC236}">
                <a16:creationId xmlns:a16="http://schemas.microsoft.com/office/drawing/2014/main" id="{04011151-9DF4-D15A-5AAD-921AA7EFE053}"/>
              </a:ext>
            </a:extLst>
          </p:cNvPr>
          <p:cNvSpPr>
            <a:spLocks noGrp="1"/>
          </p:cNvSpPr>
          <p:nvPr>
            <p:ph type="sldNum" sz="quarter" idx="12"/>
          </p:nvPr>
        </p:nvSpPr>
        <p:spPr/>
        <p:txBody>
          <a:bodyPr/>
          <a:lstStyle/>
          <a:p>
            <a:fld id="{091A926C-488A-4E3E-9C21-57CAA120E114}" type="slidenum">
              <a:rPr lang="da-DK" smtClean="0"/>
              <a:t>15</a:t>
            </a:fld>
            <a:endParaRPr lang="da-DK" dirty="0"/>
          </a:p>
        </p:txBody>
      </p:sp>
    </p:spTree>
    <p:extLst>
      <p:ext uri="{BB962C8B-B14F-4D97-AF65-F5344CB8AC3E}">
        <p14:creationId xmlns:p14="http://schemas.microsoft.com/office/powerpoint/2010/main" val="93336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2800" b="1" dirty="0" err="1"/>
              <a:t>Vedtagne</a:t>
            </a:r>
            <a:r>
              <a:rPr lang="en-GB" sz="2800" b="1" dirty="0"/>
              <a:t> </a:t>
            </a:r>
            <a:r>
              <a:rPr lang="en-GB" sz="2800" b="1" dirty="0" err="1"/>
              <a:t>direktiver</a:t>
            </a:r>
            <a:r>
              <a:rPr lang="en-GB" sz="2800" b="1" dirty="0"/>
              <a:t> og </a:t>
            </a:r>
            <a:r>
              <a:rPr lang="en-GB" sz="2800" b="1" dirty="0" err="1"/>
              <a:t>verserende</a:t>
            </a:r>
            <a:r>
              <a:rPr lang="en-GB" sz="2800" b="1" dirty="0"/>
              <a:t> </a:t>
            </a:r>
            <a:r>
              <a:rPr lang="en-GB" sz="2800" b="1" dirty="0" err="1"/>
              <a:t>direktivforslag</a:t>
            </a:r>
            <a:endParaRPr lang="en-GB" sz="2800" b="1" dirty="0"/>
          </a:p>
        </p:txBody>
      </p:sp>
      <p:sp>
        <p:nvSpPr>
          <p:cNvPr id="4" name="Date Placeholder 3"/>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a:t>
            </a:fld>
            <a:endParaRPr lang="da-DK" dirty="0"/>
          </a:p>
        </p:txBody>
      </p:sp>
    </p:spTree>
    <p:extLst>
      <p:ext uri="{BB962C8B-B14F-4D97-AF65-F5344CB8AC3E}">
        <p14:creationId xmlns:p14="http://schemas.microsoft.com/office/powerpoint/2010/main" val="79951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FEDA4-D5B3-446E-9501-8B551B1A61EE}"/>
              </a:ext>
            </a:extLst>
          </p:cNvPr>
          <p:cNvSpPr>
            <a:spLocks noGrp="1"/>
          </p:cNvSpPr>
          <p:nvPr>
            <p:ph type="title"/>
          </p:nvPr>
        </p:nvSpPr>
        <p:spPr/>
        <p:txBody>
          <a:bodyPr/>
          <a:lstStyle/>
          <a:p>
            <a:r>
              <a:rPr lang="da-DK" sz="2800" dirty="0"/>
              <a:t>Direktiv om passende mindstelønninger</a:t>
            </a:r>
            <a:br>
              <a:rPr lang="da-DK" sz="2800" dirty="0"/>
            </a:br>
            <a:endParaRPr lang="da-DK" sz="2800" dirty="0"/>
          </a:p>
        </p:txBody>
      </p:sp>
      <p:sp>
        <p:nvSpPr>
          <p:cNvPr id="3" name="Pladsholder til indhold 2">
            <a:extLst>
              <a:ext uri="{FF2B5EF4-FFF2-40B4-BE49-F238E27FC236}">
                <a16:creationId xmlns:a16="http://schemas.microsoft.com/office/drawing/2014/main" id="{40B97FE9-232F-4C8A-A60D-7A6CB9E106C1}"/>
              </a:ext>
            </a:extLst>
          </p:cNvPr>
          <p:cNvSpPr>
            <a:spLocks noGrp="1"/>
          </p:cNvSpPr>
          <p:nvPr>
            <p:ph idx="1"/>
          </p:nvPr>
        </p:nvSpPr>
        <p:spPr/>
        <p:txBody>
          <a:bodyPr/>
          <a:lstStyle/>
          <a:p>
            <a:pPr>
              <a:defRPr/>
            </a:pPr>
            <a:r>
              <a:rPr lang="da-DK" sz="2000" dirty="0"/>
              <a:t>Kommissionen fremsatte i oktober 2020 et </a:t>
            </a:r>
            <a:r>
              <a:rPr lang="da-DK" sz="2000" b="1" dirty="0"/>
              <a:t>direktivforslag </a:t>
            </a:r>
            <a:r>
              <a:rPr lang="da-DK" sz="2000" dirty="0"/>
              <a:t>om passende mindstelønninger (COM (2020) 682)</a:t>
            </a:r>
          </a:p>
          <a:p>
            <a:pPr marL="0" indent="0">
              <a:buNone/>
              <a:defRPr/>
            </a:pPr>
            <a:endParaRPr lang="da-DK" sz="800" dirty="0"/>
          </a:p>
          <a:p>
            <a:pPr>
              <a:defRPr/>
            </a:pPr>
            <a:r>
              <a:rPr lang="da-DK" sz="2000" dirty="0"/>
              <a:t>Rådet og Parlamentet vedtog direktivet i oktober 2022 (</a:t>
            </a:r>
            <a:r>
              <a:rPr lang="da-DK" sz="2000" b="1" dirty="0"/>
              <a:t>direktiv 2022/2041 </a:t>
            </a:r>
            <a:r>
              <a:rPr lang="da-DK" sz="2000" dirty="0"/>
              <a:t>om passende mindstelønninger i EU)</a:t>
            </a:r>
          </a:p>
          <a:p>
            <a:pPr>
              <a:defRPr/>
            </a:pPr>
            <a:endParaRPr lang="da-DK" sz="800" dirty="0"/>
          </a:p>
          <a:p>
            <a:pPr>
              <a:defRPr/>
            </a:pPr>
            <a:r>
              <a:rPr lang="da-DK" sz="2000" dirty="0"/>
              <a:t>Den danske regering har anlagt </a:t>
            </a:r>
            <a:r>
              <a:rPr lang="da-DK" sz="2000" b="1" dirty="0"/>
              <a:t>annullationssøgsmål</a:t>
            </a:r>
            <a:r>
              <a:rPr lang="da-DK" sz="2000" dirty="0"/>
              <a:t> i januar 2023 (C-19/23, </a:t>
            </a:r>
            <a:r>
              <a:rPr lang="da-DK" sz="2000" i="1" dirty="0"/>
              <a:t>Danmark mod Parlamentet og Rådet</a:t>
            </a:r>
            <a:r>
              <a:rPr lang="da-DK" sz="2000" dirty="0"/>
              <a:t>)</a:t>
            </a:r>
          </a:p>
          <a:p>
            <a:pPr marL="0" indent="0">
              <a:buNone/>
              <a:defRPr/>
            </a:pPr>
            <a:r>
              <a:rPr lang="da-DK" sz="2000" dirty="0"/>
              <a:t>     - den danske regering anfægter </a:t>
            </a:r>
            <a:r>
              <a:rPr lang="da-DK" sz="2000" b="1" dirty="0"/>
              <a:t>principalt</a:t>
            </a:r>
            <a:r>
              <a:rPr lang="da-DK" sz="2000" dirty="0"/>
              <a:t> hele direktivet, dels pga. manglende hjemmel </a:t>
            </a:r>
          </a:p>
          <a:p>
            <a:pPr marL="0" indent="0">
              <a:buNone/>
              <a:defRPr/>
            </a:pPr>
            <a:r>
              <a:rPr lang="da-DK" sz="2000" dirty="0"/>
              <a:t>     (TEUF artikel 153, stk. 5), dels pga. forkert hjemmel (TEUF artikel 153, stk. 1, litra f, frem </a:t>
            </a:r>
          </a:p>
          <a:p>
            <a:pPr marL="0" indent="0">
              <a:buNone/>
              <a:defRPr/>
            </a:pPr>
            <a:r>
              <a:rPr lang="da-DK" sz="2000" dirty="0"/>
              <a:t>     for litra b), </a:t>
            </a:r>
            <a:r>
              <a:rPr lang="da-DK" sz="2000" b="1" dirty="0"/>
              <a:t>subsidiært</a:t>
            </a:r>
            <a:r>
              <a:rPr lang="da-DK" sz="2000" dirty="0"/>
              <a:t> artikel 4, stk. 1, litra d, og artikel 4, stk. 2</a:t>
            </a:r>
          </a:p>
          <a:p>
            <a:pPr>
              <a:defRPr/>
            </a:pPr>
            <a:endParaRPr lang="da-DK" sz="2000" dirty="0"/>
          </a:p>
          <a:p>
            <a:pPr marL="0" indent="0">
              <a:buNone/>
              <a:defRPr/>
            </a:pPr>
            <a:endParaRPr lang="da-DK" sz="2000" dirty="0"/>
          </a:p>
          <a:p>
            <a:pPr marL="0" indent="0">
              <a:buNone/>
              <a:defRPr/>
            </a:pPr>
            <a:endParaRPr lang="en-US" sz="2000" dirty="0"/>
          </a:p>
          <a:p>
            <a:pPr marL="0" indent="0">
              <a:buNone/>
            </a:pPr>
            <a:endParaRPr lang="da-DK" dirty="0"/>
          </a:p>
        </p:txBody>
      </p:sp>
      <p:sp>
        <p:nvSpPr>
          <p:cNvPr id="4" name="Pladsholder til dato 3">
            <a:extLst>
              <a:ext uri="{FF2B5EF4-FFF2-40B4-BE49-F238E27FC236}">
                <a16:creationId xmlns:a16="http://schemas.microsoft.com/office/drawing/2014/main" id="{D966577F-84E4-4618-9882-AF918EE66B7E}"/>
              </a:ext>
            </a:extLst>
          </p:cNvPr>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Pladsholder til slidenummer 4">
            <a:extLst>
              <a:ext uri="{FF2B5EF4-FFF2-40B4-BE49-F238E27FC236}">
                <a16:creationId xmlns:a16="http://schemas.microsoft.com/office/drawing/2014/main" id="{5E430D7F-52CF-446C-933A-367DEA292746}"/>
              </a:ext>
            </a:extLst>
          </p:cNvPr>
          <p:cNvSpPr>
            <a:spLocks noGrp="1"/>
          </p:cNvSpPr>
          <p:nvPr>
            <p:ph type="sldNum" sz="quarter" idx="12"/>
          </p:nvPr>
        </p:nvSpPr>
        <p:spPr/>
        <p:txBody>
          <a:bodyPr/>
          <a:lstStyle/>
          <a:p>
            <a:fld id="{091A926C-488A-4E3E-9C21-57CAA120E114}" type="slidenum">
              <a:rPr lang="da-DK" smtClean="0"/>
              <a:t>3</a:t>
            </a:fld>
            <a:endParaRPr lang="da-DK" dirty="0"/>
          </a:p>
        </p:txBody>
      </p:sp>
    </p:spTree>
    <p:extLst>
      <p:ext uri="{BB962C8B-B14F-4D97-AF65-F5344CB8AC3E}">
        <p14:creationId xmlns:p14="http://schemas.microsoft.com/office/powerpoint/2010/main" val="11460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A8BC-C3F6-21FF-83EB-6C6A9322998F}"/>
              </a:ext>
            </a:extLst>
          </p:cNvPr>
          <p:cNvSpPr>
            <a:spLocks noGrp="1"/>
          </p:cNvSpPr>
          <p:nvPr>
            <p:ph type="title"/>
          </p:nvPr>
        </p:nvSpPr>
        <p:spPr/>
        <p:txBody>
          <a:bodyPr/>
          <a:lstStyle/>
          <a:p>
            <a:r>
              <a:rPr lang="en-GB" sz="2800" dirty="0" err="1"/>
              <a:t>Direktivets</a:t>
            </a:r>
            <a:r>
              <a:rPr lang="en-GB" sz="2800" dirty="0"/>
              <a:t> </a:t>
            </a:r>
            <a:r>
              <a:rPr lang="en-GB" sz="2800" dirty="0" err="1"/>
              <a:t>hovedindhold</a:t>
            </a:r>
            <a:endParaRPr lang="en-GB" sz="2800" dirty="0"/>
          </a:p>
        </p:txBody>
      </p:sp>
      <p:sp>
        <p:nvSpPr>
          <p:cNvPr id="3" name="Content Placeholder 2">
            <a:extLst>
              <a:ext uri="{FF2B5EF4-FFF2-40B4-BE49-F238E27FC236}">
                <a16:creationId xmlns:a16="http://schemas.microsoft.com/office/drawing/2014/main" id="{8067C47E-FDE7-9668-84A0-EDE8B55D27A2}"/>
              </a:ext>
            </a:extLst>
          </p:cNvPr>
          <p:cNvSpPr>
            <a:spLocks noGrp="1"/>
          </p:cNvSpPr>
          <p:nvPr>
            <p:ph idx="1"/>
          </p:nvPr>
        </p:nvSpPr>
        <p:spPr/>
        <p:txBody>
          <a:bodyPr/>
          <a:lstStyle/>
          <a:p>
            <a:r>
              <a:rPr lang="da-DK" sz="2000" dirty="0"/>
              <a:t>Ingen pligt til at indføre en lovbestemt mindsteløn, ”hvor løndannelsen udelukkende sikres via kollektive overenskomster”</a:t>
            </a:r>
            <a:r>
              <a:rPr lang="en-US" sz="2000" dirty="0"/>
              <a:t> </a:t>
            </a:r>
            <a:r>
              <a:rPr lang="da-DK" sz="2000" dirty="0"/>
              <a:t>(</a:t>
            </a:r>
            <a:r>
              <a:rPr lang="da-DK" sz="2000" b="1" dirty="0"/>
              <a:t>artikel 1, stk. 4, litra a</a:t>
            </a:r>
            <a:r>
              <a:rPr lang="da-DK" sz="2000" dirty="0"/>
              <a:t>)</a:t>
            </a:r>
          </a:p>
          <a:p>
            <a:pPr marL="0" indent="0">
              <a:buNone/>
            </a:pPr>
            <a:endParaRPr lang="da-DK" sz="800" dirty="0"/>
          </a:p>
          <a:p>
            <a:r>
              <a:rPr lang="da-DK" sz="2000" dirty="0"/>
              <a:t>MS skal ”øge den kollektive overenskomstdækning og lette udøvelsen af retten til at føre kollektive overenskomstforhandlinger om lønfastsættelse” ved en række forskellige foranstaltninger (</a:t>
            </a:r>
            <a:r>
              <a:rPr lang="da-DK" sz="2000" b="1" dirty="0"/>
              <a:t>artikel 4, stk. 1, litra </a:t>
            </a:r>
            <a:r>
              <a:rPr lang="da-DK" sz="2000" b="1" dirty="0" err="1"/>
              <a:t>a-d</a:t>
            </a:r>
            <a:r>
              <a:rPr lang="da-DK" sz="2000" dirty="0"/>
              <a:t>)</a:t>
            </a:r>
          </a:p>
          <a:p>
            <a:pPr marL="0" indent="0">
              <a:buNone/>
            </a:pPr>
            <a:endParaRPr lang="da-DK" sz="800" dirty="0"/>
          </a:p>
          <a:p>
            <a:r>
              <a:rPr lang="da-DK" sz="2000" dirty="0"/>
              <a:t>Ved en overenskomstdækning under 80 % skal MS sørge for en</a:t>
            </a:r>
          </a:p>
          <a:p>
            <a:pPr marL="0" indent="0">
              <a:buNone/>
            </a:pPr>
            <a:r>
              <a:rPr lang="da-DK" sz="2000" dirty="0"/>
              <a:t>     - ”ramme af grundforudsætninger for kollektive overenskomstforhandlinger” og    </a:t>
            </a:r>
          </a:p>
          <a:p>
            <a:pPr marL="0" indent="0">
              <a:buNone/>
            </a:pPr>
            <a:r>
              <a:rPr lang="da-DK" sz="2000" dirty="0"/>
              <a:t>     - ”handlingsplan til fremme af kollektive overenskomstforhandlinger” (</a:t>
            </a:r>
            <a:r>
              <a:rPr lang="da-DK" sz="2000" b="1" dirty="0"/>
              <a:t>artikel 4, stk. 2</a:t>
            </a:r>
            <a:r>
              <a:rPr lang="da-DK" sz="2000" dirty="0"/>
              <a:t>)</a:t>
            </a:r>
          </a:p>
          <a:p>
            <a:pPr marL="0" indent="0">
              <a:buNone/>
            </a:pPr>
            <a:endParaRPr lang="da-DK" sz="800" dirty="0"/>
          </a:p>
          <a:p>
            <a:endParaRPr lang="da-DK" sz="2000" dirty="0"/>
          </a:p>
          <a:p>
            <a:endParaRPr lang="da-DK" sz="2000" dirty="0"/>
          </a:p>
          <a:p>
            <a:endParaRPr lang="da-DK" sz="2400" dirty="0"/>
          </a:p>
          <a:p>
            <a:endParaRPr lang="da-DK" sz="2400" dirty="0"/>
          </a:p>
          <a:p>
            <a:endParaRPr lang="en-GB" dirty="0"/>
          </a:p>
        </p:txBody>
      </p:sp>
      <p:sp>
        <p:nvSpPr>
          <p:cNvPr id="4" name="Date Placeholder 3">
            <a:extLst>
              <a:ext uri="{FF2B5EF4-FFF2-40B4-BE49-F238E27FC236}">
                <a16:creationId xmlns:a16="http://schemas.microsoft.com/office/drawing/2014/main" id="{39B87D1D-00E7-4CBC-4961-DF6E8A8772DA}"/>
              </a:ext>
            </a:extLst>
          </p:cNvPr>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Slide Number Placeholder 4">
            <a:extLst>
              <a:ext uri="{FF2B5EF4-FFF2-40B4-BE49-F238E27FC236}">
                <a16:creationId xmlns:a16="http://schemas.microsoft.com/office/drawing/2014/main" id="{96283779-5AED-6EC1-DB47-2A294C984A82}"/>
              </a:ext>
            </a:extLst>
          </p:cNvPr>
          <p:cNvSpPr>
            <a:spLocks noGrp="1"/>
          </p:cNvSpPr>
          <p:nvPr>
            <p:ph type="sldNum" sz="quarter" idx="12"/>
          </p:nvPr>
        </p:nvSpPr>
        <p:spPr/>
        <p:txBody>
          <a:bodyPr/>
          <a:lstStyle/>
          <a:p>
            <a:fld id="{091A926C-488A-4E3E-9C21-57CAA120E114}" type="slidenum">
              <a:rPr lang="da-DK" smtClean="0"/>
              <a:t>4</a:t>
            </a:fld>
            <a:endParaRPr lang="da-DK" dirty="0"/>
          </a:p>
        </p:txBody>
      </p:sp>
    </p:spTree>
    <p:extLst>
      <p:ext uri="{BB962C8B-B14F-4D97-AF65-F5344CB8AC3E}">
        <p14:creationId xmlns:p14="http://schemas.microsoft.com/office/powerpoint/2010/main" val="109402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9FC2-8317-699B-A988-92345D3B089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20AE34A-BBBC-6984-8E70-4AD12351C121}"/>
              </a:ext>
            </a:extLst>
          </p:cNvPr>
          <p:cNvSpPr>
            <a:spLocks noGrp="1"/>
          </p:cNvSpPr>
          <p:nvPr>
            <p:ph idx="1"/>
          </p:nvPr>
        </p:nvSpPr>
        <p:spPr/>
        <p:txBody>
          <a:bodyPr/>
          <a:lstStyle/>
          <a:p>
            <a:r>
              <a:rPr lang="da-DK" sz="2000" dirty="0"/>
              <a:t>MS ”med lovbestemte mindstelønninger” skal fastsætte de nødvendige procedurer for fastsættelse og ajourføring af mindstelønningerne med iagttagelse af visse kriterier, referenceværdier og procedurer (</a:t>
            </a:r>
            <a:r>
              <a:rPr lang="da-DK" sz="2000" b="1" dirty="0"/>
              <a:t>artikel 5</a:t>
            </a:r>
            <a:r>
              <a:rPr lang="da-DK" sz="2000" dirty="0"/>
              <a:t>)</a:t>
            </a:r>
          </a:p>
          <a:p>
            <a:pPr marL="0" indent="0">
              <a:buNone/>
            </a:pPr>
            <a:endParaRPr lang="da-DK" sz="800" dirty="0"/>
          </a:p>
          <a:p>
            <a:r>
              <a:rPr lang="da-DK" sz="2000" dirty="0"/>
              <a:t>MS, der ”tillader” forskellige lovbestemte mindstelønsatser, skal iagttage de </a:t>
            </a:r>
            <a:r>
              <a:rPr lang="da-DK" sz="2000" dirty="0" err="1"/>
              <a:t>EU-retlige</a:t>
            </a:r>
            <a:r>
              <a:rPr lang="da-DK" sz="2000" dirty="0"/>
              <a:t> principper om forbud mod forskelsbehandling og proportionalitet (</a:t>
            </a:r>
            <a:r>
              <a:rPr lang="da-DK" sz="2000" b="1" dirty="0"/>
              <a:t>artikel 6</a:t>
            </a:r>
            <a:r>
              <a:rPr lang="da-DK" sz="2000" dirty="0"/>
              <a:t>)</a:t>
            </a:r>
          </a:p>
          <a:p>
            <a:pPr marL="0" indent="0">
              <a:buNone/>
            </a:pPr>
            <a:endParaRPr lang="da-DK" sz="800" dirty="0"/>
          </a:p>
          <a:p>
            <a:r>
              <a:rPr lang="da-DK" sz="2000" dirty="0"/>
              <a:t>MS skal indberette en række oplysninger til Kommissionen, herunder i forhold til (bl.a.) graden af og udviklingen i overenskomstdækningen samt de laveste lønsatser, der følger af kollektive overenskomster (</a:t>
            </a:r>
            <a:r>
              <a:rPr lang="da-DK" sz="2000" b="1" dirty="0"/>
              <a:t>artikel 10</a:t>
            </a:r>
            <a:r>
              <a:rPr lang="da-DK" sz="2000" dirty="0"/>
              <a:t>)</a:t>
            </a:r>
          </a:p>
          <a:p>
            <a:pPr marL="0" indent="0">
              <a:buNone/>
            </a:pPr>
            <a:endParaRPr lang="da-DK" sz="800" dirty="0"/>
          </a:p>
          <a:p>
            <a:r>
              <a:rPr lang="da-DK" sz="2000" dirty="0"/>
              <a:t>Lønmodtagere skal have adgang til effektiv håndhævelse og genoprejsning, herunder ved overtrædelse af overenskomstbestemt mindstelønsbeskyttelse (</a:t>
            </a:r>
            <a:r>
              <a:rPr lang="da-DK" sz="2000" b="1" dirty="0"/>
              <a:t>artikel 12</a:t>
            </a:r>
            <a:r>
              <a:rPr lang="da-DK" sz="2000" dirty="0"/>
              <a:t>)</a:t>
            </a:r>
          </a:p>
          <a:p>
            <a:pPr marL="0" indent="0">
              <a:buNone/>
            </a:pPr>
            <a:endParaRPr lang="da-DK" sz="900" dirty="0"/>
          </a:p>
          <a:p>
            <a:endParaRPr lang="en-GB" dirty="0"/>
          </a:p>
        </p:txBody>
      </p:sp>
      <p:sp>
        <p:nvSpPr>
          <p:cNvPr id="4" name="Date Placeholder 3">
            <a:extLst>
              <a:ext uri="{FF2B5EF4-FFF2-40B4-BE49-F238E27FC236}">
                <a16:creationId xmlns:a16="http://schemas.microsoft.com/office/drawing/2014/main" id="{A007C064-6EF7-BE33-DA47-FCFCA2EF7C20}"/>
              </a:ext>
            </a:extLst>
          </p:cNvPr>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Slide Number Placeholder 4">
            <a:extLst>
              <a:ext uri="{FF2B5EF4-FFF2-40B4-BE49-F238E27FC236}">
                <a16:creationId xmlns:a16="http://schemas.microsoft.com/office/drawing/2014/main" id="{2B023B34-6A84-EE41-C9EE-2406E3D5EF39}"/>
              </a:ext>
            </a:extLst>
          </p:cNvPr>
          <p:cNvSpPr>
            <a:spLocks noGrp="1"/>
          </p:cNvSpPr>
          <p:nvPr>
            <p:ph type="sldNum" sz="quarter" idx="12"/>
          </p:nvPr>
        </p:nvSpPr>
        <p:spPr/>
        <p:txBody>
          <a:bodyPr/>
          <a:lstStyle/>
          <a:p>
            <a:fld id="{091A926C-488A-4E3E-9C21-57CAA120E114}" type="slidenum">
              <a:rPr lang="da-DK" smtClean="0"/>
              <a:t>5</a:t>
            </a:fld>
            <a:endParaRPr lang="da-DK" dirty="0"/>
          </a:p>
        </p:txBody>
      </p:sp>
    </p:spTree>
    <p:extLst>
      <p:ext uri="{BB962C8B-B14F-4D97-AF65-F5344CB8AC3E}">
        <p14:creationId xmlns:p14="http://schemas.microsoft.com/office/powerpoint/2010/main" val="308702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A7D39-C855-47B9-99B3-C2837014BDC6}"/>
              </a:ext>
            </a:extLst>
          </p:cNvPr>
          <p:cNvSpPr>
            <a:spLocks noGrp="1"/>
          </p:cNvSpPr>
          <p:nvPr>
            <p:ph type="title"/>
          </p:nvPr>
        </p:nvSpPr>
        <p:spPr/>
        <p:txBody>
          <a:bodyPr/>
          <a:lstStyle/>
          <a:p>
            <a:r>
              <a:rPr lang="da-DK" sz="2800" dirty="0"/>
              <a:t>Direktiv om løngennemsigtighed</a:t>
            </a:r>
          </a:p>
        </p:txBody>
      </p:sp>
      <p:sp>
        <p:nvSpPr>
          <p:cNvPr id="3" name="Pladsholder til indhold 2">
            <a:extLst>
              <a:ext uri="{FF2B5EF4-FFF2-40B4-BE49-F238E27FC236}">
                <a16:creationId xmlns:a16="http://schemas.microsoft.com/office/drawing/2014/main" id="{23816EBE-AE73-446C-A999-449C70BE7B9D}"/>
              </a:ext>
            </a:extLst>
          </p:cNvPr>
          <p:cNvSpPr>
            <a:spLocks noGrp="1"/>
          </p:cNvSpPr>
          <p:nvPr>
            <p:ph idx="1"/>
          </p:nvPr>
        </p:nvSpPr>
        <p:spPr/>
        <p:txBody>
          <a:bodyPr/>
          <a:lstStyle/>
          <a:p>
            <a:r>
              <a:rPr lang="da-DK" sz="2000" dirty="0">
                <a:cs typeface="Times New Roman" panose="02020603050405020304" pitchFamily="18" charset="0"/>
              </a:rPr>
              <a:t>Kommissionen fremsatte i marts 2021 et </a:t>
            </a:r>
            <a:r>
              <a:rPr lang="da-DK" sz="2000" b="1" dirty="0">
                <a:cs typeface="Times New Roman" panose="02020603050405020304" pitchFamily="18" charset="0"/>
              </a:rPr>
              <a:t>direktivforslag</a:t>
            </a:r>
            <a:r>
              <a:rPr lang="da-DK" sz="2000" dirty="0">
                <a:cs typeface="Times New Roman" panose="02020603050405020304" pitchFamily="18" charset="0"/>
              </a:rPr>
              <a:t> om styrkelse af anvendelsen af princippet om lige løn til mænd og kvinder for samme arbejde eller arbejde af samme værdi ved hjælp af løngennemsigtighed og håndhævelsesmekanismer (COM (2021) 93)</a:t>
            </a:r>
          </a:p>
          <a:p>
            <a:pPr marL="0" indent="0">
              <a:buNone/>
            </a:pPr>
            <a:endParaRPr lang="da-DK" sz="1000" dirty="0">
              <a:cs typeface="Times New Roman" panose="02020603050405020304" pitchFamily="18" charset="0"/>
            </a:endParaRPr>
          </a:p>
          <a:p>
            <a:r>
              <a:rPr lang="da-DK" sz="2000" dirty="0">
                <a:cs typeface="Times New Roman" panose="02020603050405020304" pitchFamily="18" charset="0"/>
              </a:rPr>
              <a:t>Rådet og Parlamentet indgik en </a:t>
            </a:r>
            <a:r>
              <a:rPr lang="da-DK" sz="2000" b="1" dirty="0">
                <a:cs typeface="Times New Roman" panose="02020603050405020304" pitchFamily="18" charset="0"/>
              </a:rPr>
              <a:t>foreløbig aftale </a:t>
            </a:r>
            <a:r>
              <a:rPr lang="da-DK" sz="2000" dirty="0">
                <a:cs typeface="Times New Roman" panose="02020603050405020304" pitchFamily="18" charset="0"/>
              </a:rPr>
              <a:t>om direktivforslaget i december 2022</a:t>
            </a:r>
          </a:p>
          <a:p>
            <a:pPr marL="0" indent="0">
              <a:buNone/>
            </a:pPr>
            <a:endParaRPr lang="da-DK" sz="1000" dirty="0">
              <a:cs typeface="Times New Roman" panose="02020603050405020304" pitchFamily="18" charset="0"/>
            </a:endParaRPr>
          </a:p>
          <a:p>
            <a:r>
              <a:rPr lang="da-DK" sz="2000" dirty="0">
                <a:cs typeface="Times New Roman" panose="02020603050405020304" pitchFamily="18" charset="0"/>
              </a:rPr>
              <a:t>Rådet og Parlamentet har vedtaget direktivet i april 2023 (</a:t>
            </a:r>
            <a:r>
              <a:rPr lang="da-DK" sz="2000" b="1" dirty="0">
                <a:cs typeface="Times New Roman" panose="02020603050405020304" pitchFamily="18" charset="0"/>
              </a:rPr>
              <a:t>direktiv 2023/970 </a:t>
            </a:r>
            <a:r>
              <a:rPr lang="da-DK" sz="2000" dirty="0">
                <a:cs typeface="Times New Roman" panose="02020603050405020304" pitchFamily="18" charset="0"/>
              </a:rPr>
              <a:t>om styrkelse af anvendelsen af princippet om lige løn til mænd og kvinder for samme arbejde eller arbejde af samme værdi ved hjælp af løngennemsigtighed og håndhævelsesmekanismer)</a:t>
            </a:r>
          </a:p>
          <a:p>
            <a:endParaRPr lang="da-DK" sz="2000" dirty="0">
              <a:cs typeface="Times New Roman" panose="02020603050405020304" pitchFamily="18" charset="0"/>
            </a:endParaRPr>
          </a:p>
          <a:p>
            <a:r>
              <a:rPr lang="da-DK" sz="2000" dirty="0">
                <a:cs typeface="Times New Roman" panose="02020603050405020304" pitchFamily="18" charset="0"/>
              </a:rPr>
              <a:t>Direktivet gælder ved siden af det generelle ligebehandlingsdirektiv (</a:t>
            </a:r>
            <a:r>
              <a:rPr lang="da-DK" sz="2000" b="1" dirty="0">
                <a:cs typeface="Times New Roman" panose="02020603050405020304" pitchFamily="18" charset="0"/>
              </a:rPr>
              <a:t>direktiv 2006/54</a:t>
            </a:r>
            <a:r>
              <a:rPr lang="da-DK" sz="2000" dirty="0">
                <a:cs typeface="Times New Roman" panose="02020603050405020304" pitchFamily="18" charset="0"/>
              </a:rPr>
              <a:t>)</a:t>
            </a:r>
          </a:p>
        </p:txBody>
      </p:sp>
      <p:sp>
        <p:nvSpPr>
          <p:cNvPr id="4" name="Pladsholder til dato 3">
            <a:extLst>
              <a:ext uri="{FF2B5EF4-FFF2-40B4-BE49-F238E27FC236}">
                <a16:creationId xmlns:a16="http://schemas.microsoft.com/office/drawing/2014/main" id="{6B4BF12F-899F-4132-A1C6-C0A6D88C1C72}"/>
              </a:ext>
            </a:extLst>
          </p:cNvPr>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Pladsholder til slidenummer 4">
            <a:extLst>
              <a:ext uri="{FF2B5EF4-FFF2-40B4-BE49-F238E27FC236}">
                <a16:creationId xmlns:a16="http://schemas.microsoft.com/office/drawing/2014/main" id="{5DF9108C-4CC6-4EC5-92FD-6F8585A2CEB2}"/>
              </a:ext>
            </a:extLst>
          </p:cNvPr>
          <p:cNvSpPr>
            <a:spLocks noGrp="1"/>
          </p:cNvSpPr>
          <p:nvPr>
            <p:ph type="sldNum" sz="quarter" idx="12"/>
          </p:nvPr>
        </p:nvSpPr>
        <p:spPr/>
        <p:txBody>
          <a:bodyPr/>
          <a:lstStyle/>
          <a:p>
            <a:fld id="{091A926C-488A-4E3E-9C21-57CAA120E114}" type="slidenum">
              <a:rPr lang="da-DK" smtClean="0"/>
              <a:t>6</a:t>
            </a:fld>
            <a:endParaRPr lang="da-DK" dirty="0"/>
          </a:p>
        </p:txBody>
      </p:sp>
    </p:spTree>
    <p:extLst>
      <p:ext uri="{BB962C8B-B14F-4D97-AF65-F5344CB8AC3E}">
        <p14:creationId xmlns:p14="http://schemas.microsoft.com/office/powerpoint/2010/main" val="163187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9DBC6-EFB7-4566-BD6A-C03729186660}"/>
              </a:ext>
            </a:extLst>
          </p:cNvPr>
          <p:cNvSpPr>
            <a:spLocks noGrp="1"/>
          </p:cNvSpPr>
          <p:nvPr>
            <p:ph type="title"/>
          </p:nvPr>
        </p:nvSpPr>
        <p:spPr/>
        <p:txBody>
          <a:bodyPr/>
          <a:lstStyle/>
          <a:p>
            <a:r>
              <a:rPr lang="da-DK" sz="2800" dirty="0"/>
              <a:t>Direktivets hovedindhold</a:t>
            </a:r>
          </a:p>
        </p:txBody>
      </p:sp>
      <p:sp>
        <p:nvSpPr>
          <p:cNvPr id="3" name="Pladsholder til indhold 2">
            <a:extLst>
              <a:ext uri="{FF2B5EF4-FFF2-40B4-BE49-F238E27FC236}">
                <a16:creationId xmlns:a16="http://schemas.microsoft.com/office/drawing/2014/main" id="{B555C7C9-B9A9-4070-BB9B-C6C45109A8BF}"/>
              </a:ext>
            </a:extLst>
          </p:cNvPr>
          <p:cNvSpPr>
            <a:spLocks noGrp="1"/>
          </p:cNvSpPr>
          <p:nvPr>
            <p:ph idx="1"/>
          </p:nvPr>
        </p:nvSpPr>
        <p:spPr/>
        <p:txBody>
          <a:bodyPr/>
          <a:lstStyle/>
          <a:p>
            <a:r>
              <a:rPr lang="da-DK" sz="1800" dirty="0"/>
              <a:t>MS skal sikre, at der er ”lønstrukturer” til at sikre lige løn for samme arbejde eller arbejde af samme værdi (</a:t>
            </a:r>
            <a:r>
              <a:rPr lang="da-DK" sz="1800" b="1" dirty="0"/>
              <a:t>artikel 4</a:t>
            </a:r>
            <a:r>
              <a:rPr lang="da-DK" sz="1800" dirty="0"/>
              <a:t>) </a:t>
            </a:r>
          </a:p>
          <a:p>
            <a:pPr marL="0" indent="0">
              <a:buNone/>
            </a:pPr>
            <a:endParaRPr lang="da-DK" sz="800" dirty="0"/>
          </a:p>
          <a:p>
            <a:r>
              <a:rPr lang="da-DK" sz="1800" dirty="0"/>
              <a:t>Jobansøgere skal have ret til at modtage oplysninger om ”startlønnen eller intervallet” herfor, der er baseret på objektive, kønsneutrale kriterier, og arbejdsgivere må ikke spørge til jobsøgeres lønhistorik (</a:t>
            </a:r>
            <a:r>
              <a:rPr lang="da-DK" sz="1800" b="1" dirty="0"/>
              <a:t>artikel 5</a:t>
            </a:r>
            <a:r>
              <a:rPr lang="da-DK" sz="1800" dirty="0"/>
              <a:t>)</a:t>
            </a:r>
          </a:p>
          <a:p>
            <a:pPr marL="0" indent="0">
              <a:buNone/>
            </a:pPr>
            <a:endParaRPr lang="da-DK" sz="800" dirty="0"/>
          </a:p>
          <a:p>
            <a:r>
              <a:rPr lang="da-DK" sz="1800" dirty="0"/>
              <a:t>Arbejdsgivere skal gøre det let for medarbejderne at få adgang til kriterierne for løn, lønniveauer og lønudvikling (</a:t>
            </a:r>
            <a:r>
              <a:rPr lang="da-DK" sz="1800" b="1" dirty="0"/>
              <a:t>artikel 6</a:t>
            </a:r>
            <a:r>
              <a:rPr lang="da-DK" sz="1800" dirty="0"/>
              <a:t>) </a:t>
            </a:r>
          </a:p>
          <a:p>
            <a:pPr marL="0" indent="0">
              <a:buNone/>
            </a:pPr>
            <a:endParaRPr lang="da-DK" sz="800" dirty="0"/>
          </a:p>
          <a:p>
            <a:r>
              <a:rPr lang="da-DK" sz="1800" dirty="0"/>
              <a:t>Ansatte skal have ret til oplysninger om ”deres individuelle lønniveau og de gennemsnitlige lønniveauer”, opdelt efter køn, for kategorier af arbejdstagere, der udfører samme arbejde eller arbejde af samme værdi (</a:t>
            </a:r>
            <a:r>
              <a:rPr lang="da-DK" sz="1800" b="1" dirty="0"/>
              <a:t>artikel 7</a:t>
            </a:r>
            <a:r>
              <a:rPr lang="da-DK" sz="1800" dirty="0"/>
              <a:t>)</a:t>
            </a:r>
          </a:p>
          <a:p>
            <a:pPr marL="0" indent="0">
              <a:buNone/>
            </a:pPr>
            <a:endParaRPr lang="da-DK" sz="800" dirty="0"/>
          </a:p>
        </p:txBody>
      </p:sp>
      <p:sp>
        <p:nvSpPr>
          <p:cNvPr id="4" name="Pladsholder til dato 3">
            <a:extLst>
              <a:ext uri="{FF2B5EF4-FFF2-40B4-BE49-F238E27FC236}">
                <a16:creationId xmlns:a16="http://schemas.microsoft.com/office/drawing/2014/main" id="{E19D9371-C012-4A51-85D7-E468E260244E}"/>
              </a:ext>
            </a:extLst>
          </p:cNvPr>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Pladsholder til slidenummer 4">
            <a:extLst>
              <a:ext uri="{FF2B5EF4-FFF2-40B4-BE49-F238E27FC236}">
                <a16:creationId xmlns:a16="http://schemas.microsoft.com/office/drawing/2014/main" id="{CCB735A6-CADC-4871-8963-67FDAB8E2516}"/>
              </a:ext>
            </a:extLst>
          </p:cNvPr>
          <p:cNvSpPr>
            <a:spLocks noGrp="1"/>
          </p:cNvSpPr>
          <p:nvPr>
            <p:ph type="sldNum" sz="quarter" idx="12"/>
          </p:nvPr>
        </p:nvSpPr>
        <p:spPr/>
        <p:txBody>
          <a:bodyPr/>
          <a:lstStyle/>
          <a:p>
            <a:fld id="{091A926C-488A-4E3E-9C21-57CAA120E114}" type="slidenum">
              <a:rPr lang="da-DK" smtClean="0"/>
              <a:t>7</a:t>
            </a:fld>
            <a:endParaRPr lang="da-DK" dirty="0"/>
          </a:p>
        </p:txBody>
      </p:sp>
    </p:spTree>
    <p:extLst>
      <p:ext uri="{BB962C8B-B14F-4D97-AF65-F5344CB8AC3E}">
        <p14:creationId xmlns:p14="http://schemas.microsoft.com/office/powerpoint/2010/main" val="419681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9DBC6-EFB7-4566-BD6A-C03729186660}"/>
              </a:ext>
            </a:extLst>
          </p:cNvPr>
          <p:cNvSpPr>
            <a:spLocks noGrp="1"/>
          </p:cNvSpPr>
          <p:nvPr>
            <p:ph type="title"/>
          </p:nvPr>
        </p:nvSpPr>
        <p:spPr/>
        <p:txBody>
          <a:bodyPr/>
          <a:lstStyle/>
          <a:p>
            <a:endParaRPr lang="da-DK" sz="2800" dirty="0"/>
          </a:p>
        </p:txBody>
      </p:sp>
      <p:sp>
        <p:nvSpPr>
          <p:cNvPr id="3" name="Pladsholder til indhold 2">
            <a:extLst>
              <a:ext uri="{FF2B5EF4-FFF2-40B4-BE49-F238E27FC236}">
                <a16:creationId xmlns:a16="http://schemas.microsoft.com/office/drawing/2014/main" id="{B555C7C9-B9A9-4070-BB9B-C6C45109A8BF}"/>
              </a:ext>
            </a:extLst>
          </p:cNvPr>
          <p:cNvSpPr>
            <a:spLocks noGrp="1"/>
          </p:cNvSpPr>
          <p:nvPr>
            <p:ph idx="1"/>
          </p:nvPr>
        </p:nvSpPr>
        <p:spPr/>
        <p:txBody>
          <a:bodyPr/>
          <a:lstStyle/>
          <a:p>
            <a:r>
              <a:rPr lang="da-DK" sz="1800" dirty="0"/>
              <a:t>Arbejdsgivere med mindst 100 medarbejdere skal give en række oplysninger om lønforskelle mellem mandlige og kvindelige medarbejdere (</a:t>
            </a:r>
            <a:r>
              <a:rPr lang="da-DK" sz="1800" b="1" dirty="0"/>
              <a:t>artikel 9</a:t>
            </a:r>
            <a:r>
              <a:rPr lang="da-DK" sz="1800" dirty="0"/>
              <a:t>)</a:t>
            </a:r>
          </a:p>
          <a:p>
            <a:pPr marL="0" indent="0">
              <a:buNone/>
            </a:pPr>
            <a:endParaRPr lang="da-DK" sz="800" dirty="0"/>
          </a:p>
          <a:p>
            <a:r>
              <a:rPr lang="da-DK" sz="1800" dirty="0"/>
              <a:t>Arbejdsgivere og medarbejderrepræsentanter skal foretage en ”fælles lønvurdering”, når der er gennemsnitlige lønforskelle i en given medarbejderkategori på mere end 5 %, der ikke er begrundet i objektive, kønsneutrale kriterier (</a:t>
            </a:r>
            <a:r>
              <a:rPr lang="da-DK" sz="1800" b="1" dirty="0"/>
              <a:t>artikel 10</a:t>
            </a:r>
            <a:r>
              <a:rPr lang="da-DK" sz="1800" dirty="0"/>
              <a:t>)</a:t>
            </a:r>
          </a:p>
          <a:p>
            <a:pPr marL="0" indent="0">
              <a:buNone/>
            </a:pPr>
            <a:endParaRPr lang="da-DK" sz="800" dirty="0"/>
          </a:p>
          <a:p>
            <a:r>
              <a:rPr lang="da-DK" sz="1800" dirty="0"/>
              <a:t>Såvel den enkelte lønmodtager som foreninger og ligebehandlingsorganer (på vegne af eller til støtte for en lønmodtager) skal have adgang til (effektive) klageprocedurer (</a:t>
            </a:r>
            <a:r>
              <a:rPr lang="da-DK" sz="1800" b="1" dirty="0"/>
              <a:t>artikel 14 og 15</a:t>
            </a:r>
            <a:r>
              <a:rPr lang="da-DK" sz="1800" dirty="0"/>
              <a:t>)</a:t>
            </a:r>
          </a:p>
          <a:p>
            <a:pPr marL="0" indent="0">
              <a:buNone/>
            </a:pPr>
            <a:endParaRPr lang="da-DK" sz="800" dirty="0"/>
          </a:p>
          <a:p>
            <a:r>
              <a:rPr lang="da-DK" sz="1800" dirty="0"/>
              <a:t>Arbejdsgiveren har bevisbyrden for, at der ikke har fundet forskelsbehandling sted, hvis arbejdsgiveren ikke har iagttaget pligterne efter artikel 5, 6, 7, 9 og 10, medmindre overtrædelserne var åbenbart uforsætlige og af mindre betydning (</a:t>
            </a:r>
            <a:r>
              <a:rPr lang="da-DK" sz="1800" b="1" dirty="0"/>
              <a:t>artikel 18</a:t>
            </a:r>
            <a:r>
              <a:rPr lang="da-DK" sz="1800" dirty="0"/>
              <a:t>)</a:t>
            </a:r>
          </a:p>
        </p:txBody>
      </p:sp>
      <p:sp>
        <p:nvSpPr>
          <p:cNvPr id="4" name="Pladsholder til dato 3">
            <a:extLst>
              <a:ext uri="{FF2B5EF4-FFF2-40B4-BE49-F238E27FC236}">
                <a16:creationId xmlns:a16="http://schemas.microsoft.com/office/drawing/2014/main" id="{E19D9371-C012-4A51-85D7-E468E260244E}"/>
              </a:ext>
            </a:extLst>
          </p:cNvPr>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Pladsholder til slidenummer 4">
            <a:extLst>
              <a:ext uri="{FF2B5EF4-FFF2-40B4-BE49-F238E27FC236}">
                <a16:creationId xmlns:a16="http://schemas.microsoft.com/office/drawing/2014/main" id="{CCB735A6-CADC-4871-8963-67FDAB8E2516}"/>
              </a:ext>
            </a:extLst>
          </p:cNvPr>
          <p:cNvSpPr>
            <a:spLocks noGrp="1"/>
          </p:cNvSpPr>
          <p:nvPr>
            <p:ph type="sldNum" sz="quarter" idx="12"/>
          </p:nvPr>
        </p:nvSpPr>
        <p:spPr/>
        <p:txBody>
          <a:bodyPr/>
          <a:lstStyle/>
          <a:p>
            <a:fld id="{091A926C-488A-4E3E-9C21-57CAA120E114}" type="slidenum">
              <a:rPr lang="da-DK" smtClean="0"/>
              <a:t>8</a:t>
            </a:fld>
            <a:endParaRPr lang="da-DK" dirty="0"/>
          </a:p>
        </p:txBody>
      </p:sp>
    </p:spTree>
    <p:extLst>
      <p:ext uri="{BB962C8B-B14F-4D97-AF65-F5344CB8AC3E}">
        <p14:creationId xmlns:p14="http://schemas.microsoft.com/office/powerpoint/2010/main" val="141288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800" dirty="0"/>
              <a:t>Arbejdsvilkår for platformsarbejde</a:t>
            </a:r>
            <a:endParaRPr lang="en-US" sz="2800" dirty="0"/>
          </a:p>
        </p:txBody>
      </p:sp>
      <p:sp>
        <p:nvSpPr>
          <p:cNvPr id="3" name="Content Placeholder 2"/>
          <p:cNvSpPr>
            <a:spLocks noGrp="1"/>
          </p:cNvSpPr>
          <p:nvPr>
            <p:ph idx="1"/>
          </p:nvPr>
        </p:nvSpPr>
        <p:spPr/>
        <p:txBody>
          <a:bodyPr/>
          <a:lstStyle/>
          <a:p>
            <a:r>
              <a:rPr lang="da-DK" sz="2000" dirty="0"/>
              <a:t>Kommissionen fremlagde i december 2021 et </a:t>
            </a:r>
            <a:r>
              <a:rPr lang="da-DK" sz="2000" b="1" dirty="0"/>
              <a:t>direktivforslag </a:t>
            </a:r>
            <a:r>
              <a:rPr lang="da-DK" sz="2000" dirty="0"/>
              <a:t>om forbedring af arbejdsvilkårene for platformsarbejde (COM (2021) 762)</a:t>
            </a:r>
          </a:p>
          <a:p>
            <a:pPr marL="0" indent="0">
              <a:buNone/>
            </a:pPr>
            <a:r>
              <a:rPr lang="da-DK" sz="2000" dirty="0"/>
              <a:t>     - Parlamentet godkendte i februar 2023 et mandat for forhandlinger med Rådet om </a:t>
            </a:r>
          </a:p>
          <a:p>
            <a:pPr marL="0" indent="0">
              <a:buNone/>
            </a:pPr>
            <a:r>
              <a:rPr lang="da-DK" sz="2000" dirty="0"/>
              <a:t>     forslaget, mens Rådet endnu ikke har godkendt noget forhandlingsmandat</a:t>
            </a:r>
          </a:p>
          <a:p>
            <a:pPr marL="0" indent="0">
              <a:buNone/>
            </a:pPr>
            <a:endParaRPr lang="da-DK" sz="2000" dirty="0"/>
          </a:p>
          <a:p>
            <a:r>
              <a:rPr lang="da-DK" sz="2000" dirty="0"/>
              <a:t>Kommissionen har selv udstedt en </a:t>
            </a:r>
            <a:r>
              <a:rPr lang="da-DK" sz="2000" b="1" dirty="0"/>
              <a:t>meddelelse </a:t>
            </a:r>
            <a:r>
              <a:rPr lang="da-DK" sz="2000" dirty="0"/>
              <a:t>om retningslinjer for anvendelsen af EU's konkurrencelovgivning på kollektive aftaler vedrørende arbejdsvilkår for selvstændige uden ansatte (publiceret i EU-Tidende 2022, C 374, s. 2)</a:t>
            </a:r>
          </a:p>
          <a:p>
            <a:pPr marL="0" indent="0">
              <a:buNone/>
            </a:pPr>
            <a:r>
              <a:rPr lang="da-DK" sz="2000" dirty="0"/>
              <a:t>     - ifølge retningslinjerne falder solo-selvstændige, der er (1) ”økonomisk afhængige” eller </a:t>
            </a:r>
          </a:p>
          <a:p>
            <a:pPr marL="0" indent="0">
              <a:buNone/>
            </a:pPr>
            <a:r>
              <a:rPr lang="da-DK" sz="2000" dirty="0"/>
              <a:t>     som arbejder (2) ”på lige fod med arbejdstagere” eller (3) via digitale arbejdsplatforme </a:t>
            </a:r>
          </a:p>
          <a:p>
            <a:pPr marL="0" indent="0">
              <a:buNone/>
            </a:pPr>
            <a:r>
              <a:rPr lang="da-DK" sz="2000" dirty="0"/>
              <a:t>     uden for de EU-konkurrenceretlige forbud mod kollektive aftaler</a:t>
            </a:r>
            <a:endParaRPr lang="en-US" dirty="0"/>
          </a:p>
        </p:txBody>
      </p:sp>
      <p:sp>
        <p:nvSpPr>
          <p:cNvPr id="4" name="Date Placeholder 3"/>
          <p:cNvSpPr>
            <a:spLocks noGrp="1"/>
          </p:cNvSpPr>
          <p:nvPr>
            <p:ph type="dt" sz="half" idx="10"/>
          </p:nvPr>
        </p:nvSpPr>
        <p:spPr/>
        <p:txBody>
          <a:bodyPr/>
          <a:lstStyle/>
          <a:p>
            <a:fld id="{3C829339-1C74-4825-ADEB-BCD7E13EFC81}" type="datetime1">
              <a:rPr lang="da-DK" smtClean="0"/>
              <a:t>31-05-2023</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9</a:t>
            </a:fld>
            <a:endParaRPr lang="da-DK" dirty="0"/>
          </a:p>
        </p:txBody>
      </p:sp>
    </p:spTree>
    <p:extLst>
      <p:ext uri="{BB962C8B-B14F-4D97-AF65-F5344CB8AC3E}">
        <p14:creationId xmlns:p14="http://schemas.microsoft.com/office/powerpoint/2010/main" val="4276957925"/>
      </p:ext>
    </p:extLst>
  </p:cSld>
  <p:clrMapOvr>
    <a:masterClrMapping/>
  </p:clrMapOvr>
</p:sld>
</file>

<file path=ppt/theme/theme1.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_DK_lille.potx" id="{BE9C15E7-90F8-4CF2-8B96-2848F515C8F5}" vid="{DD010ABE-EF93-4421-BF04-578FEEDB9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1621</Words>
  <Application>Microsoft Office PowerPoint</Application>
  <PresentationFormat>Widescreen</PresentationFormat>
  <Paragraphs>160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Microsoft New Tai Lue</vt:lpstr>
      <vt:lpstr>Times New Roman</vt:lpstr>
      <vt:lpstr>Wingdings</vt:lpstr>
      <vt:lpstr>Brugerdefineret design</vt:lpstr>
      <vt:lpstr>PowerPoint Presentation</vt:lpstr>
      <vt:lpstr>PowerPoint Presentation</vt:lpstr>
      <vt:lpstr>Direktiv om passende mindstelønninger </vt:lpstr>
      <vt:lpstr>Direktivets hovedindhold</vt:lpstr>
      <vt:lpstr>PowerPoint Presentation</vt:lpstr>
      <vt:lpstr>Direktiv om løngennemsigtighed</vt:lpstr>
      <vt:lpstr>Direktivets hovedindhold</vt:lpstr>
      <vt:lpstr>PowerPoint Presentation</vt:lpstr>
      <vt:lpstr>Arbejdsvilkår for platformsarbejde</vt:lpstr>
      <vt:lpstr>PowerPoint Presentation</vt:lpstr>
      <vt:lpstr>Dom af 12/1 2023 i C-356/21, TP</vt:lpstr>
      <vt:lpstr>Dom af 13/10 2022 i C-344/20, SCRL</vt:lpstr>
      <vt:lpstr>Dom af 15/12 2022 i C-311/21, TimePartner</vt:lpstr>
      <vt:lpstr>Dom af 7. juli 2022 i C-257/21, Coca-Cola</vt:lpstr>
      <vt:lpstr>Dom af 22/9 2022 i C-120/21, LB</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2020-09-11T09:51:31Z</dcterms:created>
  <dcterms:modified xsi:type="dcterms:W3CDTF">2023-05-31T10:33:49Z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SD_DocumentLanguage">
    <vt:lpwstr>da-DK</vt:lpwstr>
  </property>
  <property fmtid="{D5CDD505-2E9C-101B-9397-08002B2CF9AE}" pid="4" name="MSIP_Label_6a2630e2-1ac5-455e-8217-0156b1936a76_Enabled">
    <vt:lpwstr>true</vt:lpwstr>
  </property>
  <property fmtid="{D5CDD505-2E9C-101B-9397-08002B2CF9AE}" pid="5" name="MSIP_Label_6a2630e2-1ac5-455e-8217-0156b1936a76_SetDate">
    <vt:lpwstr>2023-05-18T20:44:47Z</vt:lpwstr>
  </property>
  <property fmtid="{D5CDD505-2E9C-101B-9397-08002B2CF9AE}" pid="6" name="MSIP_Label_6a2630e2-1ac5-455e-8217-0156b1936a76_Method">
    <vt:lpwstr>Standard</vt:lpwstr>
  </property>
  <property fmtid="{D5CDD505-2E9C-101B-9397-08002B2CF9AE}" pid="7" name="MSIP_Label_6a2630e2-1ac5-455e-8217-0156b1936a76_Name">
    <vt:lpwstr>Notclass</vt:lpwstr>
  </property>
  <property fmtid="{D5CDD505-2E9C-101B-9397-08002B2CF9AE}" pid="8" name="MSIP_Label_6a2630e2-1ac5-455e-8217-0156b1936a76_SiteId">
    <vt:lpwstr>a3927f91-cda1-4696-af89-8c9f1ceffa91</vt:lpwstr>
  </property>
  <property fmtid="{D5CDD505-2E9C-101B-9397-08002B2CF9AE}" pid="9" name="MSIP_Label_6a2630e2-1ac5-455e-8217-0156b1936a76_ActionId">
    <vt:lpwstr>15e92aa9-82f8-4ee6-a5cb-265750a1e28a</vt:lpwstr>
  </property>
  <property fmtid="{D5CDD505-2E9C-101B-9397-08002B2CF9AE}" pid="10" name="MSIP_Label_6a2630e2-1ac5-455e-8217-0156b1936a76_ContentBits">
    <vt:lpwstr>0</vt:lpwstr>
  </property>
</Properties>
</file>