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  <p:sldMasterId id="2147483677" r:id="rId3"/>
  </p:sldMasterIdLst>
  <p:notesMasterIdLst>
    <p:notesMasterId r:id="rId30"/>
  </p:notesMasterIdLst>
  <p:handoutMasterIdLst>
    <p:handoutMasterId r:id="rId31"/>
  </p:handoutMasterIdLst>
  <p:sldIdLst>
    <p:sldId id="269" r:id="rId4"/>
    <p:sldId id="270" r:id="rId5"/>
    <p:sldId id="304" r:id="rId6"/>
    <p:sldId id="305" r:id="rId7"/>
    <p:sldId id="306" r:id="rId8"/>
    <p:sldId id="331" r:id="rId9"/>
    <p:sldId id="325" r:id="rId10"/>
    <p:sldId id="307" r:id="rId11"/>
    <p:sldId id="329" r:id="rId12"/>
    <p:sldId id="311" r:id="rId13"/>
    <p:sldId id="312" r:id="rId14"/>
    <p:sldId id="278" r:id="rId15"/>
    <p:sldId id="313" r:id="rId16"/>
    <p:sldId id="315" r:id="rId17"/>
    <p:sldId id="316" r:id="rId18"/>
    <p:sldId id="314" r:id="rId19"/>
    <p:sldId id="317" r:id="rId20"/>
    <p:sldId id="279" r:id="rId21"/>
    <p:sldId id="324" r:id="rId22"/>
    <p:sldId id="318" r:id="rId23"/>
    <p:sldId id="326" r:id="rId24"/>
    <p:sldId id="327" r:id="rId25"/>
    <p:sldId id="328" r:id="rId26"/>
    <p:sldId id="300" r:id="rId27"/>
    <p:sldId id="319" r:id="rId28"/>
    <p:sldId id="320" r:id="rId2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howGuides="1">
      <p:cViewPr>
        <p:scale>
          <a:sx n="75" d="100"/>
          <a:sy n="75" d="100"/>
        </p:scale>
        <p:origin x="-1014" y="-408"/>
      </p:cViewPr>
      <p:guideLst>
        <p:guide orient="horz" pos="4094"/>
        <p:guide orient="horz" pos="228"/>
        <p:guide orient="horz" pos="3868"/>
        <p:guide pos="228"/>
        <p:guide pos="5535"/>
        <p:guide pos="5307"/>
        <p:guide pos="5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a-DK">
              <a:latin typeface="ScalaSans-Regular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endParaRPr lang="da-DK">
              <a:latin typeface="ScalaSans-Regular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7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a-DK">
              <a:latin typeface="ScalaSans-Regular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9446677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C3411CBC-6E21-4863-B5EB-4F82514DB12C}" type="slidenum">
              <a:rPr lang="da-DK" smtClean="0">
                <a:latin typeface="ScalaSans-Regular" pitchFamily="2" charset="0"/>
              </a:rPr>
              <a:pPr/>
              <a:t>‹nr.›</a:t>
            </a:fld>
            <a:endParaRPr lang="da-DK">
              <a:latin typeface="ScalaSans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4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>
                <a:latin typeface="ScalaSans-Regular" pitchFamily="2" charset="0"/>
              </a:defRPr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>
                <a:latin typeface="ScalaSans-Regular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60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>
                <a:latin typeface="ScalaSans-Regular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7"/>
            <a:ext cx="2971799" cy="4972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>
                <a:latin typeface="ScalaSans-Regular" pitchFamily="2" charset="0"/>
              </a:defRPr>
            </a:lvl1pPr>
          </a:lstStyle>
          <a:p>
            <a:fld id="{46427E2F-F75D-4CAC-A088-5C05593A975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9863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ScalaSans-Regular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calaSans-Regular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calaSans-Regular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calaSans-Regular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calaSans-Regula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27E2F-F75D-4CAC-A088-5C05593A9750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27E2F-F75D-4CAC-A088-5C05593A9750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V_graa_fro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85286"/>
            <a:ext cx="7632863" cy="1470025"/>
          </a:xfrm>
        </p:spPr>
        <p:txBody>
          <a:bodyPr anchor="b" anchorCtr="0"/>
          <a:lstStyle>
            <a:lvl1pPr>
              <a:lnSpc>
                <a:spcPts val="6000"/>
              </a:lnSpc>
              <a:defRPr sz="6400">
                <a:solidFill>
                  <a:schemeClr val="bg2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250499"/>
            <a:ext cx="7632000" cy="1752600"/>
          </a:xfrm>
        </p:spPr>
        <p:txBody>
          <a:bodyPr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  <a:defRPr sz="3800" cap="all" baseline="0">
                <a:solidFill>
                  <a:schemeClr val="bg1"/>
                </a:solidFill>
                <a:latin typeface="ScalaSans-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undertiteltypografien i masteren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E7D3-9ECC-4AD5-B454-B981049DBFB9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5143500"/>
            <a:ext cx="7632000" cy="3564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1pPr>
            <a:lvl2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2pPr>
            <a:lvl3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3pPr>
            <a:lvl4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4pPr>
            <a:lvl5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14286" cy="18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-2759280" y="2073600"/>
            <a:ext cx="250033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GENERELT: FOR  at vælge / bytte layout, højreklik på siden og vælg.</a:t>
            </a:r>
          </a:p>
          <a:p>
            <a:endParaRPr lang="da-DK" sz="1300" cap="all" baseline="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Forside GRÅ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Underrubrik, max 4 linjer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Navnet ind her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1544834" y="5357826"/>
            <a:ext cx="15002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 -R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86114" y="0"/>
            <a:ext cx="2518253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V_graarod_sid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1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379735"/>
            <a:ext cx="2566800" cy="2154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500042"/>
            <a:ext cx="4464864" cy="5429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tx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tx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tx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tx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D44C99-DAA1-46B2-89A3-D0E2EC57454E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761200" y="2071678"/>
            <a:ext cx="2643206" cy="4467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, RØD Venstre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V_Baggrund_Groen_IusLabori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447" y="361603"/>
            <a:ext cx="8429105" cy="613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85286"/>
            <a:ext cx="7632863" cy="1470025"/>
          </a:xfrm>
        </p:spPr>
        <p:txBody>
          <a:bodyPr anchor="b" anchorCtr="0"/>
          <a:lstStyle>
            <a:lvl1pPr>
              <a:lnSpc>
                <a:spcPts val="6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250499"/>
            <a:ext cx="7632000" cy="1752600"/>
          </a:xfrm>
        </p:spPr>
        <p:txBody>
          <a:bodyPr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  <a:defRPr sz="3800" cap="all" baseline="0">
                <a:solidFill>
                  <a:schemeClr val="bg1"/>
                </a:solidFill>
                <a:latin typeface="ScalaSans-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4D6D-9647-4B1D-97A0-99C5D574B265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5143500"/>
            <a:ext cx="7632000" cy="3564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1pPr>
            <a:lvl2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2pPr>
            <a:lvl3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3pPr>
            <a:lvl4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4pPr>
            <a:lvl5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5pPr>
          </a:lstStyle>
          <a:p>
            <a:pPr lvl="0"/>
            <a:r>
              <a:rPr lang="da-DK" noProof="0" smtClean="0"/>
              <a:t>Click to edit Master text styles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17447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2759280" y="2073600"/>
            <a:ext cx="250033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Forside SORT/Grøn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24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Underrubrik, max 4 linjer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Navnet ind her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1544834" y="5357826"/>
            <a:ext cx="15002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ScalaSans-Regular" pitchFamily="2" charset="0"/>
            </a:endParaRPr>
          </a:p>
        </p:txBody>
      </p:sp>
      <p:pic>
        <p:nvPicPr>
          <p:cNvPr id="15" name="Picture 14" descr="NV_Top_So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0000"/>
            <a:ext cx="8429105" cy="11513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1511E-DE43-4B98-A874-DBA1A0247383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1779224"/>
            <a:ext cx="7632863" cy="506768"/>
          </a:xfrm>
        </p:spPr>
        <p:txBody>
          <a:bodyPr/>
          <a:lstStyle>
            <a:lvl1pPr>
              <a:lnSpc>
                <a:spcPts val="16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2714620"/>
            <a:ext cx="7632000" cy="3214710"/>
          </a:xfrm>
        </p:spPr>
        <p:txBody>
          <a:bodyPr/>
          <a:lstStyle>
            <a:lvl1pPr marL="288000" indent="-288000">
              <a:lnSpc>
                <a:spcPct val="100000"/>
              </a:lnSpc>
              <a:spcAft>
                <a:spcPts val="0"/>
              </a:spcAft>
              <a:buFont typeface="ScalaSans-Bold" pitchFamily="2" charset="0"/>
              <a:buChar char="&gt;"/>
              <a:defRPr sz="2600">
                <a:solidFill>
                  <a:schemeClr val="bg1"/>
                </a:solidFill>
                <a:latin typeface="ScalaSans-Bold" pitchFamily="2" charset="0"/>
              </a:defRPr>
            </a:lvl1pPr>
            <a:lvl2pPr marL="540000" indent="-180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ScalaSans-Bold" pitchFamily="2" charset="0"/>
              </a:defRPr>
            </a:lvl2pPr>
            <a:lvl3pPr marL="720000" indent="-180000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ScalaSans-Bold" pitchFamily="2" charset="0"/>
              </a:defRPr>
            </a:lvl3pPr>
            <a:lvl4pPr marL="900000" indent="-180000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ScalaSans-Bold" pitchFamily="2" charset="0"/>
              </a:defRPr>
            </a:lvl4pPr>
            <a:lvl5pPr marL="266700" indent="-266700">
              <a:lnSpc>
                <a:spcPts val="2800"/>
              </a:lnSpc>
              <a:spcAft>
                <a:spcPts val="3000"/>
              </a:spcAft>
              <a:defRPr sz="2800">
                <a:solidFill>
                  <a:schemeClr val="bg1"/>
                </a:solidFill>
                <a:latin typeface="ScalaSans-Bold" pitchFamily="2" charset="0"/>
              </a:defRPr>
            </a:lvl5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2395" y="6134401"/>
            <a:ext cx="85246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bg1"/>
                </a:solidFill>
                <a:latin typeface="ScalaSans-Regular" pitchFamily="2" charset="0"/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86908" y="2071678"/>
            <a:ext cx="2214578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Hvis du ikke vil have paginering på denne side, markér</a:t>
            </a:r>
            <a:r>
              <a:rPr lang="da-DK" sz="1300" baseline="0" noProof="0" smtClean="0">
                <a:solidFill>
                  <a:schemeClr val="bg1"/>
                </a:solidFill>
                <a:latin typeface="ScalaSans-Regular" pitchFamily="2" charset="0"/>
              </a:rPr>
              <a:t> tekstboksen og delete den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19488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-2761200" y="2071678"/>
            <a:ext cx="2500330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AGENDA SORT/Rød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Punkter, plads til max 4 stk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BCB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ScalaSans-Regular" pitchFamily="2" charset="0"/>
            </a:endParaRPr>
          </a:p>
        </p:txBody>
      </p:sp>
      <p:pic>
        <p:nvPicPr>
          <p:cNvPr id="16" name="Picture 15" descr="NV_Top_So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0000"/>
            <a:ext cx="8429105" cy="1151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631960"/>
            <a:ext cx="2566800" cy="2154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438977-049C-4D66-B23F-77C2AD166CC8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22561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2761200" y="2071678"/>
            <a:ext cx="2650692" cy="4498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SORT/Grå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 - Top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631960"/>
            <a:ext cx="2566800" cy="21542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tx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tx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tx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tx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7F3044-38AE-485E-90DA-55488F13C4C5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3" name="Picture 12" descr="NV_Top_Gro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0000"/>
            <a:ext cx="8429105" cy="115131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18466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2761200" y="2071678"/>
            <a:ext cx="2643206" cy="4498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GRØN/Hvid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 -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V_Venstre_Gro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59525"/>
            <a:ext cx="3241964" cy="613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379735"/>
            <a:ext cx="2566800" cy="2154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500042"/>
            <a:ext cx="4464864" cy="5429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tx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tx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tx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tx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871BAE-ED89-4574-BB3F-B9C7B6A48FBC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21534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-2761200" y="2071678"/>
            <a:ext cx="2643206" cy="4467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Tekstside, GRØN/HVID Venstre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V_gra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3600"/>
            <a:ext cx="8428565" cy="613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84552-2F0D-4477-9CD4-30692396D4BA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1779224"/>
            <a:ext cx="7632863" cy="506768"/>
          </a:xfrm>
        </p:spPr>
        <p:txBody>
          <a:bodyPr/>
          <a:lstStyle>
            <a:lvl1pPr>
              <a:lnSpc>
                <a:spcPts val="16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2714620"/>
            <a:ext cx="7632000" cy="3214710"/>
          </a:xfrm>
        </p:spPr>
        <p:txBody>
          <a:bodyPr/>
          <a:lstStyle>
            <a:lvl1pPr marL="288000" indent="-288000">
              <a:lnSpc>
                <a:spcPct val="100000"/>
              </a:lnSpc>
              <a:spcAft>
                <a:spcPts val="0"/>
              </a:spcAft>
              <a:buFont typeface="ScalaSans-Bold" pitchFamily="2" charset="0"/>
              <a:buChar char="&gt;"/>
              <a:defRPr sz="2600">
                <a:solidFill>
                  <a:schemeClr val="bg1"/>
                </a:solidFill>
                <a:latin typeface="ScalaSans-Bold" pitchFamily="2" charset="0"/>
              </a:defRPr>
            </a:lvl1pPr>
            <a:lvl2pPr marL="540000" indent="-180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ScalaSans-Bold" pitchFamily="2" charset="0"/>
              </a:defRPr>
            </a:lvl2pPr>
            <a:lvl3pPr marL="720000" indent="-180000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ScalaSans-Bold" pitchFamily="2" charset="0"/>
              </a:defRPr>
            </a:lvl3pPr>
            <a:lvl4pPr marL="900000" indent="-180000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ScalaSans-Bold" pitchFamily="2" charset="0"/>
              </a:defRPr>
            </a:lvl4pPr>
            <a:lvl5pPr marL="266700" indent="-266700">
              <a:lnSpc>
                <a:spcPts val="2800"/>
              </a:lnSpc>
              <a:spcAft>
                <a:spcPts val="3000"/>
              </a:spcAft>
              <a:defRPr sz="2800">
                <a:solidFill>
                  <a:schemeClr val="bg1"/>
                </a:solidFill>
                <a:latin typeface="ScalaSans-Bold" pitchFamily="2" charset="0"/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2395" y="6134401"/>
            <a:ext cx="85246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bg1"/>
                </a:solidFill>
                <a:latin typeface="ScalaSans-Regular" pitchFamily="2" charset="0"/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15909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761200" y="2071678"/>
            <a:ext cx="2500330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AGENDA GRÅ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Punkter, plads til max 4 stk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286908" y="2071678"/>
            <a:ext cx="2214578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Hvis du ikke vil have paginering på denne side, markér</a:t>
            </a:r>
            <a:r>
              <a:rPr lang="da-DK" sz="1300" baseline="0" noProof="0" smtClean="0">
                <a:solidFill>
                  <a:schemeClr val="bg1"/>
                </a:solidFill>
                <a:latin typeface="ScalaSans-Regular" pitchFamily="2" charset="0"/>
              </a:rPr>
              <a:t> tekstboksen og delete den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V_gra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560522"/>
            <a:ext cx="2566800" cy="21542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9" y="1571612"/>
            <a:ext cx="4464864" cy="44291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F2AFE0-F86F-4EC0-A303-113B12E556A5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786114" y="0"/>
            <a:ext cx="2514384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761200" y="2071678"/>
            <a:ext cx="2650692" cy="4498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 GRÅ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 - Top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6114" y="0"/>
            <a:ext cx="2518253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V_graa_to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1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560522"/>
            <a:ext cx="2566800" cy="21542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tx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tx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tx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tx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A95D9B-3C60-48C4-BFAF-24EABD4CB2A0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761200" y="2071678"/>
            <a:ext cx="2643206" cy="4498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, TopBAR GRÅ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 - Gre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86114" y="0"/>
            <a:ext cx="2513607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V_graa_sid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0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379735"/>
            <a:ext cx="2566800" cy="21542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9" y="500042"/>
            <a:ext cx="4464864" cy="55007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tx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tx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tx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tx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7B4C6F-9A09-407F-8785-7ADF1A93E82B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761200" y="2071678"/>
            <a:ext cx="2643206" cy="4467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, GRÅ Venstre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86114" y="0"/>
            <a:ext cx="2513607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V_graarod_fro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0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85286"/>
            <a:ext cx="7632863" cy="1470025"/>
          </a:xfrm>
        </p:spPr>
        <p:txBody>
          <a:bodyPr anchor="b" anchorCtr="0"/>
          <a:lstStyle>
            <a:lvl1pPr>
              <a:lnSpc>
                <a:spcPts val="6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250499"/>
            <a:ext cx="7632000" cy="1752600"/>
          </a:xfrm>
        </p:spPr>
        <p:txBody>
          <a:bodyPr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  <a:defRPr sz="3800" cap="all" baseline="0">
                <a:solidFill>
                  <a:schemeClr val="bg1"/>
                </a:solidFill>
                <a:latin typeface="ScalaSans-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1936-35A9-4731-9B9E-55506CC55252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5143500"/>
            <a:ext cx="7632000" cy="3564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1pPr>
            <a:lvl2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2pPr>
            <a:lvl3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3pPr>
            <a:lvl4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4pPr>
            <a:lvl5pPr marL="0" indent="0">
              <a:lnSpc>
                <a:spcPts val="2400"/>
              </a:lnSpc>
              <a:buFontTx/>
              <a:buNone/>
              <a:defRPr sz="1500" cap="all">
                <a:solidFill>
                  <a:schemeClr val="bg1"/>
                </a:solidFill>
                <a:latin typeface="ScalaSans-Bold" pitchFamily="2" charset="0"/>
              </a:defRPr>
            </a:lvl5pPr>
          </a:lstStyle>
          <a:p>
            <a:pPr lvl="0"/>
            <a:r>
              <a:rPr lang="da-DK" noProof="0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759280" y="2073600"/>
            <a:ext cx="250033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GENERELT: FOR  at vælge / bytte layout, højreklik på siden og vælg.</a:t>
            </a:r>
          </a:p>
          <a:p>
            <a:endParaRPr lang="da-DK" sz="1300" cap="all" baseline="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Forside RØD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Underrubrik, max 4 linjer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Navnet ind her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1544834" y="5357826"/>
            <a:ext cx="15002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86114" y="0"/>
            <a:ext cx="2522916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V_graaro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1" y="363600"/>
            <a:ext cx="8428565" cy="613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45C403-EF14-41D4-9D6C-EB2BA01A053F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1779224"/>
            <a:ext cx="7632863" cy="506768"/>
          </a:xfrm>
        </p:spPr>
        <p:txBody>
          <a:bodyPr/>
          <a:lstStyle>
            <a:lvl1pPr>
              <a:lnSpc>
                <a:spcPts val="16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2714620"/>
            <a:ext cx="7632000" cy="3214710"/>
          </a:xfrm>
        </p:spPr>
        <p:txBody>
          <a:bodyPr/>
          <a:lstStyle>
            <a:lvl1pPr marL="288000" indent="-288000">
              <a:lnSpc>
                <a:spcPct val="100000"/>
              </a:lnSpc>
              <a:spcAft>
                <a:spcPts val="0"/>
              </a:spcAft>
              <a:buFont typeface="ScalaSans-Bold" pitchFamily="2" charset="0"/>
              <a:buChar char="&gt;"/>
              <a:defRPr sz="2600">
                <a:solidFill>
                  <a:schemeClr val="bg1"/>
                </a:solidFill>
                <a:latin typeface="ScalaSans-Bold" pitchFamily="2" charset="0"/>
              </a:defRPr>
            </a:lvl1pPr>
            <a:lvl2pPr marL="540000" indent="-180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ScalaSans-Bold" pitchFamily="2" charset="0"/>
              </a:defRPr>
            </a:lvl2pPr>
            <a:lvl3pPr marL="720000" indent="-180000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ScalaSans-Bold" pitchFamily="2" charset="0"/>
              </a:defRPr>
            </a:lvl3pPr>
            <a:lvl4pPr marL="900000" indent="-180000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ScalaSans-Bold" pitchFamily="2" charset="0"/>
              </a:defRPr>
            </a:lvl4pPr>
            <a:lvl5pPr marL="266700" indent="-266700">
              <a:lnSpc>
                <a:spcPts val="2800"/>
              </a:lnSpc>
              <a:spcAft>
                <a:spcPts val="3000"/>
              </a:spcAft>
              <a:defRPr sz="2800">
                <a:solidFill>
                  <a:schemeClr val="bg1"/>
                </a:solidFill>
                <a:latin typeface="ScalaSans-Bold" pitchFamily="2" charset="0"/>
              </a:defRPr>
            </a:lvl5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2395" y="6134401"/>
            <a:ext cx="85246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bg1"/>
                </a:solidFill>
                <a:latin typeface="ScalaSans-Regular" pitchFamily="2" charset="0"/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761200" y="2071678"/>
            <a:ext cx="2500330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dirty="0" smtClean="0">
                <a:solidFill>
                  <a:schemeClr val="bg1"/>
                </a:solidFill>
                <a:latin typeface="ScalaSans-Bold" pitchFamily="2" charset="0"/>
              </a:rPr>
              <a:t>AGENDA RØD</a:t>
            </a:r>
          </a:p>
          <a:p>
            <a:r>
              <a:rPr lang="da-DK" sz="1300" noProof="0" dirty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dirty="0" smtClean="0">
                <a:solidFill>
                  <a:schemeClr val="bg1"/>
                </a:solidFill>
                <a:latin typeface="ScalaSans-Regular" pitchFamily="2" charset="0"/>
              </a:rPr>
              <a:t>Punkter, plads til max 4 </a:t>
            </a:r>
            <a:r>
              <a:rPr lang="da-DK" sz="1300" noProof="0" dirty="0" err="1" smtClean="0">
                <a:solidFill>
                  <a:schemeClr val="bg1"/>
                </a:solidFill>
                <a:latin typeface="ScalaSans-Regular" pitchFamily="2" charset="0"/>
              </a:rPr>
              <a:t>stk</a:t>
            </a:r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dirty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dirty="0" smtClean="0">
                <a:solidFill>
                  <a:schemeClr val="bg1"/>
                </a:solidFill>
                <a:latin typeface="ScalaSans-Regular" pitchFamily="2" charset="0"/>
              </a:rPr>
              <a:t>Ændre </a:t>
            </a:r>
            <a:r>
              <a:rPr lang="da-DK" sz="1300" noProof="0" dirty="0" err="1" smtClean="0">
                <a:solidFill>
                  <a:schemeClr val="bg1"/>
                </a:solidFill>
                <a:latin typeface="ScalaSans-Regular" pitchFamily="2" charset="0"/>
              </a:rPr>
              <a:t>Footer</a:t>
            </a:r>
            <a:r>
              <a:rPr lang="da-DK" sz="1300" noProof="0" dirty="0" smtClean="0">
                <a:solidFill>
                  <a:schemeClr val="bg1"/>
                </a:solidFill>
                <a:latin typeface="ScalaSans-Regular" pitchFamily="2" charset="0"/>
              </a:rPr>
              <a:t> via </a:t>
            </a:r>
          </a:p>
          <a:p>
            <a:r>
              <a:rPr lang="da-DK" sz="1300" noProof="0" dirty="0" smtClean="0">
                <a:solidFill>
                  <a:schemeClr val="bg1"/>
                </a:solidFill>
                <a:latin typeface="ScalaSans-Regular" pitchFamily="2" charset="0"/>
              </a:rPr>
              <a:t>”Indsæt” / Header and </a:t>
            </a:r>
            <a:r>
              <a:rPr lang="da-DK" sz="1300" noProof="0" dirty="0" err="1" smtClean="0">
                <a:solidFill>
                  <a:schemeClr val="bg1"/>
                </a:solidFill>
                <a:latin typeface="ScalaSans-Regular" pitchFamily="2" charset="0"/>
              </a:rPr>
              <a:t>Footer</a:t>
            </a:r>
            <a:endParaRPr lang="da-DK" sz="1300" noProof="0" dirty="0">
              <a:solidFill>
                <a:schemeClr val="bg1"/>
              </a:solidFill>
              <a:latin typeface="ScalaSans-Regular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286908" y="2071678"/>
            <a:ext cx="2214578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28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Hvis du ikke vil have paginering på denne side, markér</a:t>
            </a:r>
            <a:r>
              <a:rPr lang="da-DK" sz="1300" baseline="0" noProof="0" smtClean="0">
                <a:solidFill>
                  <a:schemeClr val="bg1"/>
                </a:solidFill>
                <a:latin typeface="ScalaSans-Regular" pitchFamily="2" charset="0"/>
              </a:rPr>
              <a:t> tekstboksen og delete den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86114" y="0"/>
            <a:ext cx="2521747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V_graaro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1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643050"/>
            <a:ext cx="2566800" cy="2154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C60381-7FAD-49E3-B98B-879D8529BC84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761200" y="2071678"/>
            <a:ext cx="2650692" cy="4498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 RØD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bullets - Top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86114" y="0"/>
            <a:ext cx="2518253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V_graarod_to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0000" y="363600"/>
            <a:ext cx="8428565" cy="613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631960"/>
            <a:ext cx="2566800" cy="2154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calaSans-Regular" pitchFamily="2" charset="0"/>
              </a:defRPr>
            </a:lvl1pPr>
            <a:lvl2pPr>
              <a:defRPr>
                <a:solidFill>
                  <a:schemeClr val="tx1"/>
                </a:solidFill>
                <a:latin typeface="ScalaSans-Regular" pitchFamily="2" charset="0"/>
              </a:defRPr>
            </a:lvl2pPr>
            <a:lvl3pPr>
              <a:defRPr>
                <a:solidFill>
                  <a:schemeClr val="tx1"/>
                </a:solidFill>
                <a:latin typeface="ScalaSans-Regular" pitchFamily="2" charset="0"/>
              </a:defRPr>
            </a:lvl3pPr>
            <a:lvl4pPr>
              <a:defRPr>
                <a:solidFill>
                  <a:schemeClr val="tx1"/>
                </a:solidFill>
                <a:latin typeface="ScalaSans-Regular" pitchFamily="2" charset="0"/>
              </a:defRPr>
            </a:lvl4pPr>
            <a:lvl5pPr>
              <a:defRPr>
                <a:solidFill>
                  <a:schemeClr val="tx1"/>
                </a:solidFill>
                <a:latin typeface="ScalaSans-Regular" pitchFamily="2" charset="0"/>
              </a:defRPr>
            </a:lvl5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6FB10F-4060-46EB-95FE-2EABBF227684}" type="datetime2">
              <a:rPr lang="da-DK" noProof="0" smtClean="0"/>
              <a:pPr/>
              <a:t>30. november 2011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29. november 2011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761200" y="2071678"/>
            <a:ext cx="2643206" cy="4498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cap="all" baseline="0" noProof="0" smtClean="0">
                <a:solidFill>
                  <a:schemeClr val="bg1"/>
                </a:solidFill>
                <a:latin typeface="ScalaSans-Bold" pitchFamily="2" charset="0"/>
              </a:rPr>
              <a:t>Tekstside , TopBar RØD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Overskrift, helst kun én linje tekst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Bold" pitchFamily="2" charset="0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Bold" pitchFamily="2" charset="0"/>
                <a:ea typeface="+mn-ea"/>
                <a:cs typeface="+mn-cs"/>
              </a:rPr>
              <a:t>Punktopstilling</a:t>
            </a:r>
            <a:endParaRPr lang="da-DK" sz="1300" kern="1200" noProof="0" smtClean="0">
              <a:solidFill>
                <a:schemeClr val="bg1"/>
              </a:solidFill>
              <a:latin typeface="ScalaSans-Regular" pitchFamily="2" charset="0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For at skifte</a:t>
            </a:r>
            <a:r>
              <a:rPr lang="da-DK" sz="1300" kern="1200" baseline="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 fra overskrift til </a:t>
            </a:r>
            <a:r>
              <a:rPr lang="da-DK" sz="1300" kern="1200" noProof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rPr>
              <a:t>punktopstilling, klik på "forøge / mindske listeniveau"</a:t>
            </a: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5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42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endParaRPr lang="da-DK" sz="1300" noProof="0" smtClean="0">
              <a:solidFill>
                <a:schemeClr val="bg1"/>
              </a:solidFill>
              <a:latin typeface="ScalaSans-Regular" pitchFamily="2" charset="0"/>
            </a:endParaRP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Ændre Footer via </a:t>
            </a:r>
          </a:p>
          <a:p>
            <a:r>
              <a:rPr lang="da-DK" sz="1300" noProof="0" smtClean="0">
                <a:solidFill>
                  <a:schemeClr val="bg1"/>
                </a:solidFill>
                <a:latin typeface="ScalaSans-Regular" pitchFamily="2" charset="0"/>
              </a:rPr>
              <a:t>”Indsæt” / Header and Footer</a:t>
            </a:r>
            <a:endParaRPr lang="da-DK" sz="1300" noProof="0">
              <a:solidFill>
                <a:schemeClr val="bg1"/>
              </a:solidFill>
              <a:latin typeface="ScalaSans-Regular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34693" t="5714" r="62500" b="91734"/>
          <a:stretch>
            <a:fillRect/>
          </a:stretch>
        </p:blipFill>
        <p:spPr bwMode="auto">
          <a:xfrm>
            <a:off x="-2786114" y="3929066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>
            <a:off x="-1428792" y="6215082"/>
            <a:ext cx="13841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1560522"/>
            <a:ext cx="2779868" cy="2154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999" y="1571612"/>
            <a:ext cx="4464864" cy="442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smtClean="0"/>
              <a:t>Klik for at redigere typografi i masteren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453" y="6280910"/>
            <a:ext cx="1495409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tx1"/>
                </a:solidFill>
                <a:latin typeface="ScalaSans-Regular" pitchFamily="2" charset="0"/>
              </a:defRPr>
            </a:lvl1pPr>
          </a:lstStyle>
          <a:p>
            <a:fld id="{8E81790D-6868-4023-B900-18A8842369AC}" type="datetime2">
              <a:rPr lang="da-DK" smtClean="0"/>
              <a:pPr/>
              <a:t>30. november 2011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00" y="6135709"/>
            <a:ext cx="27792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00"/>
              </a:lnSpc>
              <a:defRPr sz="1100">
                <a:solidFill>
                  <a:schemeClr val="tx1"/>
                </a:solidFill>
                <a:latin typeface="ScalaSans-Bold" pitchFamily="2" charset="0"/>
              </a:defRPr>
            </a:lvl1pPr>
          </a:lstStyle>
          <a:p>
            <a:r>
              <a:rPr lang="da-DK" smtClean="0"/>
              <a:t>29. november 2011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2395" y="6134401"/>
            <a:ext cx="85246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tx1"/>
                </a:solidFill>
                <a:latin typeface="ScalaSans-Regular" pitchFamily="2" charset="0"/>
              </a:defRPr>
            </a:lvl1pPr>
          </a:lstStyle>
          <a:p>
            <a:r>
              <a:rPr lang="da-DK" smtClean="0"/>
              <a:t>Side </a:t>
            </a:r>
            <a:fld id="{35C25B2C-7787-4177-B8B5-5637F282D7C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all" baseline="0">
          <a:solidFill>
            <a:schemeClr val="tx1"/>
          </a:solidFill>
          <a:latin typeface="ScalaSans-Bold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ScalaSans-Regular" pitchFamily="2" charset="0"/>
        <a:buChar char="&gt;"/>
        <a:defRPr sz="2600" kern="1200" cap="none" baseline="0">
          <a:solidFill>
            <a:schemeClr val="tx1"/>
          </a:solidFill>
          <a:latin typeface="ScalaSans-Regular" pitchFamily="2" charset="0"/>
          <a:ea typeface="+mn-ea"/>
          <a:cs typeface="+mn-cs"/>
        </a:defRPr>
      </a:lvl1pPr>
      <a:lvl2pPr marL="54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20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2pPr>
      <a:lvl3pPr marL="72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3pPr>
      <a:lvl4pPr marL="90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4pPr>
      <a:lvl5pPr marL="108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631960"/>
            <a:ext cx="2779868" cy="2154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0" y="1643050"/>
            <a:ext cx="4464864" cy="4286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453" y="6280910"/>
            <a:ext cx="1495409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tx1"/>
                </a:solidFill>
                <a:latin typeface="ScalaSans-Regular" pitchFamily="2" charset="0"/>
              </a:defRPr>
            </a:lvl1pPr>
          </a:lstStyle>
          <a:p>
            <a:fld id="{1FAF4738-9228-4533-89EC-EAC9536F380B}" type="datetime2">
              <a:rPr lang="da-DK" smtClean="0"/>
              <a:pPr/>
              <a:t>30. november 2011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00" y="6135709"/>
            <a:ext cx="27792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00"/>
              </a:lnSpc>
              <a:defRPr sz="1100">
                <a:solidFill>
                  <a:schemeClr val="tx1"/>
                </a:solidFill>
                <a:latin typeface="ScalaSans-Bold" pitchFamily="2" charset="0"/>
              </a:defRPr>
            </a:lvl1pPr>
          </a:lstStyle>
          <a:p>
            <a:r>
              <a:rPr lang="da-DK" smtClean="0"/>
              <a:t>29. november 2011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2395" y="6134401"/>
            <a:ext cx="85246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tx1"/>
                </a:solidFill>
                <a:latin typeface="ScalaSans-Regular" pitchFamily="2" charset="0"/>
              </a:defRPr>
            </a:lvl1pPr>
          </a:lstStyle>
          <a:p>
            <a:r>
              <a:rPr lang="da-DK" smtClean="0"/>
              <a:t>Side </a:t>
            </a:r>
            <a:fld id="{35C25B2C-7787-4177-B8B5-5637F282D7C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all" baseline="0">
          <a:solidFill>
            <a:schemeClr val="tx1"/>
          </a:solidFill>
          <a:latin typeface="ScalaSans-Bold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ScalaSans-Regular" pitchFamily="2" charset="0"/>
        <a:buChar char="&gt;"/>
        <a:defRPr sz="2600" kern="1200" cap="none" baseline="0">
          <a:solidFill>
            <a:schemeClr val="tx1"/>
          </a:solidFill>
          <a:latin typeface="ScalaSans-Regular" pitchFamily="2" charset="0"/>
          <a:ea typeface="+mn-ea"/>
          <a:cs typeface="+mn-cs"/>
        </a:defRPr>
      </a:lvl1pPr>
      <a:lvl2pPr marL="54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20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2pPr>
      <a:lvl3pPr marL="72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3pPr>
      <a:lvl4pPr marL="90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4pPr>
      <a:lvl5pPr marL="108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631960"/>
            <a:ext cx="2779868" cy="2154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0" y="1643050"/>
            <a:ext cx="4464864" cy="4286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453" y="6280910"/>
            <a:ext cx="1495409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tx1"/>
                </a:solidFill>
                <a:latin typeface="ScalaSans-Regular" pitchFamily="2" charset="0"/>
              </a:defRPr>
            </a:lvl1pPr>
          </a:lstStyle>
          <a:p>
            <a:fld id="{AFCDB05A-6E1C-4DD8-B0C0-1E11DE3171E2}" type="datetime2">
              <a:rPr lang="da-DK" smtClean="0"/>
              <a:pPr/>
              <a:t>30. november 2011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00" y="6135709"/>
            <a:ext cx="27792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100"/>
              </a:lnSpc>
              <a:defRPr sz="1100">
                <a:solidFill>
                  <a:schemeClr val="tx1"/>
                </a:solidFill>
                <a:latin typeface="ScalaSans-Bold" pitchFamily="2" charset="0"/>
              </a:defRPr>
            </a:lvl1pPr>
          </a:lstStyle>
          <a:p>
            <a:r>
              <a:rPr lang="da-DK" smtClean="0"/>
              <a:t>29. november 2011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2395" y="6134401"/>
            <a:ext cx="85246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100"/>
              </a:lnSpc>
              <a:defRPr sz="1100">
                <a:solidFill>
                  <a:schemeClr val="tx1"/>
                </a:solidFill>
                <a:latin typeface="ScalaSans-Regular" pitchFamily="2" charset="0"/>
              </a:defRPr>
            </a:lvl1pPr>
          </a:lstStyle>
          <a:p>
            <a:r>
              <a:rPr lang="da-DK" smtClean="0"/>
              <a:t>Side </a:t>
            </a:r>
            <a:fld id="{35C25B2C-7787-4177-B8B5-5637F282D7C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all" baseline="0">
          <a:solidFill>
            <a:schemeClr val="tx1"/>
          </a:solidFill>
          <a:latin typeface="ScalaSans-Bold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ScalaSans-Regular" pitchFamily="2" charset="0"/>
        <a:buChar char="&gt;"/>
        <a:defRPr sz="2600" kern="1200" cap="none" baseline="0">
          <a:solidFill>
            <a:schemeClr val="tx1"/>
          </a:solidFill>
          <a:latin typeface="ScalaSans-Regular" pitchFamily="2" charset="0"/>
          <a:ea typeface="+mn-ea"/>
          <a:cs typeface="+mn-cs"/>
        </a:defRPr>
      </a:lvl1pPr>
      <a:lvl2pPr marL="54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20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2pPr>
      <a:lvl3pPr marL="72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3pPr>
      <a:lvl4pPr marL="90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4pPr>
      <a:lvl5pPr marL="1080000" indent="-180975" algn="l" defTabSz="914400" rtl="0" eaLnBrk="1" latinLnBrk="0" hangingPunct="1">
        <a:lnSpc>
          <a:spcPct val="100000"/>
        </a:lnSpc>
        <a:spcBef>
          <a:spcPts val="500"/>
        </a:spcBef>
        <a:buFont typeface="ScalaSans-Bold" pitchFamily="2" charset="0"/>
        <a:buChar char="&gt;"/>
        <a:defRPr sz="1800" kern="1200">
          <a:solidFill>
            <a:schemeClr val="tx1"/>
          </a:solidFill>
          <a:latin typeface="ScalaSans-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2000" y="1285860"/>
            <a:ext cx="7632863" cy="2428892"/>
          </a:xfrm>
        </p:spPr>
        <p:txBody>
          <a:bodyPr/>
          <a:lstStyle/>
          <a:p>
            <a:r>
              <a:rPr lang="da-DK" sz="4400" smtClean="0"/>
              <a:t>Decorum i det moderne ansættelsesforhold</a:t>
            </a:r>
            <a:endParaRPr lang="da-DK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2000" y="3501008"/>
            <a:ext cx="7632000" cy="1368152"/>
          </a:xfrm>
        </p:spPr>
        <p:txBody>
          <a:bodyPr/>
          <a:lstStyle/>
          <a:p>
            <a:endParaRPr lang="da-DK" sz="3600" smtClean="0"/>
          </a:p>
          <a:p>
            <a:r>
              <a:rPr lang="da-DK" sz="2800" smtClean="0"/>
              <a:t>ADVOKAT STEEN HELLMANN (VILTOFT)</a:t>
            </a:r>
          </a:p>
          <a:p>
            <a:r>
              <a:rPr lang="da-DK" sz="2800" smtClean="0"/>
              <a:t>advokat Morten Langer (NORRBOM VINDING)</a:t>
            </a:r>
            <a:endParaRPr lang="da-DK" sz="2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85786" y="5143512"/>
            <a:ext cx="7632000" cy="356400"/>
          </a:xfrm>
        </p:spPr>
        <p:txBody>
          <a:bodyPr/>
          <a:lstStyle/>
          <a:p>
            <a:r>
              <a:rPr lang="da-DK" smtClean="0"/>
              <a:t>Dansk FORENING FOR ARBEJDSRET  – 29. NOVEMBER 2011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Medarbejderes ytringsfrihed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636912"/>
            <a:ext cx="7632000" cy="3292418"/>
          </a:xfrm>
        </p:spPr>
        <p:txBody>
          <a:bodyPr/>
          <a:lstStyle/>
          <a:p>
            <a:r>
              <a:rPr lang="da-DK" dirty="0" smtClean="0"/>
              <a:t>Meget begrænset for privatansatte medarbejdere</a:t>
            </a:r>
          </a:p>
          <a:p>
            <a:pPr lvl="1"/>
            <a:r>
              <a:rPr lang="da-DK" dirty="0" smtClean="0"/>
              <a:t>Tavshedspligten</a:t>
            </a:r>
          </a:p>
          <a:p>
            <a:pPr lvl="1"/>
            <a:r>
              <a:rPr lang="da-DK" dirty="0" smtClean="0"/>
              <a:t>Loyalitetspligten</a:t>
            </a:r>
          </a:p>
          <a:p>
            <a:pPr lvl="1"/>
            <a:r>
              <a:rPr lang="da-DK" dirty="0" smtClean="0"/>
              <a:t>Erhvervshemmeligheder,  jf. markedsføringslovens § 19</a:t>
            </a:r>
            <a:endParaRPr lang="da-DK" dirty="0"/>
          </a:p>
          <a:p>
            <a:pPr lvl="1"/>
            <a:r>
              <a:rPr lang="da-DK" dirty="0" smtClean="0"/>
              <a:t>U.1984.570 SH (ny regnskabschef), FV 2010.129 (</a:t>
            </a:r>
            <a:r>
              <a:rPr lang="da-DK" dirty="0" err="1" smtClean="0"/>
              <a:t>VagtDK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U.2007.2482V (hjemmeside med referencer), ØLD 25. okt. 2007 (limousine)</a:t>
            </a:r>
          </a:p>
          <a:p>
            <a:pPr lvl="1"/>
            <a:r>
              <a:rPr lang="da-DK" dirty="0" smtClean="0"/>
              <a:t>Afskedigelsesnævn 10. okt. 2007 (Rengøring, kritik af virksomhed kan angå væsentlige samfundsforhold af betydelig offentlig interesse)</a:t>
            </a:r>
            <a:endParaRPr lang="da-DK" dirty="0"/>
          </a:p>
          <a:p>
            <a:pPr lvl="1"/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10</a:t>
            </a:fld>
            <a:endParaRPr lang="da-DK" noProof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Medarbejderes ytringsfrihed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708920"/>
            <a:ext cx="7632000" cy="3220410"/>
          </a:xfrm>
        </p:spPr>
        <p:txBody>
          <a:bodyPr/>
          <a:lstStyle/>
          <a:p>
            <a:r>
              <a:rPr lang="da-DK" dirty="0" smtClean="0"/>
              <a:t>Udstrakt ytringsfrihed for offentligt ansatte</a:t>
            </a:r>
          </a:p>
          <a:p>
            <a:pPr lvl="1"/>
            <a:r>
              <a:rPr lang="da-DK" dirty="0" smtClean="0"/>
              <a:t>Tavshedspligten, jf. forvaltningslovens § 27</a:t>
            </a:r>
          </a:p>
          <a:p>
            <a:pPr lvl="1"/>
            <a:r>
              <a:rPr lang="da-DK" dirty="0" smtClean="0"/>
              <a:t>Fortrolige oplysninger, jf. straffelovens § 152</a:t>
            </a:r>
          </a:p>
          <a:p>
            <a:pPr lvl="1"/>
            <a:r>
              <a:rPr lang="da-DK" dirty="0" smtClean="0"/>
              <a:t>Begrænsninger for centralt placerede medarbejdere tæt på beslutningsprocessen</a:t>
            </a:r>
          </a:p>
          <a:p>
            <a:pPr lvl="1"/>
            <a:r>
              <a:rPr lang="da-DK" smtClean="0"/>
              <a:t>Pligt </a:t>
            </a:r>
            <a:r>
              <a:rPr lang="da-DK" dirty="0" smtClean="0"/>
              <a:t>til præcisering af, at medarbejderen ytrer sig på egne vegne, hvis ytringen angår ens eget arbejdsområde</a:t>
            </a:r>
          </a:p>
          <a:p>
            <a:pPr lvl="1"/>
            <a:r>
              <a:rPr lang="da-DK" dirty="0"/>
              <a:t>FV </a:t>
            </a:r>
            <a:r>
              <a:rPr lang="da-DK" dirty="0" smtClean="0"/>
              <a:t>2010.194 (</a:t>
            </a:r>
            <a:r>
              <a:rPr lang="da-DK" dirty="0" err="1" smtClean="0"/>
              <a:t>Facebook</a:t>
            </a:r>
            <a:r>
              <a:rPr lang="da-DK" dirty="0" smtClean="0"/>
              <a:t> </a:t>
            </a:r>
            <a:r>
              <a:rPr lang="da-DK" dirty="0" err="1" smtClean="0"/>
              <a:t>spl</a:t>
            </a:r>
            <a:r>
              <a:rPr lang="da-DK" dirty="0" smtClean="0"/>
              <a:t>.) </a:t>
            </a:r>
            <a:r>
              <a:rPr lang="da-DK" dirty="0"/>
              <a:t>U.2005.1089/2Ø </a:t>
            </a:r>
            <a:r>
              <a:rPr lang="da-DK" dirty="0" smtClean="0"/>
              <a:t>(tjenestefri for læserbrev), </a:t>
            </a:r>
            <a:r>
              <a:rPr lang="da-DK" dirty="0"/>
              <a:t>FOB 2011 </a:t>
            </a:r>
            <a:r>
              <a:rPr lang="da-DK" dirty="0" smtClean="0"/>
              <a:t>20-3 (lægens lovlige men stødende udtalelser)</a:t>
            </a:r>
            <a:endParaRPr lang="da-DK" dirty="0"/>
          </a:p>
          <a:p>
            <a:pPr lvl="1"/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11</a:t>
            </a:fld>
            <a:endParaRPr lang="da-DK" noProof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Facebook</a:t>
            </a:r>
            <a:r>
              <a:rPr lang="da-DK" dirty="0" smtClean="0"/>
              <a:t> (OG ANDRE NETVÆRK)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492896"/>
            <a:ext cx="7632000" cy="3436434"/>
          </a:xfrm>
        </p:spPr>
        <p:txBody>
          <a:bodyPr/>
          <a:lstStyle/>
          <a:p>
            <a:r>
              <a:rPr lang="da-DK" dirty="0" smtClean="0"/>
              <a:t>Ytringer i det offentlige rum, jf. FOB 2011 15-1?</a:t>
            </a:r>
          </a:p>
          <a:p>
            <a:r>
              <a:rPr lang="da-DK" dirty="0" smtClean="0"/>
              <a:t>Hvem er man venner med?</a:t>
            </a:r>
          </a:p>
          <a:p>
            <a:r>
              <a:rPr lang="da-DK" dirty="0" smtClean="0"/>
              <a:t>Hvilke grupper er man medlem af? </a:t>
            </a:r>
          </a:p>
          <a:p>
            <a:r>
              <a:rPr lang="da-DK" dirty="0" smtClean="0"/>
              <a:t>Hvad er man fan af?</a:t>
            </a:r>
          </a:p>
          <a:p>
            <a:r>
              <a:rPr lang="da-DK" dirty="0" smtClean="0"/>
              <a:t>Billeder – egne og andres</a:t>
            </a:r>
          </a:p>
          <a:p>
            <a:r>
              <a:rPr lang="da-DK" dirty="0" err="1" smtClean="0"/>
              <a:t>Tagging</a:t>
            </a:r>
            <a:endParaRPr lang="da-DK" dirty="0" smtClean="0"/>
          </a:p>
          <a:p>
            <a:pPr lvl="1">
              <a:buNone/>
            </a:pPr>
            <a:endParaRPr lang="da-DK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12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FaceBook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13</a:t>
            </a:fld>
            <a:endParaRPr lang="da-DK" noProof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014323" cy="33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Facebook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14</a:t>
            </a:fld>
            <a:endParaRPr lang="da-DK" noProof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076258" cy="32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FAcebook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15</a:t>
            </a:fld>
            <a:endParaRPr lang="da-DK" noProof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554" y="2536710"/>
            <a:ext cx="6580814" cy="30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Facebook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16</a:t>
            </a:fld>
            <a:endParaRPr lang="da-DK" noProof="0"/>
          </a:p>
        </p:txBody>
      </p:sp>
      <p:pic>
        <p:nvPicPr>
          <p:cNvPr id="6" name="Pladsholder til indhold 9" descr="facebook-fol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20889"/>
            <a:ext cx="5806727" cy="34563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Linked-in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Fortæller det noget om medarbejderen, hvem medarbejderen linker med?</a:t>
            </a:r>
          </a:p>
          <a:p>
            <a:r>
              <a:rPr lang="da-DK" dirty="0" smtClean="0"/>
              <a:t>Må leder linke med medarbejder?</a:t>
            </a:r>
          </a:p>
          <a:p>
            <a:r>
              <a:rPr lang="da-DK" dirty="0" smtClean="0"/>
              <a:t>Må medarbejderen linke med leverandører og kunder?</a:t>
            </a:r>
          </a:p>
          <a:p>
            <a:r>
              <a:rPr lang="da-DK" dirty="0" smtClean="0"/>
              <a:t>Må lederen anbefale medarbejderen og omvendt?</a:t>
            </a:r>
          </a:p>
          <a:p>
            <a:pPr lvl="1"/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17</a:t>
            </a:fld>
            <a:endParaRPr lang="da-DK" noProof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Twitter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Socialt netværk</a:t>
            </a:r>
          </a:p>
          <a:p>
            <a:pPr lvl="1"/>
            <a:r>
              <a:rPr lang="da-DK" dirty="0" smtClean="0"/>
              <a:t>Ca. 5 mio. brugere</a:t>
            </a:r>
          </a:p>
          <a:p>
            <a:pPr lvl="1"/>
            <a:r>
              <a:rPr lang="da-DK" dirty="0" smtClean="0"/>
              <a:t>Mulighed for at sende opdateringer og læse andre brugeres opdateringer</a:t>
            </a:r>
          </a:p>
          <a:p>
            <a:pPr lvl="1"/>
            <a:r>
              <a:rPr lang="da-DK" dirty="0" err="1" smtClean="0"/>
              <a:t>Tweets</a:t>
            </a:r>
            <a:r>
              <a:rPr lang="da-DK" dirty="0" smtClean="0"/>
              <a:t> på max. 140 tegn</a:t>
            </a:r>
          </a:p>
          <a:p>
            <a:pPr lvl="1"/>
            <a:r>
              <a:rPr lang="da-DK" dirty="0" err="1" smtClean="0"/>
              <a:t>Followers</a:t>
            </a:r>
            <a:r>
              <a:rPr lang="da-DK" dirty="0" smtClean="0"/>
              <a:t> - kontrollabel modtagerkreds?</a:t>
            </a:r>
          </a:p>
          <a:p>
            <a:pPr lvl="1"/>
            <a:r>
              <a:rPr lang="da-DK" dirty="0" smtClean="0"/>
              <a:t>Offentlig eller privat profil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18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Blogs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 hjemmeside med et indlæg</a:t>
            </a:r>
          </a:p>
          <a:p>
            <a:pPr lvl="1"/>
            <a:r>
              <a:rPr lang="da-DK" dirty="0" smtClean="0"/>
              <a:t>Dagbog eller debatforum</a:t>
            </a:r>
          </a:p>
          <a:p>
            <a:pPr lvl="1"/>
            <a:r>
              <a:rPr lang="da-DK" dirty="0" smtClean="0"/>
              <a:t>Ofte mulighed for, at læserne kan kommentere</a:t>
            </a:r>
          </a:p>
          <a:p>
            <a:pPr lvl="1"/>
            <a:r>
              <a:rPr lang="da-DK" dirty="0" smtClean="0"/>
              <a:t>Alternativ til de traditionelle medier</a:t>
            </a:r>
          </a:p>
          <a:p>
            <a:pPr lvl="1"/>
            <a:r>
              <a:rPr lang="da-DK" dirty="0" smtClean="0"/>
              <a:t>Kritik bliver synlig</a:t>
            </a:r>
          </a:p>
          <a:p>
            <a:pPr lvl="1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19</a:t>
            </a:fld>
            <a:endParaRPr lang="da-DK" noProof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1999" y="2348880"/>
            <a:ext cx="7632000" cy="3580450"/>
          </a:xfrm>
        </p:spPr>
        <p:txBody>
          <a:bodyPr/>
          <a:lstStyle/>
          <a:p>
            <a:r>
              <a:rPr lang="da-DK" dirty="0" err="1" smtClean="0"/>
              <a:t>Decorumbegrebet</a:t>
            </a:r>
            <a:endParaRPr lang="da-DK" dirty="0" smtClean="0"/>
          </a:p>
          <a:p>
            <a:r>
              <a:rPr lang="da-DK" dirty="0" smtClean="0"/>
              <a:t>Loyalitetspligten</a:t>
            </a:r>
          </a:p>
          <a:p>
            <a:r>
              <a:rPr lang="da-DK" dirty="0" smtClean="0"/>
              <a:t>Medarbejderes ytringsfrihed</a:t>
            </a:r>
          </a:p>
          <a:p>
            <a:r>
              <a:rPr lang="da-DK" dirty="0" smtClean="0"/>
              <a:t>Sociale netværkstjenester</a:t>
            </a:r>
          </a:p>
          <a:p>
            <a:r>
              <a:rPr lang="da-DK" dirty="0" smtClean="0"/>
              <a:t>Diskrimination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35C25B2C-7787-4177-B8B5-5637F282D7CC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Sociale Netværkstjenester – praksis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Tvistighedsnævnets kendelse af 14. dec. 2009 (Hørecenter)</a:t>
            </a:r>
          </a:p>
          <a:p>
            <a:pPr lvl="1"/>
            <a:r>
              <a:rPr lang="da-DK" dirty="0" smtClean="0"/>
              <a:t>”skal arbejde som </a:t>
            </a:r>
            <a:r>
              <a:rPr lang="da-DK" dirty="0" smtClean="0"/>
              <a:t>uddannede </a:t>
            </a:r>
            <a:r>
              <a:rPr lang="da-DK" dirty="0" smtClean="0"/>
              <a:t>nu … er jeg så uddannet eller udnyttet?”</a:t>
            </a:r>
          </a:p>
          <a:p>
            <a:pPr lvl="1"/>
            <a:r>
              <a:rPr lang="da-DK" dirty="0" smtClean="0"/>
              <a:t>Advarsel, medarbejder uenig, ikke væsentlig misligholdelse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Tvistighedsnævnets kendelse af 22. marts 2010 (</a:t>
            </a:r>
            <a:r>
              <a:rPr lang="da-DK" dirty="0" err="1" smtClean="0"/>
              <a:t>BioAdvice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Advarsel: ”</a:t>
            </a:r>
            <a:r>
              <a:rPr lang="da-DK" dirty="0" err="1" smtClean="0"/>
              <a:t>uafbalancerede</a:t>
            </a:r>
            <a:r>
              <a:rPr lang="da-DK" dirty="0" smtClean="0"/>
              <a:t>, provokerende og foragtprægede udtalelser og skriftlige postulater eksternt og internt til og om virksomheden og dens ledelse.”</a:t>
            </a:r>
          </a:p>
          <a:p>
            <a:pPr lvl="1"/>
            <a:r>
              <a:rPr lang="da-DK" dirty="0" smtClean="0"/>
              <a:t>Advarsel, uenig, ikke væsentlig misligholdelse, men </a:t>
            </a:r>
            <a:r>
              <a:rPr lang="da-DK" dirty="0" err="1" smtClean="0"/>
              <a:t>hæveadgang</a:t>
            </a:r>
            <a:r>
              <a:rPr lang="da-DK" dirty="0" smtClean="0"/>
              <a:t> ved gentagelse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20</a:t>
            </a:fld>
            <a:endParaRPr lang="da-DK" noProof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Sociale Netværkstjenester – praksis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2492896"/>
            <a:ext cx="7668423" cy="3436434"/>
          </a:xfrm>
        </p:spPr>
        <p:txBody>
          <a:bodyPr/>
          <a:lstStyle/>
          <a:p>
            <a:r>
              <a:rPr lang="da-DK" dirty="0" smtClean="0"/>
              <a:t>ØLD 27. august 2008 (Danmarks Jægerforbund)</a:t>
            </a:r>
          </a:p>
          <a:p>
            <a:pPr lvl="1"/>
            <a:r>
              <a:rPr lang="da-DK" dirty="0" smtClean="0"/>
              <a:t>Indlæg på hjemmeside, bortvisning ved at opfordre bestyrelsen til at gå af samt angribe navngivne hovedbestyrelsesmedlemmer. Loyalitetspligt og tavshedspligt under fritstilling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Opmandskendelse af 15. september 2010 i FV 2010.129</a:t>
            </a:r>
          </a:p>
          <a:p>
            <a:pPr lvl="1"/>
            <a:r>
              <a:rPr lang="da-DK" dirty="0" smtClean="0"/>
              <a:t>”Vagt på alt strømforsyning til hele Danmark”</a:t>
            </a:r>
          </a:p>
          <a:p>
            <a:pPr lvl="1"/>
            <a:r>
              <a:rPr lang="da-DK" dirty="0" smtClean="0"/>
              <a:t>”Vil være noget andet end støvkost i </a:t>
            </a:r>
            <a:r>
              <a:rPr lang="da-DK" dirty="0" err="1" smtClean="0"/>
              <a:t>VagtDK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”Vil få noget for pengene pumpet i fagforeningen. </a:t>
            </a:r>
            <a:r>
              <a:rPr lang="da-DK" dirty="0" err="1" smtClean="0"/>
              <a:t>Gameover</a:t>
            </a:r>
            <a:r>
              <a:rPr lang="da-DK" dirty="0" smtClean="0"/>
              <a:t> </a:t>
            </a:r>
            <a:r>
              <a:rPr lang="da-DK" dirty="0" err="1" smtClean="0"/>
              <a:t>VagtDK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”Du kan </a:t>
            </a:r>
            <a:r>
              <a:rPr lang="da-DK" dirty="0" err="1" smtClean="0"/>
              <a:t>dælme</a:t>
            </a:r>
            <a:r>
              <a:rPr lang="da-DK" dirty="0" smtClean="0"/>
              <a:t> tro, den får gas”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1171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Sociale Netværkstjenester – praksis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Opmandstilkendegivelse af 18. marts 2011 i FV 2010.194</a:t>
            </a:r>
          </a:p>
          <a:p>
            <a:pPr lvl="1"/>
            <a:r>
              <a:rPr lang="da-DK" dirty="0" smtClean="0"/>
              <a:t>”Vil du føje til vores liste over uønskede diagnoser/forekomster i afdelingen for ortopædisk kirurgi (!!!). P.t. møder til leverbiopsi </a:t>
            </a:r>
            <a:r>
              <a:rPr lang="da-DK" dirty="0" err="1" smtClean="0"/>
              <a:t>d.d</a:t>
            </a:r>
            <a:r>
              <a:rPr lang="da-DK" dirty="0" smtClean="0"/>
              <a:t>…..?? </a:t>
            </a:r>
            <a:r>
              <a:rPr lang="da-DK" dirty="0" err="1" smtClean="0"/>
              <a:t>Hva</a:t>
            </a:r>
            <a:r>
              <a:rPr lang="da-DK" dirty="0" smtClean="0"/>
              <a:t>’ sker der …??? </a:t>
            </a:r>
            <a:r>
              <a:rPr lang="da-DK" dirty="0" err="1" smtClean="0"/>
              <a:t>Syn’s</a:t>
            </a:r>
            <a:r>
              <a:rPr lang="da-DK" dirty="0" smtClean="0"/>
              <a:t> ligesom ikke vi mangler kunder i biksen, vel…”</a:t>
            </a:r>
          </a:p>
          <a:p>
            <a:pPr lvl="1"/>
            <a:r>
              <a:rPr lang="da-DK" dirty="0" smtClean="0"/>
              <a:t>”…men det virkede jo først i 3. hug… til gengæld sov vedkommende også rigtigt godt, i resten af min vagt…”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303413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Sociale Netværkstjenester – praksis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VLD 27. oktober 2011</a:t>
            </a:r>
          </a:p>
          <a:p>
            <a:pPr lvl="1"/>
            <a:r>
              <a:rPr lang="da-DK" dirty="0" smtClean="0"/>
              <a:t>Kontakt via LinkedIn med ansat hos større kunde efter fritstilling</a:t>
            </a:r>
          </a:p>
          <a:p>
            <a:pPr lvl="1"/>
            <a:r>
              <a:rPr lang="da-DK" dirty="0" smtClean="0"/>
              <a:t>”den måde…bliver ledet i </a:t>
            </a:r>
            <a:r>
              <a:rPr lang="da-DK" dirty="0" err="1" smtClean="0"/>
              <a:t>dk</a:t>
            </a:r>
            <a:r>
              <a:rPr lang="da-DK" dirty="0" smtClean="0"/>
              <a:t> tror jeg simpelthen ikke … vil komme tilbage på sporet efter denne finanskrise”</a:t>
            </a:r>
          </a:p>
          <a:p>
            <a:pPr lvl="1"/>
            <a:r>
              <a:rPr lang="da-DK" dirty="0" smtClean="0"/>
              <a:t>Gav udtryk for, at ledelsen havde nynazistisk interessefællesskab</a:t>
            </a:r>
          </a:p>
          <a:p>
            <a:pPr lvl="1"/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23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024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1707786"/>
            <a:ext cx="7632863" cy="506768"/>
          </a:xfrm>
        </p:spPr>
        <p:txBody>
          <a:bodyPr/>
          <a:lstStyle/>
          <a:p>
            <a:r>
              <a:rPr lang="da-DK" dirty="0" smtClean="0"/>
              <a:t>Andre Eksempler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Ditte </a:t>
            </a:r>
            <a:r>
              <a:rPr lang="da-DK" dirty="0" err="1" smtClean="0"/>
              <a:t>Okman</a:t>
            </a:r>
            <a:r>
              <a:rPr lang="da-DK" dirty="0" smtClean="0"/>
              <a:t> (Mobning/hån af ansat i Folketinget)</a:t>
            </a:r>
          </a:p>
          <a:p>
            <a:r>
              <a:rPr lang="da-DK" dirty="0" smtClean="0"/>
              <a:t>Søs Marie Serup (”Lege politik i Danmark”)</a:t>
            </a:r>
          </a:p>
          <a:p>
            <a:r>
              <a:rPr lang="da-DK" dirty="0" smtClean="0"/>
              <a:t>Vestegnens Politi (Polske hooligans)</a:t>
            </a:r>
          </a:p>
          <a:p>
            <a:r>
              <a:rPr lang="da-DK" dirty="0" smtClean="0"/>
              <a:t>Nordjyllands Politi (”Ryd 1000fryd”)</a:t>
            </a:r>
          </a:p>
          <a:p>
            <a:r>
              <a:rPr lang="da-DK" dirty="0" smtClean="0"/>
              <a:t>Fyret politiassistent (”</a:t>
            </a:r>
            <a:r>
              <a:rPr lang="da-DK" dirty="0" err="1" smtClean="0"/>
              <a:t>Fucking</a:t>
            </a:r>
            <a:r>
              <a:rPr lang="da-DK" dirty="0" smtClean="0"/>
              <a:t> </a:t>
            </a:r>
            <a:r>
              <a:rPr lang="da-DK" dirty="0" err="1" smtClean="0"/>
              <a:t>perkere</a:t>
            </a:r>
            <a:r>
              <a:rPr lang="da-DK" dirty="0" smtClean="0"/>
              <a:t>”)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24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Diskrimination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Forbud mod direkte eller indirekte forskelsbehandling på grund af race, hudfarve, religion eller tro, politisk anskuelse, seksuel orientering, alder, handicap eller national, social eller etnisk oprindelse</a:t>
            </a:r>
          </a:p>
          <a:p>
            <a:r>
              <a:rPr lang="da-DK" dirty="0" smtClean="0"/>
              <a:t>Kan et </a:t>
            </a:r>
            <a:r>
              <a:rPr lang="da-DK" dirty="0" err="1" smtClean="0"/>
              <a:t>decorumkrav</a:t>
            </a:r>
            <a:r>
              <a:rPr lang="da-DK" dirty="0" smtClean="0"/>
              <a:t> stride mod diskriminations-lovgivningen, og er det klassiske </a:t>
            </a:r>
            <a:r>
              <a:rPr lang="da-DK" dirty="0" err="1" smtClean="0"/>
              <a:t>decorumbegreb</a:t>
            </a:r>
            <a:r>
              <a:rPr lang="da-DK" dirty="0" smtClean="0"/>
              <a:t> dermed kommet under pres?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25</a:t>
            </a:fld>
            <a:endParaRPr lang="da-DK" noProof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Diskrimination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Praktiske eksempler</a:t>
            </a:r>
          </a:p>
          <a:p>
            <a:pPr lvl="1"/>
            <a:r>
              <a:rPr lang="da-DK" dirty="0" smtClean="0"/>
              <a:t>En erklæret nazist med kundekontakt</a:t>
            </a:r>
          </a:p>
          <a:p>
            <a:pPr lvl="1"/>
            <a:r>
              <a:rPr lang="da-DK" dirty="0" smtClean="0"/>
              <a:t>En åbenbart homoseksuelle steward</a:t>
            </a:r>
          </a:p>
          <a:p>
            <a:pPr lvl="1"/>
            <a:r>
              <a:rPr lang="da-DK" dirty="0" smtClean="0"/>
              <a:t>En stærkt missionerende medarbejder</a:t>
            </a:r>
          </a:p>
          <a:p>
            <a:pPr lvl="1"/>
            <a:endParaRPr lang="da-DK" dirty="0" smtClean="0"/>
          </a:p>
          <a:p>
            <a:pPr lvl="1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26</a:t>
            </a:fld>
            <a:endParaRPr lang="da-DK" noProof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DecorumbegreBet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420888"/>
            <a:ext cx="7632000" cy="3508442"/>
          </a:xfrm>
        </p:spPr>
        <p:txBody>
          <a:bodyPr/>
          <a:lstStyle/>
          <a:p>
            <a:r>
              <a:rPr lang="da-DK" dirty="0" smtClean="0"/>
              <a:t>Traditionelt defineret som medarbejderens pligt til såvel indadtil som udadtil at vise sig værdig til den agtelse og tillid, som stillingen kræver</a:t>
            </a:r>
          </a:p>
          <a:p>
            <a:r>
              <a:rPr lang="da-DK" dirty="0" smtClean="0"/>
              <a:t>Har sit ophav i </a:t>
            </a:r>
            <a:r>
              <a:rPr lang="da-DK" dirty="0" err="1" smtClean="0"/>
              <a:t>tjenestemandsretten</a:t>
            </a:r>
            <a:r>
              <a:rPr lang="da-DK" dirty="0" smtClean="0"/>
              <a:t>, jf. tjenestemandslovens § 10, men gælder for alle kategorier af medarbejdere</a:t>
            </a:r>
          </a:p>
          <a:p>
            <a:r>
              <a:rPr lang="da-DK" dirty="0" smtClean="0"/>
              <a:t>Retter sig mod medarbejderens opførsel, som ikke må ”kaste en skygge” over virksomheden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3</a:t>
            </a:fld>
            <a:endParaRPr lang="da-DK" noProof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Decorumbegrebet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348880"/>
            <a:ext cx="7632000" cy="3580450"/>
          </a:xfrm>
        </p:spPr>
        <p:txBody>
          <a:bodyPr/>
          <a:lstStyle/>
          <a:p>
            <a:r>
              <a:rPr lang="da-DK" dirty="0" smtClean="0"/>
              <a:t>Dynamisk begreb – ændrer sig i takt med norm- og moralopfattelsen i samfundet</a:t>
            </a:r>
          </a:p>
          <a:p>
            <a:r>
              <a:rPr lang="da-DK" dirty="0" smtClean="0"/>
              <a:t>H.G. Carlsen, Dansk Funktionær Ret</a:t>
            </a:r>
          </a:p>
          <a:p>
            <a:pPr lvl="1"/>
            <a:r>
              <a:rPr lang="da-DK" dirty="0" smtClean="0"/>
              <a:t>1. udg.: Funktionær i en kirkelig organisation, der som fritidshverv er formand for en nudistlejr </a:t>
            </a:r>
          </a:p>
          <a:p>
            <a:pPr lvl="1"/>
            <a:r>
              <a:rPr lang="da-DK" dirty="0" smtClean="0"/>
              <a:t>3. udg.: Funktionær i en kirkelig organisation, der som fritidshverv er formand for en sexklub</a:t>
            </a:r>
          </a:p>
          <a:p>
            <a:pPr lvl="1"/>
            <a:r>
              <a:rPr lang="da-DK" dirty="0" smtClean="0"/>
              <a:t>7.udg.: Funktionær i en kirkelig organisation, der som fritidshverv er formand for en pornoklub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4</a:t>
            </a:fld>
            <a:endParaRPr lang="da-DK" noProof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Decorumbegrebet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348880"/>
            <a:ext cx="7632000" cy="3580450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Dynamisk begreb – ændrer sig også i takt med ændringer i medarbejderens stilling</a:t>
            </a:r>
          </a:p>
          <a:p>
            <a:pPr lvl="1"/>
            <a:r>
              <a:rPr lang="da-DK" dirty="0" smtClean="0"/>
              <a:t>Stillingsniveau</a:t>
            </a:r>
          </a:p>
          <a:p>
            <a:pPr lvl="1"/>
            <a:r>
              <a:rPr lang="da-DK" dirty="0" smtClean="0"/>
              <a:t>Stillingens indhold </a:t>
            </a:r>
          </a:p>
          <a:p>
            <a:pPr lvl="1"/>
            <a:r>
              <a:rPr lang="da-DK" dirty="0" smtClean="0"/>
              <a:t>Nye arbejdsområder</a:t>
            </a:r>
          </a:p>
          <a:p>
            <a:pPr lvl="1"/>
            <a:r>
              <a:rPr lang="da-DK" dirty="0" smtClean="0"/>
              <a:t>Udstationeringer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 U 60.753SH</a:t>
            </a:r>
          </a:p>
          <a:p>
            <a:pPr lvl="1"/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5</a:t>
            </a:fld>
            <a:endParaRPr lang="da-DK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Decorumbegrebet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348880"/>
            <a:ext cx="7632000" cy="3580450"/>
          </a:xfrm>
        </p:spPr>
        <p:txBody>
          <a:bodyPr/>
          <a:lstStyle/>
          <a:p>
            <a:pPr marL="288000" lvl="1" indent="-288000"/>
            <a:r>
              <a:rPr lang="da-DK" sz="2600" dirty="0"/>
              <a:t>UFR </a:t>
            </a:r>
            <a:r>
              <a:rPr lang="da-DK" sz="2600" dirty="0" smtClean="0"/>
              <a:t>1977.827SH</a:t>
            </a:r>
          </a:p>
          <a:p>
            <a:pPr marL="288000" lvl="1" indent="-288000"/>
            <a:r>
              <a:rPr lang="da-DK" sz="2600" dirty="0" smtClean="0"/>
              <a:t>UFR 2001.203V</a:t>
            </a:r>
            <a:endParaRPr lang="da-DK" sz="2600" dirty="0"/>
          </a:p>
          <a:p>
            <a:pPr marL="288000" lvl="1" indent="-288000"/>
            <a:r>
              <a:rPr lang="da-DK" sz="2600" dirty="0" smtClean="0"/>
              <a:t>UFR 2006.39Ø</a:t>
            </a:r>
          </a:p>
          <a:p>
            <a:pPr marL="288000" lvl="1" indent="-288000"/>
            <a:r>
              <a:rPr lang="da-DK" sz="2600" dirty="0" smtClean="0"/>
              <a:t>UFR 2007.651V</a:t>
            </a:r>
          </a:p>
          <a:p>
            <a:pPr marL="288000" lvl="1" indent="-288000"/>
            <a:r>
              <a:rPr lang="da-DK" sz="2600" dirty="0" smtClean="0"/>
              <a:t>UFR 2007.692Ø</a:t>
            </a:r>
          </a:p>
          <a:p>
            <a:pPr marL="288000" lvl="1" indent="-288000"/>
            <a:r>
              <a:rPr lang="da-DK" sz="2600" dirty="0" smtClean="0"/>
              <a:t>VLR – 12. maj 2009</a:t>
            </a:r>
            <a:endParaRPr lang="da-DK" dirty="0" smtClean="0"/>
          </a:p>
          <a:p>
            <a:pPr marL="540000" lvl="2"/>
            <a:r>
              <a:rPr lang="da-DK" sz="2000" dirty="0" smtClean="0"/>
              <a:t>(voldelig kasseassistent)</a:t>
            </a:r>
          </a:p>
          <a:p>
            <a:pPr marL="288000" lvl="1" indent="-288000"/>
            <a:endParaRPr lang="da-DK" sz="2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6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3726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Decorumbegrebet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348880"/>
            <a:ext cx="7632000" cy="3580450"/>
          </a:xfrm>
        </p:spPr>
        <p:txBody>
          <a:bodyPr/>
          <a:lstStyle/>
          <a:p>
            <a:pPr marL="360000" lvl="1" indent="0">
              <a:buNone/>
            </a:pPr>
            <a:endParaRPr lang="da-DK" dirty="0" smtClean="0"/>
          </a:p>
          <a:p>
            <a:pPr marL="288000" lvl="1" indent="-288000"/>
            <a:r>
              <a:rPr lang="da-DK" sz="2600" dirty="0"/>
              <a:t>Forhold før </a:t>
            </a:r>
            <a:r>
              <a:rPr lang="da-DK" sz="2600" dirty="0" smtClean="0"/>
              <a:t>tiltrædelsen</a:t>
            </a:r>
          </a:p>
          <a:p>
            <a:pPr lvl="1"/>
            <a:r>
              <a:rPr lang="da-DK" dirty="0"/>
              <a:t>Decorum eller forudsætningslæren</a:t>
            </a:r>
          </a:p>
          <a:p>
            <a:pPr lvl="1"/>
            <a:r>
              <a:rPr lang="da-DK" dirty="0"/>
              <a:t>FOB 2011 20-3 </a:t>
            </a:r>
            <a:r>
              <a:rPr lang="da-DK" dirty="0" err="1"/>
              <a:t>ctr</a:t>
            </a:r>
            <a:r>
              <a:rPr lang="da-DK" dirty="0"/>
              <a:t>. VLD 9/9-2011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7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5305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Loyalitetspligten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420888"/>
            <a:ext cx="7632000" cy="3508442"/>
          </a:xfrm>
        </p:spPr>
        <p:txBody>
          <a:bodyPr/>
          <a:lstStyle/>
          <a:p>
            <a:r>
              <a:rPr lang="da-DK" dirty="0" smtClean="0"/>
              <a:t>Medarbejderens pligt til – så længe ansættelsesforholdet består – at udvise loyalitet over for arbejdsgiveren</a:t>
            </a:r>
          </a:p>
          <a:p>
            <a:r>
              <a:rPr lang="da-DK" dirty="0" smtClean="0"/>
              <a:t>Loyalitetspligten gælder både internt og eksternt i forhold til kunder og forretningsforbindelser</a:t>
            </a:r>
          </a:p>
          <a:p>
            <a:r>
              <a:rPr lang="da-DK" dirty="0" smtClean="0"/>
              <a:t>Negativ omtale af en vis grovhed vil kunne berettige til bortvisning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8</a:t>
            </a:fld>
            <a:endParaRPr lang="da-DK" noProof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Loyalitetspligten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1999" y="2420888"/>
            <a:ext cx="7632000" cy="3508442"/>
          </a:xfrm>
        </p:spPr>
        <p:txBody>
          <a:bodyPr/>
          <a:lstStyle/>
          <a:p>
            <a:r>
              <a:rPr lang="da-DK" dirty="0" smtClean="0"/>
              <a:t>UFR 1966.532SH</a:t>
            </a:r>
          </a:p>
          <a:p>
            <a:endParaRPr lang="da-DK" dirty="0" smtClean="0"/>
          </a:p>
          <a:p>
            <a:r>
              <a:rPr lang="da-DK" dirty="0" smtClean="0"/>
              <a:t>UFR 1984.570SH</a:t>
            </a:r>
          </a:p>
          <a:p>
            <a:endParaRPr lang="da-DK" dirty="0" smtClean="0"/>
          </a:p>
          <a:p>
            <a:r>
              <a:rPr lang="da-DK" dirty="0" smtClean="0"/>
              <a:t>UFR 1987.495H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29. november 2011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noProof="0" smtClean="0"/>
              <a:t>Side </a:t>
            </a:r>
            <a:fld id="{35C25B2C-7787-4177-B8B5-5637F282D7CC}" type="slidenum">
              <a:rPr lang="da-DK" noProof="0" smtClean="0"/>
              <a:pPr/>
              <a:t>9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50456933"/>
      </p:ext>
    </p:extLst>
  </p:cSld>
  <p:clrMapOvr>
    <a:masterClrMapping/>
  </p:clrMapOvr>
</p:sld>
</file>

<file path=ppt/theme/theme1.xml><?xml version="1.0" encoding="utf-8"?>
<a:theme xmlns:a="http://schemas.openxmlformats.org/drawingml/2006/main" name="NorrbomVinding">
  <a:themeElements>
    <a:clrScheme name="NorrbomVinding">
      <a:dk1>
        <a:sysClr val="windowText" lastClr="000000"/>
      </a:dk1>
      <a:lt1>
        <a:sysClr val="window" lastClr="FFFFFF"/>
      </a:lt1>
      <a:dk2>
        <a:srgbClr val="D2492A"/>
      </a:dk2>
      <a:lt2>
        <a:srgbClr val="B6BF00"/>
      </a:lt2>
      <a:accent1>
        <a:srgbClr val="D2492A"/>
      </a:accent1>
      <a:accent2>
        <a:srgbClr val="C6BC89"/>
      </a:accent2>
      <a:accent3>
        <a:srgbClr val="A76F3E"/>
      </a:accent3>
      <a:accent4>
        <a:srgbClr val="B6BF00"/>
      </a:accent4>
      <a:accent5>
        <a:srgbClr val="616365"/>
      </a:accent5>
      <a:accent6>
        <a:srgbClr val="ADAFAF"/>
      </a:accent6>
      <a:hlink>
        <a:srgbClr val="4F81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>
          <a:lnSpc>
            <a:spcPts val="2200"/>
          </a:lnSpc>
          <a:defRPr smtClean="0">
            <a:latin typeface="ScalaSans-Bold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200"/>
          </a:lnSpc>
          <a:defRPr smtClean="0">
            <a:latin typeface="ScalaSansLF-Regular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ED NorrbomVinding">
  <a:themeElements>
    <a:clrScheme name="NorrbomVinding">
      <a:dk1>
        <a:sysClr val="windowText" lastClr="000000"/>
      </a:dk1>
      <a:lt1>
        <a:sysClr val="window" lastClr="FFFFFF"/>
      </a:lt1>
      <a:dk2>
        <a:srgbClr val="D2492A"/>
      </a:dk2>
      <a:lt2>
        <a:srgbClr val="B6BF00"/>
      </a:lt2>
      <a:accent1>
        <a:srgbClr val="D2492A"/>
      </a:accent1>
      <a:accent2>
        <a:srgbClr val="C6BC89"/>
      </a:accent2>
      <a:accent3>
        <a:srgbClr val="A76F3E"/>
      </a:accent3>
      <a:accent4>
        <a:srgbClr val="B6BF00"/>
      </a:accent4>
      <a:accent5>
        <a:srgbClr val="616365"/>
      </a:accent5>
      <a:accent6>
        <a:srgbClr val="ADAFAF"/>
      </a:accent6>
      <a:hlink>
        <a:srgbClr val="4F81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>
          <a:lnSpc>
            <a:spcPts val="2200"/>
          </a:lnSpc>
          <a:defRPr smtClean="0">
            <a:latin typeface="ScalaSans-Bold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200"/>
          </a:lnSpc>
          <a:defRPr smtClean="0">
            <a:latin typeface="ScalaSansLF-Regular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IX NorrbomVinding">
  <a:themeElements>
    <a:clrScheme name="NorrbomVinding">
      <a:dk1>
        <a:sysClr val="windowText" lastClr="000000"/>
      </a:dk1>
      <a:lt1>
        <a:sysClr val="window" lastClr="FFFFFF"/>
      </a:lt1>
      <a:dk2>
        <a:srgbClr val="D2492A"/>
      </a:dk2>
      <a:lt2>
        <a:srgbClr val="B6BF00"/>
      </a:lt2>
      <a:accent1>
        <a:srgbClr val="D2492A"/>
      </a:accent1>
      <a:accent2>
        <a:srgbClr val="C6BC89"/>
      </a:accent2>
      <a:accent3>
        <a:srgbClr val="A76F3E"/>
      </a:accent3>
      <a:accent4>
        <a:srgbClr val="B6BF00"/>
      </a:accent4>
      <a:accent5>
        <a:srgbClr val="616365"/>
      </a:accent5>
      <a:accent6>
        <a:srgbClr val="ADAFAF"/>
      </a:accent6>
      <a:hlink>
        <a:srgbClr val="4F81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>
          <a:lnSpc>
            <a:spcPts val="2200"/>
          </a:lnSpc>
          <a:defRPr smtClean="0">
            <a:latin typeface="ScalaSans-Bold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200"/>
          </a:lnSpc>
          <a:defRPr smtClean="0">
            <a:latin typeface="ScalaSansLF-Regular" pitchFamily="2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NorrbomVinding</Template>
  <TotalTime>1123</TotalTime>
  <Words>1095</Words>
  <Application>Microsoft Office PowerPoint</Application>
  <PresentationFormat>Skærmshow (4:3)</PresentationFormat>
  <Paragraphs>190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26</vt:i4>
      </vt:variant>
    </vt:vector>
  </HeadingPairs>
  <TitlesOfParts>
    <vt:vector size="29" baseType="lpstr">
      <vt:lpstr>NorrbomVinding</vt:lpstr>
      <vt:lpstr>RED NorrbomVinding</vt:lpstr>
      <vt:lpstr>MIX NorrbomVinding</vt:lpstr>
      <vt:lpstr>Decorum i det moderne ansættelsesforhold</vt:lpstr>
      <vt:lpstr>Program</vt:lpstr>
      <vt:lpstr>DecorumbegreBet</vt:lpstr>
      <vt:lpstr>Decorumbegrebet</vt:lpstr>
      <vt:lpstr>Decorumbegrebet </vt:lpstr>
      <vt:lpstr>Decorumbegrebet </vt:lpstr>
      <vt:lpstr>Decorumbegrebet </vt:lpstr>
      <vt:lpstr>Loyalitetspligten</vt:lpstr>
      <vt:lpstr>Loyalitetspligten</vt:lpstr>
      <vt:lpstr>Medarbejderes ytringsfrihed</vt:lpstr>
      <vt:lpstr>Medarbejderes ytringsfrihed</vt:lpstr>
      <vt:lpstr>Facebook (OG ANDRE NETVÆRK)</vt:lpstr>
      <vt:lpstr>FaceBook </vt:lpstr>
      <vt:lpstr>Facebook</vt:lpstr>
      <vt:lpstr>FAcebook</vt:lpstr>
      <vt:lpstr>Facebook</vt:lpstr>
      <vt:lpstr>Linked-in</vt:lpstr>
      <vt:lpstr>Twitter</vt:lpstr>
      <vt:lpstr>Blogs</vt:lpstr>
      <vt:lpstr>Sociale Netværkstjenester – praksis </vt:lpstr>
      <vt:lpstr>Sociale Netværkstjenester – praksis </vt:lpstr>
      <vt:lpstr>Sociale Netværkstjenester – praksis </vt:lpstr>
      <vt:lpstr>Sociale Netværkstjenester – praksis </vt:lpstr>
      <vt:lpstr>Andre Eksempler</vt:lpstr>
      <vt:lpstr>Diskrimination</vt:lpstr>
      <vt:lpstr>Diskrimination</vt:lpstr>
    </vt:vector>
  </TitlesOfParts>
  <Company>Norrbom Vinding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Anette Kjelsholt</dc:creator>
  <cp:lastModifiedBy>Steen Hellmann</cp:lastModifiedBy>
  <cp:revision>85</cp:revision>
  <cp:lastPrinted>2011-11-29T20:12:07Z</cp:lastPrinted>
  <dcterms:created xsi:type="dcterms:W3CDTF">2010-03-05T09:17:51Z</dcterms:created>
  <dcterms:modified xsi:type="dcterms:W3CDTF">2011-11-30T12:04:04Z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SkabelonDesign</vt:lpwstr>
  </property>
</Properties>
</file>