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58" r:id="rId1"/>
  </p:sldMasterIdLst>
  <p:notesMasterIdLst>
    <p:notesMasterId r:id="rId47"/>
  </p:notesMasterIdLst>
  <p:handoutMasterIdLst>
    <p:handoutMasterId r:id="rId48"/>
  </p:handoutMasterIdLst>
  <p:sldIdLst>
    <p:sldId id="271" r:id="rId2"/>
    <p:sldId id="273" r:id="rId3"/>
    <p:sldId id="296" r:id="rId4"/>
    <p:sldId id="292" r:id="rId5"/>
    <p:sldId id="294" r:id="rId6"/>
    <p:sldId id="276" r:id="rId7"/>
    <p:sldId id="295" r:id="rId8"/>
    <p:sldId id="315" r:id="rId9"/>
    <p:sldId id="293" r:id="rId10"/>
    <p:sldId id="297" r:id="rId11"/>
    <p:sldId id="285" r:id="rId12"/>
    <p:sldId id="278" r:id="rId13"/>
    <p:sldId id="298" r:id="rId14"/>
    <p:sldId id="267" r:id="rId15"/>
    <p:sldId id="274" r:id="rId16"/>
    <p:sldId id="272" r:id="rId17"/>
    <p:sldId id="289" r:id="rId18"/>
    <p:sldId id="308" r:id="rId19"/>
    <p:sldId id="288" r:id="rId20"/>
    <p:sldId id="307" r:id="rId21"/>
    <p:sldId id="309" r:id="rId22"/>
    <p:sldId id="304" r:id="rId23"/>
    <p:sldId id="306" r:id="rId24"/>
    <p:sldId id="305" r:id="rId25"/>
    <p:sldId id="300" r:id="rId26"/>
    <p:sldId id="312" r:id="rId27"/>
    <p:sldId id="286" r:id="rId28"/>
    <p:sldId id="310" r:id="rId29"/>
    <p:sldId id="311" r:id="rId30"/>
    <p:sldId id="301" r:id="rId31"/>
    <p:sldId id="283" r:id="rId32"/>
    <p:sldId id="290" r:id="rId33"/>
    <p:sldId id="291" r:id="rId34"/>
    <p:sldId id="302" r:id="rId35"/>
    <p:sldId id="303" r:id="rId36"/>
    <p:sldId id="321" r:id="rId37"/>
    <p:sldId id="299" r:id="rId38"/>
    <p:sldId id="281" r:id="rId39"/>
    <p:sldId id="313" r:id="rId40"/>
    <p:sldId id="320" r:id="rId41"/>
    <p:sldId id="316" r:id="rId42"/>
    <p:sldId id="319" r:id="rId43"/>
    <p:sldId id="314" r:id="rId44"/>
    <p:sldId id="318" r:id="rId45"/>
    <p:sldId id="280" r:id="rId46"/>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6">
          <p15:clr>
            <a:srgbClr val="A4A3A4"/>
          </p15:clr>
        </p15:guide>
        <p15:guide id="2" orient="horz" pos="391">
          <p15:clr>
            <a:srgbClr val="A4A3A4"/>
          </p15:clr>
        </p15:guide>
        <p15:guide id="3" orient="horz" pos="3975">
          <p15:clr>
            <a:srgbClr val="A4A3A4"/>
          </p15:clr>
        </p15:guide>
        <p15:guide id="4" orient="horz" pos="1030">
          <p15:clr>
            <a:srgbClr val="A4A3A4"/>
          </p15:clr>
        </p15:guide>
        <p15:guide id="5" pos="7312">
          <p15:clr>
            <a:srgbClr val="A4A3A4"/>
          </p15:clr>
        </p15:guide>
        <p15:guide id="6" pos="37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30" autoAdjust="0"/>
  </p:normalViewPr>
  <p:slideViewPr>
    <p:cSldViewPr snapToGrid="0" showGuides="1">
      <p:cViewPr varScale="1">
        <p:scale>
          <a:sx n="115" d="100"/>
          <a:sy n="115" d="100"/>
        </p:scale>
        <p:origin x="432" y="108"/>
      </p:cViewPr>
      <p:guideLst>
        <p:guide orient="horz" pos="936"/>
        <p:guide orient="horz" pos="391"/>
        <p:guide orient="horz" pos="3975"/>
        <p:guide orient="horz" pos="1030"/>
        <p:guide pos="7312"/>
        <p:guide pos="37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22" d="100"/>
          <a:sy n="122" d="100"/>
        </p:scale>
        <p:origin x="491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C68F9E11-F642-4BF2-B4DC-AF7D35EA7551}" type="datetimeFigureOut">
              <a:rPr lang="da-DK" smtClean="0"/>
              <a:t>16-09-2020</a:t>
            </a:fld>
            <a:endParaRPr lang="da-DK" dirty="0"/>
          </a:p>
        </p:txBody>
      </p:sp>
      <p:sp>
        <p:nvSpPr>
          <p:cNvPr id="4" name="Pladsholder til sidefod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da-DK" dirty="0"/>
          </a:p>
        </p:txBody>
      </p:sp>
      <p:sp>
        <p:nvSpPr>
          <p:cNvPr id="5" name="Pladsholder til slidenummer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7DA371A3-64EC-4735-8565-D99D78279674}" type="slidenum">
              <a:rPr lang="da-DK" smtClean="0"/>
              <a:t>‹#›</a:t>
            </a:fld>
            <a:endParaRPr lang="da-DK" dirty="0"/>
          </a:p>
        </p:txBody>
      </p:sp>
    </p:spTree>
    <p:extLst>
      <p:ext uri="{BB962C8B-B14F-4D97-AF65-F5344CB8AC3E}">
        <p14:creationId xmlns:p14="http://schemas.microsoft.com/office/powerpoint/2010/main" val="3469271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CD72A38B-F9FA-4036-A084-652409E98F08}" type="datetimeFigureOut">
              <a:rPr lang="da-DK" smtClean="0"/>
              <a:t>16-09-2020</a:t>
            </a:fld>
            <a:endParaRPr lang="da-DK" dirty="0"/>
          </a:p>
        </p:txBody>
      </p:sp>
      <p:sp>
        <p:nvSpPr>
          <p:cNvPr id="4" name="Slide Image Placeholder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49436F85-577F-4A92-A47F-D540A2BCC821}" type="slidenum">
              <a:rPr lang="da-DK" smtClean="0"/>
              <a:t>‹#›</a:t>
            </a:fld>
            <a:endParaRPr lang="da-DK"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1</a:t>
            </a:fld>
            <a:endParaRPr lang="da-DK" dirty="0"/>
          </a:p>
        </p:txBody>
      </p:sp>
    </p:spTree>
    <p:extLst>
      <p:ext uri="{BB962C8B-B14F-4D97-AF65-F5344CB8AC3E}">
        <p14:creationId xmlns:p14="http://schemas.microsoft.com/office/powerpoint/2010/main" val="2455909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10</a:t>
            </a:fld>
            <a:endParaRPr lang="da-DK" dirty="0"/>
          </a:p>
        </p:txBody>
      </p:sp>
    </p:spTree>
    <p:extLst>
      <p:ext uri="{BB962C8B-B14F-4D97-AF65-F5344CB8AC3E}">
        <p14:creationId xmlns:p14="http://schemas.microsoft.com/office/powerpoint/2010/main" val="456437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11</a:t>
            </a:fld>
            <a:endParaRPr lang="da-DK" dirty="0"/>
          </a:p>
        </p:txBody>
      </p:sp>
    </p:spTree>
    <p:extLst>
      <p:ext uri="{BB962C8B-B14F-4D97-AF65-F5344CB8AC3E}">
        <p14:creationId xmlns:p14="http://schemas.microsoft.com/office/powerpoint/2010/main" val="3853152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12</a:t>
            </a:fld>
            <a:endParaRPr lang="da-DK" dirty="0"/>
          </a:p>
        </p:txBody>
      </p:sp>
    </p:spTree>
    <p:extLst>
      <p:ext uri="{BB962C8B-B14F-4D97-AF65-F5344CB8AC3E}">
        <p14:creationId xmlns:p14="http://schemas.microsoft.com/office/powerpoint/2010/main" val="3049658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13</a:t>
            </a:fld>
            <a:endParaRPr lang="da-DK" dirty="0"/>
          </a:p>
        </p:txBody>
      </p:sp>
    </p:spTree>
    <p:extLst>
      <p:ext uri="{BB962C8B-B14F-4D97-AF65-F5344CB8AC3E}">
        <p14:creationId xmlns:p14="http://schemas.microsoft.com/office/powerpoint/2010/main" val="68976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49436F85-577F-4A92-A47F-D540A2BCC821}" type="slidenum">
              <a:rPr lang="da-DK" smtClean="0"/>
              <a:t>14</a:t>
            </a:fld>
            <a:endParaRPr lang="da-DK" dirty="0"/>
          </a:p>
        </p:txBody>
      </p:sp>
    </p:spTree>
    <p:extLst>
      <p:ext uri="{BB962C8B-B14F-4D97-AF65-F5344CB8AC3E}">
        <p14:creationId xmlns:p14="http://schemas.microsoft.com/office/powerpoint/2010/main" val="1741540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15</a:t>
            </a:fld>
            <a:endParaRPr lang="da-DK" dirty="0"/>
          </a:p>
        </p:txBody>
      </p:sp>
    </p:spTree>
    <p:extLst>
      <p:ext uri="{BB962C8B-B14F-4D97-AF65-F5344CB8AC3E}">
        <p14:creationId xmlns:p14="http://schemas.microsoft.com/office/powerpoint/2010/main" val="3390662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16</a:t>
            </a:fld>
            <a:endParaRPr lang="da-DK" dirty="0"/>
          </a:p>
        </p:txBody>
      </p:sp>
    </p:spTree>
    <p:extLst>
      <p:ext uri="{BB962C8B-B14F-4D97-AF65-F5344CB8AC3E}">
        <p14:creationId xmlns:p14="http://schemas.microsoft.com/office/powerpoint/2010/main" val="3989141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17</a:t>
            </a:fld>
            <a:endParaRPr lang="da-DK" dirty="0"/>
          </a:p>
        </p:txBody>
      </p:sp>
    </p:spTree>
    <p:extLst>
      <p:ext uri="{BB962C8B-B14F-4D97-AF65-F5344CB8AC3E}">
        <p14:creationId xmlns:p14="http://schemas.microsoft.com/office/powerpoint/2010/main" val="2407797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18</a:t>
            </a:fld>
            <a:endParaRPr lang="da-DK" dirty="0"/>
          </a:p>
        </p:txBody>
      </p:sp>
    </p:spTree>
    <p:extLst>
      <p:ext uri="{BB962C8B-B14F-4D97-AF65-F5344CB8AC3E}">
        <p14:creationId xmlns:p14="http://schemas.microsoft.com/office/powerpoint/2010/main" val="720347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19</a:t>
            </a:fld>
            <a:endParaRPr lang="da-DK" dirty="0"/>
          </a:p>
        </p:txBody>
      </p:sp>
    </p:spTree>
    <p:extLst>
      <p:ext uri="{BB962C8B-B14F-4D97-AF65-F5344CB8AC3E}">
        <p14:creationId xmlns:p14="http://schemas.microsoft.com/office/powerpoint/2010/main" val="2161655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2</a:t>
            </a:fld>
            <a:endParaRPr lang="da-DK" dirty="0"/>
          </a:p>
        </p:txBody>
      </p:sp>
    </p:spTree>
    <p:extLst>
      <p:ext uri="{BB962C8B-B14F-4D97-AF65-F5344CB8AC3E}">
        <p14:creationId xmlns:p14="http://schemas.microsoft.com/office/powerpoint/2010/main" val="2481154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20</a:t>
            </a:fld>
            <a:endParaRPr lang="da-DK" dirty="0"/>
          </a:p>
        </p:txBody>
      </p:sp>
    </p:spTree>
    <p:extLst>
      <p:ext uri="{BB962C8B-B14F-4D97-AF65-F5344CB8AC3E}">
        <p14:creationId xmlns:p14="http://schemas.microsoft.com/office/powerpoint/2010/main" val="11373267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21</a:t>
            </a:fld>
            <a:endParaRPr lang="da-DK" dirty="0"/>
          </a:p>
        </p:txBody>
      </p:sp>
    </p:spTree>
    <p:extLst>
      <p:ext uri="{BB962C8B-B14F-4D97-AF65-F5344CB8AC3E}">
        <p14:creationId xmlns:p14="http://schemas.microsoft.com/office/powerpoint/2010/main" val="489774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22</a:t>
            </a:fld>
            <a:endParaRPr lang="da-DK" dirty="0"/>
          </a:p>
        </p:txBody>
      </p:sp>
    </p:spTree>
    <p:extLst>
      <p:ext uri="{BB962C8B-B14F-4D97-AF65-F5344CB8AC3E}">
        <p14:creationId xmlns:p14="http://schemas.microsoft.com/office/powerpoint/2010/main" val="795704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23</a:t>
            </a:fld>
            <a:endParaRPr lang="da-DK" dirty="0"/>
          </a:p>
        </p:txBody>
      </p:sp>
    </p:spTree>
    <p:extLst>
      <p:ext uri="{BB962C8B-B14F-4D97-AF65-F5344CB8AC3E}">
        <p14:creationId xmlns:p14="http://schemas.microsoft.com/office/powerpoint/2010/main" val="2190473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24</a:t>
            </a:fld>
            <a:endParaRPr lang="da-DK" dirty="0"/>
          </a:p>
        </p:txBody>
      </p:sp>
    </p:spTree>
    <p:extLst>
      <p:ext uri="{BB962C8B-B14F-4D97-AF65-F5344CB8AC3E}">
        <p14:creationId xmlns:p14="http://schemas.microsoft.com/office/powerpoint/2010/main" val="39263122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25</a:t>
            </a:fld>
            <a:endParaRPr lang="da-DK" dirty="0"/>
          </a:p>
        </p:txBody>
      </p:sp>
    </p:spTree>
    <p:extLst>
      <p:ext uri="{BB962C8B-B14F-4D97-AF65-F5344CB8AC3E}">
        <p14:creationId xmlns:p14="http://schemas.microsoft.com/office/powerpoint/2010/main" val="32037398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26</a:t>
            </a:fld>
            <a:endParaRPr lang="da-DK" dirty="0"/>
          </a:p>
        </p:txBody>
      </p:sp>
    </p:spTree>
    <p:extLst>
      <p:ext uri="{BB962C8B-B14F-4D97-AF65-F5344CB8AC3E}">
        <p14:creationId xmlns:p14="http://schemas.microsoft.com/office/powerpoint/2010/main" val="30182667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27</a:t>
            </a:fld>
            <a:endParaRPr lang="da-DK" dirty="0"/>
          </a:p>
        </p:txBody>
      </p:sp>
    </p:spTree>
    <p:extLst>
      <p:ext uri="{BB962C8B-B14F-4D97-AF65-F5344CB8AC3E}">
        <p14:creationId xmlns:p14="http://schemas.microsoft.com/office/powerpoint/2010/main" val="20333272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28</a:t>
            </a:fld>
            <a:endParaRPr lang="da-DK" dirty="0"/>
          </a:p>
        </p:txBody>
      </p:sp>
    </p:spTree>
    <p:extLst>
      <p:ext uri="{BB962C8B-B14F-4D97-AF65-F5344CB8AC3E}">
        <p14:creationId xmlns:p14="http://schemas.microsoft.com/office/powerpoint/2010/main" val="8344483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29</a:t>
            </a:fld>
            <a:endParaRPr lang="da-DK" dirty="0"/>
          </a:p>
        </p:txBody>
      </p:sp>
    </p:spTree>
    <p:extLst>
      <p:ext uri="{BB962C8B-B14F-4D97-AF65-F5344CB8AC3E}">
        <p14:creationId xmlns:p14="http://schemas.microsoft.com/office/powerpoint/2010/main" val="1327168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3</a:t>
            </a:fld>
            <a:endParaRPr lang="da-DK" dirty="0"/>
          </a:p>
        </p:txBody>
      </p:sp>
    </p:spTree>
    <p:extLst>
      <p:ext uri="{BB962C8B-B14F-4D97-AF65-F5344CB8AC3E}">
        <p14:creationId xmlns:p14="http://schemas.microsoft.com/office/powerpoint/2010/main" val="26740324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30</a:t>
            </a:fld>
            <a:endParaRPr lang="da-DK" dirty="0"/>
          </a:p>
        </p:txBody>
      </p:sp>
    </p:spTree>
    <p:extLst>
      <p:ext uri="{BB962C8B-B14F-4D97-AF65-F5344CB8AC3E}">
        <p14:creationId xmlns:p14="http://schemas.microsoft.com/office/powerpoint/2010/main" val="6336261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31</a:t>
            </a:fld>
            <a:endParaRPr lang="da-DK" dirty="0"/>
          </a:p>
        </p:txBody>
      </p:sp>
    </p:spTree>
    <p:extLst>
      <p:ext uri="{BB962C8B-B14F-4D97-AF65-F5344CB8AC3E}">
        <p14:creationId xmlns:p14="http://schemas.microsoft.com/office/powerpoint/2010/main" val="23444953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32</a:t>
            </a:fld>
            <a:endParaRPr lang="da-DK" dirty="0"/>
          </a:p>
        </p:txBody>
      </p:sp>
    </p:spTree>
    <p:extLst>
      <p:ext uri="{BB962C8B-B14F-4D97-AF65-F5344CB8AC3E}">
        <p14:creationId xmlns:p14="http://schemas.microsoft.com/office/powerpoint/2010/main" val="36713089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33</a:t>
            </a:fld>
            <a:endParaRPr lang="da-DK" dirty="0"/>
          </a:p>
        </p:txBody>
      </p:sp>
    </p:spTree>
    <p:extLst>
      <p:ext uri="{BB962C8B-B14F-4D97-AF65-F5344CB8AC3E}">
        <p14:creationId xmlns:p14="http://schemas.microsoft.com/office/powerpoint/2010/main" val="36836222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34</a:t>
            </a:fld>
            <a:endParaRPr lang="da-DK" dirty="0"/>
          </a:p>
        </p:txBody>
      </p:sp>
    </p:spTree>
    <p:extLst>
      <p:ext uri="{BB962C8B-B14F-4D97-AF65-F5344CB8AC3E}">
        <p14:creationId xmlns:p14="http://schemas.microsoft.com/office/powerpoint/2010/main" val="5321477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35</a:t>
            </a:fld>
            <a:endParaRPr lang="da-DK" dirty="0"/>
          </a:p>
        </p:txBody>
      </p:sp>
    </p:spTree>
    <p:extLst>
      <p:ext uri="{BB962C8B-B14F-4D97-AF65-F5344CB8AC3E}">
        <p14:creationId xmlns:p14="http://schemas.microsoft.com/office/powerpoint/2010/main" val="30141849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36</a:t>
            </a:fld>
            <a:endParaRPr lang="da-DK" dirty="0"/>
          </a:p>
        </p:txBody>
      </p:sp>
    </p:spTree>
    <p:extLst>
      <p:ext uri="{BB962C8B-B14F-4D97-AF65-F5344CB8AC3E}">
        <p14:creationId xmlns:p14="http://schemas.microsoft.com/office/powerpoint/2010/main" val="23323906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37</a:t>
            </a:fld>
            <a:endParaRPr lang="da-DK" dirty="0"/>
          </a:p>
        </p:txBody>
      </p:sp>
    </p:spTree>
    <p:extLst>
      <p:ext uri="{BB962C8B-B14F-4D97-AF65-F5344CB8AC3E}">
        <p14:creationId xmlns:p14="http://schemas.microsoft.com/office/powerpoint/2010/main" val="4471874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38</a:t>
            </a:fld>
            <a:endParaRPr lang="da-DK" dirty="0"/>
          </a:p>
        </p:txBody>
      </p:sp>
    </p:spTree>
    <p:extLst>
      <p:ext uri="{BB962C8B-B14F-4D97-AF65-F5344CB8AC3E}">
        <p14:creationId xmlns:p14="http://schemas.microsoft.com/office/powerpoint/2010/main" val="30986793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39</a:t>
            </a:fld>
            <a:endParaRPr lang="da-DK" dirty="0"/>
          </a:p>
        </p:txBody>
      </p:sp>
    </p:spTree>
    <p:extLst>
      <p:ext uri="{BB962C8B-B14F-4D97-AF65-F5344CB8AC3E}">
        <p14:creationId xmlns:p14="http://schemas.microsoft.com/office/powerpoint/2010/main" val="3418865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4</a:t>
            </a:fld>
            <a:endParaRPr lang="da-DK" dirty="0"/>
          </a:p>
        </p:txBody>
      </p:sp>
    </p:spTree>
    <p:extLst>
      <p:ext uri="{BB962C8B-B14F-4D97-AF65-F5344CB8AC3E}">
        <p14:creationId xmlns:p14="http://schemas.microsoft.com/office/powerpoint/2010/main" val="18153269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40</a:t>
            </a:fld>
            <a:endParaRPr lang="da-DK" dirty="0"/>
          </a:p>
        </p:txBody>
      </p:sp>
    </p:spTree>
    <p:extLst>
      <p:ext uri="{BB962C8B-B14F-4D97-AF65-F5344CB8AC3E}">
        <p14:creationId xmlns:p14="http://schemas.microsoft.com/office/powerpoint/2010/main" val="37562117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41</a:t>
            </a:fld>
            <a:endParaRPr lang="da-DK" dirty="0"/>
          </a:p>
        </p:txBody>
      </p:sp>
    </p:spTree>
    <p:extLst>
      <p:ext uri="{BB962C8B-B14F-4D97-AF65-F5344CB8AC3E}">
        <p14:creationId xmlns:p14="http://schemas.microsoft.com/office/powerpoint/2010/main" val="42588605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42</a:t>
            </a:fld>
            <a:endParaRPr lang="da-DK" dirty="0"/>
          </a:p>
        </p:txBody>
      </p:sp>
    </p:spTree>
    <p:extLst>
      <p:ext uri="{BB962C8B-B14F-4D97-AF65-F5344CB8AC3E}">
        <p14:creationId xmlns:p14="http://schemas.microsoft.com/office/powerpoint/2010/main" val="11322957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43</a:t>
            </a:fld>
            <a:endParaRPr lang="da-DK" dirty="0"/>
          </a:p>
        </p:txBody>
      </p:sp>
    </p:spTree>
    <p:extLst>
      <p:ext uri="{BB962C8B-B14F-4D97-AF65-F5344CB8AC3E}">
        <p14:creationId xmlns:p14="http://schemas.microsoft.com/office/powerpoint/2010/main" val="36416681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44</a:t>
            </a:fld>
            <a:endParaRPr lang="da-DK" dirty="0"/>
          </a:p>
        </p:txBody>
      </p:sp>
    </p:spTree>
    <p:extLst>
      <p:ext uri="{BB962C8B-B14F-4D97-AF65-F5344CB8AC3E}">
        <p14:creationId xmlns:p14="http://schemas.microsoft.com/office/powerpoint/2010/main" val="10635136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45</a:t>
            </a:fld>
            <a:endParaRPr lang="da-DK" dirty="0"/>
          </a:p>
        </p:txBody>
      </p:sp>
    </p:spTree>
    <p:extLst>
      <p:ext uri="{BB962C8B-B14F-4D97-AF65-F5344CB8AC3E}">
        <p14:creationId xmlns:p14="http://schemas.microsoft.com/office/powerpoint/2010/main" val="1049448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5</a:t>
            </a:fld>
            <a:endParaRPr lang="da-DK" dirty="0"/>
          </a:p>
        </p:txBody>
      </p:sp>
    </p:spTree>
    <p:extLst>
      <p:ext uri="{BB962C8B-B14F-4D97-AF65-F5344CB8AC3E}">
        <p14:creationId xmlns:p14="http://schemas.microsoft.com/office/powerpoint/2010/main" val="1644640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6</a:t>
            </a:fld>
            <a:endParaRPr lang="da-DK" dirty="0"/>
          </a:p>
        </p:txBody>
      </p:sp>
    </p:spTree>
    <p:extLst>
      <p:ext uri="{BB962C8B-B14F-4D97-AF65-F5344CB8AC3E}">
        <p14:creationId xmlns:p14="http://schemas.microsoft.com/office/powerpoint/2010/main" val="1093053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7</a:t>
            </a:fld>
            <a:endParaRPr lang="da-DK" dirty="0"/>
          </a:p>
        </p:txBody>
      </p:sp>
    </p:spTree>
    <p:extLst>
      <p:ext uri="{BB962C8B-B14F-4D97-AF65-F5344CB8AC3E}">
        <p14:creationId xmlns:p14="http://schemas.microsoft.com/office/powerpoint/2010/main" val="1105156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8</a:t>
            </a:fld>
            <a:endParaRPr lang="da-DK" dirty="0"/>
          </a:p>
        </p:txBody>
      </p:sp>
    </p:spTree>
    <p:extLst>
      <p:ext uri="{BB962C8B-B14F-4D97-AF65-F5344CB8AC3E}">
        <p14:creationId xmlns:p14="http://schemas.microsoft.com/office/powerpoint/2010/main" val="339972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9</a:t>
            </a:fld>
            <a:endParaRPr lang="da-DK" dirty="0"/>
          </a:p>
        </p:txBody>
      </p:sp>
    </p:spTree>
    <p:extLst>
      <p:ext uri="{BB962C8B-B14F-4D97-AF65-F5344CB8AC3E}">
        <p14:creationId xmlns:p14="http://schemas.microsoft.com/office/powerpoint/2010/main" val="18141527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hyperlink" Target="http://www.designguide.ku.dk/ku/skabeloner/powerpoint/praesentationer/" TargetMode="External"/><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image.ku.dk/lightbox/211/13407586855728741badb20/"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billede stor venstre">
    <p:spTree>
      <p:nvGrpSpPr>
        <p:cNvPr id="1" name=""/>
        <p:cNvGrpSpPr/>
        <p:nvPr/>
      </p:nvGrpSpPr>
      <p:grpSpPr>
        <a:xfrm>
          <a:off x="0" y="0"/>
          <a:ext cx="0" cy="0"/>
          <a:chOff x="0" y="0"/>
          <a:chExt cx="0" cy="0"/>
        </a:xfrm>
      </p:grpSpPr>
      <p:sp>
        <p:nvSpPr>
          <p:cNvPr id="10" name="Pladsholder til billede 9"/>
          <p:cNvSpPr>
            <a:spLocks noGrp="1"/>
          </p:cNvSpPr>
          <p:nvPr>
            <p:ph type="pic" sz="quarter" idx="14" hasCustomPrompt="1"/>
          </p:nvPr>
        </p:nvSpPr>
        <p:spPr>
          <a:xfrm>
            <a:off x="0" y="0"/>
            <a:ext cx="12192000" cy="6858000"/>
          </a:xfrm>
          <a:blipFill>
            <a:blip r:embed="rId2"/>
            <a:stretch>
              <a:fillRect/>
            </a:stretch>
          </a:blipFill>
        </p:spPr>
        <p:txBody>
          <a:bodyPr lIns="6408000" tIns="360000" anchor="ctr" anchorCtr="0"/>
          <a:lstStyle>
            <a:lvl1pPr marL="0" indent="0" algn="l">
              <a:buNone/>
              <a:defRPr sz="3200" baseline="0">
                <a:solidFill>
                  <a:schemeClr val="bg1"/>
                </a:solidFill>
                <a:sym typeface="Wingdings" panose="05000000000000000000" pitchFamily="2" charset="2"/>
              </a:defRPr>
            </a:lvl1pPr>
          </a:lstStyle>
          <a:p>
            <a:r>
              <a:rPr lang="da-DK" dirty="0"/>
              <a:t> Klik på ikonet, hvis du vil udskifte billedet</a:t>
            </a:r>
          </a:p>
        </p:txBody>
      </p:sp>
      <p:sp>
        <p:nvSpPr>
          <p:cNvPr id="2" name="Titel 2"/>
          <p:cNvSpPr>
            <a:spLocks noGrp="1"/>
          </p:cNvSpPr>
          <p:nvPr>
            <p:ph type="ctrTitle"/>
          </p:nvPr>
        </p:nvSpPr>
        <p:spPr>
          <a:xfrm>
            <a:off x="0" y="691815"/>
            <a:ext cx="5959476" cy="5474035"/>
          </a:xfrm>
          <a:blipFill>
            <a:blip r:embed="rId3"/>
            <a:stretch>
              <a:fillRect/>
            </a:stretch>
          </a:blipFill>
        </p:spPr>
        <p:txBody>
          <a:bodyPr lIns="540000" tIns="468000" rIns="360000" bIns="3384000" anchor="b" anchorCtr="0">
            <a:noAutofit/>
          </a:bodyPr>
          <a:lstStyle>
            <a:lvl1pPr algn="l">
              <a:lnSpc>
                <a:spcPts val="4000"/>
              </a:lnSpc>
              <a:defRPr sz="3600">
                <a:solidFill>
                  <a:schemeClr val="bg1"/>
                </a:solidFill>
              </a:defRPr>
            </a:lvl1pPr>
          </a:lstStyle>
          <a:p>
            <a:r>
              <a:rPr lang="en-US"/>
              <a:t>Click to edit Master title style</a:t>
            </a:r>
            <a:endParaRPr lang="da-DK" dirty="0"/>
          </a:p>
        </p:txBody>
      </p:sp>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9610733C-9034-4EF1-A134-C713BE098F55}" type="datetime1">
              <a:rPr lang="da-DK" smtClean="0"/>
              <a:t>16-09-2020</a:t>
            </a:fld>
            <a:endParaRPr lang="da-DK"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da-DK" smtClean="0"/>
              <a:pPr/>
              <a:t>‹#›</a:t>
            </a:fld>
            <a:endParaRPr lang="da-DK" dirty="0"/>
          </a:p>
        </p:txBody>
      </p:sp>
      <p:sp>
        <p:nvSpPr>
          <p:cNvPr id="11" name="Pladsholder til tekst 14"/>
          <p:cNvSpPr>
            <a:spLocks noGrp="1"/>
          </p:cNvSpPr>
          <p:nvPr>
            <p:ph type="body" sz="quarter" idx="13" hasCustomPrompt="1"/>
          </p:nvPr>
        </p:nvSpPr>
        <p:spPr>
          <a:xfrm>
            <a:off x="588962" y="4053600"/>
            <a:ext cx="4946650" cy="899766"/>
          </a:xfrm>
        </p:spPr>
        <p:txBody>
          <a:bodyPr rIns="0">
            <a:noAutofit/>
          </a:bodyPr>
          <a:lstStyle>
            <a:lvl1pPr marL="0" indent="0">
              <a:lnSpc>
                <a:spcPct val="100000"/>
              </a:lnSpc>
              <a:spcBef>
                <a:spcPts val="0"/>
              </a:spcBef>
              <a:buNone/>
              <a:defRPr sz="1800" baseline="0"/>
            </a:lvl1pPr>
          </a:lstStyle>
          <a:p>
            <a:pPr lvl="0"/>
            <a:r>
              <a:rPr lang="da-DK" dirty="0"/>
              <a:t>Navn på oplægsholder, KU-enhed, sted og dato</a:t>
            </a:r>
          </a:p>
        </p:txBody>
      </p:sp>
      <p:sp>
        <p:nvSpPr>
          <p:cNvPr id="9" name="Undertitel 2"/>
          <p:cNvSpPr>
            <a:spLocks noGrp="1"/>
          </p:cNvSpPr>
          <p:nvPr>
            <p:ph type="subTitle" idx="1" hasCustomPrompt="1"/>
          </p:nvPr>
        </p:nvSpPr>
        <p:spPr>
          <a:xfrm>
            <a:off x="588962" y="3007285"/>
            <a:ext cx="4946649" cy="726435"/>
          </a:xfrm>
        </p:spPr>
        <p:txBody>
          <a:bodyPr rIns="0">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undertitel</a:t>
            </a:r>
          </a:p>
        </p:txBody>
      </p:sp>
      <p:sp>
        <p:nvSpPr>
          <p:cNvPr id="12" name="Titel 1"/>
          <p:cNvSpPr>
            <a:spLocks noGrp="1"/>
          </p:cNvSpPr>
          <p:nvPr>
            <p:ph type="body" sz="quarter" idx="15" hasCustomPrompt="1"/>
          </p:nvPr>
        </p:nvSpPr>
        <p:spPr>
          <a:xfrm>
            <a:off x="587375" y="1020200"/>
            <a:ext cx="4946649" cy="1345417"/>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3829081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og billede ">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588963" y="1635125"/>
            <a:ext cx="11012487" cy="4675188"/>
          </a:xfrm>
          <a:blipFill>
            <a:blip r:embed="rId2"/>
            <a:stretch>
              <a:fillRect/>
            </a:stretch>
          </a:blipFill>
        </p:spPr>
        <p:txBody>
          <a:bodyPr lIns="0" tIns="2304000" rIns="0" anchor="t" anchorCtr="0"/>
          <a:lstStyle>
            <a:lvl1pPr marL="0" indent="0" algn="ctr">
              <a:buNone/>
              <a:defRPr sz="3200" baseline="0">
                <a:solidFill>
                  <a:schemeClr val="bg1"/>
                </a:solidFill>
                <a:sym typeface="Wingdings" panose="05000000000000000000" pitchFamily="2" charset="2"/>
              </a:defRPr>
            </a:lvl1pPr>
          </a:lstStyle>
          <a:p>
            <a:r>
              <a:rPr lang="da-DK" dirty="0"/>
              <a:t>Klik på ikonet, hvis du vil udskifte billedet </a:t>
            </a:r>
          </a:p>
        </p:txBody>
      </p:sp>
      <p:sp>
        <p:nvSpPr>
          <p:cNvPr id="2" name="Titel 1"/>
          <p:cNvSpPr>
            <a:spLocks noGrp="1"/>
          </p:cNvSpPr>
          <p:nvPr>
            <p:ph type="title" hasCustomPrompt="1"/>
          </p:nvPr>
        </p:nvSpPr>
        <p:spPr>
          <a:xfrm>
            <a:off x="588964" y="620712"/>
            <a:ext cx="11012486" cy="865187"/>
          </a:xfrm>
        </p:spPr>
        <p:txBody>
          <a:bodyPr/>
          <a:lstStyle/>
          <a:p>
            <a:r>
              <a:rPr lang="da-DK" dirty="0"/>
              <a:t>Klik for at tilføje overskrift</a:t>
            </a:r>
          </a:p>
        </p:txBody>
      </p:sp>
      <p:sp>
        <p:nvSpPr>
          <p:cNvPr id="5" name="Pladsholder til dato 4"/>
          <p:cNvSpPr>
            <a:spLocks noGrp="1"/>
          </p:cNvSpPr>
          <p:nvPr>
            <p:ph type="dt" sz="half" idx="10"/>
          </p:nvPr>
        </p:nvSpPr>
        <p:spPr/>
        <p:txBody>
          <a:bodyPr/>
          <a:lstStyle/>
          <a:p>
            <a:fld id="{B15854C8-09F9-49F3-9200-F6E55E50E9FD}" type="datetime1">
              <a:rPr lang="da-DK" smtClean="0"/>
              <a:t>16-09-2020</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3619167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lle tekstlabel højre og billede ">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1"/>
            <a:ext cx="12192000" cy="6523149"/>
          </a:xfrm>
          <a:blipFill>
            <a:blip r:embed="rId2"/>
            <a:stretch>
              <a:fillRect/>
            </a:stretch>
          </a:blipFill>
        </p:spPr>
        <p:txBody>
          <a:bodyPr lIns="0" tIns="360000" rIns="6408000" anchor="ctr" anchorCtr="0"/>
          <a:lstStyle>
            <a:lvl1pPr marL="0" indent="0" algn="r">
              <a:buNone/>
              <a:defRPr sz="3200" baseline="0">
                <a:solidFill>
                  <a:schemeClr val="tx1"/>
                </a:solidFill>
                <a:sym typeface="Wingdings" panose="05000000000000000000" pitchFamily="2" charset="2"/>
              </a:defRPr>
            </a:lvl1pPr>
          </a:lstStyle>
          <a:p>
            <a:r>
              <a:rPr lang="da-DK" dirty="0"/>
              <a:t>Klik på ikonet, hvis du vil udskifte billedet  </a:t>
            </a:r>
          </a:p>
        </p:txBody>
      </p:sp>
      <p:sp>
        <p:nvSpPr>
          <p:cNvPr id="2" name="Titel 1"/>
          <p:cNvSpPr>
            <a:spLocks noGrp="1"/>
          </p:cNvSpPr>
          <p:nvPr>
            <p:ph type="title" hasCustomPrompt="1"/>
          </p:nvPr>
        </p:nvSpPr>
        <p:spPr>
          <a:xfrm>
            <a:off x="6243638" y="4903567"/>
            <a:ext cx="5948362" cy="1398808"/>
          </a:xfrm>
          <a:solidFill>
            <a:srgbClr val="A31D20">
              <a:alpha val="95000"/>
            </a:srgbClr>
          </a:solidFill>
        </p:spPr>
        <p:txBody>
          <a:bodyPr lIns="252000" tIns="144000" rIns="540000" bIns="144000" anchor="t" anchorCtr="0"/>
          <a:lstStyle>
            <a:lvl1pPr marL="0" marR="0" indent="0" algn="l" defTabSz="914400" rtl="0" eaLnBrk="1" fontAlgn="auto" latinLnBrk="0" hangingPunct="1">
              <a:lnSpc>
                <a:spcPct val="100000"/>
              </a:lnSpc>
              <a:spcBef>
                <a:spcPct val="0"/>
              </a:spcBef>
              <a:spcAft>
                <a:spcPts val="0"/>
              </a:spcAft>
              <a:buClrTx/>
              <a:buSzTx/>
              <a:buFontTx/>
              <a:buNone/>
              <a:tabLst/>
              <a:defRPr sz="2400">
                <a:solidFill>
                  <a:schemeClr val="bg1"/>
                </a:solidFill>
              </a:defRPr>
            </a:lvl1pPr>
          </a:lstStyle>
          <a:p>
            <a:r>
              <a:rPr lang="da-DK" dirty="0"/>
              <a:t>Klik for at tilføje tekst </a:t>
            </a:r>
          </a:p>
        </p:txBody>
      </p:sp>
      <p:sp>
        <p:nvSpPr>
          <p:cNvPr id="4" name="Pladsholder til dato 3"/>
          <p:cNvSpPr>
            <a:spLocks noGrp="1"/>
          </p:cNvSpPr>
          <p:nvPr>
            <p:ph type="dt" sz="half" idx="10"/>
          </p:nvPr>
        </p:nvSpPr>
        <p:spPr/>
        <p:txBody>
          <a:bodyPr/>
          <a:lstStyle/>
          <a:p>
            <a:fld id="{68CF2C5F-F0E5-452B-A2F2-3EA33BA229B5}" type="datetime1">
              <a:rPr lang="da-DK" smtClean="0"/>
              <a:t>16-09-2020</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2560550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lle tekstlabel venstre og billede">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1"/>
            <a:ext cx="12192000" cy="6523149"/>
          </a:xfrm>
          <a:blipFill>
            <a:blip r:embed="rId2"/>
            <a:stretch>
              <a:fillRect/>
            </a:stretch>
          </a:blipFill>
        </p:spPr>
        <p:txBody>
          <a:bodyPr lIns="0" tIns="360000" rIns="6408000" anchor="ctr" anchorCtr="0"/>
          <a:lstStyle>
            <a:lvl1pPr marL="0" indent="0" algn="r">
              <a:buNone/>
              <a:defRPr sz="3200" baseline="0">
                <a:solidFill>
                  <a:schemeClr val="bg1"/>
                </a:solidFill>
                <a:sym typeface="Wingdings" panose="05000000000000000000" pitchFamily="2" charset="2"/>
              </a:defRPr>
            </a:lvl1pPr>
          </a:lstStyle>
          <a:p>
            <a:r>
              <a:rPr lang="da-DK" dirty="0"/>
              <a:t>Klik på ikonet, hvis du vil udskifte billedet  </a:t>
            </a:r>
          </a:p>
        </p:txBody>
      </p:sp>
      <p:sp>
        <p:nvSpPr>
          <p:cNvPr id="2" name="Titel 1"/>
          <p:cNvSpPr>
            <a:spLocks noGrp="1"/>
          </p:cNvSpPr>
          <p:nvPr>
            <p:ph type="title" hasCustomPrompt="1"/>
          </p:nvPr>
        </p:nvSpPr>
        <p:spPr>
          <a:xfrm>
            <a:off x="0" y="4903567"/>
            <a:ext cx="5948362" cy="1398808"/>
          </a:xfrm>
          <a:solidFill>
            <a:srgbClr val="A31D20">
              <a:alpha val="95000"/>
            </a:srgbClr>
          </a:solidFill>
        </p:spPr>
        <p:txBody>
          <a:bodyPr lIns="576000" tIns="144000" rIns="252000" bIns="144000" anchor="t" anchorCtr="0"/>
          <a:lstStyle>
            <a:lvl1pPr marL="0" marR="0" indent="0" algn="l" defTabSz="914400" rtl="0" eaLnBrk="1" fontAlgn="auto" latinLnBrk="0" hangingPunct="1">
              <a:lnSpc>
                <a:spcPct val="100000"/>
              </a:lnSpc>
              <a:spcBef>
                <a:spcPct val="0"/>
              </a:spcBef>
              <a:spcAft>
                <a:spcPts val="0"/>
              </a:spcAft>
              <a:buClrTx/>
              <a:buSzTx/>
              <a:buFontTx/>
              <a:buNone/>
              <a:tabLst/>
              <a:defRPr sz="2400">
                <a:solidFill>
                  <a:schemeClr val="bg1"/>
                </a:solidFill>
              </a:defRPr>
            </a:lvl1pPr>
          </a:lstStyle>
          <a:p>
            <a:r>
              <a:rPr lang="da-DK" dirty="0"/>
              <a:t>Klik for at tilføje tekst</a:t>
            </a:r>
            <a:r>
              <a:rPr lang="da-DK" sz="2400" spc="100" dirty="0">
                <a:solidFill>
                  <a:schemeClr val="bg1"/>
                </a:solidFill>
                <a:latin typeface="+mj-lt"/>
                <a:cs typeface="Microsoft New Tai Lue"/>
              </a:rPr>
              <a:t/>
            </a:r>
            <a:br>
              <a:rPr lang="da-DK" sz="2400" spc="100" dirty="0">
                <a:solidFill>
                  <a:schemeClr val="bg1"/>
                </a:solidFill>
                <a:latin typeface="+mj-lt"/>
                <a:cs typeface="Microsoft New Tai Lue"/>
              </a:rPr>
            </a:br>
            <a:r>
              <a:rPr lang="da-DK" dirty="0"/>
              <a:t> </a:t>
            </a:r>
          </a:p>
        </p:txBody>
      </p:sp>
      <p:sp>
        <p:nvSpPr>
          <p:cNvPr id="4" name="Pladsholder til dato 3"/>
          <p:cNvSpPr>
            <a:spLocks noGrp="1"/>
          </p:cNvSpPr>
          <p:nvPr>
            <p:ph type="dt" sz="half" idx="10"/>
          </p:nvPr>
        </p:nvSpPr>
        <p:spPr/>
        <p:txBody>
          <a:bodyPr/>
          <a:lstStyle/>
          <a:p>
            <a:fld id="{27446445-93A7-4948-90C3-5E545867631D}" type="datetime1">
              <a:rPr lang="da-DK" smtClean="0"/>
              <a:t>16-09-2020</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1094560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or tekstlabel højre og billede ">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1"/>
            <a:ext cx="12192000" cy="6523149"/>
          </a:xfrm>
          <a:blipFill>
            <a:blip r:embed="rId2"/>
            <a:stretch>
              <a:fillRect/>
            </a:stretch>
          </a:blipFill>
        </p:spPr>
        <p:txBody>
          <a:bodyPr lIns="0" tIns="360000" rIns="6408000" anchor="ctr" anchorCtr="0"/>
          <a:lstStyle>
            <a:lvl1pPr marL="0" indent="0" algn="r">
              <a:buNone/>
              <a:defRPr sz="3200" baseline="0">
                <a:sym typeface="Wingdings" panose="05000000000000000000" pitchFamily="2" charset="2"/>
              </a:defRPr>
            </a:lvl1pPr>
          </a:lstStyle>
          <a:p>
            <a:r>
              <a:rPr lang="da-DK" dirty="0"/>
              <a:t>Klik på ikonet, hvis du vil udskifte billedet  </a:t>
            </a:r>
          </a:p>
        </p:txBody>
      </p:sp>
      <p:sp>
        <p:nvSpPr>
          <p:cNvPr id="4" name="Pladsholder til dato 3"/>
          <p:cNvSpPr>
            <a:spLocks noGrp="1"/>
          </p:cNvSpPr>
          <p:nvPr>
            <p:ph type="dt" sz="half" idx="10"/>
          </p:nvPr>
        </p:nvSpPr>
        <p:spPr/>
        <p:txBody>
          <a:bodyPr/>
          <a:lstStyle/>
          <a:p>
            <a:fld id="{024DFD51-CB30-4E30-94A9-3C7B4B0535D6}" type="datetime1">
              <a:rPr lang="da-DK" smtClean="0"/>
              <a:t>16-09-2020</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10" name="Pladsholder til tekst 9"/>
          <p:cNvSpPr>
            <a:spLocks noGrp="1"/>
          </p:cNvSpPr>
          <p:nvPr>
            <p:ph type="body" sz="quarter" idx="15" hasCustomPrompt="1"/>
          </p:nvPr>
        </p:nvSpPr>
        <p:spPr>
          <a:xfrm>
            <a:off x="6243638" y="2036763"/>
            <a:ext cx="5948362" cy="4265612"/>
          </a:xfrm>
          <a:solidFill>
            <a:schemeClr val="accent1">
              <a:alpha val="95000"/>
            </a:schemeClr>
          </a:solidFill>
        </p:spPr>
        <p:txBody>
          <a:bodyPr lIns="252000" tIns="144000" rIns="540000" bIns="144000"/>
          <a:lstStyle>
            <a:lvl1pPr marL="0" indent="0">
              <a:buNone/>
              <a:defRPr>
                <a:solidFill>
                  <a:schemeClr val="bg1"/>
                </a:solidFill>
              </a:defRPr>
            </a:lvl1pPr>
            <a:lvl2pPr marL="719138" indent="-357188">
              <a:defRPr>
                <a:solidFill>
                  <a:schemeClr val="bg1"/>
                </a:solidFill>
              </a:defRPr>
            </a:lvl2pPr>
            <a:lvl3pPr marL="719138" indent="-358775">
              <a:defRPr>
                <a:solidFill>
                  <a:schemeClr val="bg1"/>
                </a:solidFill>
              </a:defRPr>
            </a:lvl3pPr>
            <a:lvl4pPr marL="719138" indent="-358775">
              <a:defRPr>
                <a:solidFill>
                  <a:schemeClr val="bg1"/>
                </a:solidFill>
              </a:defRPr>
            </a:lvl4pPr>
            <a:lvl5pPr marL="719138" indent="-358775">
              <a:defRPr>
                <a:solidFill>
                  <a:schemeClr val="bg1"/>
                </a:solidFill>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758010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 tekstlabel venstre og billede ">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1"/>
            <a:ext cx="12192000" cy="6523149"/>
          </a:xfrm>
          <a:blipFill>
            <a:blip r:embed="rId2"/>
            <a:stretch>
              <a:fillRect/>
            </a:stretch>
          </a:blipFill>
        </p:spPr>
        <p:txBody>
          <a:bodyPr lIns="6408000" tIns="360000" rIns="0" anchor="ctr" anchorCtr="0"/>
          <a:lstStyle>
            <a:lvl1pPr marL="0" indent="0" algn="l">
              <a:buNone/>
              <a:defRPr sz="3200" baseline="0">
                <a:solidFill>
                  <a:schemeClr val="bg1"/>
                </a:solidFill>
                <a:sym typeface="Wingdings" panose="05000000000000000000" pitchFamily="2" charset="2"/>
              </a:defRPr>
            </a:lvl1pPr>
          </a:lstStyle>
          <a:p>
            <a:r>
              <a:rPr lang="da-DK" dirty="0"/>
              <a:t> Klik på ikonet, hvis </a:t>
            </a:r>
            <a:br>
              <a:rPr lang="da-DK" dirty="0"/>
            </a:br>
            <a:r>
              <a:rPr lang="da-DK" dirty="0"/>
              <a:t>du vil udskifte billedet</a:t>
            </a:r>
          </a:p>
        </p:txBody>
      </p:sp>
      <p:sp>
        <p:nvSpPr>
          <p:cNvPr id="4" name="Pladsholder til dato 3"/>
          <p:cNvSpPr>
            <a:spLocks noGrp="1"/>
          </p:cNvSpPr>
          <p:nvPr>
            <p:ph type="dt" sz="half" idx="10"/>
          </p:nvPr>
        </p:nvSpPr>
        <p:spPr/>
        <p:txBody>
          <a:bodyPr/>
          <a:lstStyle/>
          <a:p>
            <a:fld id="{C8EE4329-2AA9-435B-BDB4-F4C3408B6DCE}" type="datetime1">
              <a:rPr lang="da-DK" smtClean="0"/>
              <a:t>16-09-2020</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8" name="Pladsholder til tekst 9"/>
          <p:cNvSpPr>
            <a:spLocks noGrp="1"/>
          </p:cNvSpPr>
          <p:nvPr>
            <p:ph type="body" sz="quarter" idx="15" hasCustomPrompt="1"/>
          </p:nvPr>
        </p:nvSpPr>
        <p:spPr>
          <a:xfrm>
            <a:off x="0" y="2036763"/>
            <a:ext cx="5948362" cy="4265612"/>
          </a:xfrm>
          <a:solidFill>
            <a:schemeClr val="accent1">
              <a:alpha val="95000"/>
            </a:schemeClr>
          </a:solidFill>
        </p:spPr>
        <p:txBody>
          <a:bodyPr lIns="576000" tIns="144000" rIns="252000" bIns="144000"/>
          <a:lstStyle>
            <a:lvl1pPr marL="0" indent="0">
              <a:buNone/>
              <a:defRPr>
                <a:solidFill>
                  <a:schemeClr val="bg1"/>
                </a:solidFill>
              </a:defRPr>
            </a:lvl1pPr>
            <a:lvl2pPr marL="719138" indent="-358775">
              <a:defRPr>
                <a:solidFill>
                  <a:schemeClr val="bg1"/>
                </a:solidFill>
              </a:defRPr>
            </a:lvl2pPr>
            <a:lvl3pPr marL="719138" indent="-358775">
              <a:defRPr>
                <a:solidFill>
                  <a:schemeClr val="bg1"/>
                </a:solidFill>
              </a:defRPr>
            </a:lvl3pPr>
            <a:lvl4pPr marL="719138" indent="-358775">
              <a:defRPr>
                <a:solidFill>
                  <a:schemeClr val="bg1"/>
                </a:solidFill>
              </a:defRPr>
            </a:lvl4pPr>
            <a:lvl5pPr marL="719138" indent="-358775">
              <a:defRPr>
                <a:solidFill>
                  <a:schemeClr val="bg1"/>
                </a:solidFill>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2147276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sal-punktopstilling rød">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9E964807-3496-47E8-915B-96DB96A167BC}" type="datetime1">
              <a:rPr lang="da-DK" smtClean="0"/>
              <a:t>16-09-2020</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7" name="Pladsholder til tekst 9"/>
          <p:cNvSpPr>
            <a:spLocks noGrp="1"/>
          </p:cNvSpPr>
          <p:nvPr>
            <p:ph type="body" sz="quarter" idx="15" hasCustomPrompt="1"/>
          </p:nvPr>
        </p:nvSpPr>
        <p:spPr>
          <a:xfrm>
            <a:off x="588963" y="620713"/>
            <a:ext cx="11012487" cy="5682589"/>
          </a:xfrm>
          <a:noFill/>
        </p:spPr>
        <p:txBody>
          <a:bodyPr lIns="0" tIns="0" rIns="0" bIns="0"/>
          <a:lstStyle>
            <a:lvl1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1pPr>
            <a:lvl2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2pPr>
            <a:lvl3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3pPr>
            <a:lvl4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4pPr>
            <a:lvl5pPr marL="449263" indent="-449263" algn="l" defTabSz="914400" rtl="0" eaLnBrk="1" latinLnBrk="0" hangingPunct="1">
              <a:lnSpc>
                <a:spcPct val="90000"/>
              </a:lnSpc>
              <a:buFont typeface="Arial" panose="020B0604020202020204" pitchFamily="34" charset="0"/>
              <a:buChar char="•"/>
              <a:defRPr lang="da-DK" sz="4800" b="0" kern="1200" cap="all" spc="240" baseline="0" dirty="0">
                <a:solidFill>
                  <a:schemeClr val="bg1"/>
                </a:solidFill>
                <a:latin typeface="+mn-lt"/>
                <a:ea typeface="+mn-ea"/>
                <a:cs typeface="+mn-cs"/>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1987839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tat ">
    <p:bg>
      <p:bgPr>
        <a:solidFill>
          <a:schemeClr val="accent1"/>
        </a:solidFill>
        <a:effectLst/>
      </p:bgPr>
    </p:bg>
    <p:spTree>
      <p:nvGrpSpPr>
        <p:cNvPr id="1" name=""/>
        <p:cNvGrpSpPr/>
        <p:nvPr/>
      </p:nvGrpSpPr>
      <p:grpSpPr>
        <a:xfrm>
          <a:off x="0" y="0"/>
          <a:ext cx="0" cy="0"/>
          <a:chOff x="0" y="0"/>
          <a:chExt cx="0" cy="0"/>
        </a:xfrm>
      </p:grpSpPr>
      <p:sp>
        <p:nvSpPr>
          <p:cNvPr id="9" name="Tekstfelt 8"/>
          <p:cNvSpPr txBox="1"/>
          <p:nvPr userDrawn="1"/>
        </p:nvSpPr>
        <p:spPr>
          <a:xfrm>
            <a:off x="421280" y="612884"/>
            <a:ext cx="1167618" cy="2400657"/>
          </a:xfrm>
          <a:prstGeom prst="rect">
            <a:avLst/>
          </a:prstGeom>
          <a:noFill/>
        </p:spPr>
        <p:txBody>
          <a:bodyPr wrap="square" rtlCol="0">
            <a:spAutoFit/>
          </a:bodyPr>
          <a:lstStyle/>
          <a:p>
            <a:r>
              <a:rPr lang="da-DK" sz="15000" b="1" dirty="0">
                <a:solidFill>
                  <a:schemeClr val="bg1"/>
                </a:solidFill>
              </a:rPr>
              <a:t>”</a:t>
            </a:r>
          </a:p>
        </p:txBody>
      </p:sp>
      <p:sp>
        <p:nvSpPr>
          <p:cNvPr id="4" name="Pladsholder til dato 3"/>
          <p:cNvSpPr>
            <a:spLocks noGrp="1"/>
          </p:cNvSpPr>
          <p:nvPr>
            <p:ph type="dt" sz="half" idx="10"/>
          </p:nvPr>
        </p:nvSpPr>
        <p:spPr/>
        <p:txBody>
          <a:bodyPr/>
          <a:lstStyle/>
          <a:p>
            <a:fld id="{D8EEB03B-DE17-4D8C-BE2B-1AD42424342D}" type="datetime1">
              <a:rPr lang="da-DK" smtClean="0"/>
              <a:t>16-09-2020</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7" name="Pladsholder til tekst 9"/>
          <p:cNvSpPr>
            <a:spLocks noGrp="1"/>
          </p:cNvSpPr>
          <p:nvPr>
            <p:ph type="body" sz="quarter" idx="15" hasCustomPrompt="1"/>
          </p:nvPr>
        </p:nvSpPr>
        <p:spPr>
          <a:xfrm>
            <a:off x="588963" y="1628775"/>
            <a:ext cx="11012487" cy="4114799"/>
          </a:xfrm>
          <a:noFill/>
        </p:spPr>
        <p:txBody>
          <a:bodyPr lIns="0" tIns="0" rIns="0" bIns="0" anchor="t" anchorCtr="0"/>
          <a:lstStyle>
            <a:lvl1pPr marL="0" indent="0" algn="l" defTabSz="914400" rtl="0" eaLnBrk="1" latinLnBrk="0" hangingPunct="1">
              <a:lnSpc>
                <a:spcPct val="90000"/>
              </a:lnSpc>
              <a:buFont typeface="Arial" panose="020B0604020202020204" pitchFamily="34" charset="0"/>
              <a:buNone/>
              <a:defRPr lang="da-DK" sz="4800" b="0" kern="1200" cap="none" baseline="0" dirty="0" smtClean="0">
                <a:solidFill>
                  <a:schemeClr val="bg1"/>
                </a:solidFill>
                <a:latin typeface="+mn-lt"/>
                <a:ea typeface="+mn-ea"/>
                <a:cs typeface="+mn-cs"/>
              </a:defRPr>
            </a:lvl1pPr>
            <a:lvl2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2pPr>
            <a:lvl3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3pPr>
            <a:lvl4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4pPr>
            <a:lvl5pPr marL="0" indent="0" algn="l" defTabSz="914400" rtl="0" eaLnBrk="1" latinLnBrk="0" hangingPunct="1">
              <a:lnSpc>
                <a:spcPct val="90000"/>
              </a:lnSpc>
              <a:buFont typeface="Arial" panose="020B0604020202020204" pitchFamily="34" charset="0"/>
              <a:buNone/>
              <a:defRPr lang="da-DK" sz="4800" b="1" kern="1200" cap="all" baseline="0" dirty="0">
                <a:solidFill>
                  <a:schemeClr val="bg1"/>
                </a:solidFill>
                <a:latin typeface="+mn-lt"/>
                <a:ea typeface="+mn-ea"/>
                <a:cs typeface="+mn-cs"/>
              </a:defRPr>
            </a:lvl5pPr>
          </a:lstStyle>
          <a:p>
            <a:pPr lvl="0"/>
            <a:r>
              <a:rPr lang="da-DK" dirty="0"/>
              <a:t>Klik for at tilføje tekst</a:t>
            </a:r>
          </a:p>
        </p:txBody>
      </p:sp>
      <p:sp>
        <p:nvSpPr>
          <p:cNvPr id="8" name="Pladsholder til tekst 14"/>
          <p:cNvSpPr>
            <a:spLocks noGrp="1"/>
          </p:cNvSpPr>
          <p:nvPr>
            <p:ph type="body" sz="quarter" idx="13" hasCustomPrompt="1"/>
          </p:nvPr>
        </p:nvSpPr>
        <p:spPr>
          <a:xfrm>
            <a:off x="582712" y="5934971"/>
            <a:ext cx="11019496" cy="367404"/>
          </a:xfrm>
        </p:spPr>
        <p:txBody>
          <a:bodyPr>
            <a:normAutofit/>
          </a:bodyPr>
          <a:lstStyle>
            <a:lvl1pPr marL="0" indent="0">
              <a:buNone/>
              <a:defRPr sz="2400" b="0" baseline="0">
                <a:solidFill>
                  <a:schemeClr val="bg1"/>
                </a:solidFill>
              </a:defRPr>
            </a:lvl1pPr>
          </a:lstStyle>
          <a:p>
            <a:pPr lvl="0"/>
            <a:r>
              <a:rPr lang="da-DK" dirty="0"/>
              <a:t>Navn, kilde</a:t>
            </a:r>
          </a:p>
        </p:txBody>
      </p:sp>
    </p:spTree>
    <p:extLst>
      <p:ext uri="{BB962C8B-B14F-4D97-AF65-F5344CB8AC3E}">
        <p14:creationId xmlns:p14="http://schemas.microsoft.com/office/powerpoint/2010/main" val="414296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 spejlede tekster">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66554F7B-C476-4203-AE9B-5470D905B3E4}" type="datetime1">
              <a:rPr lang="da-DK" smtClean="0"/>
              <a:t>16-09-2020</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9" name="Pladsholder til tekst 9"/>
          <p:cNvSpPr>
            <a:spLocks noGrp="1"/>
          </p:cNvSpPr>
          <p:nvPr>
            <p:ph type="body" sz="quarter" idx="15" hasCustomPrompt="1"/>
          </p:nvPr>
        </p:nvSpPr>
        <p:spPr>
          <a:xfrm>
            <a:off x="588964" y="1628775"/>
            <a:ext cx="5358535" cy="4674527"/>
          </a:xfrm>
          <a:noFill/>
        </p:spPr>
        <p:txBody>
          <a:bodyPr lIns="0" tIns="0" rIns="0" bIns="0"/>
          <a:lstStyle>
            <a:lvl1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smtClean="0">
                <a:solidFill>
                  <a:schemeClr val="bg1"/>
                </a:solidFill>
                <a:latin typeface="+mn-lt"/>
                <a:ea typeface="+mn-ea"/>
                <a:cs typeface="+mn-cs"/>
              </a:defRPr>
            </a:lvl1pPr>
            <a:lvl2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smtClean="0">
                <a:solidFill>
                  <a:schemeClr val="bg1"/>
                </a:solidFill>
                <a:latin typeface="+mn-lt"/>
                <a:ea typeface="+mn-ea"/>
                <a:cs typeface="+mn-cs"/>
              </a:defRPr>
            </a:lvl2pPr>
            <a:lvl3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smtClean="0">
                <a:solidFill>
                  <a:schemeClr val="bg1"/>
                </a:solidFill>
                <a:latin typeface="+mn-lt"/>
                <a:ea typeface="+mn-ea"/>
                <a:cs typeface="+mn-cs"/>
              </a:defRPr>
            </a:lvl3pPr>
            <a:lvl4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smtClean="0">
                <a:solidFill>
                  <a:schemeClr val="bg1"/>
                </a:solidFill>
                <a:latin typeface="+mn-lt"/>
                <a:ea typeface="+mn-ea"/>
                <a:cs typeface="+mn-cs"/>
              </a:defRPr>
            </a:lvl4pPr>
            <a:lvl5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a:solidFill>
                  <a:schemeClr val="bg1"/>
                </a:solidFill>
                <a:latin typeface="+mn-lt"/>
                <a:ea typeface="+mn-ea"/>
                <a:cs typeface="+mn-cs"/>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ladsholder til tekst 9"/>
          <p:cNvSpPr>
            <a:spLocks noGrp="1"/>
          </p:cNvSpPr>
          <p:nvPr>
            <p:ph type="body" sz="quarter" idx="16" hasCustomPrompt="1"/>
          </p:nvPr>
        </p:nvSpPr>
        <p:spPr>
          <a:xfrm>
            <a:off x="6244503" y="1628775"/>
            <a:ext cx="5356948" cy="4674527"/>
          </a:xfrm>
          <a:noFill/>
        </p:spPr>
        <p:txBody>
          <a:bodyPr lIns="0" tIns="0" rIns="0" bIns="0"/>
          <a:lstStyle>
            <a:lvl1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smtClean="0">
                <a:solidFill>
                  <a:schemeClr val="bg1"/>
                </a:solidFill>
                <a:latin typeface="+mn-lt"/>
                <a:ea typeface="+mn-ea"/>
                <a:cs typeface="+mn-cs"/>
              </a:defRPr>
            </a:lvl1pPr>
            <a:lvl2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smtClean="0">
                <a:solidFill>
                  <a:schemeClr val="bg1"/>
                </a:solidFill>
                <a:latin typeface="+mn-lt"/>
                <a:ea typeface="+mn-ea"/>
                <a:cs typeface="+mn-cs"/>
              </a:defRPr>
            </a:lvl2pPr>
            <a:lvl3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smtClean="0">
                <a:solidFill>
                  <a:schemeClr val="bg1"/>
                </a:solidFill>
                <a:latin typeface="+mn-lt"/>
                <a:ea typeface="+mn-ea"/>
                <a:cs typeface="+mn-cs"/>
              </a:defRPr>
            </a:lvl3pPr>
            <a:lvl4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smtClean="0">
                <a:solidFill>
                  <a:schemeClr val="bg1"/>
                </a:solidFill>
                <a:latin typeface="+mn-lt"/>
                <a:ea typeface="+mn-ea"/>
                <a:cs typeface="+mn-cs"/>
              </a:defRPr>
            </a:lvl4pPr>
            <a:lvl5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a:solidFill>
                  <a:schemeClr val="bg1"/>
                </a:solidFill>
                <a:latin typeface="+mn-lt"/>
                <a:ea typeface="+mn-ea"/>
                <a:cs typeface="+mn-cs"/>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 </a:t>
            </a:r>
          </a:p>
        </p:txBody>
      </p:sp>
      <p:sp>
        <p:nvSpPr>
          <p:cNvPr id="7" name="Titel 1"/>
          <p:cNvSpPr>
            <a:spLocks noGrp="1"/>
          </p:cNvSpPr>
          <p:nvPr>
            <p:ph type="title" hasCustomPrompt="1"/>
          </p:nvPr>
        </p:nvSpPr>
        <p:spPr>
          <a:xfrm>
            <a:off x="588964" y="620714"/>
            <a:ext cx="11012486" cy="863599"/>
          </a:xfrm>
        </p:spPr>
        <p:txBody>
          <a:bodyPr/>
          <a:lstStyle>
            <a:lvl1pPr>
              <a:defRPr>
                <a:solidFill>
                  <a:schemeClr val="bg1"/>
                </a:solidFill>
              </a:defRPr>
            </a:lvl1pPr>
          </a:lstStyle>
          <a:p>
            <a:pPr lvl="0"/>
            <a:r>
              <a:rPr lang="da-DK" dirty="0"/>
              <a:t>Klik for at tilføje overskrift</a:t>
            </a:r>
          </a:p>
        </p:txBody>
      </p:sp>
    </p:spTree>
    <p:extLst>
      <p:ext uri="{BB962C8B-B14F-4D97-AF65-F5344CB8AC3E}">
        <p14:creationId xmlns:p14="http://schemas.microsoft.com/office/powerpoint/2010/main" val="2627308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fsnitsoverskrift">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7E84363C-5D45-41B3-8FA7-E4A3C28213BA}" type="datetime1">
              <a:rPr lang="da-DK" smtClean="0"/>
              <a:t>16-09-2020</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7" name="Titel 1"/>
          <p:cNvSpPr>
            <a:spLocks noGrp="1"/>
          </p:cNvSpPr>
          <p:nvPr>
            <p:ph type="title" hasCustomPrompt="1"/>
          </p:nvPr>
        </p:nvSpPr>
        <p:spPr>
          <a:xfrm>
            <a:off x="588963" y="1628775"/>
            <a:ext cx="11012487" cy="4673600"/>
          </a:xfrm>
        </p:spPr>
        <p:txBody>
          <a:bodyPr anchor="t" anchorCtr="0"/>
          <a:lstStyle>
            <a:lvl1pPr>
              <a:defRPr sz="6400" b="0" baseline="0">
                <a:solidFill>
                  <a:schemeClr val="bg1"/>
                </a:solidFill>
              </a:defRPr>
            </a:lvl1pPr>
          </a:lstStyle>
          <a:p>
            <a:pPr lvl="0"/>
            <a:r>
              <a:rPr lang="da-DK" dirty="0"/>
              <a:t>Klik for at tilføje tekst</a:t>
            </a:r>
          </a:p>
        </p:txBody>
      </p:sp>
    </p:spTree>
    <p:extLst>
      <p:ext uri="{BB962C8B-B14F-4D97-AF65-F5344CB8AC3E}">
        <p14:creationId xmlns:p14="http://schemas.microsoft.com/office/powerpoint/2010/main" val="3543884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for at tilføje overskrift</a:t>
            </a:r>
          </a:p>
        </p:txBody>
      </p:sp>
      <p:sp>
        <p:nvSpPr>
          <p:cNvPr id="3" name="Pladsholder til dato 2"/>
          <p:cNvSpPr>
            <a:spLocks noGrp="1"/>
          </p:cNvSpPr>
          <p:nvPr>
            <p:ph type="dt" sz="half" idx="10"/>
          </p:nvPr>
        </p:nvSpPr>
        <p:spPr/>
        <p:txBody>
          <a:bodyPr/>
          <a:lstStyle/>
          <a:p>
            <a:fld id="{2F197C15-2114-4FA8-A531-51E467CB49E5}" type="datetime1">
              <a:rPr lang="da-DK" smtClean="0"/>
              <a:t>16-09-2020</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1760930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billede lille venstre ">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12192000" cy="6858000"/>
          </a:xfrm>
          <a:blipFill>
            <a:blip r:embed="rId2"/>
            <a:stretch>
              <a:fillRect/>
            </a:stretch>
          </a:blipFill>
        </p:spPr>
        <p:txBody>
          <a:bodyPr lIns="6408000" tIns="360000" anchor="ctr" anchorCtr="0"/>
          <a:lstStyle>
            <a:lvl1pPr marL="0" indent="0" algn="l" defTabSz="914400" rtl="0" eaLnBrk="1" latinLnBrk="0" hangingPunct="1">
              <a:lnSpc>
                <a:spcPct val="90000"/>
              </a:lnSpc>
              <a:spcBef>
                <a:spcPts val="1000"/>
              </a:spcBef>
              <a:buFont typeface="Arial" panose="020B0604020202020204" pitchFamily="34" charset="0"/>
              <a:buNone/>
              <a:defRPr lang="da-DK" sz="3200" kern="1200" baseline="0" dirty="0">
                <a:solidFill>
                  <a:schemeClr val="bg1"/>
                </a:solidFill>
                <a:latin typeface="+mn-lt"/>
                <a:ea typeface="+mn-ea"/>
                <a:cs typeface="+mn-cs"/>
                <a:sym typeface="Wingdings" panose="05000000000000000000" pitchFamily="2" charset="2"/>
              </a:defRPr>
            </a:lvl1pPr>
          </a:lstStyle>
          <a:p>
            <a:r>
              <a:rPr lang="da-DK" dirty="0"/>
              <a:t> Klik på ikonet, hvis du vil udskifte billedet</a:t>
            </a:r>
          </a:p>
        </p:txBody>
      </p:sp>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C64773BD-B564-4031-8BC1-8FE44AEFACDB}" type="datetime1">
              <a:rPr lang="da-DK" smtClean="0"/>
              <a:t>16-09-2020</a:t>
            </a:fld>
            <a:endParaRPr lang="da-DK"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da-DK" smtClean="0"/>
              <a:pPr/>
              <a:t>‹#›</a:t>
            </a:fld>
            <a:endParaRPr lang="da-DK" dirty="0"/>
          </a:p>
        </p:txBody>
      </p:sp>
      <p:sp>
        <p:nvSpPr>
          <p:cNvPr id="22" name="Titel 2"/>
          <p:cNvSpPr>
            <a:spLocks noGrp="1"/>
          </p:cNvSpPr>
          <p:nvPr>
            <p:ph type="ctrTitle"/>
          </p:nvPr>
        </p:nvSpPr>
        <p:spPr>
          <a:xfrm>
            <a:off x="0" y="2271092"/>
            <a:ext cx="5959476" cy="3895200"/>
          </a:xfrm>
          <a:blipFill>
            <a:blip r:embed="rId3"/>
            <a:stretch>
              <a:fillRect/>
            </a:stretch>
          </a:blipFill>
        </p:spPr>
        <p:txBody>
          <a:bodyPr lIns="540000" tIns="468000" rIns="360000" bIns="2340000" anchor="b" anchorCtr="0">
            <a:noAutofit/>
          </a:bodyPr>
          <a:lstStyle>
            <a:lvl1pPr algn="l">
              <a:lnSpc>
                <a:spcPts val="4000"/>
              </a:lnSpc>
              <a:defRPr sz="3600">
                <a:solidFill>
                  <a:schemeClr val="bg1"/>
                </a:solidFill>
              </a:defRPr>
            </a:lvl1pPr>
          </a:lstStyle>
          <a:p>
            <a:r>
              <a:rPr lang="en-US"/>
              <a:t>Click to edit Master title style</a:t>
            </a:r>
            <a:endParaRPr lang="da-DK" dirty="0"/>
          </a:p>
        </p:txBody>
      </p:sp>
      <p:sp>
        <p:nvSpPr>
          <p:cNvPr id="26" name="Pladsholder til tekst 14"/>
          <p:cNvSpPr>
            <a:spLocks noGrp="1"/>
          </p:cNvSpPr>
          <p:nvPr>
            <p:ph type="body" sz="quarter" idx="13" hasCustomPrompt="1"/>
          </p:nvPr>
        </p:nvSpPr>
        <p:spPr>
          <a:xfrm>
            <a:off x="588963" y="4042705"/>
            <a:ext cx="4983162" cy="899766"/>
          </a:xfrm>
        </p:spPr>
        <p:txBody>
          <a:bodyPr rIns="0">
            <a:noAutofit/>
          </a:bodyPr>
          <a:lstStyle>
            <a:lvl1pPr marL="0" indent="0">
              <a:spcBef>
                <a:spcPts val="0"/>
              </a:spcBef>
              <a:buNone/>
              <a:defRPr sz="1800" baseline="0"/>
            </a:lvl1pPr>
          </a:lstStyle>
          <a:p>
            <a:pPr lvl="0"/>
            <a:r>
              <a:rPr lang="da-DK" dirty="0"/>
              <a:t>Navn på oplægsholder, KU-enhed, sted og dato</a:t>
            </a:r>
          </a:p>
        </p:txBody>
      </p:sp>
      <p:sp>
        <p:nvSpPr>
          <p:cNvPr id="9" name="Titel 1"/>
          <p:cNvSpPr>
            <a:spLocks noGrp="1"/>
          </p:cNvSpPr>
          <p:nvPr>
            <p:ph type="body" sz="quarter" idx="15" hasCustomPrompt="1"/>
          </p:nvPr>
        </p:nvSpPr>
        <p:spPr>
          <a:xfrm>
            <a:off x="587375" y="2610941"/>
            <a:ext cx="4946649" cy="1109335"/>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2967803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3F47E5B2-C656-407A-ACD0-1DF350477539}" type="datetime1">
              <a:rPr lang="da-DK" smtClean="0"/>
              <a:t>16-09-2020</a:t>
            </a:fld>
            <a:endParaRPr lang="da-DK" dirty="0"/>
          </a:p>
        </p:txBody>
      </p:sp>
      <p:sp>
        <p:nvSpPr>
          <p:cNvPr id="3" name="Pladsholder til sidefod 2"/>
          <p:cNvSpPr>
            <a:spLocks noGrp="1"/>
          </p:cNvSpPr>
          <p:nvPr>
            <p:ph type="ftr" sz="quarter" idx="11"/>
          </p:nvPr>
        </p:nvSpPr>
        <p:spPr/>
        <p:txBody>
          <a:bodyPr/>
          <a:lstStyle/>
          <a:p>
            <a:endParaRPr lang="da-DK" dirty="0"/>
          </a:p>
        </p:txBody>
      </p:sp>
      <p:sp>
        <p:nvSpPr>
          <p:cNvPr id="4" name="Pladsholder til slidenummer 3"/>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3631545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Tree>
    <p:extLst>
      <p:ext uri="{BB962C8B-B14F-4D97-AF65-F5344CB8AC3E}">
        <p14:creationId xmlns:p14="http://schemas.microsoft.com/office/powerpoint/2010/main" val="4267575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18" name="Title 1"/>
          <p:cNvSpPr txBox="1">
            <a:spLocks/>
          </p:cNvSpPr>
          <p:nvPr userDrawn="1"/>
        </p:nvSpPr>
        <p:spPr>
          <a:xfrm>
            <a:off x="588964" y="613649"/>
            <a:ext cx="11012486" cy="879921"/>
          </a:xfrm>
          <a:prstGeom prst="rect">
            <a:avLst/>
          </a:prstGeom>
        </p:spPr>
        <p:txBody>
          <a:bodyPr vert="horz" lIns="0" tIns="0" rIns="0" bIns="0" rtlCol="0" anchor="t" anchorCtr="0">
            <a:noAutofit/>
          </a:bodyPr>
          <a:lstStyle>
            <a:lvl1pPr>
              <a:lnSpc>
                <a:spcPct val="100000"/>
              </a:lnSpc>
              <a:spcBef>
                <a:spcPct val="0"/>
              </a:spcBef>
              <a:buNone/>
              <a:defRPr sz="3200">
                <a:solidFill>
                  <a:schemeClr val="bg1"/>
                </a:solidFill>
                <a:latin typeface="+mj-lt"/>
                <a:ea typeface="+mj-ea"/>
                <a:cs typeface="+mj-cs"/>
              </a:defRPr>
            </a:lvl1pPr>
          </a:lstStyle>
          <a:p>
            <a:pPr lvl="0"/>
            <a:r>
              <a:rPr lang="da-DK" sz="3000" dirty="0">
                <a:solidFill>
                  <a:schemeClr val="tx1"/>
                </a:solidFill>
              </a:rPr>
              <a:t>Brugerguide</a:t>
            </a:r>
            <a:r>
              <a:rPr lang="da-DK" baseline="0" dirty="0">
                <a:solidFill>
                  <a:schemeClr val="tx1"/>
                </a:solidFill>
              </a:rPr>
              <a:t> </a:t>
            </a:r>
            <a:r>
              <a:rPr lang="da-DK" sz="1800" baseline="0" dirty="0">
                <a:solidFill>
                  <a:schemeClr val="tx1"/>
                </a:solidFill>
              </a:rPr>
              <a:t>– </a:t>
            </a:r>
            <a:r>
              <a:rPr lang="da-DK" sz="1800" dirty="0">
                <a:solidFill>
                  <a:schemeClr val="tx1"/>
                </a:solidFill>
              </a:rPr>
              <a:t>Slet, før du færdiggør din</a:t>
            </a:r>
            <a:r>
              <a:rPr lang="da-DK" sz="1800" baseline="0" dirty="0">
                <a:solidFill>
                  <a:schemeClr val="tx1"/>
                </a:solidFill>
              </a:rPr>
              <a:t> </a:t>
            </a:r>
            <a:r>
              <a:rPr lang="da-DK" sz="1800" dirty="0">
                <a:solidFill>
                  <a:schemeClr val="tx1"/>
                </a:solidFill>
              </a:rPr>
              <a:t>præsentation</a:t>
            </a:r>
          </a:p>
        </p:txBody>
      </p:sp>
      <p:sp>
        <p:nvSpPr>
          <p:cNvPr id="48" name="Text Box 48"/>
          <p:cNvSpPr txBox="1">
            <a:spLocks noChangeArrowheads="1"/>
          </p:cNvSpPr>
          <p:nvPr userDrawn="1"/>
        </p:nvSpPr>
        <p:spPr bwMode="auto">
          <a:xfrm>
            <a:off x="587376" y="1640495"/>
            <a:ext cx="1750290" cy="384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KU-skabeloner til PowerPoint</a:t>
            </a:r>
            <a:br>
              <a:rPr lang="da-DK" sz="1000" b="1" noProof="1">
                <a:solidFill>
                  <a:schemeClr val="tx1"/>
                </a:solidFill>
                <a:latin typeface="+mn-lt"/>
                <a:cs typeface="Arial" panose="020B0604020202020204" pitchFamily="34" charset="0"/>
              </a:rPr>
            </a:br>
            <a:r>
              <a:rPr lang="da-DK" sz="800" dirty="0">
                <a:effectLst/>
                <a:latin typeface="+mj-lt"/>
                <a:ea typeface="Calibri" panose="020F0502020204030204" pitchFamily="34" charset="0"/>
                <a:cs typeface="Times New Roman" panose="02020603050405020304" pitchFamily="18" charset="0"/>
              </a:rPr>
              <a:t>Når du åbner PowerPoint på din KU-pc, åbner en skabelon i 4:3-format og med dansk KU-logo.</a:t>
            </a:r>
          </a:p>
          <a:p>
            <a:pPr>
              <a:lnSpc>
                <a:spcPct val="115000"/>
              </a:lnSpc>
              <a:spcAft>
                <a:spcPts val="1000"/>
              </a:spcAft>
            </a:pPr>
            <a:r>
              <a:rPr lang="da-DK" sz="800" dirty="0">
                <a:effectLst/>
                <a:latin typeface="+mj-lt"/>
                <a:ea typeface="Calibri" panose="020F0502020204030204" pitchFamily="34" charset="0"/>
                <a:cs typeface="Times New Roman" panose="02020603050405020304" pitchFamily="18" charset="0"/>
              </a:rPr>
              <a:t>Når du klikker på KU-fanen i værktøjslinjen, kan du via knappen ”Vælg Skabelon” vælge mellem skabeloner</a:t>
            </a:r>
          </a:p>
          <a:p>
            <a:pPr marL="88900" lvl="0" indent="-88900">
              <a:lnSpc>
                <a:spcPct val="115000"/>
              </a:lnSpc>
              <a:spcAft>
                <a:spcPts val="0"/>
              </a:spcAft>
              <a:buFont typeface="Arial" panose="020B0604020202020204" pitchFamily="34" charset="0"/>
              <a:buChar char="•"/>
              <a:tabLst/>
            </a:pPr>
            <a:r>
              <a:rPr lang="da-DK" sz="800" dirty="0">
                <a:effectLst/>
                <a:latin typeface="+mj-lt"/>
                <a:ea typeface="Calibri" panose="020F0502020204030204" pitchFamily="34" charset="0"/>
                <a:cs typeface="Times New Roman" panose="02020603050405020304" pitchFamily="18" charset="0"/>
              </a:rPr>
              <a:t>på henholdsvis dansk og engelsk </a:t>
            </a:r>
          </a:p>
          <a:p>
            <a:pPr marL="88900" lvl="0" indent="-88900">
              <a:lnSpc>
                <a:spcPct val="115000"/>
              </a:lnSpc>
              <a:spcAft>
                <a:spcPts val="0"/>
              </a:spcAft>
              <a:buFont typeface="Arial" panose="020B0604020202020204" pitchFamily="34" charset="0"/>
              <a:buChar char="•"/>
              <a:tabLst/>
            </a:pPr>
            <a:r>
              <a:rPr lang="da-DK" sz="800" dirty="0">
                <a:effectLst/>
                <a:latin typeface="+mj-lt"/>
                <a:ea typeface="Calibri" panose="020F0502020204030204" pitchFamily="34" charset="0"/>
                <a:cs typeface="Times New Roman" panose="02020603050405020304" pitchFamily="18" charset="0"/>
              </a:rPr>
              <a:t>i formaterne 4:3 og 16:9</a:t>
            </a:r>
          </a:p>
          <a:p>
            <a:pPr marL="88900" lvl="0" indent="-88900">
              <a:lnSpc>
                <a:spcPct val="115000"/>
              </a:lnSpc>
              <a:spcAft>
                <a:spcPts val="0"/>
              </a:spcAft>
              <a:buFont typeface="Arial" panose="020B0604020202020204" pitchFamily="34" charset="0"/>
              <a:buChar char="•"/>
              <a:tabLst/>
            </a:pPr>
            <a:r>
              <a:rPr lang="da-DK" sz="800" dirty="0">
                <a:effectLst/>
                <a:latin typeface="+mj-lt"/>
                <a:ea typeface="Calibri" panose="020F0502020204030204" pitchFamily="34" charset="0"/>
                <a:cs typeface="Times New Roman" panose="02020603050405020304" pitchFamily="18" charset="0"/>
              </a:rPr>
              <a:t>i ”fuld” eller ”tom” version (i den fulde version ser du et eksempel på hver diastype i venstrespalten)</a:t>
            </a:r>
          </a:p>
          <a:p>
            <a:pPr marL="88900" lvl="0" indent="-88900">
              <a:lnSpc>
                <a:spcPct val="115000"/>
              </a:lnSpc>
              <a:spcAft>
                <a:spcPts val="1000"/>
              </a:spcAft>
              <a:buFont typeface="Arial" panose="020B0604020202020204" pitchFamily="34" charset="0"/>
              <a:buChar char="•"/>
              <a:tabLst/>
            </a:pPr>
            <a:r>
              <a:rPr lang="da-DK" sz="800" dirty="0">
                <a:effectLst/>
                <a:latin typeface="+mj-lt"/>
                <a:ea typeface="Calibri" panose="020F0502020204030204" pitchFamily="34" charset="0"/>
                <a:cs typeface="Times New Roman" panose="02020603050405020304" pitchFamily="18" charset="0"/>
              </a:rPr>
              <a:t>samt en demopræsentation med indsat tekst på engelsk</a:t>
            </a:r>
          </a:p>
          <a:p>
            <a:pPr>
              <a:lnSpc>
                <a:spcPct val="115000"/>
              </a:lnSpc>
              <a:spcAft>
                <a:spcPts val="1000"/>
              </a:spcAft>
            </a:pPr>
            <a:r>
              <a:rPr lang="da-DK" sz="800" dirty="0">
                <a:effectLst/>
                <a:latin typeface="+mj-lt"/>
                <a:ea typeface="Calibri" panose="020F0502020204030204" pitchFamily="34" charset="0"/>
                <a:cs typeface="Times New Roman" panose="02020603050405020304" pitchFamily="18" charset="0"/>
              </a:rPr>
              <a:t>Hvis du bruger en ”fuld” version, skal du slette de dias, du ikke vil bruge.</a:t>
            </a:r>
            <a:br>
              <a:rPr lang="da-DK" sz="800" dirty="0">
                <a:effectLst/>
                <a:latin typeface="+mj-lt"/>
                <a:ea typeface="Calibri" panose="020F0502020204030204" pitchFamily="34" charset="0"/>
                <a:cs typeface="Times New Roman" panose="02020603050405020304" pitchFamily="18" charset="0"/>
              </a:rPr>
            </a:br>
            <a:r>
              <a:rPr lang="da-DK" sz="800" dirty="0">
                <a:effectLst/>
                <a:latin typeface="+mj-lt"/>
                <a:ea typeface="Calibri" panose="020F0502020204030204" pitchFamily="34" charset="0"/>
                <a:cs typeface="Times New Roman" panose="02020603050405020304" pitchFamily="18" charset="0"/>
              </a:rPr>
              <a:t/>
            </a:r>
            <a:br>
              <a:rPr lang="da-DK" sz="800" dirty="0">
                <a:effectLst/>
                <a:latin typeface="+mj-lt"/>
                <a:ea typeface="Calibri" panose="020F0502020204030204" pitchFamily="34" charset="0"/>
                <a:cs typeface="Times New Roman" panose="02020603050405020304" pitchFamily="18" charset="0"/>
              </a:rPr>
            </a:br>
            <a:r>
              <a:rPr lang="da-DK" sz="800" dirty="0">
                <a:effectLst/>
                <a:latin typeface="+mj-lt"/>
                <a:ea typeface="Calibri" panose="020F0502020204030204" pitchFamily="34" charset="0"/>
                <a:cs typeface="Times New Roman" panose="02020603050405020304" pitchFamily="18" charset="0"/>
              </a:rPr>
              <a:t>Mac-brugere m.fl. kan hente PowerPoint-skabelonerne på</a:t>
            </a:r>
            <a:r>
              <a:rPr lang="da-DK" sz="800" baseline="0" dirty="0">
                <a:effectLst/>
                <a:latin typeface="+mj-lt"/>
                <a:ea typeface="Calibri" panose="020F0502020204030204" pitchFamily="34" charset="0"/>
                <a:cs typeface="Times New Roman" panose="02020603050405020304" pitchFamily="18" charset="0"/>
              </a:rPr>
              <a:t> </a:t>
            </a:r>
            <a:r>
              <a:rPr lang="da-DK" sz="800" dirty="0">
                <a:solidFill>
                  <a:schemeClr val="accent4"/>
                </a:solidFill>
                <a:effectLst/>
                <a:latin typeface="+mj-lt"/>
                <a:ea typeface="Calibri" panose="020F0502020204030204" pitchFamily="34" charset="0"/>
                <a:cs typeface="Times New Roman" panose="02020603050405020304" pitchFamily="18" charset="0"/>
                <a:hlinkClick r:id="rId2"/>
              </a:rPr>
              <a:t>www.designguide.ku.dk/ku/</a:t>
            </a:r>
            <a:br>
              <a:rPr lang="da-DK" sz="800" dirty="0">
                <a:solidFill>
                  <a:schemeClr val="accent4"/>
                </a:solidFill>
                <a:effectLst/>
                <a:latin typeface="+mj-lt"/>
                <a:ea typeface="Calibri" panose="020F0502020204030204" pitchFamily="34" charset="0"/>
                <a:cs typeface="Times New Roman" panose="02020603050405020304" pitchFamily="18" charset="0"/>
                <a:hlinkClick r:id="rId2"/>
              </a:rPr>
            </a:br>
            <a:r>
              <a:rPr lang="da-DK" sz="800" dirty="0">
                <a:solidFill>
                  <a:schemeClr val="accent4"/>
                </a:solidFill>
                <a:effectLst/>
                <a:latin typeface="+mj-lt"/>
                <a:ea typeface="Calibri" panose="020F0502020204030204" pitchFamily="34" charset="0"/>
                <a:cs typeface="Times New Roman" panose="02020603050405020304" pitchFamily="18" charset="0"/>
                <a:hlinkClick r:id="rId2"/>
              </a:rPr>
              <a:t>skabeloner/powerpoint/</a:t>
            </a:r>
            <a:br>
              <a:rPr lang="da-DK" sz="800" dirty="0">
                <a:solidFill>
                  <a:schemeClr val="accent4"/>
                </a:solidFill>
                <a:effectLst/>
                <a:latin typeface="+mj-lt"/>
                <a:ea typeface="Calibri" panose="020F0502020204030204" pitchFamily="34" charset="0"/>
                <a:cs typeface="Times New Roman" panose="02020603050405020304" pitchFamily="18" charset="0"/>
                <a:hlinkClick r:id="rId2"/>
              </a:rPr>
            </a:br>
            <a:r>
              <a:rPr lang="da-DK" sz="800" dirty="0">
                <a:solidFill>
                  <a:schemeClr val="accent4"/>
                </a:solidFill>
                <a:effectLst/>
                <a:latin typeface="+mj-lt"/>
                <a:ea typeface="Calibri" panose="020F0502020204030204" pitchFamily="34" charset="0"/>
                <a:cs typeface="Times New Roman" panose="02020603050405020304" pitchFamily="18" charset="0"/>
                <a:hlinkClick r:id="rId2"/>
              </a:rPr>
              <a:t>praesentationer/</a:t>
            </a:r>
            <a:endParaRPr lang="da-DK" sz="800" dirty="0">
              <a:solidFill>
                <a:schemeClr val="accent4"/>
              </a:solidFill>
              <a:effectLst/>
              <a:latin typeface="+mj-lt"/>
              <a:ea typeface="Calibri" panose="020F0502020204030204" pitchFamily="34" charset="0"/>
              <a:cs typeface="Times New Roman" panose="02020603050405020304" pitchFamily="18" charset="0"/>
            </a:endParaRPr>
          </a:p>
        </p:txBody>
      </p:sp>
      <p:sp>
        <p:nvSpPr>
          <p:cNvPr id="49" name="Text Box 48"/>
          <p:cNvSpPr txBox="1">
            <a:spLocks noChangeArrowheads="1"/>
          </p:cNvSpPr>
          <p:nvPr userDrawn="1"/>
        </p:nvSpPr>
        <p:spPr bwMode="auto">
          <a:xfrm>
            <a:off x="2576655" y="4237555"/>
            <a:ext cx="1755548" cy="17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Indsæt  din enheds navn (fx institut), sidenummer og dato</a:t>
            </a:r>
            <a:br>
              <a:rPr lang="da-DK" sz="1000" b="1" noProof="1">
                <a:solidFill>
                  <a:schemeClr val="tx1"/>
                </a:solidFill>
                <a:latin typeface="+mj-lt"/>
                <a:cs typeface="Arial" panose="020B0604020202020204" pitchFamily="34" charset="0"/>
              </a:rPr>
            </a:br>
            <a:r>
              <a:rPr lang="da-DK" sz="800" b="1" dirty="0">
                <a:effectLst/>
                <a:latin typeface="+mj-lt"/>
                <a:ea typeface="Calibri" panose="020F0502020204030204" pitchFamily="34" charset="0"/>
                <a:cs typeface="Times New Roman" panose="02020603050405020304" pitchFamily="18" charset="0"/>
              </a:rPr>
              <a:t>1. </a:t>
            </a:r>
            <a:r>
              <a:rPr lang="da-DK" sz="800" dirty="0">
                <a:effectLst/>
                <a:latin typeface="+mj-lt"/>
                <a:ea typeface="Calibri" panose="020F0502020204030204" pitchFamily="34" charset="0"/>
                <a:cs typeface="Times New Roman" panose="02020603050405020304" pitchFamily="18" charset="0"/>
              </a:rPr>
              <a:t>Vælg </a:t>
            </a:r>
            <a:r>
              <a:rPr lang="da-DK" sz="800" b="1" dirty="0">
                <a:effectLst/>
                <a:latin typeface="+mj-lt"/>
                <a:ea typeface="Calibri" panose="020F0502020204030204" pitchFamily="34" charset="0"/>
                <a:cs typeface="Times New Roman" panose="02020603050405020304" pitchFamily="18" charset="0"/>
              </a:rPr>
              <a:t>Indsæt </a:t>
            </a:r>
            <a:r>
              <a:rPr lang="da-DK" sz="800" dirty="0">
                <a:effectLst/>
                <a:latin typeface="+mj-lt"/>
                <a:ea typeface="Calibri" panose="020F0502020204030204" pitchFamily="34" charset="0"/>
                <a:cs typeface="Times New Roman" panose="02020603050405020304" pitchFamily="18" charset="0"/>
              </a:rPr>
              <a:t>i topmenuen </a:t>
            </a:r>
          </a:p>
          <a:p>
            <a:pPr>
              <a:lnSpc>
                <a:spcPct val="90000"/>
              </a:lnSpc>
              <a:spcAft>
                <a:spcPts val="1000"/>
              </a:spcAft>
            </a:pPr>
            <a:r>
              <a:rPr lang="da-DK" sz="800" b="1" dirty="0">
                <a:effectLst/>
                <a:latin typeface="+mj-lt"/>
                <a:ea typeface="Calibri" panose="020F0502020204030204" pitchFamily="34" charset="0"/>
                <a:cs typeface="Times New Roman" panose="02020603050405020304" pitchFamily="18" charset="0"/>
              </a:rPr>
              <a:t>2. </a:t>
            </a:r>
            <a:r>
              <a:rPr lang="da-DK" sz="800" dirty="0">
                <a:effectLst/>
                <a:latin typeface="+mj-lt"/>
                <a:ea typeface="Calibri" panose="020F0502020204030204" pitchFamily="34" charset="0"/>
                <a:cs typeface="Times New Roman" panose="02020603050405020304" pitchFamily="18" charset="0"/>
              </a:rPr>
              <a:t>Vælg </a:t>
            </a:r>
            <a:r>
              <a:rPr lang="da-DK" sz="800" b="1" dirty="0">
                <a:effectLst/>
                <a:latin typeface="+mj-lt"/>
                <a:ea typeface="Calibri" panose="020F0502020204030204" pitchFamily="34" charset="0"/>
                <a:cs typeface="Times New Roman" panose="02020603050405020304" pitchFamily="18" charset="0"/>
              </a:rPr>
              <a:t>Sidehoved og Sidefod</a:t>
            </a:r>
          </a:p>
          <a:p>
            <a:pPr>
              <a:lnSpc>
                <a:spcPct val="90000"/>
              </a:lnSpc>
              <a:spcAft>
                <a:spcPts val="1000"/>
              </a:spcAft>
            </a:pPr>
            <a:r>
              <a:rPr lang="da-DK" sz="800" b="1" dirty="0">
                <a:effectLst/>
                <a:latin typeface="+mj-lt"/>
                <a:ea typeface="Calibri" panose="020F0502020204030204" pitchFamily="34" charset="0"/>
                <a:cs typeface="Times New Roman" panose="02020603050405020304" pitchFamily="18" charset="0"/>
              </a:rPr>
              <a:t>3. </a:t>
            </a:r>
            <a:r>
              <a:rPr lang="da-DK" sz="800" dirty="0">
                <a:effectLst/>
                <a:latin typeface="+mj-lt"/>
                <a:ea typeface="Calibri" panose="020F0502020204030204" pitchFamily="34" charset="0"/>
                <a:cs typeface="Times New Roman" panose="02020603050405020304" pitchFamily="18" charset="0"/>
              </a:rPr>
              <a:t>Udfyld felterne</a:t>
            </a:r>
          </a:p>
          <a:p>
            <a:pPr>
              <a:lnSpc>
                <a:spcPct val="90000"/>
              </a:lnSpc>
              <a:spcAft>
                <a:spcPts val="1000"/>
              </a:spcAft>
            </a:pPr>
            <a:r>
              <a:rPr lang="da-DK" sz="800" dirty="0">
                <a:effectLst/>
                <a:latin typeface="+mj-lt"/>
                <a:ea typeface="Calibri" panose="020F0502020204030204" pitchFamily="34" charset="0"/>
                <a:cs typeface="Times New Roman" panose="02020603050405020304" pitchFamily="18" charset="0"/>
              </a:rPr>
              <a:t>4. Vælg </a:t>
            </a:r>
            <a:r>
              <a:rPr lang="da-DK" sz="800" b="1" dirty="0">
                <a:effectLst/>
                <a:latin typeface="+mj-lt"/>
                <a:ea typeface="Calibri" panose="020F0502020204030204" pitchFamily="34" charset="0"/>
                <a:cs typeface="Times New Roman" panose="02020603050405020304" pitchFamily="18" charset="0"/>
              </a:rPr>
              <a:t>Anvend på alle </a:t>
            </a:r>
            <a:r>
              <a:rPr lang="da-DK" sz="800" dirty="0">
                <a:effectLst/>
                <a:latin typeface="+mj-lt"/>
                <a:ea typeface="Calibri" panose="020F0502020204030204" pitchFamily="34" charset="0"/>
                <a:cs typeface="Times New Roman" panose="02020603050405020304" pitchFamily="18" charset="0"/>
              </a:rPr>
              <a:t>- eller </a:t>
            </a:r>
            <a:r>
              <a:rPr lang="da-DK" sz="800" b="1" dirty="0">
                <a:effectLst/>
                <a:latin typeface="+mj-lt"/>
                <a:ea typeface="Calibri" panose="020F0502020204030204" pitchFamily="34" charset="0"/>
                <a:cs typeface="Times New Roman" panose="02020603050405020304" pitchFamily="18" charset="0"/>
              </a:rPr>
              <a:t>Anvend</a:t>
            </a:r>
            <a:r>
              <a:rPr lang="da-DK" sz="800" dirty="0">
                <a:effectLst/>
                <a:latin typeface="+mj-lt"/>
                <a:ea typeface="Calibri" panose="020F0502020204030204" pitchFamily="34" charset="0"/>
                <a:cs typeface="Times New Roman" panose="02020603050405020304" pitchFamily="18" charset="0"/>
              </a:rPr>
              <a:t>, hvis det kun skal være på et enkelt dias/slide</a:t>
            </a:r>
          </a:p>
          <a:p>
            <a:pPr>
              <a:lnSpc>
                <a:spcPct val="90000"/>
              </a:lnSpc>
              <a:spcAft>
                <a:spcPts val="1000"/>
              </a:spcAft>
            </a:pPr>
            <a:r>
              <a:rPr lang="da-DK" sz="800" dirty="0">
                <a:effectLst/>
                <a:latin typeface="+mj-lt"/>
                <a:ea typeface="Calibri" panose="020F0502020204030204" pitchFamily="34" charset="0"/>
                <a:cs typeface="Times New Roman" panose="02020603050405020304" pitchFamily="18" charset="0"/>
              </a:rPr>
              <a:t>Oplysningerne placeres i højre side af den grå topbjælke.</a:t>
            </a:r>
          </a:p>
        </p:txBody>
      </p:sp>
      <p:sp>
        <p:nvSpPr>
          <p:cNvPr id="50" name="Text Box 48"/>
          <p:cNvSpPr txBox="1">
            <a:spLocks noChangeArrowheads="1"/>
          </p:cNvSpPr>
          <p:nvPr userDrawn="1"/>
        </p:nvSpPr>
        <p:spPr bwMode="auto">
          <a:xfrm>
            <a:off x="587375" y="5678667"/>
            <a:ext cx="189959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0"/>
              </a:spcAft>
              <a:defRPr/>
            </a:pPr>
            <a:r>
              <a:rPr lang="da-DK" sz="1000" b="1" noProof="1">
                <a:solidFill>
                  <a:schemeClr val="tx1"/>
                </a:solidFill>
                <a:latin typeface="+mn-lt"/>
                <a:cs typeface="Arial" panose="020B0604020202020204" pitchFamily="34" charset="0"/>
              </a:rPr>
              <a:t>Lav nyt dias/slide (hhv. 2010- + 2013- og 2016-version) </a:t>
            </a:r>
            <a:br>
              <a:rPr lang="da-DK" sz="1000" b="1" noProof="1">
                <a:solidFill>
                  <a:schemeClr val="tx1"/>
                </a:solidFill>
                <a:latin typeface="+mn-lt"/>
                <a:cs typeface="Arial" panose="020B0604020202020204" pitchFamily="34" charset="0"/>
              </a:rPr>
            </a:br>
            <a:r>
              <a:rPr lang="da-DK" altLang="da-DK" sz="800" b="1" noProof="1">
                <a:solidFill>
                  <a:schemeClr val="tx1"/>
                </a:solidFill>
                <a:latin typeface="+mn-lt"/>
                <a:cs typeface="Arial" panose="020B0604020202020204" pitchFamily="34" charset="0"/>
              </a:rPr>
              <a:t>1. </a:t>
            </a:r>
            <a:r>
              <a:rPr lang="da-DK" altLang="da-DK" sz="800" noProof="1">
                <a:solidFill>
                  <a:schemeClr val="tx1"/>
                </a:solidFill>
                <a:latin typeface="+mn-lt"/>
                <a:cs typeface="Arial" panose="020B0604020202020204" pitchFamily="34" charset="0"/>
              </a:rPr>
              <a:t>Klik på </a:t>
            </a:r>
            <a:r>
              <a:rPr lang="da-DK" altLang="da-DK" sz="800" b="1" noProof="1">
                <a:solidFill>
                  <a:schemeClr val="tx1"/>
                </a:solidFill>
                <a:latin typeface="+mn-lt"/>
                <a:cs typeface="Arial" panose="020B0604020202020204" pitchFamily="34" charset="0"/>
              </a:rPr>
              <a:t>Startside/Hjem</a:t>
            </a:r>
          </a:p>
        </p:txBody>
      </p:sp>
      <p:pic>
        <p:nvPicPr>
          <p:cNvPr id="51" name="Billede 40"/>
          <p:cNvPicPr>
            <a:picLocks noChangeAspect="1"/>
          </p:cNvPicPr>
          <p:nvPr userDrawn="1"/>
        </p:nvPicPr>
        <p:blipFill rotWithShape="1">
          <a:blip r:embed="rId3"/>
          <a:srcRect l="36944" r="2272" b="69429"/>
          <a:stretch/>
        </p:blipFill>
        <p:spPr>
          <a:xfrm>
            <a:off x="4157637" y="2940574"/>
            <a:ext cx="395416" cy="126627"/>
          </a:xfrm>
          <a:prstGeom prst="rect">
            <a:avLst/>
          </a:prstGeom>
        </p:spPr>
      </p:pic>
      <p:sp>
        <p:nvSpPr>
          <p:cNvPr id="52" name="Text Box 48"/>
          <p:cNvSpPr txBox="1">
            <a:spLocks noChangeArrowheads="1"/>
          </p:cNvSpPr>
          <p:nvPr userDrawn="1"/>
        </p:nvSpPr>
        <p:spPr bwMode="auto">
          <a:xfrm>
            <a:off x="2587038" y="2582327"/>
            <a:ext cx="1624241"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Diastype</a:t>
            </a:r>
            <a:br>
              <a:rPr lang="da-DK" sz="1000" b="1" noProof="1">
                <a:solidFill>
                  <a:schemeClr val="tx1"/>
                </a:solidFill>
                <a:latin typeface="+mn-lt"/>
                <a:cs typeface="Arial" panose="020B0604020202020204" pitchFamily="34" charset="0"/>
              </a:rPr>
            </a:br>
            <a:r>
              <a:rPr lang="da-DK" altLang="da-DK" sz="800" b="1" noProof="1">
                <a:solidFill>
                  <a:schemeClr val="tx1"/>
                </a:solidFill>
                <a:latin typeface="+mn-lt"/>
                <a:cs typeface="Arial" panose="020B0604020202020204" pitchFamily="34" charset="0"/>
              </a:rPr>
              <a:t>1. </a:t>
            </a:r>
            <a:r>
              <a:rPr lang="da-DK" altLang="da-DK" sz="800" noProof="1">
                <a:solidFill>
                  <a:schemeClr val="tx1"/>
                </a:solidFill>
                <a:latin typeface="+mn-lt"/>
                <a:cs typeface="Arial" panose="020B0604020202020204" pitchFamily="34" charset="0"/>
              </a:rPr>
              <a:t>Klik på </a:t>
            </a:r>
            <a:r>
              <a:rPr lang="da-DK" altLang="da-DK" sz="800" b="1" noProof="1">
                <a:solidFill>
                  <a:schemeClr val="tx1"/>
                </a:solidFill>
                <a:latin typeface="+mn-lt"/>
                <a:cs typeface="Arial" panose="020B0604020202020204" pitchFamily="34" charset="0"/>
              </a:rPr>
              <a:t>Startside/Hjem</a:t>
            </a:r>
          </a:p>
          <a:p>
            <a:pPr eaLnBrk="1" hangingPunct="1">
              <a:spcAft>
                <a:spcPts val="600"/>
              </a:spcAft>
              <a:defRPr/>
            </a:pPr>
            <a:r>
              <a:rPr lang="da-DK" altLang="da-DK" sz="800" b="1" noProof="1">
                <a:solidFill>
                  <a:schemeClr val="tx1"/>
                </a:solidFill>
                <a:latin typeface="+mn-lt"/>
                <a:cs typeface="Arial" panose="020B0604020202020204" pitchFamily="34" charset="0"/>
              </a:rPr>
              <a:t>2.</a:t>
            </a:r>
            <a:r>
              <a:rPr lang="da-DK" altLang="da-DK" sz="800" b="1" baseline="0" noProof="1">
                <a:solidFill>
                  <a:schemeClr val="tx1"/>
                </a:solidFill>
                <a:latin typeface="+mn-lt"/>
                <a:cs typeface="Arial" panose="020B0604020202020204" pitchFamily="34" charset="0"/>
              </a:rPr>
              <a:t> </a:t>
            </a:r>
            <a:r>
              <a:rPr lang="da-DK" altLang="da-DK" sz="800" baseline="0" noProof="1">
                <a:solidFill>
                  <a:schemeClr val="tx1"/>
                </a:solidFill>
                <a:latin typeface="+mn-lt"/>
                <a:cs typeface="Arial" panose="020B0604020202020204" pitchFamily="34" charset="0"/>
              </a:rPr>
              <a:t>Vælg </a:t>
            </a:r>
            <a:r>
              <a:rPr lang="da-DK" altLang="da-DK" sz="800" b="1" baseline="0" noProof="1">
                <a:solidFill>
                  <a:schemeClr val="tx1"/>
                </a:solidFill>
                <a:latin typeface="+mn-lt"/>
                <a:cs typeface="Arial" panose="020B0604020202020204" pitchFamily="34" charset="0"/>
              </a:rPr>
              <a:t>Layout</a:t>
            </a:r>
            <a:r>
              <a:rPr lang="da-DK" altLang="da-DK" sz="800" baseline="0" noProof="1">
                <a:solidFill>
                  <a:schemeClr val="tx1"/>
                </a:solidFill>
                <a:latin typeface="+mn-lt"/>
                <a:cs typeface="Arial" panose="020B0604020202020204" pitchFamily="34" charset="0"/>
              </a:rPr>
              <a:t> for at ændre dit nuværende dias/slide til et alternativt layout</a:t>
            </a:r>
          </a:p>
        </p:txBody>
      </p:sp>
      <p:sp>
        <p:nvSpPr>
          <p:cNvPr id="53" name="Text Box 48"/>
          <p:cNvSpPr txBox="1">
            <a:spLocks noChangeArrowheads="1"/>
          </p:cNvSpPr>
          <p:nvPr userDrawn="1"/>
        </p:nvSpPr>
        <p:spPr bwMode="auto">
          <a:xfrm>
            <a:off x="2576655" y="3571524"/>
            <a:ext cx="16346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Skrift</a:t>
            </a:r>
            <a:br>
              <a:rPr lang="da-DK" sz="1000" b="1" noProof="1">
                <a:solidFill>
                  <a:schemeClr val="tx1"/>
                </a:solidFill>
                <a:latin typeface="+mn-lt"/>
                <a:cs typeface="Arial" panose="020B0604020202020204" pitchFamily="34" charset="0"/>
              </a:rPr>
            </a:br>
            <a:r>
              <a:rPr lang="da-DK" altLang="da-DK" sz="800" b="0" noProof="1">
                <a:solidFill>
                  <a:schemeClr val="tx1"/>
                </a:solidFill>
                <a:latin typeface="+mn-lt"/>
                <a:cs typeface="Arial" panose="020B0604020202020204" pitchFamily="34" charset="0"/>
              </a:rPr>
              <a:t>KU Anvender skriften Microsoft New Tai Lue i PowerPoint.</a:t>
            </a:r>
            <a:endParaRPr lang="da-DK" altLang="da-DK" sz="800" b="0" baseline="0" noProof="1">
              <a:solidFill>
                <a:schemeClr val="tx1"/>
              </a:solidFill>
              <a:latin typeface="+mn-lt"/>
              <a:cs typeface="Arial" panose="020B0604020202020204" pitchFamily="34" charset="0"/>
            </a:endParaRPr>
          </a:p>
        </p:txBody>
      </p:sp>
      <p:sp>
        <p:nvSpPr>
          <p:cNvPr id="54" name="Text Box 48"/>
          <p:cNvSpPr txBox="1">
            <a:spLocks noChangeArrowheads="1"/>
          </p:cNvSpPr>
          <p:nvPr userDrawn="1"/>
        </p:nvSpPr>
        <p:spPr bwMode="auto">
          <a:xfrm>
            <a:off x="4739114" y="1627125"/>
            <a:ext cx="1634624"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0"/>
              </a:spcAft>
              <a:defRPr/>
            </a:pPr>
            <a:r>
              <a:rPr lang="da-DK" sz="1000" b="1" noProof="1">
                <a:solidFill>
                  <a:schemeClr val="tx1"/>
                </a:solidFill>
                <a:latin typeface="+mj-lt"/>
                <a:cs typeface="Arial" panose="020B0604020202020204" pitchFamily="34" charset="0"/>
              </a:rPr>
              <a:t>Gitter- og hjælpelinjer</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For at se gitter- og hjælpelinjer</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1. </a:t>
            </a:r>
            <a:r>
              <a:rPr lang="da-DK" sz="800" b="0" noProof="1">
                <a:solidFill>
                  <a:schemeClr val="tx1"/>
                </a:solidFill>
                <a:latin typeface="+mj-lt"/>
                <a:cs typeface="Arial" panose="020B0604020202020204" pitchFamily="34" charset="0"/>
              </a:rPr>
              <a:t>Klik på </a:t>
            </a:r>
            <a:r>
              <a:rPr lang="da-DK" sz="800" b="1" noProof="1">
                <a:solidFill>
                  <a:schemeClr val="tx1"/>
                </a:solidFill>
                <a:latin typeface="+mj-lt"/>
                <a:cs typeface="Arial" panose="020B0604020202020204" pitchFamily="34" charset="0"/>
              </a:rPr>
              <a:t>Vis</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2. </a:t>
            </a:r>
            <a:r>
              <a:rPr lang="da-DK" sz="800" b="0" noProof="1">
                <a:solidFill>
                  <a:schemeClr val="tx1"/>
                </a:solidFill>
                <a:latin typeface="+mj-lt"/>
                <a:cs typeface="Arial" panose="020B0604020202020204" pitchFamily="34" charset="0"/>
              </a:rPr>
              <a:t>Vælg </a:t>
            </a:r>
            <a:r>
              <a:rPr lang="da-DK" sz="800" b="1" noProof="1">
                <a:solidFill>
                  <a:schemeClr val="tx1"/>
                </a:solidFill>
                <a:latin typeface="+mj-lt"/>
                <a:cs typeface="Arial" panose="020B0604020202020204" pitchFamily="34" charset="0"/>
              </a:rPr>
              <a:t>Gitterlinjer</a:t>
            </a:r>
            <a:r>
              <a:rPr lang="da-DK" sz="800" b="0" noProof="1">
                <a:solidFill>
                  <a:schemeClr val="tx1"/>
                </a:solidFill>
                <a:latin typeface="+mj-lt"/>
                <a:cs typeface="Arial" panose="020B0604020202020204" pitchFamily="34" charset="0"/>
              </a:rPr>
              <a:t> og/eller </a:t>
            </a:r>
            <a:r>
              <a:rPr lang="da-DK" sz="800" b="1" noProof="1">
                <a:solidFill>
                  <a:schemeClr val="tx1"/>
                </a:solidFill>
                <a:latin typeface="+mj-lt"/>
                <a:cs typeface="Arial" panose="020B0604020202020204" pitchFamily="34" charset="0"/>
              </a:rPr>
              <a:t>Hjælpelinjer</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For at etablere flere gitter- og hjælpelinjer</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1. </a:t>
            </a:r>
            <a:r>
              <a:rPr lang="da-DK" sz="800" b="0" noProof="1">
                <a:solidFill>
                  <a:schemeClr val="tx1"/>
                </a:solidFill>
                <a:latin typeface="+mj-lt"/>
                <a:cs typeface="Arial" panose="020B0604020202020204" pitchFamily="34" charset="0"/>
              </a:rPr>
              <a:t>Før musen over en eksisterende hjælpelinje og klik på linjen (koordinater på linjen vises)</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2. </a:t>
            </a:r>
            <a:r>
              <a:rPr lang="da-DK" sz="800" b="0" noProof="1">
                <a:solidFill>
                  <a:schemeClr val="tx1"/>
                </a:solidFill>
                <a:latin typeface="+mj-lt"/>
                <a:cs typeface="Arial" panose="020B0604020202020204" pitchFamily="34" charset="0"/>
              </a:rPr>
              <a:t>Hold </a:t>
            </a:r>
            <a:r>
              <a:rPr lang="da-DK" sz="800" b="1" noProof="1">
                <a:solidFill>
                  <a:schemeClr val="tx1"/>
                </a:solidFill>
                <a:latin typeface="+mj-lt"/>
                <a:cs typeface="Arial" panose="020B0604020202020204" pitchFamily="34" charset="0"/>
              </a:rPr>
              <a:t>CTRL</a:t>
            </a:r>
            <a:r>
              <a:rPr lang="da-DK" sz="800" b="0" noProof="1">
                <a:solidFill>
                  <a:schemeClr val="tx1"/>
                </a:solidFill>
                <a:latin typeface="+mj-lt"/>
                <a:cs typeface="Arial" panose="020B0604020202020204" pitchFamily="34" charset="0"/>
              </a:rPr>
              <a:t> nede, mens du flytter placeringen af den eksisterende linje (tilføjer en ny)</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Tip: </a:t>
            </a:r>
            <a:r>
              <a:rPr lang="da-DK" sz="800" b="0" noProof="1">
                <a:solidFill>
                  <a:schemeClr val="tx1"/>
                </a:solidFill>
                <a:latin typeface="+mj-lt"/>
                <a:cs typeface="Arial" panose="020B0604020202020204" pitchFamily="34" charset="0"/>
              </a:rPr>
              <a:t>Tryk </a:t>
            </a:r>
            <a:r>
              <a:rPr lang="da-DK" sz="800" b="1" noProof="1">
                <a:solidFill>
                  <a:schemeClr val="tx1"/>
                </a:solidFill>
                <a:latin typeface="+mj-lt"/>
                <a:cs typeface="Arial" panose="020B0604020202020204" pitchFamily="34" charset="0"/>
              </a:rPr>
              <a:t>Alt + F9</a:t>
            </a:r>
            <a:r>
              <a:rPr lang="da-DK" sz="800" b="0" noProof="1">
                <a:solidFill>
                  <a:schemeClr val="tx1"/>
                </a:solidFill>
                <a:latin typeface="+mj-lt"/>
                <a:cs typeface="Arial" panose="020B0604020202020204" pitchFamily="34" charset="0"/>
              </a:rPr>
              <a:t> for hurtig visning af hjælpelinjer</a:t>
            </a:r>
          </a:p>
        </p:txBody>
      </p:sp>
      <p:sp>
        <p:nvSpPr>
          <p:cNvPr id="55" name="Text Box 48"/>
          <p:cNvSpPr txBox="1">
            <a:spLocks noChangeArrowheads="1"/>
          </p:cNvSpPr>
          <p:nvPr userDrawn="1"/>
        </p:nvSpPr>
        <p:spPr bwMode="auto">
          <a:xfrm>
            <a:off x="4728822" y="4141417"/>
            <a:ext cx="1634624" cy="192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Indsæt billede</a:t>
            </a:r>
            <a:br>
              <a:rPr lang="da-DK" sz="1000" b="1"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På layouts med billedholder: Klik på ikon og vælg </a:t>
            </a:r>
            <a:r>
              <a:rPr lang="da-DK" sz="800" b="1" noProof="1">
                <a:solidFill>
                  <a:schemeClr val="tx1"/>
                </a:solidFill>
                <a:latin typeface="+mj-lt"/>
                <a:cs typeface="Arial" panose="020B0604020202020204" pitchFamily="34" charset="0"/>
              </a:rPr>
              <a:t>Indsæt</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Teksten ”Klik her, hvis du vil udskifte billedet” bliver ikke vist i din præsentation.  </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Du kan hente KU-billeder, som er tilpasset og minimeret til henholdsvis 4:3- og 16:9-format via dette link:</a:t>
            </a:r>
            <a:br>
              <a:rPr lang="da-DK" sz="800" b="0"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 </a:t>
            </a:r>
            <a:r>
              <a:rPr lang="da-DK" sz="800" b="0" noProof="1">
                <a:solidFill>
                  <a:schemeClr val="accent4"/>
                </a:solidFill>
                <a:latin typeface="+mj-lt"/>
                <a:cs typeface="Arial" panose="020B0604020202020204" pitchFamily="34" charset="0"/>
                <a:hlinkClick r:id="rId4"/>
              </a:rPr>
              <a:t>http://image.ku.dk/lightbox/211/13407586855728741badb20/</a:t>
            </a:r>
            <a:r>
              <a:rPr lang="da-DK" sz="800" b="0" baseline="0" noProof="1">
                <a:solidFill>
                  <a:schemeClr val="accent4"/>
                </a:solidFill>
                <a:latin typeface="+mj-lt"/>
                <a:cs typeface="Arial" panose="020B0604020202020204" pitchFamily="34" charset="0"/>
                <a:hlinkClick r:id="rId4"/>
              </a:rPr>
              <a:t> </a:t>
            </a:r>
            <a:endParaRPr lang="da-DK" sz="800" b="0" noProof="1">
              <a:solidFill>
                <a:schemeClr val="accent4"/>
              </a:solidFill>
              <a:latin typeface="+mj-lt"/>
              <a:cs typeface="Arial" panose="020B0604020202020204" pitchFamily="34" charset="0"/>
            </a:endParaRP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Vælg slideshow-visning for at gøre linket aktivt.</a:t>
            </a:r>
          </a:p>
        </p:txBody>
      </p:sp>
      <p:sp>
        <p:nvSpPr>
          <p:cNvPr id="56" name="Text Box 48"/>
          <p:cNvSpPr txBox="1">
            <a:spLocks noChangeArrowheads="1"/>
          </p:cNvSpPr>
          <p:nvPr userDrawn="1"/>
        </p:nvSpPr>
        <p:spPr bwMode="auto">
          <a:xfrm>
            <a:off x="6691561" y="1640495"/>
            <a:ext cx="163462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Billedstørrelser</a:t>
            </a:r>
            <a:br>
              <a:rPr lang="da-DK" sz="1000" b="1"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De optimale billedstørrelser er</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4:3-format: 1.500 x 1.073 pixels</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16:9-format: 1.500 x 818 pixels</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Gem billederne i 72 dpi og i ”jpg-medium-kvalitet”</a:t>
            </a:r>
          </a:p>
        </p:txBody>
      </p:sp>
      <p:sp>
        <p:nvSpPr>
          <p:cNvPr id="57" name="Text Box 48"/>
          <p:cNvSpPr txBox="1">
            <a:spLocks noChangeArrowheads="1"/>
          </p:cNvSpPr>
          <p:nvPr userDrawn="1"/>
        </p:nvSpPr>
        <p:spPr bwMode="auto">
          <a:xfrm>
            <a:off x="6691561" y="2720006"/>
            <a:ext cx="1634624" cy="192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Beskær billede</a:t>
            </a:r>
            <a:br>
              <a:rPr lang="da-DK" sz="1000" b="1" noProof="1">
                <a:solidFill>
                  <a:schemeClr val="tx1"/>
                </a:solidFill>
                <a:latin typeface="+mj-lt"/>
                <a:cs typeface="Arial" panose="020B0604020202020204" pitchFamily="34" charset="0"/>
              </a:rPr>
            </a:br>
            <a:r>
              <a:rPr lang="da-DK" sz="800" b="1" noProof="1">
                <a:solidFill>
                  <a:schemeClr val="tx1"/>
                </a:solidFill>
                <a:latin typeface="+mj-lt"/>
                <a:cs typeface="Arial" panose="020B0604020202020204" pitchFamily="34" charset="0"/>
              </a:rPr>
              <a:t>1</a:t>
            </a:r>
            <a:r>
              <a:rPr lang="da-DK" sz="800" b="0" noProof="1">
                <a:solidFill>
                  <a:schemeClr val="tx1"/>
                </a:solidFill>
                <a:latin typeface="+mj-lt"/>
                <a:cs typeface="Arial" panose="020B0604020202020204" pitchFamily="34" charset="0"/>
              </a:rPr>
              <a:t>. Klik </a:t>
            </a:r>
            <a:r>
              <a:rPr lang="da-DK" sz="800" b="1" noProof="1">
                <a:solidFill>
                  <a:schemeClr val="tx1"/>
                </a:solidFill>
                <a:latin typeface="+mj-lt"/>
                <a:cs typeface="Arial" panose="020B0604020202020204" pitchFamily="34" charset="0"/>
              </a:rPr>
              <a:t>Beskær</a:t>
            </a:r>
            <a:r>
              <a:rPr lang="da-DK" sz="800" b="0" noProof="1">
                <a:solidFill>
                  <a:schemeClr val="tx1"/>
                </a:solidFill>
                <a:latin typeface="+mj-lt"/>
                <a:cs typeface="Arial" panose="020B0604020202020204" pitchFamily="34" charset="0"/>
              </a:rPr>
              <a:t> for at ændre billedets fokus/størrelse</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2. </a:t>
            </a:r>
            <a:r>
              <a:rPr lang="da-DK" sz="800" b="0" noProof="1">
                <a:solidFill>
                  <a:schemeClr val="tx1"/>
                </a:solidFill>
                <a:latin typeface="+mj-lt"/>
                <a:cs typeface="Arial" panose="020B0604020202020204" pitchFamily="34" charset="0"/>
              </a:rPr>
              <a:t>Ønsker du at skalere billedet, så hold </a:t>
            </a:r>
            <a:r>
              <a:rPr lang="da-DK" sz="800" b="1" noProof="1">
                <a:solidFill>
                  <a:schemeClr val="tx1"/>
                </a:solidFill>
                <a:latin typeface="+mj-lt"/>
                <a:cs typeface="Arial" panose="020B0604020202020204" pitchFamily="34" charset="0"/>
              </a:rPr>
              <a:t>SHIFT</a:t>
            </a:r>
            <a:r>
              <a:rPr lang="da-DK" sz="800" b="0" noProof="1">
                <a:solidFill>
                  <a:schemeClr val="tx1"/>
                </a:solidFill>
                <a:latin typeface="+mj-lt"/>
                <a:cs typeface="Arial" panose="020B0604020202020204" pitchFamily="34" charset="0"/>
              </a:rPr>
              <a:t>-knappen nede, mens du trækker i billedets hjørner</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3. </a:t>
            </a:r>
            <a:r>
              <a:rPr lang="da-DK" sz="800" b="0" noProof="1">
                <a:solidFill>
                  <a:schemeClr val="tx1"/>
                </a:solidFill>
                <a:latin typeface="+mj-lt"/>
                <a:cs typeface="Arial" panose="020B0604020202020204" pitchFamily="34" charset="0"/>
              </a:rPr>
              <a:t>Højreklik på billedet og vælg </a:t>
            </a:r>
            <a:r>
              <a:rPr lang="da-DK" sz="800" b="1" noProof="1">
                <a:solidFill>
                  <a:schemeClr val="tx1"/>
                </a:solidFill>
                <a:latin typeface="+mj-lt"/>
                <a:cs typeface="Arial" panose="020B0604020202020204" pitchFamily="34" charset="0"/>
              </a:rPr>
              <a:t>Placer bagerst</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Tip: </a:t>
            </a:r>
            <a:r>
              <a:rPr lang="da-DK" sz="800" b="0" noProof="1">
                <a:solidFill>
                  <a:schemeClr val="tx1"/>
                </a:solidFill>
                <a:latin typeface="+mj-lt"/>
                <a:cs typeface="Arial" panose="020B0604020202020204" pitchFamily="34" charset="0"/>
              </a:rPr>
              <a:t>Hvis du sletter billedet og indsætter et nyt, kan billedet lægge sig foran tekst og grafik. Hvis dette sker, skal du vælge billedet, højreklikke og vælge </a:t>
            </a:r>
            <a:r>
              <a:rPr lang="da-DK" sz="800" b="1" noProof="1">
                <a:solidFill>
                  <a:schemeClr val="tx1"/>
                </a:solidFill>
                <a:latin typeface="+mj-lt"/>
                <a:cs typeface="Arial" panose="020B0604020202020204" pitchFamily="34" charset="0"/>
              </a:rPr>
              <a:t>Placer bagerst</a:t>
            </a:r>
          </a:p>
        </p:txBody>
      </p:sp>
      <p:sp>
        <p:nvSpPr>
          <p:cNvPr id="58" name="Text Box 48"/>
          <p:cNvSpPr txBox="1">
            <a:spLocks noChangeArrowheads="1"/>
          </p:cNvSpPr>
          <p:nvPr userDrawn="1"/>
        </p:nvSpPr>
        <p:spPr bwMode="auto">
          <a:xfrm>
            <a:off x="6691561" y="4765322"/>
            <a:ext cx="1634624" cy="88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Skabelonens farver</a:t>
            </a:r>
            <a:br>
              <a:rPr lang="da-DK" sz="1000" b="1"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Du kan vælge mellem en række farver til baggrunde og grafer.</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Højreklik på den flade, du vil skifte farve på, og derefter malerbøtte-ikonet (Fyldfarve til figur)</a:t>
            </a:r>
          </a:p>
        </p:txBody>
      </p:sp>
      <p:sp>
        <p:nvSpPr>
          <p:cNvPr id="59" name="Text Box 48"/>
          <p:cNvSpPr txBox="1">
            <a:spLocks noChangeArrowheads="1"/>
          </p:cNvSpPr>
          <p:nvPr userDrawn="1"/>
        </p:nvSpPr>
        <p:spPr bwMode="auto">
          <a:xfrm>
            <a:off x="6691561" y="5815137"/>
            <a:ext cx="16346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Mere information</a:t>
            </a:r>
            <a:br>
              <a:rPr lang="da-DK" sz="1000" b="1"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Se</a:t>
            </a:r>
            <a:r>
              <a:rPr lang="da-DK" sz="800" b="0" baseline="0" noProof="1">
                <a:solidFill>
                  <a:schemeClr val="tx1"/>
                </a:solidFill>
                <a:latin typeface="+mj-lt"/>
                <a:cs typeface="Arial" panose="020B0604020202020204" pitchFamily="34" charset="0"/>
              </a:rPr>
              <a:t> designguiden</a:t>
            </a:r>
            <a:r>
              <a:rPr lang="da-DK" sz="800" b="0" noProof="1">
                <a:solidFill>
                  <a:schemeClr val="tx1"/>
                </a:solidFill>
                <a:latin typeface="+mj-lt"/>
                <a:cs typeface="Arial" panose="020B0604020202020204" pitchFamily="34" charset="0"/>
              </a:rPr>
              <a:t> på</a:t>
            </a:r>
            <a:r>
              <a:rPr lang="da-DK" sz="800" b="0" baseline="0" noProof="1">
                <a:solidFill>
                  <a:schemeClr val="tx1"/>
                </a:solidFill>
                <a:latin typeface="+mj-lt"/>
                <a:cs typeface="Arial" panose="020B0604020202020204" pitchFamily="34" charset="0"/>
              </a:rPr>
              <a:t/>
            </a:r>
            <a:br>
              <a:rPr lang="da-DK" sz="800" b="0" baseline="0" noProof="1">
                <a:solidFill>
                  <a:schemeClr val="tx1"/>
                </a:solidFill>
                <a:latin typeface="+mj-lt"/>
                <a:cs typeface="Arial" panose="020B0604020202020204" pitchFamily="34" charset="0"/>
              </a:rPr>
            </a:br>
            <a:r>
              <a:rPr lang="da-DK" sz="800" b="0" noProof="1">
                <a:solidFill>
                  <a:schemeClr val="accent4"/>
                </a:solidFill>
                <a:latin typeface="+mj-lt"/>
                <a:cs typeface="Arial" panose="020B0604020202020204" pitchFamily="34" charset="0"/>
                <a:hlinkClick r:id="rId2"/>
              </a:rPr>
              <a:t>www.designguide.ku.dk/ku/</a:t>
            </a:r>
            <a:br>
              <a:rPr lang="da-DK" sz="800" b="0" noProof="1">
                <a:solidFill>
                  <a:schemeClr val="accent4"/>
                </a:solidFill>
                <a:latin typeface="+mj-lt"/>
                <a:cs typeface="Arial" panose="020B0604020202020204" pitchFamily="34" charset="0"/>
                <a:hlinkClick r:id="rId2"/>
              </a:rPr>
            </a:br>
            <a:r>
              <a:rPr lang="da-DK" sz="800" b="0" noProof="1">
                <a:solidFill>
                  <a:schemeClr val="accent4"/>
                </a:solidFill>
                <a:latin typeface="+mj-lt"/>
                <a:cs typeface="Arial" panose="020B0604020202020204" pitchFamily="34" charset="0"/>
                <a:hlinkClick r:id="rId2"/>
              </a:rPr>
              <a:t>skabeloner/powerpoint/</a:t>
            </a:r>
            <a:br>
              <a:rPr lang="da-DK" sz="800" b="0" noProof="1">
                <a:solidFill>
                  <a:schemeClr val="accent4"/>
                </a:solidFill>
                <a:latin typeface="+mj-lt"/>
                <a:cs typeface="Arial" panose="020B0604020202020204" pitchFamily="34" charset="0"/>
                <a:hlinkClick r:id="rId2"/>
              </a:rPr>
            </a:br>
            <a:r>
              <a:rPr lang="da-DK" sz="800" b="0" noProof="1">
                <a:solidFill>
                  <a:schemeClr val="accent4"/>
                </a:solidFill>
                <a:latin typeface="+mj-lt"/>
                <a:cs typeface="Arial" panose="020B0604020202020204" pitchFamily="34" charset="0"/>
                <a:hlinkClick r:id="rId2"/>
              </a:rPr>
              <a:t>praesentationer/</a:t>
            </a:r>
            <a:endParaRPr lang="da-DK" sz="800" b="0" noProof="1">
              <a:solidFill>
                <a:schemeClr val="accent4"/>
              </a:solidFill>
              <a:latin typeface="+mj-lt"/>
              <a:cs typeface="Arial" panose="020B0604020202020204" pitchFamily="34" charset="0"/>
            </a:endParaRPr>
          </a:p>
        </p:txBody>
      </p:sp>
      <p:pic>
        <p:nvPicPr>
          <p:cNvPr id="60" name="Billede 25"/>
          <p:cNvPicPr>
            <a:picLocks noChangeAspect="1"/>
          </p:cNvPicPr>
          <p:nvPr userDrawn="1"/>
        </p:nvPicPr>
        <p:blipFill>
          <a:blip r:embed="rId5"/>
          <a:stretch>
            <a:fillRect/>
          </a:stretch>
        </p:blipFill>
        <p:spPr>
          <a:xfrm>
            <a:off x="6268044" y="4201412"/>
            <a:ext cx="257327" cy="275280"/>
          </a:xfrm>
          <a:prstGeom prst="rect">
            <a:avLst/>
          </a:prstGeom>
        </p:spPr>
      </p:pic>
      <p:pic>
        <p:nvPicPr>
          <p:cNvPr id="61" name="Billede 36"/>
          <p:cNvPicPr>
            <a:picLocks noChangeAspect="1"/>
          </p:cNvPicPr>
          <p:nvPr userDrawn="1"/>
        </p:nvPicPr>
        <p:blipFill>
          <a:blip r:embed="rId6"/>
          <a:stretch>
            <a:fillRect/>
          </a:stretch>
        </p:blipFill>
        <p:spPr>
          <a:xfrm>
            <a:off x="8223538" y="2795378"/>
            <a:ext cx="288708" cy="275280"/>
          </a:xfrm>
          <a:prstGeom prst="rect">
            <a:avLst/>
          </a:prstGeom>
        </p:spPr>
      </p:pic>
      <p:pic>
        <p:nvPicPr>
          <p:cNvPr id="62" name="Billede 37"/>
          <p:cNvPicPr>
            <a:picLocks noChangeAspect="1"/>
          </p:cNvPicPr>
          <p:nvPr userDrawn="1"/>
        </p:nvPicPr>
        <p:blipFill>
          <a:blip r:embed="rId7"/>
          <a:stretch>
            <a:fillRect/>
          </a:stretch>
        </p:blipFill>
        <p:spPr>
          <a:xfrm>
            <a:off x="8241826" y="3187789"/>
            <a:ext cx="223122" cy="228843"/>
          </a:xfrm>
          <a:prstGeom prst="rect">
            <a:avLst/>
          </a:prstGeom>
        </p:spPr>
      </p:pic>
      <p:sp>
        <p:nvSpPr>
          <p:cNvPr id="63" name="Text Box 48"/>
          <p:cNvSpPr txBox="1">
            <a:spLocks noChangeArrowheads="1"/>
          </p:cNvSpPr>
          <p:nvPr userDrawn="1"/>
        </p:nvSpPr>
        <p:spPr bwMode="auto">
          <a:xfrm>
            <a:off x="2564067" y="1666128"/>
            <a:ext cx="17681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altLang="da-DK" sz="800" b="1" noProof="1">
                <a:solidFill>
                  <a:schemeClr val="tx1"/>
                </a:solidFill>
                <a:latin typeface="+mn-lt"/>
                <a:cs typeface="Arial" panose="020B0604020202020204" pitchFamily="34" charset="0"/>
              </a:rPr>
              <a:t>2.</a:t>
            </a:r>
            <a:r>
              <a:rPr lang="da-DK" altLang="da-DK" sz="800" b="1" baseline="0" noProof="1">
                <a:solidFill>
                  <a:schemeClr val="tx1"/>
                </a:solidFill>
                <a:latin typeface="+mn-lt"/>
                <a:cs typeface="Arial" panose="020B0604020202020204" pitchFamily="34" charset="0"/>
              </a:rPr>
              <a:t> </a:t>
            </a:r>
            <a:r>
              <a:rPr lang="da-DK" altLang="da-DK" sz="800" baseline="0" noProof="1">
                <a:solidFill>
                  <a:schemeClr val="tx1"/>
                </a:solidFill>
                <a:latin typeface="+mn-lt"/>
                <a:cs typeface="Arial" panose="020B0604020202020204" pitchFamily="34" charset="0"/>
              </a:rPr>
              <a:t>Under knappen </a:t>
            </a:r>
            <a:r>
              <a:rPr lang="da-DK" altLang="da-DK" sz="800" b="1" baseline="0" noProof="1">
                <a:solidFill>
                  <a:schemeClr val="tx1"/>
                </a:solidFill>
                <a:latin typeface="+mn-lt"/>
                <a:cs typeface="Arial" panose="020B0604020202020204" pitchFamily="34" charset="0"/>
              </a:rPr>
              <a:t>Nyt dias/Nyt slide</a:t>
            </a:r>
            <a:r>
              <a:rPr lang="da-DK" altLang="da-DK" sz="8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a:t>
            </a:r>
            <a:endParaRPr lang="da-DK" altLang="da-DK" sz="800" noProof="1">
              <a:solidFill>
                <a:schemeClr val="tx1"/>
              </a:solidFill>
              <a:latin typeface="+mn-lt"/>
              <a:cs typeface="Arial" panose="020B0604020202020204" pitchFamily="34" charset="0"/>
            </a:endParaRPr>
          </a:p>
        </p:txBody>
      </p:sp>
      <p:pic>
        <p:nvPicPr>
          <p:cNvPr id="64" name="Billede 39"/>
          <p:cNvPicPr>
            <a:picLocks noChangeAspect="1"/>
          </p:cNvPicPr>
          <p:nvPr userDrawn="1"/>
        </p:nvPicPr>
        <p:blipFill rotWithShape="1">
          <a:blip r:embed="rId3"/>
          <a:srcRect l="2931" r="60888"/>
          <a:stretch/>
        </p:blipFill>
        <p:spPr>
          <a:xfrm>
            <a:off x="4231619" y="1844048"/>
            <a:ext cx="235367" cy="418987"/>
          </a:xfrm>
          <a:prstGeom prst="rect">
            <a:avLst/>
          </a:prstGeom>
        </p:spPr>
      </p:pic>
      <p:sp>
        <p:nvSpPr>
          <p:cNvPr id="65" name="Freeform 10"/>
          <p:cNvSpPr>
            <a:spLocks noChangeAspect="1"/>
          </p:cNvSpPr>
          <p:nvPr userDrawn="1"/>
        </p:nvSpPr>
        <p:spPr>
          <a:xfrm rot="19800000">
            <a:off x="4404080" y="1900198"/>
            <a:ext cx="69672" cy="124351"/>
          </a:xfrm>
          <a:custGeom>
            <a:avLst/>
            <a:gdLst>
              <a:gd name="connsiteX0" fmla="*/ 381342 w 762684"/>
              <a:gd name="connsiteY0" fmla="*/ 0 h 1361254"/>
              <a:gd name="connsiteX1" fmla="*/ 762684 w 762684"/>
              <a:gd name="connsiteY1" fmla="*/ 823784 h 1361254"/>
              <a:gd name="connsiteX2" fmla="*/ 459602 w 762684"/>
              <a:gd name="connsiteY2" fmla="*/ 823784 h 1361254"/>
              <a:gd name="connsiteX3" fmla="*/ 459601 w 762684"/>
              <a:gd name="connsiteY3" fmla="*/ 1282994 h 1361254"/>
              <a:gd name="connsiteX4" fmla="*/ 381341 w 762684"/>
              <a:gd name="connsiteY4" fmla="*/ 1361254 h 1361254"/>
              <a:gd name="connsiteX5" fmla="*/ 381342 w 762684"/>
              <a:gd name="connsiteY5" fmla="*/ 1361253 h 1361254"/>
              <a:gd name="connsiteX6" fmla="*/ 303082 w 762684"/>
              <a:gd name="connsiteY6" fmla="*/ 1282993 h 1361254"/>
              <a:gd name="connsiteX7" fmla="*/ 303082 w 762684"/>
              <a:gd name="connsiteY7" fmla="*/ 823784 h 1361254"/>
              <a:gd name="connsiteX8" fmla="*/ 0 w 762684"/>
              <a:gd name="connsiteY8" fmla="*/ 823784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81342 w 762684"/>
              <a:gd name="connsiteY10"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16886 w 762684"/>
              <a:gd name="connsiteY10" fmla="*/ 123104 h 1361254"/>
              <a:gd name="connsiteX11" fmla="*/ 381342 w 762684"/>
              <a:gd name="connsiteY11"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19866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48840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34 h 1361288"/>
              <a:gd name="connsiteX1" fmla="*/ 425041 w 762684"/>
              <a:gd name="connsiteY1" fmla="*/ 27274 h 1361288"/>
              <a:gd name="connsiteX2" fmla="*/ 762684 w 762684"/>
              <a:gd name="connsiteY2" fmla="*/ 823818 h 1361288"/>
              <a:gd name="connsiteX3" fmla="*/ 459602 w 762684"/>
              <a:gd name="connsiteY3" fmla="*/ 823818 h 1361288"/>
              <a:gd name="connsiteX4" fmla="*/ 459601 w 762684"/>
              <a:gd name="connsiteY4" fmla="*/ 1283028 h 1361288"/>
              <a:gd name="connsiteX5" fmla="*/ 381341 w 762684"/>
              <a:gd name="connsiteY5" fmla="*/ 1361288 h 1361288"/>
              <a:gd name="connsiteX6" fmla="*/ 381342 w 762684"/>
              <a:gd name="connsiteY6" fmla="*/ 1361287 h 1361288"/>
              <a:gd name="connsiteX7" fmla="*/ 303082 w 762684"/>
              <a:gd name="connsiteY7" fmla="*/ 1283027 h 1361288"/>
              <a:gd name="connsiteX8" fmla="*/ 303082 w 762684"/>
              <a:gd name="connsiteY8" fmla="*/ 823818 h 1361288"/>
              <a:gd name="connsiteX9" fmla="*/ 0 w 762684"/>
              <a:gd name="connsiteY9" fmla="*/ 823818 h 1361288"/>
              <a:gd name="connsiteX10" fmla="*/ 334092 w 762684"/>
              <a:gd name="connsiteY10" fmla="*/ 27275 h 1361288"/>
              <a:gd name="connsiteX11" fmla="*/ 381342 w 762684"/>
              <a:gd name="connsiteY11" fmla="*/ 34 h 1361288"/>
              <a:gd name="connsiteX0" fmla="*/ 381342 w 762684"/>
              <a:gd name="connsiteY0" fmla="*/ 269 h 1361523"/>
              <a:gd name="connsiteX1" fmla="*/ 425041 w 762684"/>
              <a:gd name="connsiteY1" fmla="*/ 27509 h 1361523"/>
              <a:gd name="connsiteX2" fmla="*/ 762684 w 762684"/>
              <a:gd name="connsiteY2" fmla="*/ 824053 h 1361523"/>
              <a:gd name="connsiteX3" fmla="*/ 459602 w 762684"/>
              <a:gd name="connsiteY3" fmla="*/ 824053 h 1361523"/>
              <a:gd name="connsiteX4" fmla="*/ 459601 w 762684"/>
              <a:gd name="connsiteY4" fmla="*/ 1283263 h 1361523"/>
              <a:gd name="connsiteX5" fmla="*/ 381341 w 762684"/>
              <a:gd name="connsiteY5" fmla="*/ 1361523 h 1361523"/>
              <a:gd name="connsiteX6" fmla="*/ 381342 w 762684"/>
              <a:gd name="connsiteY6" fmla="*/ 1361522 h 1361523"/>
              <a:gd name="connsiteX7" fmla="*/ 303082 w 762684"/>
              <a:gd name="connsiteY7" fmla="*/ 1283262 h 1361523"/>
              <a:gd name="connsiteX8" fmla="*/ 303082 w 762684"/>
              <a:gd name="connsiteY8" fmla="*/ 824053 h 1361523"/>
              <a:gd name="connsiteX9" fmla="*/ 0 w 762684"/>
              <a:gd name="connsiteY9" fmla="*/ 824053 h 1361523"/>
              <a:gd name="connsiteX10" fmla="*/ 334092 w 762684"/>
              <a:gd name="connsiteY10" fmla="*/ 27510 h 1361523"/>
              <a:gd name="connsiteX11" fmla="*/ 381342 w 762684"/>
              <a:gd name="connsiteY11" fmla="*/ 269 h 1361523"/>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18 h 1361272"/>
              <a:gd name="connsiteX1" fmla="*/ 425041 w 762684"/>
              <a:gd name="connsiteY1" fmla="*/ 27258 h 1361272"/>
              <a:gd name="connsiteX2" fmla="*/ 762684 w 762684"/>
              <a:gd name="connsiteY2" fmla="*/ 823802 h 1361272"/>
              <a:gd name="connsiteX3" fmla="*/ 459602 w 762684"/>
              <a:gd name="connsiteY3" fmla="*/ 823802 h 1361272"/>
              <a:gd name="connsiteX4" fmla="*/ 459601 w 762684"/>
              <a:gd name="connsiteY4" fmla="*/ 1283012 h 1361272"/>
              <a:gd name="connsiteX5" fmla="*/ 381341 w 762684"/>
              <a:gd name="connsiteY5" fmla="*/ 1361272 h 1361272"/>
              <a:gd name="connsiteX6" fmla="*/ 381342 w 762684"/>
              <a:gd name="connsiteY6" fmla="*/ 1361271 h 1361272"/>
              <a:gd name="connsiteX7" fmla="*/ 303082 w 762684"/>
              <a:gd name="connsiteY7" fmla="*/ 1283011 h 1361272"/>
              <a:gd name="connsiteX8" fmla="*/ 303082 w 762684"/>
              <a:gd name="connsiteY8" fmla="*/ 823802 h 1361272"/>
              <a:gd name="connsiteX9" fmla="*/ 0 w 762684"/>
              <a:gd name="connsiteY9" fmla="*/ 823802 h 1361272"/>
              <a:gd name="connsiteX10" fmla="*/ 334092 w 762684"/>
              <a:gd name="connsiteY10" fmla="*/ 27259 h 1361272"/>
              <a:gd name="connsiteX11" fmla="*/ 381342 w 762684"/>
              <a:gd name="connsiteY11" fmla="*/ 18 h 1361272"/>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6750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684" h="1361254">
                <a:moveTo>
                  <a:pt x="381342" y="0"/>
                </a:moveTo>
                <a:cubicBezTo>
                  <a:pt x="395908" y="1387"/>
                  <a:pt x="412184" y="3630"/>
                  <a:pt x="426750" y="27240"/>
                </a:cubicBezTo>
                <a:lnTo>
                  <a:pt x="762684" y="823784"/>
                </a:lnTo>
                <a:lnTo>
                  <a:pt x="459602" y="823784"/>
                </a:lnTo>
                <a:cubicBezTo>
                  <a:pt x="459602" y="976854"/>
                  <a:pt x="459601" y="1129924"/>
                  <a:pt x="459601" y="1282994"/>
                </a:cubicBezTo>
                <a:cubicBezTo>
                  <a:pt x="459601" y="1326216"/>
                  <a:pt x="424563" y="1361254"/>
                  <a:pt x="381341" y="1361254"/>
                </a:cubicBezTo>
                <a:lnTo>
                  <a:pt x="381342" y="1361253"/>
                </a:lnTo>
                <a:cubicBezTo>
                  <a:pt x="338120" y="1361253"/>
                  <a:pt x="303082" y="1326215"/>
                  <a:pt x="303082" y="1282993"/>
                </a:cubicBezTo>
                <a:lnTo>
                  <a:pt x="303082" y="823784"/>
                </a:lnTo>
                <a:lnTo>
                  <a:pt x="0" y="823784"/>
                </a:lnTo>
                <a:lnTo>
                  <a:pt x="334092" y="27241"/>
                </a:lnTo>
                <a:cubicBezTo>
                  <a:pt x="343005" y="9615"/>
                  <a:pt x="366447" y="533"/>
                  <a:pt x="381342" y="0"/>
                </a:cubicBezTo>
                <a:close/>
              </a:path>
            </a:pathLst>
          </a:custGeom>
          <a:solidFill>
            <a:schemeClr val="bg1"/>
          </a:solidFill>
          <a:ln w="952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66" name="Freeform 10"/>
          <p:cNvSpPr>
            <a:spLocks noChangeAspect="1"/>
          </p:cNvSpPr>
          <p:nvPr userDrawn="1"/>
        </p:nvSpPr>
        <p:spPr>
          <a:xfrm rot="19800000">
            <a:off x="4416414" y="2138150"/>
            <a:ext cx="69672" cy="124351"/>
          </a:xfrm>
          <a:custGeom>
            <a:avLst/>
            <a:gdLst>
              <a:gd name="connsiteX0" fmla="*/ 381342 w 762684"/>
              <a:gd name="connsiteY0" fmla="*/ 0 h 1361254"/>
              <a:gd name="connsiteX1" fmla="*/ 762684 w 762684"/>
              <a:gd name="connsiteY1" fmla="*/ 823784 h 1361254"/>
              <a:gd name="connsiteX2" fmla="*/ 459602 w 762684"/>
              <a:gd name="connsiteY2" fmla="*/ 823784 h 1361254"/>
              <a:gd name="connsiteX3" fmla="*/ 459601 w 762684"/>
              <a:gd name="connsiteY3" fmla="*/ 1282994 h 1361254"/>
              <a:gd name="connsiteX4" fmla="*/ 381341 w 762684"/>
              <a:gd name="connsiteY4" fmla="*/ 1361254 h 1361254"/>
              <a:gd name="connsiteX5" fmla="*/ 381342 w 762684"/>
              <a:gd name="connsiteY5" fmla="*/ 1361253 h 1361254"/>
              <a:gd name="connsiteX6" fmla="*/ 303082 w 762684"/>
              <a:gd name="connsiteY6" fmla="*/ 1282993 h 1361254"/>
              <a:gd name="connsiteX7" fmla="*/ 303082 w 762684"/>
              <a:gd name="connsiteY7" fmla="*/ 823784 h 1361254"/>
              <a:gd name="connsiteX8" fmla="*/ 0 w 762684"/>
              <a:gd name="connsiteY8" fmla="*/ 823784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81342 w 762684"/>
              <a:gd name="connsiteY10"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16886 w 762684"/>
              <a:gd name="connsiteY10" fmla="*/ 123104 h 1361254"/>
              <a:gd name="connsiteX11" fmla="*/ 381342 w 762684"/>
              <a:gd name="connsiteY11"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19866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48840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34 h 1361288"/>
              <a:gd name="connsiteX1" fmla="*/ 425041 w 762684"/>
              <a:gd name="connsiteY1" fmla="*/ 27274 h 1361288"/>
              <a:gd name="connsiteX2" fmla="*/ 762684 w 762684"/>
              <a:gd name="connsiteY2" fmla="*/ 823818 h 1361288"/>
              <a:gd name="connsiteX3" fmla="*/ 459602 w 762684"/>
              <a:gd name="connsiteY3" fmla="*/ 823818 h 1361288"/>
              <a:gd name="connsiteX4" fmla="*/ 459601 w 762684"/>
              <a:gd name="connsiteY4" fmla="*/ 1283028 h 1361288"/>
              <a:gd name="connsiteX5" fmla="*/ 381341 w 762684"/>
              <a:gd name="connsiteY5" fmla="*/ 1361288 h 1361288"/>
              <a:gd name="connsiteX6" fmla="*/ 381342 w 762684"/>
              <a:gd name="connsiteY6" fmla="*/ 1361287 h 1361288"/>
              <a:gd name="connsiteX7" fmla="*/ 303082 w 762684"/>
              <a:gd name="connsiteY7" fmla="*/ 1283027 h 1361288"/>
              <a:gd name="connsiteX8" fmla="*/ 303082 w 762684"/>
              <a:gd name="connsiteY8" fmla="*/ 823818 h 1361288"/>
              <a:gd name="connsiteX9" fmla="*/ 0 w 762684"/>
              <a:gd name="connsiteY9" fmla="*/ 823818 h 1361288"/>
              <a:gd name="connsiteX10" fmla="*/ 334092 w 762684"/>
              <a:gd name="connsiteY10" fmla="*/ 27275 h 1361288"/>
              <a:gd name="connsiteX11" fmla="*/ 381342 w 762684"/>
              <a:gd name="connsiteY11" fmla="*/ 34 h 1361288"/>
              <a:gd name="connsiteX0" fmla="*/ 381342 w 762684"/>
              <a:gd name="connsiteY0" fmla="*/ 269 h 1361523"/>
              <a:gd name="connsiteX1" fmla="*/ 425041 w 762684"/>
              <a:gd name="connsiteY1" fmla="*/ 27509 h 1361523"/>
              <a:gd name="connsiteX2" fmla="*/ 762684 w 762684"/>
              <a:gd name="connsiteY2" fmla="*/ 824053 h 1361523"/>
              <a:gd name="connsiteX3" fmla="*/ 459602 w 762684"/>
              <a:gd name="connsiteY3" fmla="*/ 824053 h 1361523"/>
              <a:gd name="connsiteX4" fmla="*/ 459601 w 762684"/>
              <a:gd name="connsiteY4" fmla="*/ 1283263 h 1361523"/>
              <a:gd name="connsiteX5" fmla="*/ 381341 w 762684"/>
              <a:gd name="connsiteY5" fmla="*/ 1361523 h 1361523"/>
              <a:gd name="connsiteX6" fmla="*/ 381342 w 762684"/>
              <a:gd name="connsiteY6" fmla="*/ 1361522 h 1361523"/>
              <a:gd name="connsiteX7" fmla="*/ 303082 w 762684"/>
              <a:gd name="connsiteY7" fmla="*/ 1283262 h 1361523"/>
              <a:gd name="connsiteX8" fmla="*/ 303082 w 762684"/>
              <a:gd name="connsiteY8" fmla="*/ 824053 h 1361523"/>
              <a:gd name="connsiteX9" fmla="*/ 0 w 762684"/>
              <a:gd name="connsiteY9" fmla="*/ 824053 h 1361523"/>
              <a:gd name="connsiteX10" fmla="*/ 334092 w 762684"/>
              <a:gd name="connsiteY10" fmla="*/ 27510 h 1361523"/>
              <a:gd name="connsiteX11" fmla="*/ 381342 w 762684"/>
              <a:gd name="connsiteY11" fmla="*/ 269 h 1361523"/>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18 h 1361272"/>
              <a:gd name="connsiteX1" fmla="*/ 425041 w 762684"/>
              <a:gd name="connsiteY1" fmla="*/ 27258 h 1361272"/>
              <a:gd name="connsiteX2" fmla="*/ 762684 w 762684"/>
              <a:gd name="connsiteY2" fmla="*/ 823802 h 1361272"/>
              <a:gd name="connsiteX3" fmla="*/ 459602 w 762684"/>
              <a:gd name="connsiteY3" fmla="*/ 823802 h 1361272"/>
              <a:gd name="connsiteX4" fmla="*/ 459601 w 762684"/>
              <a:gd name="connsiteY4" fmla="*/ 1283012 h 1361272"/>
              <a:gd name="connsiteX5" fmla="*/ 381341 w 762684"/>
              <a:gd name="connsiteY5" fmla="*/ 1361272 h 1361272"/>
              <a:gd name="connsiteX6" fmla="*/ 381342 w 762684"/>
              <a:gd name="connsiteY6" fmla="*/ 1361271 h 1361272"/>
              <a:gd name="connsiteX7" fmla="*/ 303082 w 762684"/>
              <a:gd name="connsiteY7" fmla="*/ 1283011 h 1361272"/>
              <a:gd name="connsiteX8" fmla="*/ 303082 w 762684"/>
              <a:gd name="connsiteY8" fmla="*/ 823802 h 1361272"/>
              <a:gd name="connsiteX9" fmla="*/ 0 w 762684"/>
              <a:gd name="connsiteY9" fmla="*/ 823802 h 1361272"/>
              <a:gd name="connsiteX10" fmla="*/ 334092 w 762684"/>
              <a:gd name="connsiteY10" fmla="*/ 27259 h 1361272"/>
              <a:gd name="connsiteX11" fmla="*/ 381342 w 762684"/>
              <a:gd name="connsiteY11" fmla="*/ 18 h 1361272"/>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6750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684" h="1361254">
                <a:moveTo>
                  <a:pt x="381342" y="0"/>
                </a:moveTo>
                <a:cubicBezTo>
                  <a:pt x="395908" y="1387"/>
                  <a:pt x="412184" y="3630"/>
                  <a:pt x="426750" y="27240"/>
                </a:cubicBezTo>
                <a:lnTo>
                  <a:pt x="762684" y="823784"/>
                </a:lnTo>
                <a:lnTo>
                  <a:pt x="459602" y="823784"/>
                </a:lnTo>
                <a:cubicBezTo>
                  <a:pt x="459602" y="976854"/>
                  <a:pt x="459601" y="1129924"/>
                  <a:pt x="459601" y="1282994"/>
                </a:cubicBezTo>
                <a:cubicBezTo>
                  <a:pt x="459601" y="1326216"/>
                  <a:pt x="424563" y="1361254"/>
                  <a:pt x="381341" y="1361254"/>
                </a:cubicBezTo>
                <a:lnTo>
                  <a:pt x="381342" y="1361253"/>
                </a:lnTo>
                <a:cubicBezTo>
                  <a:pt x="338120" y="1361253"/>
                  <a:pt x="303082" y="1326215"/>
                  <a:pt x="303082" y="1282993"/>
                </a:cubicBezTo>
                <a:lnTo>
                  <a:pt x="303082" y="823784"/>
                </a:lnTo>
                <a:lnTo>
                  <a:pt x="0" y="823784"/>
                </a:lnTo>
                <a:lnTo>
                  <a:pt x="334092" y="27241"/>
                </a:lnTo>
                <a:cubicBezTo>
                  <a:pt x="343005" y="9615"/>
                  <a:pt x="366447" y="533"/>
                  <a:pt x="381342" y="0"/>
                </a:cubicBezTo>
                <a:close/>
              </a:path>
            </a:pathLst>
          </a:custGeom>
          <a:solidFill>
            <a:schemeClr val="bg1"/>
          </a:solidFill>
          <a:ln w="952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Tree>
    <p:extLst>
      <p:ext uri="{BB962C8B-B14F-4D97-AF65-F5344CB8AC3E}">
        <p14:creationId xmlns:p14="http://schemas.microsoft.com/office/powerpoint/2010/main" val="2740279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billede stor højre ">
    <p:spTree>
      <p:nvGrpSpPr>
        <p:cNvPr id="1" name=""/>
        <p:cNvGrpSpPr/>
        <p:nvPr/>
      </p:nvGrpSpPr>
      <p:grpSpPr>
        <a:xfrm>
          <a:off x="0" y="0"/>
          <a:ext cx="0" cy="0"/>
          <a:chOff x="0" y="0"/>
          <a:chExt cx="0" cy="0"/>
        </a:xfrm>
      </p:grpSpPr>
      <p:sp>
        <p:nvSpPr>
          <p:cNvPr id="12" name="Pladsholder til billede 9"/>
          <p:cNvSpPr>
            <a:spLocks noGrp="1"/>
          </p:cNvSpPr>
          <p:nvPr>
            <p:ph type="pic" sz="quarter" idx="14" hasCustomPrompt="1"/>
          </p:nvPr>
        </p:nvSpPr>
        <p:spPr>
          <a:xfrm>
            <a:off x="8804" y="0"/>
            <a:ext cx="12192000" cy="6858000"/>
          </a:xfrm>
          <a:blipFill>
            <a:blip r:embed="rId2"/>
            <a:stretch>
              <a:fillRect/>
            </a:stretch>
          </a:blipFill>
        </p:spPr>
        <p:txBody>
          <a:bodyPr lIns="0" tIns="360000" rIns="6408000" anchor="ctr" anchorCtr="0"/>
          <a:lstStyle>
            <a:lvl1pPr marL="0" indent="0" algn="r">
              <a:buNone/>
              <a:defRPr sz="3200" baseline="0">
                <a:sym typeface="Wingdings" panose="05000000000000000000" pitchFamily="2" charset="2"/>
              </a:defRPr>
            </a:lvl1pPr>
          </a:lstStyle>
          <a:p>
            <a:r>
              <a:rPr lang="da-DK" dirty="0"/>
              <a:t>Klik på ikonet, hvis du vil udskifte billedet  </a:t>
            </a:r>
            <a:br>
              <a:rPr lang="da-DK" dirty="0"/>
            </a:br>
            <a:r>
              <a:rPr lang="da-DK" dirty="0"/>
              <a:t> </a:t>
            </a:r>
          </a:p>
        </p:txBody>
      </p:sp>
      <p:sp>
        <p:nvSpPr>
          <p:cNvPr id="2" name="Titel 2"/>
          <p:cNvSpPr>
            <a:spLocks noGrp="1"/>
          </p:cNvSpPr>
          <p:nvPr>
            <p:ph type="ctrTitle"/>
          </p:nvPr>
        </p:nvSpPr>
        <p:spPr>
          <a:xfrm>
            <a:off x="6243638" y="691815"/>
            <a:ext cx="5948362" cy="5474035"/>
          </a:xfrm>
          <a:blipFill>
            <a:blip r:embed="rId3"/>
            <a:stretch>
              <a:fillRect/>
            </a:stretch>
          </a:blipFill>
        </p:spPr>
        <p:txBody>
          <a:bodyPr lIns="360000" tIns="468000" rIns="540000" bIns="3384000" anchor="b" anchorCtr="0">
            <a:noAutofit/>
          </a:bodyPr>
          <a:lstStyle>
            <a:lvl1pPr algn="l">
              <a:lnSpc>
                <a:spcPts val="4000"/>
              </a:lnSpc>
              <a:defRPr sz="3600">
                <a:solidFill>
                  <a:schemeClr val="bg1"/>
                </a:solidFill>
              </a:defRPr>
            </a:lvl1pPr>
          </a:lstStyle>
          <a:p>
            <a:r>
              <a:rPr lang="en-US"/>
              <a:t>Click to edit Master title style</a:t>
            </a:r>
            <a:endParaRPr lang="da-DK" dirty="0"/>
          </a:p>
        </p:txBody>
      </p:sp>
      <p:sp>
        <p:nvSpPr>
          <p:cNvPr id="4" name="Pladsholder til dato 3"/>
          <p:cNvSpPr>
            <a:spLocks noGrp="1"/>
          </p:cNvSpPr>
          <p:nvPr>
            <p:ph type="dt" sz="half" idx="10"/>
          </p:nvPr>
        </p:nvSpPr>
        <p:spPr>
          <a:xfrm>
            <a:off x="10329111" y="-385164"/>
            <a:ext cx="814976" cy="176797"/>
          </a:xfrm>
        </p:spPr>
        <p:txBody>
          <a:bodyPr/>
          <a:lstStyle>
            <a:lvl1pPr>
              <a:defRPr sz="100">
                <a:solidFill>
                  <a:schemeClr val="bg1"/>
                </a:solidFill>
              </a:defRPr>
            </a:lvl1pPr>
          </a:lstStyle>
          <a:p>
            <a:fld id="{C333159E-FBB4-453B-BB73-EC3ABA0B9EC3}" type="datetime1">
              <a:rPr lang="da-DK" smtClean="0"/>
              <a:t>16-09-2020</a:t>
            </a:fld>
            <a:endParaRPr lang="da-DK" dirty="0"/>
          </a:p>
        </p:txBody>
      </p:sp>
      <p:sp>
        <p:nvSpPr>
          <p:cNvPr id="5" name="Pladsholder til sidefod 4"/>
          <p:cNvSpPr>
            <a:spLocks noGrp="1"/>
          </p:cNvSpPr>
          <p:nvPr>
            <p:ph type="ftr" sz="quarter" idx="11"/>
          </p:nvPr>
        </p:nvSpPr>
        <p:spPr>
          <a:xfrm>
            <a:off x="3236495" y="-385164"/>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164"/>
            <a:ext cx="381759" cy="176797"/>
          </a:xfrm>
        </p:spPr>
        <p:txBody>
          <a:bodyPr/>
          <a:lstStyle>
            <a:lvl1pPr>
              <a:defRPr sz="100">
                <a:solidFill>
                  <a:schemeClr val="bg1"/>
                </a:solidFill>
              </a:defRPr>
            </a:lvl1pPr>
          </a:lstStyle>
          <a:p>
            <a:fld id="{091A926C-488A-4E3E-9C21-57CAA120E114}" type="slidenum">
              <a:rPr lang="da-DK" smtClean="0"/>
              <a:pPr/>
              <a:t>‹#›</a:t>
            </a:fld>
            <a:endParaRPr lang="da-DK" dirty="0"/>
          </a:p>
        </p:txBody>
      </p:sp>
      <p:sp>
        <p:nvSpPr>
          <p:cNvPr id="15" name="Pladsholder til tekst 14"/>
          <p:cNvSpPr>
            <a:spLocks noGrp="1"/>
          </p:cNvSpPr>
          <p:nvPr>
            <p:ph type="body" sz="quarter" idx="13" hasCustomPrompt="1"/>
          </p:nvPr>
        </p:nvSpPr>
        <p:spPr>
          <a:xfrm>
            <a:off x="6622257" y="4053600"/>
            <a:ext cx="4979193" cy="899766"/>
          </a:xfrm>
        </p:spPr>
        <p:txBody>
          <a:bodyPr rIns="0">
            <a:noAutofit/>
          </a:bodyPr>
          <a:lstStyle>
            <a:lvl1pPr marL="0" indent="0">
              <a:spcBef>
                <a:spcPts val="0"/>
              </a:spcBef>
              <a:buNone/>
              <a:defRPr sz="1800" baseline="0"/>
            </a:lvl1pPr>
          </a:lstStyle>
          <a:p>
            <a:pPr lvl="0"/>
            <a:r>
              <a:rPr lang="da-DK" dirty="0"/>
              <a:t>Navn på oplægsholder, KU-enhed, sted og dato</a:t>
            </a:r>
          </a:p>
        </p:txBody>
      </p:sp>
      <p:sp>
        <p:nvSpPr>
          <p:cNvPr id="9" name="Undertitel 2"/>
          <p:cNvSpPr>
            <a:spLocks noGrp="1"/>
          </p:cNvSpPr>
          <p:nvPr>
            <p:ph type="subTitle" idx="1" hasCustomPrompt="1"/>
          </p:nvPr>
        </p:nvSpPr>
        <p:spPr>
          <a:xfrm>
            <a:off x="6622257" y="3007285"/>
            <a:ext cx="4979193" cy="726435"/>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undertitel</a:t>
            </a:r>
          </a:p>
        </p:txBody>
      </p:sp>
      <p:sp>
        <p:nvSpPr>
          <p:cNvPr id="10" name="Titel 1"/>
          <p:cNvSpPr>
            <a:spLocks noGrp="1"/>
          </p:cNvSpPr>
          <p:nvPr>
            <p:ph type="body" sz="quarter" idx="15" hasCustomPrompt="1"/>
          </p:nvPr>
        </p:nvSpPr>
        <p:spPr>
          <a:xfrm>
            <a:off x="6622257" y="1020200"/>
            <a:ext cx="4977606" cy="1345417"/>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2903454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billede lille højre">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12192000" cy="6858000"/>
          </a:xfrm>
          <a:blipFill>
            <a:blip r:embed="rId2"/>
            <a:stretch>
              <a:fillRect/>
            </a:stretch>
          </a:blipFill>
        </p:spPr>
        <p:txBody>
          <a:bodyPr lIns="0" tIns="360000" rIns="6408000" anchor="ctr" anchorCtr="0"/>
          <a:lstStyle>
            <a:lvl1pPr marL="0" indent="0" algn="r">
              <a:buNone/>
              <a:defRPr sz="3200" baseline="0">
                <a:solidFill>
                  <a:schemeClr val="bg1"/>
                </a:solidFill>
                <a:sym typeface="Wingdings" panose="05000000000000000000" pitchFamily="2" charset="2"/>
              </a:defRPr>
            </a:lvl1pPr>
          </a:lstStyle>
          <a:p>
            <a:r>
              <a:rPr lang="da-DK" dirty="0"/>
              <a:t>Klik på ikonet, hvis du vil udskifte billedet  </a:t>
            </a:r>
          </a:p>
        </p:txBody>
      </p:sp>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72EBC29C-0917-4C4D-9E80-3B6188930562}" type="datetime1">
              <a:rPr lang="da-DK" smtClean="0"/>
              <a:t>16-09-2020</a:t>
            </a:fld>
            <a:endParaRPr lang="da-DK"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da-DK" smtClean="0"/>
              <a:pPr/>
              <a:t>‹#›</a:t>
            </a:fld>
            <a:endParaRPr lang="da-DK" dirty="0"/>
          </a:p>
        </p:txBody>
      </p:sp>
      <p:sp>
        <p:nvSpPr>
          <p:cNvPr id="22" name="Titel 2"/>
          <p:cNvSpPr>
            <a:spLocks noGrp="1"/>
          </p:cNvSpPr>
          <p:nvPr>
            <p:ph type="ctrTitle"/>
          </p:nvPr>
        </p:nvSpPr>
        <p:spPr>
          <a:xfrm>
            <a:off x="6243638" y="2271092"/>
            <a:ext cx="5948362" cy="3895200"/>
          </a:xfrm>
          <a:blipFill>
            <a:blip r:embed="rId3"/>
            <a:stretch>
              <a:fillRect/>
            </a:stretch>
          </a:blipFill>
        </p:spPr>
        <p:txBody>
          <a:bodyPr lIns="360000" tIns="468000" rIns="540000" bIns="2448000" anchor="b" anchorCtr="0">
            <a:noAutofit/>
          </a:bodyPr>
          <a:lstStyle>
            <a:lvl1pPr algn="l">
              <a:lnSpc>
                <a:spcPts val="4000"/>
              </a:lnSpc>
              <a:defRPr sz="3600">
                <a:solidFill>
                  <a:schemeClr val="bg1"/>
                </a:solidFill>
              </a:defRPr>
            </a:lvl1pPr>
          </a:lstStyle>
          <a:p>
            <a:r>
              <a:rPr lang="en-US"/>
              <a:t>Click to edit Master title style</a:t>
            </a:r>
            <a:endParaRPr lang="da-DK" dirty="0"/>
          </a:p>
        </p:txBody>
      </p:sp>
      <p:sp>
        <p:nvSpPr>
          <p:cNvPr id="9" name="Pladsholder til tekst 14"/>
          <p:cNvSpPr>
            <a:spLocks noGrp="1"/>
          </p:cNvSpPr>
          <p:nvPr>
            <p:ph type="body" sz="quarter" idx="13" hasCustomPrompt="1"/>
          </p:nvPr>
        </p:nvSpPr>
        <p:spPr>
          <a:xfrm>
            <a:off x="6622257" y="4053600"/>
            <a:ext cx="4979193" cy="899766"/>
          </a:xfrm>
        </p:spPr>
        <p:txBody>
          <a:bodyPr r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aseline="0"/>
            </a:lvl1pPr>
          </a:lstStyle>
          <a:p>
            <a:pPr lvl="0"/>
            <a:r>
              <a:rPr lang="da-DK" dirty="0"/>
              <a:t>Navn på oplægsholder, KU-enhed, sted og dato</a:t>
            </a:r>
          </a:p>
        </p:txBody>
      </p:sp>
      <p:sp>
        <p:nvSpPr>
          <p:cNvPr id="10" name="Titel 1"/>
          <p:cNvSpPr>
            <a:spLocks noGrp="1"/>
          </p:cNvSpPr>
          <p:nvPr>
            <p:ph type="body" sz="quarter" idx="15" hasCustomPrompt="1"/>
          </p:nvPr>
        </p:nvSpPr>
        <p:spPr>
          <a:xfrm>
            <a:off x="6622258" y="2610941"/>
            <a:ext cx="4962920" cy="1109335"/>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629679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 segl stor ">
    <p:spTree>
      <p:nvGrpSpPr>
        <p:cNvPr id="1" name=""/>
        <p:cNvGrpSpPr/>
        <p:nvPr/>
      </p:nvGrpSpPr>
      <p:grpSpPr>
        <a:xfrm>
          <a:off x="0" y="0"/>
          <a:ext cx="0" cy="0"/>
          <a:chOff x="0" y="0"/>
          <a:chExt cx="0" cy="0"/>
        </a:xfrm>
      </p:grpSpPr>
      <p:sp>
        <p:nvSpPr>
          <p:cNvPr id="8" name="Rectangle 7"/>
          <p:cNvSpPr/>
          <p:nvPr userDrawn="1"/>
        </p:nvSpPr>
        <p:spPr>
          <a:xfrm>
            <a:off x="0" y="0"/>
            <a:ext cx="12198350" cy="6858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pic>
        <p:nvPicPr>
          <p:cNvPr id="7"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534" r="10628" b="7654"/>
          <a:stretch/>
        </p:blipFill>
        <p:spPr>
          <a:xfrm>
            <a:off x="1733575" y="-6016"/>
            <a:ext cx="10465859" cy="6858000"/>
          </a:xfrm>
          <a:prstGeom prst="rect">
            <a:avLst/>
          </a:prstGeom>
        </p:spPr>
      </p:pic>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8880D59A-D7B0-4B9B-8B78-E4C3DDBABBD4}" type="datetime1">
              <a:rPr lang="da-DK" smtClean="0"/>
              <a:t>16-09-2020</a:t>
            </a:fld>
            <a:endParaRPr lang="da-DK"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da-DK" smtClean="0"/>
              <a:pPr/>
              <a:t>‹#›</a:t>
            </a:fld>
            <a:endParaRPr lang="da-DK" dirty="0"/>
          </a:p>
        </p:txBody>
      </p:sp>
      <p:sp>
        <p:nvSpPr>
          <p:cNvPr id="22" name="Titel 2"/>
          <p:cNvSpPr>
            <a:spLocks noGrp="1"/>
          </p:cNvSpPr>
          <p:nvPr>
            <p:ph type="ctrTitle" hasCustomPrompt="1"/>
          </p:nvPr>
        </p:nvSpPr>
        <p:spPr>
          <a:xfrm>
            <a:off x="0" y="691815"/>
            <a:ext cx="5959476" cy="5474035"/>
          </a:xfrm>
          <a:blipFill>
            <a:blip r:embed="rId3"/>
            <a:stretch>
              <a:fillRect/>
            </a:stretch>
          </a:blipFill>
        </p:spPr>
        <p:txBody>
          <a:bodyPr lIns="540000" tIns="468000" rIns="360000" bIns="3384000" anchor="b" anchorCtr="0">
            <a:noAutofit/>
          </a:bodyPr>
          <a:lstStyle>
            <a:lvl1pPr algn="l">
              <a:lnSpc>
                <a:spcPct val="900000"/>
              </a:lnSpc>
              <a:defRPr sz="3600">
                <a:solidFill>
                  <a:schemeClr val="bg1"/>
                </a:solidFill>
              </a:defRPr>
            </a:lvl1pPr>
          </a:lstStyle>
          <a:p>
            <a:r>
              <a:rPr lang="da-DK" dirty="0"/>
              <a:t>master</a:t>
            </a:r>
          </a:p>
        </p:txBody>
      </p:sp>
      <p:sp>
        <p:nvSpPr>
          <p:cNvPr id="37" name="Undertitel 2"/>
          <p:cNvSpPr>
            <a:spLocks noGrp="1"/>
          </p:cNvSpPr>
          <p:nvPr>
            <p:ph type="subTitle" idx="1" hasCustomPrompt="1"/>
          </p:nvPr>
        </p:nvSpPr>
        <p:spPr>
          <a:xfrm>
            <a:off x="588964" y="3007285"/>
            <a:ext cx="4946648" cy="726435"/>
          </a:xfrm>
        </p:spPr>
        <p:txBody>
          <a:bodyPr rIns="0">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undertitel</a:t>
            </a:r>
          </a:p>
        </p:txBody>
      </p:sp>
      <p:sp>
        <p:nvSpPr>
          <p:cNvPr id="38" name="Pladsholder til tekst 14"/>
          <p:cNvSpPr>
            <a:spLocks noGrp="1"/>
          </p:cNvSpPr>
          <p:nvPr>
            <p:ph type="body" sz="quarter" idx="13" hasCustomPrompt="1"/>
          </p:nvPr>
        </p:nvSpPr>
        <p:spPr>
          <a:xfrm>
            <a:off x="588963" y="4053600"/>
            <a:ext cx="4946649" cy="899766"/>
          </a:xfrm>
        </p:spPr>
        <p:txBody>
          <a:bodyPr rIns="0">
            <a:noAutofit/>
          </a:bodyPr>
          <a:lstStyle>
            <a:lvl1pPr marL="0" indent="0">
              <a:lnSpc>
                <a:spcPct val="100000"/>
              </a:lnSpc>
              <a:spcBef>
                <a:spcPts val="0"/>
              </a:spcBef>
              <a:buNone/>
              <a:defRPr sz="1800" baseline="0"/>
            </a:lvl1pPr>
          </a:lstStyle>
          <a:p>
            <a:pPr lvl="0"/>
            <a:r>
              <a:rPr lang="da-DK" dirty="0"/>
              <a:t>Navn på oplægsholder, KU-enhed, sted og dato</a:t>
            </a:r>
          </a:p>
        </p:txBody>
      </p:sp>
      <p:sp>
        <p:nvSpPr>
          <p:cNvPr id="12" name="Titel 1"/>
          <p:cNvSpPr>
            <a:spLocks noGrp="1"/>
          </p:cNvSpPr>
          <p:nvPr>
            <p:ph type="body" sz="quarter" idx="14" hasCustomPrompt="1"/>
          </p:nvPr>
        </p:nvSpPr>
        <p:spPr>
          <a:xfrm>
            <a:off x="587375" y="1020200"/>
            <a:ext cx="4946649" cy="1345417"/>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4281795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segl lille ">
    <p:spTree>
      <p:nvGrpSpPr>
        <p:cNvPr id="1" name=""/>
        <p:cNvGrpSpPr/>
        <p:nvPr/>
      </p:nvGrpSpPr>
      <p:grpSpPr>
        <a:xfrm>
          <a:off x="0" y="0"/>
          <a:ext cx="0" cy="0"/>
          <a:chOff x="0" y="0"/>
          <a:chExt cx="0" cy="0"/>
        </a:xfrm>
      </p:grpSpPr>
      <p:sp>
        <p:nvSpPr>
          <p:cNvPr id="11" name="Rectangle 7"/>
          <p:cNvSpPr/>
          <p:nvPr userDrawn="1"/>
        </p:nvSpPr>
        <p:spPr>
          <a:xfrm>
            <a:off x="0" y="0"/>
            <a:ext cx="12198350" cy="6858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534" r="10628" b="7654"/>
          <a:stretch/>
        </p:blipFill>
        <p:spPr>
          <a:xfrm>
            <a:off x="1733575" y="-6016"/>
            <a:ext cx="10465859" cy="6858000"/>
          </a:xfrm>
          <a:prstGeom prst="rect">
            <a:avLst/>
          </a:prstGeom>
        </p:spPr>
      </p:pic>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DACD5312-4BB5-4AD3-ABB6-C66798F20444}" type="datetime1">
              <a:rPr lang="da-DK" smtClean="0"/>
              <a:t>16-09-2020</a:t>
            </a:fld>
            <a:endParaRPr lang="da-DK"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da-DK" smtClean="0"/>
              <a:pPr/>
              <a:t>‹#›</a:t>
            </a:fld>
            <a:endParaRPr lang="da-DK" dirty="0"/>
          </a:p>
        </p:txBody>
      </p:sp>
      <p:sp>
        <p:nvSpPr>
          <p:cNvPr id="22" name="Titel 2"/>
          <p:cNvSpPr>
            <a:spLocks noGrp="1"/>
          </p:cNvSpPr>
          <p:nvPr>
            <p:ph type="ctrTitle"/>
          </p:nvPr>
        </p:nvSpPr>
        <p:spPr>
          <a:xfrm>
            <a:off x="0" y="2271092"/>
            <a:ext cx="5959476" cy="3895200"/>
          </a:xfrm>
          <a:blipFill>
            <a:blip r:embed="rId3"/>
            <a:stretch>
              <a:fillRect/>
            </a:stretch>
          </a:blipFill>
        </p:spPr>
        <p:txBody>
          <a:bodyPr lIns="540000" tIns="468000" rIns="360000" bIns="2340000" anchor="b" anchorCtr="0">
            <a:noAutofit/>
          </a:bodyPr>
          <a:lstStyle>
            <a:lvl1pPr algn="l">
              <a:lnSpc>
                <a:spcPts val="4000"/>
              </a:lnSpc>
              <a:defRPr sz="3600">
                <a:solidFill>
                  <a:schemeClr val="bg1"/>
                </a:solidFill>
              </a:defRPr>
            </a:lvl1pPr>
          </a:lstStyle>
          <a:p>
            <a:r>
              <a:rPr lang="en-US"/>
              <a:t>Click to edit Master title style</a:t>
            </a:r>
            <a:endParaRPr lang="da-DK" dirty="0"/>
          </a:p>
        </p:txBody>
      </p:sp>
      <p:sp>
        <p:nvSpPr>
          <p:cNvPr id="15" name="Pladsholder til tekst 14"/>
          <p:cNvSpPr>
            <a:spLocks noGrp="1"/>
          </p:cNvSpPr>
          <p:nvPr>
            <p:ph type="body" sz="quarter" idx="13" hasCustomPrompt="1"/>
          </p:nvPr>
        </p:nvSpPr>
        <p:spPr>
          <a:xfrm>
            <a:off x="588963" y="4053600"/>
            <a:ext cx="4946649" cy="899766"/>
          </a:xfrm>
        </p:spPr>
        <p:txBody>
          <a:bodyPr rIns="0">
            <a:noAutofit/>
          </a:bodyPr>
          <a:lstStyle>
            <a:lvl1pPr marL="0" indent="0">
              <a:lnSpc>
                <a:spcPct val="100000"/>
              </a:lnSpc>
              <a:spcBef>
                <a:spcPts val="0"/>
              </a:spcBef>
              <a:buNone/>
              <a:defRPr sz="1800" baseline="0"/>
            </a:lvl1pPr>
          </a:lstStyle>
          <a:p>
            <a:pPr lvl="0"/>
            <a:r>
              <a:rPr lang="da-DK" dirty="0"/>
              <a:t>Navn på oplægsholder, KU-enhed, sted og dato</a:t>
            </a:r>
          </a:p>
        </p:txBody>
      </p:sp>
      <p:sp>
        <p:nvSpPr>
          <p:cNvPr id="10" name="Titel 1"/>
          <p:cNvSpPr>
            <a:spLocks noGrp="1"/>
          </p:cNvSpPr>
          <p:nvPr>
            <p:ph type="body" sz="quarter" idx="14" hasCustomPrompt="1"/>
          </p:nvPr>
        </p:nvSpPr>
        <p:spPr>
          <a:xfrm>
            <a:off x="587375" y="2610941"/>
            <a:ext cx="4946649" cy="1109335"/>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169068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63" y="620714"/>
            <a:ext cx="11012488" cy="865186"/>
          </a:xfrm>
        </p:spPr>
        <p:txBody>
          <a:bodyPr/>
          <a:lstStyle/>
          <a:p>
            <a:pPr lvl="0"/>
            <a:r>
              <a:rPr lang="da-DK" dirty="0"/>
              <a:t>Klik for at tilføje overskrift</a:t>
            </a:r>
          </a:p>
        </p:txBody>
      </p:sp>
      <p:sp>
        <p:nvSpPr>
          <p:cNvPr id="3" name="Pladsholder til indhold 2"/>
          <p:cNvSpPr>
            <a:spLocks noGrp="1"/>
          </p:cNvSpPr>
          <p:nvPr>
            <p:ph idx="1" hasCustomPrompt="1"/>
          </p:nvPr>
        </p:nvSpPr>
        <p:spPr>
          <a:xfrm>
            <a:off x="588963" y="1635125"/>
            <a:ext cx="11012488" cy="4675188"/>
          </a:xfrm>
        </p:spPr>
        <p:txBody>
          <a:bodyPr vert="horz" lIns="0" tIns="0" rIns="0" bIns="0" rtlCol="0">
            <a:noAutofit/>
          </a:bodyPr>
          <a:lstStyle>
            <a:lvl1pPr>
              <a:defRPr lang="da-DK" dirty="0" smtClean="0"/>
            </a:lvl1pPr>
            <a:lvl2pPr>
              <a:defRPr lang="da-DK" dirty="0" smtClean="0"/>
            </a:lvl2pPr>
            <a:lvl3pPr>
              <a:defRPr lang="da-DK" dirty="0" smtClean="0"/>
            </a:lvl3pPr>
            <a:lvl4pPr marL="719138" indent="0">
              <a:buNone/>
              <a:defRPr/>
            </a:lvl4pPr>
          </a:lstStyle>
          <a:p>
            <a:pPr lvl="0"/>
            <a:r>
              <a:rPr lang="da-DK" dirty="0"/>
              <a:t>Klik for at indsætte tekst</a:t>
            </a:r>
          </a:p>
          <a:p>
            <a:pPr lvl="1"/>
            <a:r>
              <a:rPr lang="da-DK" dirty="0"/>
              <a:t>Andet niveau</a:t>
            </a:r>
          </a:p>
          <a:p>
            <a:pPr lvl="2"/>
            <a:r>
              <a:rPr lang="da-DK" dirty="0"/>
              <a:t>Tredje niveau</a:t>
            </a:r>
          </a:p>
        </p:txBody>
      </p:sp>
      <p:sp>
        <p:nvSpPr>
          <p:cNvPr id="4" name="Pladsholder til dato 3"/>
          <p:cNvSpPr>
            <a:spLocks noGrp="1"/>
          </p:cNvSpPr>
          <p:nvPr>
            <p:ph type="dt" sz="half" idx="10"/>
          </p:nvPr>
        </p:nvSpPr>
        <p:spPr/>
        <p:txBody>
          <a:bodyPr/>
          <a:lstStyle/>
          <a:p>
            <a:fld id="{3C829339-1C74-4825-ADEB-BCD7E13EFC81}" type="datetime1">
              <a:rPr lang="da-DK" smtClean="0"/>
              <a:t>16-09-2020</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2796859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itel og to indholdsobjekter ">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64" y="620714"/>
            <a:ext cx="11012486" cy="865186"/>
          </a:xfrm>
        </p:spPr>
        <p:txBody>
          <a:bodyPr/>
          <a:lstStyle/>
          <a:p>
            <a:pPr lvl="0"/>
            <a:r>
              <a:rPr lang="da-DK" dirty="0"/>
              <a:t>Klik for at tilføje overskrift</a:t>
            </a:r>
          </a:p>
        </p:txBody>
      </p:sp>
      <p:sp>
        <p:nvSpPr>
          <p:cNvPr id="3" name="Pladsholder til indhold 2"/>
          <p:cNvSpPr>
            <a:spLocks noGrp="1"/>
          </p:cNvSpPr>
          <p:nvPr>
            <p:ph sz="half" idx="1" hasCustomPrompt="1"/>
          </p:nvPr>
        </p:nvSpPr>
        <p:spPr>
          <a:xfrm>
            <a:off x="588964" y="1635125"/>
            <a:ext cx="5358535" cy="4675187"/>
          </a:xfrm>
        </p:spPr>
        <p:txBody>
          <a:bodyPr vert="horz" lIns="0" tIns="0" rIns="0" bIns="0" rtlCol="0">
            <a:noAutofit/>
          </a:bodyPr>
          <a:lstStyle>
            <a:lvl1pPr>
              <a:defRPr lang="da-DK" dirty="0" smtClean="0"/>
            </a:lvl1pPr>
            <a:lvl2pPr>
              <a:defRPr lang="da-DK" dirty="0" smtClean="0"/>
            </a:lvl2pPr>
            <a:lvl3pPr>
              <a:defRPr lang="da-DK" dirty="0" smtClean="0"/>
            </a:lvl3pPr>
            <a:lvl4pPr>
              <a:defRPr lang="da-DK" dirty="0" smtClean="0"/>
            </a:lvl4pPr>
          </a:lstStyle>
          <a:p>
            <a:pPr lvl="0"/>
            <a:r>
              <a:rPr lang="da-DK" dirty="0"/>
              <a:t>Klik for at indsætte tekst</a:t>
            </a:r>
          </a:p>
          <a:p>
            <a:pPr lvl="1"/>
            <a:r>
              <a:rPr lang="da-DK" dirty="0"/>
              <a:t>Andet niveau</a:t>
            </a:r>
          </a:p>
          <a:p>
            <a:pPr lvl="2"/>
            <a:r>
              <a:rPr lang="da-DK" dirty="0"/>
              <a:t>Tredje niveau</a:t>
            </a:r>
          </a:p>
          <a:p>
            <a:pPr lvl="3"/>
            <a:endParaRPr lang="da-DK" dirty="0"/>
          </a:p>
        </p:txBody>
      </p:sp>
      <p:sp>
        <p:nvSpPr>
          <p:cNvPr id="4" name="Pladsholder til indhold 3"/>
          <p:cNvSpPr>
            <a:spLocks noGrp="1"/>
          </p:cNvSpPr>
          <p:nvPr>
            <p:ph sz="half" idx="2" hasCustomPrompt="1"/>
          </p:nvPr>
        </p:nvSpPr>
        <p:spPr>
          <a:xfrm>
            <a:off x="6244502" y="1635125"/>
            <a:ext cx="5356948" cy="4675187"/>
          </a:xfrm>
        </p:spPr>
        <p:txBody>
          <a:bodyPr vert="horz" lIns="0" tIns="0" rIns="0" bIns="0" rtlCol="0">
            <a:noAutofit/>
          </a:bodyPr>
          <a:lstStyle>
            <a:lvl1pPr>
              <a:defRPr lang="da-DK" dirty="0" smtClean="0"/>
            </a:lvl1pPr>
            <a:lvl2pPr>
              <a:defRPr lang="da-DK" dirty="0" smtClean="0"/>
            </a:lvl2pPr>
            <a:lvl3pPr>
              <a:defRPr lang="da-DK" dirty="0" smtClean="0"/>
            </a:lvl3pPr>
            <a:lvl4pPr marL="719138" indent="0">
              <a:buNone/>
              <a:defRPr lang="da-DK" dirty="0" smtClean="0"/>
            </a:lvl4pPr>
            <a:lvl5pPr>
              <a:defRPr lang="da-DK" dirty="0"/>
            </a:lvl5pPr>
            <a:lvl8pPr marL="719138" indent="0">
              <a:buNone/>
              <a:defRPr/>
            </a:lvl8pPr>
          </a:lstStyle>
          <a:p>
            <a:pPr lvl="0"/>
            <a:r>
              <a:rPr lang="da-DK" dirty="0"/>
              <a:t>Klik for at indsætte tekst</a:t>
            </a:r>
          </a:p>
          <a:p>
            <a:pPr lvl="1"/>
            <a:r>
              <a:rPr lang="da-DK" dirty="0"/>
              <a:t>Andet niveau</a:t>
            </a:r>
          </a:p>
          <a:p>
            <a:pPr lvl="2"/>
            <a:r>
              <a:rPr lang="da-DK" dirty="0"/>
              <a:t>Tredje niveau</a:t>
            </a:r>
          </a:p>
        </p:txBody>
      </p:sp>
      <p:sp>
        <p:nvSpPr>
          <p:cNvPr id="5" name="Pladsholder til dato 4"/>
          <p:cNvSpPr>
            <a:spLocks noGrp="1"/>
          </p:cNvSpPr>
          <p:nvPr>
            <p:ph type="dt" sz="half" idx="10"/>
          </p:nvPr>
        </p:nvSpPr>
        <p:spPr/>
        <p:txBody>
          <a:bodyPr/>
          <a:lstStyle/>
          <a:p>
            <a:fld id="{EE4FFEAA-BA47-4F55-BB2A-ABDD4DBF5CDE}" type="datetime1">
              <a:rPr lang="da-DK" smtClean="0"/>
              <a:t>16-09-2020</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3754967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indhold og billede">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6243639" y="1635125"/>
            <a:ext cx="5357812" cy="4675187"/>
          </a:xfrm>
          <a:blipFill>
            <a:blip r:embed="rId2"/>
            <a:stretch>
              <a:fillRect/>
            </a:stretch>
          </a:blipFill>
        </p:spPr>
        <p:txBody>
          <a:bodyPr lIns="0" tIns="2304000" rIns="0" anchor="t" anchorCtr="0"/>
          <a:lstStyle>
            <a:lvl1pPr marL="0" indent="0" algn="ctr">
              <a:buNone/>
              <a:defRPr sz="3200" baseline="0">
                <a:solidFill>
                  <a:schemeClr val="bg1"/>
                </a:solidFill>
                <a:sym typeface="Wingdings" panose="05000000000000000000" pitchFamily="2" charset="2"/>
              </a:defRPr>
            </a:lvl1pPr>
          </a:lstStyle>
          <a:p>
            <a:r>
              <a:rPr lang="da-DK" dirty="0"/>
              <a:t>Klik på ikonet, hvis du vil udskifte billedet </a:t>
            </a:r>
          </a:p>
        </p:txBody>
      </p:sp>
      <p:sp>
        <p:nvSpPr>
          <p:cNvPr id="2" name="Titel 1"/>
          <p:cNvSpPr>
            <a:spLocks noGrp="1"/>
          </p:cNvSpPr>
          <p:nvPr>
            <p:ph type="title" hasCustomPrompt="1"/>
          </p:nvPr>
        </p:nvSpPr>
        <p:spPr>
          <a:xfrm>
            <a:off x="588965" y="620712"/>
            <a:ext cx="11012486" cy="865187"/>
          </a:xfrm>
        </p:spPr>
        <p:txBody>
          <a:bodyPr/>
          <a:lstStyle/>
          <a:p>
            <a:pPr lvl="0"/>
            <a:r>
              <a:rPr lang="da-DK" dirty="0"/>
              <a:t>Klik for at tilføje overskrift</a:t>
            </a:r>
          </a:p>
        </p:txBody>
      </p:sp>
      <p:sp>
        <p:nvSpPr>
          <p:cNvPr id="3" name="Pladsholder til indhold 2"/>
          <p:cNvSpPr>
            <a:spLocks noGrp="1"/>
          </p:cNvSpPr>
          <p:nvPr>
            <p:ph sz="half" idx="1" hasCustomPrompt="1"/>
          </p:nvPr>
        </p:nvSpPr>
        <p:spPr>
          <a:xfrm>
            <a:off x="588964" y="1635125"/>
            <a:ext cx="5359398" cy="4675188"/>
          </a:xfrm>
        </p:spPr>
        <p:txBody>
          <a:bodyPr vert="horz" lIns="0" tIns="0" rIns="0" bIns="0" rtlCol="0">
            <a:noAutofit/>
          </a:bodyPr>
          <a:lstStyle>
            <a:lvl1pPr>
              <a:defRPr lang="da-DK" dirty="0" smtClean="0"/>
            </a:lvl1pPr>
            <a:lvl2pPr>
              <a:defRPr lang="da-DK" dirty="0" smtClean="0"/>
            </a:lvl2pPr>
            <a:lvl3pPr>
              <a:defRPr lang="da-DK" dirty="0" smtClean="0"/>
            </a:lvl3pPr>
            <a:lvl4pPr>
              <a:defRPr lang="da-DK" dirty="0" smtClean="0"/>
            </a:lvl4pPr>
            <a:lvl5pPr>
              <a:defRPr lang="da-DK" dirty="0"/>
            </a:lvl5pPr>
          </a:lstStyle>
          <a:p>
            <a:pPr lvl="0"/>
            <a:r>
              <a:rPr lang="da-DK" dirty="0"/>
              <a:t>Klik for at indsætte tekst</a:t>
            </a:r>
          </a:p>
          <a:p>
            <a:pPr lvl="1"/>
            <a:r>
              <a:rPr lang="da-DK" dirty="0"/>
              <a:t>Andet niveau</a:t>
            </a:r>
          </a:p>
          <a:p>
            <a:pPr lvl="2"/>
            <a:r>
              <a:rPr lang="da-DK" dirty="0"/>
              <a:t>Tredje niveau</a:t>
            </a:r>
          </a:p>
        </p:txBody>
      </p:sp>
      <p:sp>
        <p:nvSpPr>
          <p:cNvPr id="5" name="Pladsholder til dato 4"/>
          <p:cNvSpPr>
            <a:spLocks noGrp="1"/>
          </p:cNvSpPr>
          <p:nvPr>
            <p:ph type="dt" sz="half" idx="10"/>
          </p:nvPr>
        </p:nvSpPr>
        <p:spPr/>
        <p:txBody>
          <a:bodyPr/>
          <a:lstStyle/>
          <a:p>
            <a:fld id="{7822542C-E4D2-4366-8573-42718107279F}" type="datetime1">
              <a:rPr lang="da-DK" smtClean="0"/>
              <a:t>16-09-2020</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101778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588965" y="620714"/>
            <a:ext cx="11012486" cy="865186"/>
          </a:xfrm>
          <a:prstGeom prst="rect">
            <a:avLst/>
          </a:prstGeom>
        </p:spPr>
        <p:txBody>
          <a:bodyPr vert="horz" lIns="0" tIns="0" rIns="0" bIns="0" rtlCol="0" anchor="t" anchorCtr="0">
            <a:noAutofit/>
          </a:bodyPr>
          <a:lstStyle/>
          <a:p>
            <a:r>
              <a:rPr lang="da-DK" dirty="0"/>
              <a:t>Klik for at redigere i master</a:t>
            </a:r>
          </a:p>
        </p:txBody>
      </p:sp>
      <p:sp>
        <p:nvSpPr>
          <p:cNvPr id="3" name="Pladsholder til tekst 2"/>
          <p:cNvSpPr>
            <a:spLocks noGrp="1"/>
          </p:cNvSpPr>
          <p:nvPr>
            <p:ph type="body" idx="1"/>
          </p:nvPr>
        </p:nvSpPr>
        <p:spPr>
          <a:xfrm>
            <a:off x="588964" y="1635125"/>
            <a:ext cx="11012487" cy="4675188"/>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4</a:t>
            </a:r>
          </a:p>
          <a:p>
            <a:pPr lvl="4"/>
            <a:r>
              <a:rPr lang="da-DK" dirty="0"/>
              <a:t>5</a:t>
            </a:r>
          </a:p>
          <a:p>
            <a:pPr lvl="5"/>
            <a:r>
              <a:rPr lang="da-DK" dirty="0"/>
              <a:t>6</a:t>
            </a:r>
          </a:p>
          <a:p>
            <a:pPr lvl="6"/>
            <a:r>
              <a:rPr lang="da-DK" dirty="0"/>
              <a:t>7</a:t>
            </a:r>
          </a:p>
          <a:p>
            <a:pPr lvl="7"/>
            <a:r>
              <a:rPr lang="da-DK" dirty="0"/>
              <a:t>8</a:t>
            </a:r>
          </a:p>
          <a:p>
            <a:pPr lvl="8"/>
            <a:r>
              <a:rPr lang="da-DK" dirty="0"/>
              <a:t>9</a:t>
            </a:r>
          </a:p>
        </p:txBody>
      </p:sp>
      <p:sp>
        <p:nvSpPr>
          <p:cNvPr id="7" name="Rectangle 19"/>
          <p:cNvSpPr/>
          <p:nvPr userDrawn="1"/>
        </p:nvSpPr>
        <p:spPr>
          <a:xfrm>
            <a:off x="0" y="2"/>
            <a:ext cx="12192000" cy="332655"/>
          </a:xfrm>
          <a:prstGeom prst="rect">
            <a:avLst/>
          </a:prstGeom>
          <a:gradFill flip="none" rotWithShape="1">
            <a:gsLst>
              <a:gs pos="0">
                <a:schemeClr val="bg1"/>
              </a:gs>
              <a:gs pos="100000">
                <a:srgbClr val="EEEFEE">
                  <a:alpha val="93000"/>
                </a:srgbClr>
              </a:gs>
            </a:gsLst>
            <a:lin ang="5400000" scaled="0"/>
            <a:tileRect/>
          </a:gradFill>
          <a:ln w="381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pic>
        <p:nvPicPr>
          <p:cNvPr id="8" name="Picture 7"/>
          <p:cNvPicPr>
            <a:picLocks noChangeAspect="1"/>
          </p:cNvPicPr>
          <p:nvPr userDrawn="1"/>
        </p:nvPicPr>
        <p:blipFill rotWithShape="1">
          <a:blip r:embed="rId24"/>
          <a:srcRect l="12043" t="11448" r="17199" b="13844"/>
          <a:stretch/>
        </p:blipFill>
        <p:spPr>
          <a:xfrm>
            <a:off x="335534" y="63578"/>
            <a:ext cx="166516" cy="211296"/>
          </a:xfrm>
          <a:prstGeom prst="rect">
            <a:avLst/>
          </a:prstGeom>
        </p:spPr>
      </p:pic>
      <p:pic>
        <p:nvPicPr>
          <p:cNvPr id="9" name="Picture 27"/>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554698" y="96467"/>
            <a:ext cx="2346641" cy="159521"/>
          </a:xfrm>
          <a:prstGeom prst="rect">
            <a:avLst/>
          </a:prstGeom>
        </p:spPr>
      </p:pic>
      <p:sp>
        <p:nvSpPr>
          <p:cNvPr id="5" name="Pladsholder til sidefod 4"/>
          <p:cNvSpPr>
            <a:spLocks noGrp="1"/>
          </p:cNvSpPr>
          <p:nvPr>
            <p:ph type="ftr" sz="quarter" idx="3"/>
          </p:nvPr>
        </p:nvSpPr>
        <p:spPr>
          <a:xfrm>
            <a:off x="3236495" y="85745"/>
            <a:ext cx="6981162" cy="176797"/>
          </a:xfrm>
          <a:prstGeom prst="rect">
            <a:avLst/>
          </a:prstGeom>
        </p:spPr>
        <p:txBody>
          <a:bodyPr vert="horz" lIns="0" tIns="0" rIns="0" bIns="0" rtlCol="0" anchor="b" anchorCtr="0"/>
          <a:lstStyle>
            <a:lvl1pPr algn="r">
              <a:defRPr sz="1000">
                <a:solidFill>
                  <a:srgbClr val="333333"/>
                </a:solidFill>
              </a:defRPr>
            </a:lvl1pPr>
          </a:lstStyle>
          <a:p>
            <a:endParaRPr lang="da-DK" dirty="0"/>
          </a:p>
        </p:txBody>
      </p:sp>
      <p:sp>
        <p:nvSpPr>
          <p:cNvPr id="6" name="Pladsholder til slidenummer 5"/>
          <p:cNvSpPr>
            <a:spLocks noGrp="1"/>
          </p:cNvSpPr>
          <p:nvPr>
            <p:ph type="sldNum" sz="quarter" idx="4"/>
          </p:nvPr>
        </p:nvSpPr>
        <p:spPr>
          <a:xfrm>
            <a:off x="11219691" y="85745"/>
            <a:ext cx="381759" cy="176797"/>
          </a:xfrm>
          <a:prstGeom prst="rect">
            <a:avLst/>
          </a:prstGeom>
        </p:spPr>
        <p:txBody>
          <a:bodyPr vert="horz" lIns="0" tIns="0" rIns="0" bIns="0" rtlCol="0" anchor="b" anchorCtr="0"/>
          <a:lstStyle>
            <a:lvl1pPr algn="r">
              <a:defRPr sz="1000">
                <a:solidFill>
                  <a:srgbClr val="333333"/>
                </a:solidFill>
              </a:defRPr>
            </a:lvl1pPr>
          </a:lstStyle>
          <a:p>
            <a:fld id="{091A926C-488A-4E3E-9C21-57CAA120E114}" type="slidenum">
              <a:rPr lang="da-DK" smtClean="0"/>
              <a:pPr/>
              <a:t>‹#›</a:t>
            </a:fld>
            <a:endParaRPr lang="da-DK" dirty="0"/>
          </a:p>
        </p:txBody>
      </p:sp>
      <p:sp>
        <p:nvSpPr>
          <p:cNvPr id="4" name="Pladsholder til dato 3"/>
          <p:cNvSpPr>
            <a:spLocks noGrp="1"/>
          </p:cNvSpPr>
          <p:nvPr>
            <p:ph type="dt" sz="half" idx="2"/>
          </p:nvPr>
        </p:nvSpPr>
        <p:spPr>
          <a:xfrm>
            <a:off x="10329111" y="85745"/>
            <a:ext cx="814976" cy="176797"/>
          </a:xfrm>
          <a:prstGeom prst="rect">
            <a:avLst/>
          </a:prstGeom>
        </p:spPr>
        <p:txBody>
          <a:bodyPr vert="horz" lIns="0" tIns="0" rIns="0" bIns="0" rtlCol="0" anchor="b" anchorCtr="0"/>
          <a:lstStyle>
            <a:lvl1pPr algn="r">
              <a:defRPr sz="1000">
                <a:solidFill>
                  <a:srgbClr val="333333"/>
                </a:solidFill>
              </a:defRPr>
            </a:lvl1pPr>
          </a:lstStyle>
          <a:p>
            <a:fld id="{4276E65D-4FB3-40ED-B65A-20F69F4A226A}" type="datetime1">
              <a:rPr lang="da-DK" smtClean="0"/>
              <a:t>16-09-2020</a:t>
            </a:fld>
            <a:endParaRPr lang="da-DK" dirty="0"/>
          </a:p>
        </p:txBody>
      </p:sp>
    </p:spTree>
    <p:extLst>
      <p:ext uri="{BB962C8B-B14F-4D97-AF65-F5344CB8AC3E}">
        <p14:creationId xmlns:p14="http://schemas.microsoft.com/office/powerpoint/2010/main" val="1203620196"/>
      </p:ext>
    </p:extLst>
  </p:cSld>
  <p:clrMap bg1="lt1" tx1="dk1" bg2="lt2" tx2="dk2" accent1="accent1" accent2="accent2" accent3="accent3" accent4="accent4" accent5="accent5" accent6="accent6" hlink="hlink" folHlink="folHlink"/>
  <p:sldLayoutIdLst>
    <p:sldLayoutId id="2147483670" r:id="rId1"/>
    <p:sldLayoutId id="2147483674" r:id="rId2"/>
    <p:sldLayoutId id="2147483673" r:id="rId3"/>
    <p:sldLayoutId id="2147483671" r:id="rId4"/>
    <p:sldLayoutId id="2147483659" r:id="rId5"/>
    <p:sldLayoutId id="2147483672" r:id="rId6"/>
    <p:sldLayoutId id="2147483660" r:id="rId7"/>
    <p:sldLayoutId id="2147483662" r:id="rId8"/>
    <p:sldLayoutId id="2147483684" r:id="rId9"/>
    <p:sldLayoutId id="2147483685" r:id="rId10"/>
    <p:sldLayoutId id="2147483677" r:id="rId11"/>
    <p:sldLayoutId id="2147483675" r:id="rId12"/>
    <p:sldLayoutId id="2147483676" r:id="rId13"/>
    <p:sldLayoutId id="2147483678" r:id="rId14"/>
    <p:sldLayoutId id="2147483681" r:id="rId15"/>
    <p:sldLayoutId id="2147483682" r:id="rId16"/>
    <p:sldLayoutId id="2147483683" r:id="rId17"/>
    <p:sldLayoutId id="2147483687" r:id="rId18"/>
    <p:sldLayoutId id="2147483664" r:id="rId19"/>
    <p:sldLayoutId id="2147483665" r:id="rId20"/>
    <p:sldLayoutId id="2147483689" r:id="rId21"/>
    <p:sldLayoutId id="2147483688" r:id="rId22"/>
  </p:sldLayoutIdLst>
  <p:hf hdr="0" ftr="0"/>
  <p:txStyles>
    <p:titleStyle>
      <a:lvl1pPr algn="l" defTabSz="914400" rtl="0" eaLnBrk="1" latinLnBrk="0" hangingPunct="1">
        <a:lnSpc>
          <a:spcPct val="100000"/>
        </a:lnSpc>
        <a:spcBef>
          <a:spcPct val="0"/>
        </a:spcBef>
        <a:buNone/>
        <a:defRPr sz="3000" kern="1200" spc="60" baseline="0">
          <a:solidFill>
            <a:schemeClr val="accent1"/>
          </a:solidFill>
          <a:latin typeface="+mj-lt"/>
          <a:ea typeface="+mj-ea"/>
          <a:cs typeface="+mj-cs"/>
        </a:defRPr>
      </a:lvl1pPr>
    </p:titleStyle>
    <p:bodyStyle>
      <a:lvl1pPr marL="361950" indent="-361950" algn="l" defTabSz="914400" rtl="0" eaLnBrk="1" latinLnBrk="0" hangingPunct="1">
        <a:lnSpc>
          <a:spcPct val="100000"/>
        </a:lnSpc>
        <a:spcBef>
          <a:spcPts val="1000"/>
        </a:spcBef>
        <a:buFont typeface="Arial" panose="020B0604020202020204" pitchFamily="34" charset="0"/>
        <a:buChar char="•"/>
        <a:defRPr lang="da-DK" sz="2400" kern="1200" spc="60" baseline="0" dirty="0" smtClean="0">
          <a:solidFill>
            <a:schemeClr val="tx1"/>
          </a:solidFill>
          <a:latin typeface="+mn-lt"/>
          <a:ea typeface="+mn-ea"/>
          <a:cs typeface="+mn-cs"/>
        </a:defRPr>
      </a:lvl1pPr>
      <a:lvl2pPr marL="719138" marR="0" indent="-358775"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lang="da-DK" sz="2000" kern="1200" spc="60" baseline="0" dirty="0" smtClean="0">
          <a:solidFill>
            <a:schemeClr val="tx1"/>
          </a:solidFill>
          <a:latin typeface="+mn-lt"/>
          <a:ea typeface="+mn-ea"/>
          <a:cs typeface="+mn-cs"/>
        </a:defRPr>
      </a:lvl2pPr>
      <a:lvl3pPr marL="1073150" indent="-354013" algn="l" defTabSz="914400" rtl="0" eaLnBrk="1" latinLnBrk="0" hangingPunct="1">
        <a:lnSpc>
          <a:spcPct val="90000"/>
        </a:lnSpc>
        <a:spcBef>
          <a:spcPts val="500"/>
        </a:spcBef>
        <a:buFont typeface="Arial" panose="020B0604020202020204" pitchFamily="34" charset="0"/>
        <a:buChar char="•"/>
        <a:defRPr lang="da-DK" sz="1800" kern="1200" baseline="0" dirty="0" smtClean="0">
          <a:solidFill>
            <a:schemeClr val="tx1"/>
          </a:solidFill>
          <a:latin typeface="+mn-lt"/>
          <a:ea typeface="+mn-ea"/>
          <a:cs typeface="+mn-cs"/>
        </a:defRPr>
      </a:lvl3pPr>
      <a:lvl4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4pPr>
      <a:lvl5pPr marL="719138" indent="354013" algn="l" defTabSz="914400" rtl="0" eaLnBrk="1" latinLnBrk="0" hangingPunct="1">
        <a:lnSpc>
          <a:spcPct val="100000"/>
        </a:lnSpc>
        <a:spcBef>
          <a:spcPts val="500"/>
        </a:spcBef>
        <a:buFont typeface="Arial" panose="020B0604020202020204" pitchFamily="34" charset="0"/>
        <a:buChar char="•"/>
        <a:defRPr lang="da-DK" sz="1800" kern="1200" spc="60" baseline="0" dirty="0" smtClean="0">
          <a:solidFill>
            <a:schemeClr val="tx1"/>
          </a:solidFill>
          <a:latin typeface="+mn-lt"/>
          <a:ea typeface="+mn-ea"/>
          <a:cs typeface="+mn-cs"/>
        </a:defRPr>
      </a:lvl5pPr>
      <a:lvl6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6pPr>
      <a:lvl7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7pPr>
      <a:lvl8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8pPr>
      <a:lvl9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userDrawn="1">
          <p15:clr>
            <a:srgbClr val="F26B43"/>
          </p15:clr>
        </p15:guide>
        <p15:guide id="2" pos="7307" userDrawn="1">
          <p15:clr>
            <a:srgbClr val="F26B43"/>
          </p15:clr>
        </p15:guide>
        <p15:guide id="3" orient="horz" pos="391" userDrawn="1">
          <p15:clr>
            <a:srgbClr val="F26B43"/>
          </p15:clr>
        </p15:guide>
        <p15:guide id="4" orient="horz" pos="935" userDrawn="1">
          <p15:clr>
            <a:srgbClr val="F26B43"/>
          </p15:clr>
        </p15:guide>
        <p15:guide id="5" pos="371" userDrawn="1">
          <p15:clr>
            <a:srgbClr val="F26B43"/>
          </p15:clr>
        </p15:guide>
        <p15:guide id="6" pos="7308" userDrawn="1">
          <p15:clr>
            <a:srgbClr val="F26B43"/>
          </p15:clr>
        </p15:guide>
        <p15:guide id="7" orient="horz" pos="1026" userDrawn="1">
          <p15:clr>
            <a:srgbClr val="F26B43"/>
          </p15:clr>
        </p15:guide>
        <p15:guide id="8" orient="horz" pos="397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p:sp>
      <p:sp>
        <p:nvSpPr>
          <p:cNvPr id="3" name="Date Placeholder 2"/>
          <p:cNvSpPr>
            <a:spLocks noGrp="1"/>
          </p:cNvSpPr>
          <p:nvPr>
            <p:ph type="dt" sz="half" idx="10"/>
          </p:nvPr>
        </p:nvSpPr>
        <p:spPr/>
        <p:txBody>
          <a:bodyPr/>
          <a:lstStyle/>
          <a:p>
            <a:fld id="{72EBC29C-0917-4C4D-9E80-3B6188930562}" type="datetime1">
              <a:rPr lang="da-DK" smtClean="0"/>
              <a:t>16-09-2020</a:t>
            </a:fld>
            <a:endParaRPr lang="da-DK" dirty="0"/>
          </a:p>
        </p:txBody>
      </p:sp>
      <p:sp>
        <p:nvSpPr>
          <p:cNvPr id="4" name="Slide Number Placeholder 3"/>
          <p:cNvSpPr>
            <a:spLocks noGrp="1"/>
          </p:cNvSpPr>
          <p:nvPr>
            <p:ph type="sldNum" sz="quarter" idx="12"/>
          </p:nvPr>
        </p:nvSpPr>
        <p:spPr/>
        <p:txBody>
          <a:bodyPr/>
          <a:lstStyle/>
          <a:p>
            <a:fld id="{091A926C-488A-4E3E-9C21-57CAA120E114}" type="slidenum">
              <a:rPr lang="da-DK" smtClean="0"/>
              <a:pPr/>
              <a:t>1</a:t>
            </a:fld>
            <a:endParaRPr lang="da-DK" dirty="0"/>
          </a:p>
        </p:txBody>
      </p:sp>
      <p:sp>
        <p:nvSpPr>
          <p:cNvPr id="5" name="Title 4"/>
          <p:cNvSpPr>
            <a:spLocks noGrp="1"/>
          </p:cNvSpPr>
          <p:nvPr>
            <p:ph type="ctrTitle"/>
          </p:nvPr>
        </p:nvSpPr>
        <p:spPr/>
        <p:txBody>
          <a:bodyPr/>
          <a:lstStyle/>
          <a:p>
            <a:endParaRPr lang="en-GB" dirty="0"/>
          </a:p>
        </p:txBody>
      </p:sp>
      <p:sp>
        <p:nvSpPr>
          <p:cNvPr id="6" name="Text Placeholder 5"/>
          <p:cNvSpPr>
            <a:spLocks noGrp="1"/>
          </p:cNvSpPr>
          <p:nvPr>
            <p:ph type="body" sz="quarter" idx="13"/>
          </p:nvPr>
        </p:nvSpPr>
        <p:spPr/>
        <p:txBody>
          <a:bodyPr/>
          <a:lstStyle/>
          <a:p>
            <a:pPr algn="ctr"/>
            <a:r>
              <a:rPr lang="en-GB" dirty="0" err="1"/>
              <a:t>Oplæg</a:t>
            </a:r>
            <a:r>
              <a:rPr lang="en-GB" dirty="0"/>
              <a:t> </a:t>
            </a:r>
            <a:r>
              <a:rPr lang="en-GB" dirty="0" err="1"/>
              <a:t>ved</a:t>
            </a:r>
            <a:r>
              <a:rPr lang="en-GB" dirty="0"/>
              <a:t> professor, </a:t>
            </a:r>
            <a:r>
              <a:rPr lang="en-GB" dirty="0" err="1"/>
              <a:t>dr.</a:t>
            </a:r>
            <a:r>
              <a:rPr lang="en-GB" dirty="0"/>
              <a:t> </a:t>
            </a:r>
            <a:r>
              <a:rPr lang="en-GB" dirty="0" err="1"/>
              <a:t>jur</a:t>
            </a:r>
            <a:r>
              <a:rPr lang="en-GB" dirty="0"/>
              <a:t>. Jens Kristiansen</a:t>
            </a:r>
          </a:p>
          <a:p>
            <a:pPr algn="ctr"/>
            <a:endParaRPr lang="en-GB" dirty="0"/>
          </a:p>
          <a:p>
            <a:pPr algn="ctr"/>
            <a:r>
              <a:rPr lang="en-GB" dirty="0"/>
              <a:t>Dansk </a:t>
            </a:r>
            <a:r>
              <a:rPr lang="en-GB" dirty="0" err="1"/>
              <a:t>Forening</a:t>
            </a:r>
            <a:r>
              <a:rPr lang="en-GB" dirty="0"/>
              <a:t> for </a:t>
            </a:r>
            <a:r>
              <a:rPr lang="en-GB" dirty="0" err="1"/>
              <a:t>Arbejdsret</a:t>
            </a:r>
            <a:r>
              <a:rPr lang="en-GB" dirty="0"/>
              <a:t> 16/9 2020</a:t>
            </a:r>
          </a:p>
        </p:txBody>
      </p:sp>
      <p:sp>
        <p:nvSpPr>
          <p:cNvPr id="7" name="Text Placeholder 6"/>
          <p:cNvSpPr>
            <a:spLocks noGrp="1"/>
          </p:cNvSpPr>
          <p:nvPr>
            <p:ph type="body" sz="quarter" idx="15"/>
          </p:nvPr>
        </p:nvSpPr>
        <p:spPr/>
        <p:txBody>
          <a:bodyPr/>
          <a:lstStyle/>
          <a:p>
            <a:r>
              <a:rPr lang="en-GB" sz="2000" dirty="0" err="1"/>
              <a:t>Virksomhedsoverdragelsesbegrebet</a:t>
            </a:r>
            <a:endParaRPr lang="en-GB" sz="2000" dirty="0"/>
          </a:p>
          <a:p>
            <a:r>
              <a:rPr lang="da-DK" sz="1800" dirty="0"/>
              <a:t>- med fokus på udviklingen i EU-Domstolens og danske domstoles praksis </a:t>
            </a:r>
            <a:endParaRPr lang="en-GB" sz="1800" dirty="0"/>
          </a:p>
        </p:txBody>
      </p:sp>
    </p:spTree>
    <p:extLst>
      <p:ext uri="{BB962C8B-B14F-4D97-AF65-F5344CB8AC3E}">
        <p14:creationId xmlns:p14="http://schemas.microsoft.com/office/powerpoint/2010/main" val="1181800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82B467-E458-4089-B6FA-DA9D965ACD0F}"/>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CBE7358C-064D-4E41-9B76-6F5979887562}"/>
              </a:ext>
            </a:extLst>
          </p:cNvPr>
          <p:cNvSpPr>
            <a:spLocks noGrp="1"/>
          </p:cNvSpPr>
          <p:nvPr>
            <p:ph idx="1"/>
          </p:nvPr>
        </p:nvSpPr>
        <p:spPr/>
        <p:txBody>
          <a:bodyPr/>
          <a:lstStyle/>
          <a:p>
            <a:pPr marL="0" indent="0">
              <a:buNone/>
            </a:pPr>
            <a:r>
              <a:rPr lang="da-DK" dirty="0"/>
              <a:t>”Artikel 1, stk. 1, (…) omfatter en situation som den i forelæggelseskendelsen beskrevne, hvor en virksomhed ved aftale overdrager en anden virksomhed ansvaret for udførelsen af rengøringsarbejde, der tidligere blev varetaget direkte, selv om dette arbejde før overførslen blev udført af en enkelt arbejdstager.” </a:t>
            </a:r>
          </a:p>
          <a:p>
            <a:pPr marL="0" indent="0">
              <a:buNone/>
            </a:pPr>
            <a:endParaRPr lang="da-DK" dirty="0"/>
          </a:p>
          <a:p>
            <a:pPr marL="0" indent="0">
              <a:buNone/>
            </a:pPr>
            <a:endParaRPr lang="da-DK" dirty="0"/>
          </a:p>
          <a:p>
            <a:pPr marL="0" indent="0">
              <a:buNone/>
            </a:pPr>
            <a:endParaRPr lang="da-DK" dirty="0"/>
          </a:p>
          <a:p>
            <a:endParaRPr lang="da-DK" dirty="0"/>
          </a:p>
        </p:txBody>
      </p:sp>
      <p:sp>
        <p:nvSpPr>
          <p:cNvPr id="4" name="Pladsholder til dato 3">
            <a:extLst>
              <a:ext uri="{FF2B5EF4-FFF2-40B4-BE49-F238E27FC236}">
                <a16:creationId xmlns:a16="http://schemas.microsoft.com/office/drawing/2014/main" id="{5C4FC061-9C14-49BD-9224-F4EFA0A65168}"/>
              </a:ext>
            </a:extLst>
          </p:cNvPr>
          <p:cNvSpPr>
            <a:spLocks noGrp="1"/>
          </p:cNvSpPr>
          <p:nvPr>
            <p:ph type="dt" sz="half" idx="10"/>
          </p:nvPr>
        </p:nvSpPr>
        <p:spPr/>
        <p:txBody>
          <a:bodyPr/>
          <a:lstStyle/>
          <a:p>
            <a:fld id="{3C829339-1C74-4825-ADEB-BCD7E13EFC81}" type="datetime1">
              <a:rPr lang="da-DK" smtClean="0"/>
              <a:t>16-09-2020</a:t>
            </a:fld>
            <a:endParaRPr lang="da-DK" dirty="0"/>
          </a:p>
        </p:txBody>
      </p:sp>
      <p:sp>
        <p:nvSpPr>
          <p:cNvPr id="5" name="Pladsholder til slidenummer 4">
            <a:extLst>
              <a:ext uri="{FF2B5EF4-FFF2-40B4-BE49-F238E27FC236}">
                <a16:creationId xmlns:a16="http://schemas.microsoft.com/office/drawing/2014/main" id="{9A650F1D-4D8E-4A90-8469-2E4AA1478117}"/>
              </a:ext>
            </a:extLst>
          </p:cNvPr>
          <p:cNvSpPr>
            <a:spLocks noGrp="1"/>
          </p:cNvSpPr>
          <p:nvPr>
            <p:ph type="sldNum" sz="quarter" idx="12"/>
          </p:nvPr>
        </p:nvSpPr>
        <p:spPr/>
        <p:txBody>
          <a:bodyPr/>
          <a:lstStyle/>
          <a:p>
            <a:fld id="{091A926C-488A-4E3E-9C21-57CAA120E114}" type="slidenum">
              <a:rPr lang="da-DK" smtClean="0"/>
              <a:t>10</a:t>
            </a:fld>
            <a:endParaRPr lang="da-DK" dirty="0"/>
          </a:p>
        </p:txBody>
      </p:sp>
    </p:spTree>
    <p:extLst>
      <p:ext uri="{BB962C8B-B14F-4D97-AF65-F5344CB8AC3E}">
        <p14:creationId xmlns:p14="http://schemas.microsoft.com/office/powerpoint/2010/main" val="779658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38DE17-1626-41C0-9155-19FDEE67BC65}"/>
              </a:ext>
            </a:extLst>
          </p:cNvPr>
          <p:cNvSpPr>
            <a:spLocks noGrp="1"/>
          </p:cNvSpPr>
          <p:nvPr>
            <p:ph type="title"/>
          </p:nvPr>
        </p:nvSpPr>
        <p:spPr/>
        <p:txBody>
          <a:bodyPr/>
          <a:lstStyle/>
          <a:p>
            <a:r>
              <a:rPr lang="fr-FR" dirty="0"/>
              <a:t>Dom af 11. marts 1997 i C-13/95, </a:t>
            </a:r>
            <a:r>
              <a:rPr lang="fr-FR" i="1" dirty="0"/>
              <a:t>Süzen</a:t>
            </a:r>
            <a:endParaRPr lang="da-DK" dirty="0"/>
          </a:p>
        </p:txBody>
      </p:sp>
      <p:sp>
        <p:nvSpPr>
          <p:cNvPr id="3" name="Pladsholder til indhold 2">
            <a:extLst>
              <a:ext uri="{FF2B5EF4-FFF2-40B4-BE49-F238E27FC236}">
                <a16:creationId xmlns:a16="http://schemas.microsoft.com/office/drawing/2014/main" id="{C0EFADD9-BF5B-4A55-9D05-D39083237048}"/>
              </a:ext>
            </a:extLst>
          </p:cNvPr>
          <p:cNvSpPr>
            <a:spLocks noGrp="1"/>
          </p:cNvSpPr>
          <p:nvPr>
            <p:ph idx="1"/>
          </p:nvPr>
        </p:nvSpPr>
        <p:spPr/>
        <p:txBody>
          <a:bodyPr/>
          <a:lstStyle/>
          <a:p>
            <a:pPr marL="0" indent="0">
              <a:buNone/>
            </a:pPr>
            <a:r>
              <a:rPr lang="da-DK" dirty="0"/>
              <a:t>8 medarbejdere var blevet opsagt ved et rengøringsarbejdes overgang til et andet rengøringsfirma. En medarbejder påtalte opsigelsens berettigelse.</a:t>
            </a:r>
          </a:p>
          <a:p>
            <a:pPr marL="0" indent="0">
              <a:buNone/>
            </a:pPr>
            <a:endParaRPr lang="da-DK" dirty="0" smtClean="0"/>
          </a:p>
          <a:p>
            <a:pPr marL="0" indent="0">
              <a:buNone/>
            </a:pPr>
            <a:r>
              <a:rPr lang="da-DK" dirty="0" smtClean="0"/>
              <a:t>”</a:t>
            </a:r>
            <a:r>
              <a:rPr lang="da-DK" dirty="0"/>
              <a:t>13. Det er imidlertid en forudsætning for, at direktivet finder anvendelse, at overførslen vedrører en økonomisk enhed, der er organiseret på stabil måde, og hvis aktiviteter ikke er begrænset til udførelsen af en nærmere bestemt entreprise (…). </a:t>
            </a:r>
            <a:r>
              <a:rPr lang="da-DK" b="1" dirty="0"/>
              <a:t>Begrebet enhed omfatter således en organiseret helhed af personer og aktiver, der gør det muligt at udøve en økonomisk virksomhed med et selvstændigt formål</a:t>
            </a:r>
            <a:r>
              <a:rPr lang="da-DK" dirty="0"/>
              <a:t>.” </a:t>
            </a:r>
          </a:p>
        </p:txBody>
      </p:sp>
      <p:sp>
        <p:nvSpPr>
          <p:cNvPr id="4" name="Pladsholder til dato 3">
            <a:extLst>
              <a:ext uri="{FF2B5EF4-FFF2-40B4-BE49-F238E27FC236}">
                <a16:creationId xmlns:a16="http://schemas.microsoft.com/office/drawing/2014/main" id="{4051123B-8A57-4FF3-8B0A-026F8BEFCD25}"/>
              </a:ext>
            </a:extLst>
          </p:cNvPr>
          <p:cNvSpPr>
            <a:spLocks noGrp="1"/>
          </p:cNvSpPr>
          <p:nvPr>
            <p:ph type="dt" sz="half" idx="10"/>
          </p:nvPr>
        </p:nvSpPr>
        <p:spPr/>
        <p:txBody>
          <a:bodyPr/>
          <a:lstStyle/>
          <a:p>
            <a:fld id="{3C829339-1C74-4825-ADEB-BCD7E13EFC81}" type="datetime1">
              <a:rPr lang="da-DK" smtClean="0"/>
              <a:t>16-09-2020</a:t>
            </a:fld>
            <a:endParaRPr lang="da-DK" dirty="0"/>
          </a:p>
        </p:txBody>
      </p:sp>
      <p:sp>
        <p:nvSpPr>
          <p:cNvPr id="5" name="Pladsholder til slidenummer 4">
            <a:extLst>
              <a:ext uri="{FF2B5EF4-FFF2-40B4-BE49-F238E27FC236}">
                <a16:creationId xmlns:a16="http://schemas.microsoft.com/office/drawing/2014/main" id="{9AA2869E-AC99-449A-B362-9EFAB13C68A5}"/>
              </a:ext>
            </a:extLst>
          </p:cNvPr>
          <p:cNvSpPr>
            <a:spLocks noGrp="1"/>
          </p:cNvSpPr>
          <p:nvPr>
            <p:ph type="sldNum" sz="quarter" idx="12"/>
          </p:nvPr>
        </p:nvSpPr>
        <p:spPr/>
        <p:txBody>
          <a:bodyPr/>
          <a:lstStyle/>
          <a:p>
            <a:fld id="{091A926C-488A-4E3E-9C21-57CAA120E114}" type="slidenum">
              <a:rPr lang="da-DK" smtClean="0"/>
              <a:t>11</a:t>
            </a:fld>
            <a:endParaRPr lang="da-DK" dirty="0"/>
          </a:p>
        </p:txBody>
      </p:sp>
    </p:spTree>
    <p:extLst>
      <p:ext uri="{BB962C8B-B14F-4D97-AF65-F5344CB8AC3E}">
        <p14:creationId xmlns:p14="http://schemas.microsoft.com/office/powerpoint/2010/main" val="3839469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CB5B55-52D0-43CA-AF69-9AB19EDF5914}"/>
              </a:ext>
            </a:extLst>
          </p:cNvPr>
          <p:cNvSpPr>
            <a:spLocks noGrp="1"/>
          </p:cNvSpPr>
          <p:nvPr>
            <p:ph type="title"/>
          </p:nvPr>
        </p:nvSpPr>
        <p:spPr/>
        <p:txBody>
          <a:bodyPr/>
          <a:lstStyle/>
          <a:p>
            <a:r>
              <a:rPr lang="fr-FR" dirty="0"/>
              <a:t>Dom af 11. marts 1997 i C-13/95, </a:t>
            </a:r>
            <a:r>
              <a:rPr lang="fr-FR" i="1" dirty="0"/>
              <a:t>Süzen</a:t>
            </a:r>
            <a:endParaRPr lang="da-DK" dirty="0"/>
          </a:p>
        </p:txBody>
      </p:sp>
      <p:sp>
        <p:nvSpPr>
          <p:cNvPr id="3" name="Pladsholder til indhold 2">
            <a:extLst>
              <a:ext uri="{FF2B5EF4-FFF2-40B4-BE49-F238E27FC236}">
                <a16:creationId xmlns:a16="http://schemas.microsoft.com/office/drawing/2014/main" id="{A7E337AF-C528-425E-9E1D-329D807962CA}"/>
              </a:ext>
            </a:extLst>
          </p:cNvPr>
          <p:cNvSpPr>
            <a:spLocks noGrp="1"/>
          </p:cNvSpPr>
          <p:nvPr>
            <p:ph idx="1"/>
          </p:nvPr>
        </p:nvSpPr>
        <p:spPr/>
        <p:txBody>
          <a:bodyPr/>
          <a:lstStyle/>
          <a:p>
            <a:pPr marL="0" indent="0">
              <a:buNone/>
            </a:pPr>
            <a:r>
              <a:rPr lang="da-DK" dirty="0"/>
              <a:t>”21. I </a:t>
            </a:r>
            <a:r>
              <a:rPr lang="da-DK" b="1" dirty="0"/>
              <a:t>visse brancher, hvor arbejdskraften udgør den væsentligste del af aktiviteten</a:t>
            </a:r>
            <a:r>
              <a:rPr lang="da-DK" dirty="0"/>
              <a:t>, vil en gruppe af arbejdstagere, som i længere tid udfører en fælles aktivitet, kunne udgøre en økonomisk enhed, og en sådan enhed vil kunne opretholde sin identitet efter en overførsel, når den nye indehaver ikke blot viderefører den hidtidige aktivitet, men også overtager en efter antal og kvalifikationer betydelig del af den arbejdsstyrke, som hos forgængeren specielt udførte denne opgave.”</a:t>
            </a:r>
          </a:p>
          <a:p>
            <a:pPr marL="0" indent="0">
              <a:buNone/>
            </a:pPr>
            <a:endParaRPr lang="da-DK" dirty="0"/>
          </a:p>
          <a:p>
            <a:pPr marL="0" indent="0">
              <a:buNone/>
            </a:pPr>
            <a:endParaRPr lang="da-DK" dirty="0"/>
          </a:p>
        </p:txBody>
      </p:sp>
      <p:sp>
        <p:nvSpPr>
          <p:cNvPr id="4" name="Pladsholder til dato 3">
            <a:extLst>
              <a:ext uri="{FF2B5EF4-FFF2-40B4-BE49-F238E27FC236}">
                <a16:creationId xmlns:a16="http://schemas.microsoft.com/office/drawing/2014/main" id="{FB21F71F-ACDB-4DF7-AA1E-89D2ADA4580E}"/>
              </a:ext>
            </a:extLst>
          </p:cNvPr>
          <p:cNvSpPr>
            <a:spLocks noGrp="1"/>
          </p:cNvSpPr>
          <p:nvPr>
            <p:ph type="dt" sz="half" idx="10"/>
          </p:nvPr>
        </p:nvSpPr>
        <p:spPr/>
        <p:txBody>
          <a:bodyPr/>
          <a:lstStyle/>
          <a:p>
            <a:fld id="{3C829339-1C74-4825-ADEB-BCD7E13EFC81}" type="datetime1">
              <a:rPr lang="da-DK" smtClean="0"/>
              <a:t>16-09-2020</a:t>
            </a:fld>
            <a:endParaRPr lang="da-DK" dirty="0"/>
          </a:p>
        </p:txBody>
      </p:sp>
      <p:sp>
        <p:nvSpPr>
          <p:cNvPr id="5" name="Pladsholder til slidenummer 4">
            <a:extLst>
              <a:ext uri="{FF2B5EF4-FFF2-40B4-BE49-F238E27FC236}">
                <a16:creationId xmlns:a16="http://schemas.microsoft.com/office/drawing/2014/main" id="{D16ED277-8910-495E-A242-727223513F33}"/>
              </a:ext>
            </a:extLst>
          </p:cNvPr>
          <p:cNvSpPr>
            <a:spLocks noGrp="1"/>
          </p:cNvSpPr>
          <p:nvPr>
            <p:ph type="sldNum" sz="quarter" idx="12"/>
          </p:nvPr>
        </p:nvSpPr>
        <p:spPr/>
        <p:txBody>
          <a:bodyPr/>
          <a:lstStyle/>
          <a:p>
            <a:fld id="{091A926C-488A-4E3E-9C21-57CAA120E114}" type="slidenum">
              <a:rPr lang="da-DK" smtClean="0"/>
              <a:t>12</a:t>
            </a:fld>
            <a:endParaRPr lang="da-DK" dirty="0"/>
          </a:p>
        </p:txBody>
      </p:sp>
    </p:spTree>
    <p:extLst>
      <p:ext uri="{BB962C8B-B14F-4D97-AF65-F5344CB8AC3E}">
        <p14:creationId xmlns:p14="http://schemas.microsoft.com/office/powerpoint/2010/main" val="2969722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DE3136-AD30-4AD7-BC27-B6AFA2354426}"/>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94207B72-4133-4600-9375-9AA80E6A6F09}"/>
              </a:ext>
            </a:extLst>
          </p:cNvPr>
          <p:cNvSpPr>
            <a:spLocks noGrp="1"/>
          </p:cNvSpPr>
          <p:nvPr>
            <p:ph idx="1"/>
          </p:nvPr>
        </p:nvSpPr>
        <p:spPr/>
        <p:txBody>
          <a:bodyPr/>
          <a:lstStyle/>
          <a:p>
            <a:pPr marL="0" indent="0">
              <a:buNone/>
            </a:pPr>
            <a:endParaRPr lang="da-DK" dirty="0"/>
          </a:p>
          <a:p>
            <a:pPr marL="0" indent="0">
              <a:buNone/>
            </a:pPr>
            <a:endParaRPr lang="da-DK" dirty="0"/>
          </a:p>
          <a:p>
            <a:pPr marL="0" indent="0" algn="ctr">
              <a:buNone/>
            </a:pPr>
            <a:r>
              <a:rPr lang="da-DK" b="1" dirty="0"/>
              <a:t>Det ændrede direktiv (98/50, konsolideret ved 2001/23)</a:t>
            </a:r>
          </a:p>
          <a:p>
            <a:endParaRPr lang="da-DK" dirty="0"/>
          </a:p>
          <a:p>
            <a:pPr marL="0" indent="0">
              <a:buNone/>
            </a:pPr>
            <a:endParaRPr lang="da-DK" dirty="0"/>
          </a:p>
        </p:txBody>
      </p:sp>
      <p:sp>
        <p:nvSpPr>
          <p:cNvPr id="4" name="Pladsholder til dato 3">
            <a:extLst>
              <a:ext uri="{FF2B5EF4-FFF2-40B4-BE49-F238E27FC236}">
                <a16:creationId xmlns:a16="http://schemas.microsoft.com/office/drawing/2014/main" id="{DC02B1F3-0CD2-448A-A1B3-9767DEEE8F12}"/>
              </a:ext>
            </a:extLst>
          </p:cNvPr>
          <p:cNvSpPr>
            <a:spLocks noGrp="1"/>
          </p:cNvSpPr>
          <p:nvPr>
            <p:ph type="dt" sz="half" idx="10"/>
          </p:nvPr>
        </p:nvSpPr>
        <p:spPr/>
        <p:txBody>
          <a:bodyPr/>
          <a:lstStyle/>
          <a:p>
            <a:fld id="{3C829339-1C74-4825-ADEB-BCD7E13EFC81}" type="datetime1">
              <a:rPr lang="da-DK" smtClean="0"/>
              <a:t>16-09-2020</a:t>
            </a:fld>
            <a:endParaRPr lang="da-DK" dirty="0"/>
          </a:p>
        </p:txBody>
      </p:sp>
      <p:sp>
        <p:nvSpPr>
          <p:cNvPr id="5" name="Pladsholder til slidenummer 4">
            <a:extLst>
              <a:ext uri="{FF2B5EF4-FFF2-40B4-BE49-F238E27FC236}">
                <a16:creationId xmlns:a16="http://schemas.microsoft.com/office/drawing/2014/main" id="{7E7D5FD6-CAE4-4E9F-BC8F-AB850B019541}"/>
              </a:ext>
            </a:extLst>
          </p:cNvPr>
          <p:cNvSpPr>
            <a:spLocks noGrp="1"/>
          </p:cNvSpPr>
          <p:nvPr>
            <p:ph type="sldNum" sz="quarter" idx="12"/>
          </p:nvPr>
        </p:nvSpPr>
        <p:spPr/>
        <p:txBody>
          <a:bodyPr/>
          <a:lstStyle/>
          <a:p>
            <a:fld id="{091A926C-488A-4E3E-9C21-57CAA120E114}" type="slidenum">
              <a:rPr lang="da-DK" smtClean="0"/>
              <a:t>13</a:t>
            </a:fld>
            <a:endParaRPr lang="da-DK" dirty="0"/>
          </a:p>
        </p:txBody>
      </p:sp>
    </p:spTree>
    <p:extLst>
      <p:ext uri="{BB962C8B-B14F-4D97-AF65-F5344CB8AC3E}">
        <p14:creationId xmlns:p14="http://schemas.microsoft.com/office/powerpoint/2010/main" val="950255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Direktiv 98/50 (konsolideret ved 2001/23)</a:t>
            </a:r>
          </a:p>
        </p:txBody>
      </p:sp>
      <p:sp>
        <p:nvSpPr>
          <p:cNvPr id="3" name="Content Placeholder 2"/>
          <p:cNvSpPr>
            <a:spLocks noGrp="1"/>
          </p:cNvSpPr>
          <p:nvPr>
            <p:ph idx="1"/>
          </p:nvPr>
        </p:nvSpPr>
        <p:spPr/>
        <p:txBody>
          <a:bodyPr/>
          <a:lstStyle/>
          <a:p>
            <a:pPr marL="0" indent="0">
              <a:buNone/>
            </a:pPr>
            <a:r>
              <a:rPr lang="da-DK" b="1" dirty="0"/>
              <a:t>Artikel 1, stk. 1 (a)</a:t>
            </a:r>
            <a:r>
              <a:rPr lang="da-DK" dirty="0"/>
              <a:t>: </a:t>
            </a:r>
          </a:p>
          <a:p>
            <a:pPr marL="0" indent="0">
              <a:buNone/>
            </a:pPr>
            <a:endParaRPr lang="da-DK" dirty="0"/>
          </a:p>
          <a:p>
            <a:pPr marL="0" indent="0">
              <a:buNone/>
            </a:pPr>
            <a:r>
              <a:rPr lang="da-DK" dirty="0"/>
              <a:t>”Dette direktiv finder anvendelse på overførsel af en virksomhed eller bedrift eller af en del af en virksomhed eller bedrift til en anden indehaver som følge af en overdragelse eller fusion.” </a:t>
            </a:r>
          </a:p>
          <a:p>
            <a:pPr marL="0" indent="0">
              <a:buNone/>
            </a:pPr>
            <a:endParaRPr lang="da-DK" dirty="0"/>
          </a:p>
        </p:txBody>
      </p:sp>
      <p:sp>
        <p:nvSpPr>
          <p:cNvPr id="4" name="Pladsholder til slidenummer 3"/>
          <p:cNvSpPr>
            <a:spLocks noGrp="1"/>
          </p:cNvSpPr>
          <p:nvPr>
            <p:ph type="sldNum" sz="quarter" idx="12"/>
          </p:nvPr>
        </p:nvSpPr>
        <p:spPr/>
        <p:txBody>
          <a:bodyPr/>
          <a:lstStyle/>
          <a:p>
            <a:fld id="{091A926C-488A-4E3E-9C21-57CAA120E114}" type="slidenum">
              <a:rPr lang="da-DK" smtClean="0"/>
              <a:t>14</a:t>
            </a:fld>
            <a:endParaRPr lang="da-DK" dirty="0"/>
          </a:p>
        </p:txBody>
      </p:sp>
      <p:sp>
        <p:nvSpPr>
          <p:cNvPr id="6" name="Date Placeholder 5"/>
          <p:cNvSpPr>
            <a:spLocks noGrp="1"/>
          </p:cNvSpPr>
          <p:nvPr>
            <p:ph type="dt" sz="half" idx="10"/>
          </p:nvPr>
        </p:nvSpPr>
        <p:spPr/>
        <p:txBody>
          <a:bodyPr/>
          <a:lstStyle/>
          <a:p>
            <a:fld id="{4EFC3BBF-1D93-4703-ADE1-710F97721AD1}" type="datetime1">
              <a:rPr lang="da-DK" smtClean="0"/>
              <a:t>16-09-2020</a:t>
            </a:fld>
            <a:endParaRPr lang="da-DK" dirty="0"/>
          </a:p>
        </p:txBody>
      </p:sp>
    </p:spTree>
    <p:extLst>
      <p:ext uri="{BB962C8B-B14F-4D97-AF65-F5344CB8AC3E}">
        <p14:creationId xmlns:p14="http://schemas.microsoft.com/office/powerpoint/2010/main" val="1485011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B8C706-F3BA-42E7-AFE8-64CEFD8CE806}"/>
              </a:ext>
            </a:extLst>
          </p:cNvPr>
          <p:cNvSpPr>
            <a:spLocks noGrp="1"/>
          </p:cNvSpPr>
          <p:nvPr>
            <p:ph type="title"/>
          </p:nvPr>
        </p:nvSpPr>
        <p:spPr/>
        <p:txBody>
          <a:bodyPr/>
          <a:lstStyle/>
          <a:p>
            <a:r>
              <a:rPr lang="da-DK" dirty="0"/>
              <a:t>Dom af 24. januar 2002 i C-51/00, </a:t>
            </a:r>
            <a:r>
              <a:rPr lang="da-DK" i="1" dirty="0" err="1"/>
              <a:t>Temco</a:t>
            </a:r>
            <a:endParaRPr lang="da-DK" dirty="0"/>
          </a:p>
        </p:txBody>
      </p:sp>
      <p:sp>
        <p:nvSpPr>
          <p:cNvPr id="3" name="Pladsholder til indhold 2">
            <a:extLst>
              <a:ext uri="{FF2B5EF4-FFF2-40B4-BE49-F238E27FC236}">
                <a16:creationId xmlns:a16="http://schemas.microsoft.com/office/drawing/2014/main" id="{66DC981C-46F9-4D37-9A4A-C58A65F8337E}"/>
              </a:ext>
            </a:extLst>
          </p:cNvPr>
          <p:cNvSpPr>
            <a:spLocks noGrp="1"/>
          </p:cNvSpPr>
          <p:nvPr>
            <p:ph idx="1"/>
          </p:nvPr>
        </p:nvSpPr>
        <p:spPr/>
        <p:txBody>
          <a:bodyPr/>
          <a:lstStyle/>
          <a:p>
            <a:pPr marL="0" indent="0">
              <a:buNone/>
            </a:pPr>
            <a:r>
              <a:rPr lang="da-DK" dirty="0"/>
              <a:t>Ifølge dommen stiller direktivets artikel 1, stk. 1, </a:t>
            </a:r>
            <a:r>
              <a:rPr lang="da-DK" dirty="0" smtClean="0"/>
              <a:t>(som hidtil) tre </a:t>
            </a:r>
            <a:r>
              <a:rPr lang="da-DK" dirty="0"/>
              <a:t>betingelser for, at direktivet finder anvendelse: </a:t>
            </a:r>
          </a:p>
          <a:p>
            <a:pPr marL="457200" indent="-457200">
              <a:buAutoNum type="arabicParenR"/>
            </a:pPr>
            <a:r>
              <a:rPr lang="da-DK" dirty="0"/>
              <a:t>Overførslen skal indebære, at der skiftes arbejdsgiver, </a:t>
            </a:r>
          </a:p>
          <a:p>
            <a:pPr marL="457200" indent="-457200">
              <a:buAutoNum type="arabicParenR"/>
            </a:pPr>
            <a:r>
              <a:rPr lang="da-DK" dirty="0"/>
              <a:t>overførslen skal vedrøre en virksomhed, en bedrift eller en del af en bedrift, og </a:t>
            </a:r>
          </a:p>
          <a:p>
            <a:pPr marL="457200" indent="-457200">
              <a:buAutoNum type="arabicParenR"/>
            </a:pPr>
            <a:r>
              <a:rPr lang="da-DK" dirty="0"/>
              <a:t>overførslen skal ske ved aftale (”overdragelse”). </a:t>
            </a:r>
          </a:p>
        </p:txBody>
      </p:sp>
      <p:sp>
        <p:nvSpPr>
          <p:cNvPr id="4" name="Pladsholder til dato 3">
            <a:extLst>
              <a:ext uri="{FF2B5EF4-FFF2-40B4-BE49-F238E27FC236}">
                <a16:creationId xmlns:a16="http://schemas.microsoft.com/office/drawing/2014/main" id="{1B2295E5-6D38-4018-9272-BE282D61D8BB}"/>
              </a:ext>
            </a:extLst>
          </p:cNvPr>
          <p:cNvSpPr>
            <a:spLocks noGrp="1"/>
          </p:cNvSpPr>
          <p:nvPr>
            <p:ph type="dt" sz="half" idx="10"/>
          </p:nvPr>
        </p:nvSpPr>
        <p:spPr/>
        <p:txBody>
          <a:bodyPr/>
          <a:lstStyle/>
          <a:p>
            <a:fld id="{3C829339-1C74-4825-ADEB-BCD7E13EFC81}" type="datetime1">
              <a:rPr lang="da-DK" smtClean="0"/>
              <a:t>16-09-2020</a:t>
            </a:fld>
            <a:endParaRPr lang="da-DK" dirty="0"/>
          </a:p>
        </p:txBody>
      </p:sp>
      <p:sp>
        <p:nvSpPr>
          <p:cNvPr id="5" name="Pladsholder til slidenummer 4">
            <a:extLst>
              <a:ext uri="{FF2B5EF4-FFF2-40B4-BE49-F238E27FC236}">
                <a16:creationId xmlns:a16="http://schemas.microsoft.com/office/drawing/2014/main" id="{43FB6C56-C657-4410-BBA1-11FE75BF09A3}"/>
              </a:ext>
            </a:extLst>
          </p:cNvPr>
          <p:cNvSpPr>
            <a:spLocks noGrp="1"/>
          </p:cNvSpPr>
          <p:nvPr>
            <p:ph type="sldNum" sz="quarter" idx="12"/>
          </p:nvPr>
        </p:nvSpPr>
        <p:spPr/>
        <p:txBody>
          <a:bodyPr/>
          <a:lstStyle/>
          <a:p>
            <a:fld id="{091A926C-488A-4E3E-9C21-57CAA120E114}" type="slidenum">
              <a:rPr lang="da-DK" smtClean="0"/>
              <a:t>15</a:t>
            </a:fld>
            <a:endParaRPr lang="da-DK" dirty="0"/>
          </a:p>
        </p:txBody>
      </p:sp>
    </p:spTree>
    <p:extLst>
      <p:ext uri="{BB962C8B-B14F-4D97-AF65-F5344CB8AC3E}">
        <p14:creationId xmlns:p14="http://schemas.microsoft.com/office/powerpoint/2010/main" val="1557121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823FF-5DBC-4C86-9F8A-AD630020BE21}"/>
              </a:ext>
            </a:extLst>
          </p:cNvPr>
          <p:cNvSpPr>
            <a:spLocks noGrp="1"/>
          </p:cNvSpPr>
          <p:nvPr>
            <p:ph type="title"/>
          </p:nvPr>
        </p:nvSpPr>
        <p:spPr/>
        <p:txBody>
          <a:bodyPr/>
          <a:lstStyle/>
          <a:p>
            <a:r>
              <a:rPr lang="da-DK" dirty="0"/>
              <a:t>Ny bestemmelse om overførselsbegrebet</a:t>
            </a:r>
          </a:p>
        </p:txBody>
      </p:sp>
      <p:sp>
        <p:nvSpPr>
          <p:cNvPr id="3" name="Pladsholder til indhold 2">
            <a:extLst>
              <a:ext uri="{FF2B5EF4-FFF2-40B4-BE49-F238E27FC236}">
                <a16:creationId xmlns:a16="http://schemas.microsoft.com/office/drawing/2014/main" id="{73C01360-33D2-4A2B-8474-93813D4ACA2D}"/>
              </a:ext>
            </a:extLst>
          </p:cNvPr>
          <p:cNvSpPr>
            <a:spLocks noGrp="1"/>
          </p:cNvSpPr>
          <p:nvPr>
            <p:ph idx="1"/>
          </p:nvPr>
        </p:nvSpPr>
        <p:spPr/>
        <p:txBody>
          <a:bodyPr/>
          <a:lstStyle/>
          <a:p>
            <a:pPr marL="0" indent="0">
              <a:buNone/>
            </a:pPr>
            <a:r>
              <a:rPr lang="da-DK" b="1" dirty="0"/>
              <a:t>Artikel 1, stk. 1 (b):</a:t>
            </a:r>
          </a:p>
          <a:p>
            <a:pPr marL="0" indent="0">
              <a:buNone/>
            </a:pPr>
            <a:endParaRPr lang="da-DK" dirty="0"/>
          </a:p>
          <a:p>
            <a:pPr marL="0" indent="0">
              <a:buNone/>
            </a:pPr>
            <a:r>
              <a:rPr lang="da-DK" dirty="0"/>
              <a:t>”Som overførsel i henhold til dette direktiv anses overførsel af </a:t>
            </a:r>
            <a:r>
              <a:rPr lang="da-DK" b="1" dirty="0"/>
              <a:t>en økonomisk enhed, der bevarer sin identitet, </a:t>
            </a:r>
            <a:r>
              <a:rPr lang="da-DK" dirty="0"/>
              <a:t>forstået som </a:t>
            </a:r>
            <a:r>
              <a:rPr lang="da-DK" b="1" dirty="0"/>
              <a:t>en helhed af midler</a:t>
            </a:r>
            <a:r>
              <a:rPr lang="da-DK" dirty="0"/>
              <a:t>, der er organiseret med henblik på udøvelse af en økonomisk aktivitet, uanset om den er væsentlig eller accessorisk, jf. dog litra a) og de følgende bestemmelser i denne artikel.”</a:t>
            </a:r>
          </a:p>
        </p:txBody>
      </p:sp>
      <p:sp>
        <p:nvSpPr>
          <p:cNvPr id="4" name="Pladsholder til dato 3">
            <a:extLst>
              <a:ext uri="{FF2B5EF4-FFF2-40B4-BE49-F238E27FC236}">
                <a16:creationId xmlns:a16="http://schemas.microsoft.com/office/drawing/2014/main" id="{DDDAF5E9-31A8-45D5-AD3A-B90731C883F9}"/>
              </a:ext>
            </a:extLst>
          </p:cNvPr>
          <p:cNvSpPr>
            <a:spLocks noGrp="1"/>
          </p:cNvSpPr>
          <p:nvPr>
            <p:ph type="dt" sz="half" idx="10"/>
          </p:nvPr>
        </p:nvSpPr>
        <p:spPr/>
        <p:txBody>
          <a:bodyPr/>
          <a:lstStyle/>
          <a:p>
            <a:fld id="{3C829339-1C74-4825-ADEB-BCD7E13EFC81}" type="datetime1">
              <a:rPr lang="da-DK" smtClean="0"/>
              <a:t>16-09-2020</a:t>
            </a:fld>
            <a:endParaRPr lang="da-DK" dirty="0"/>
          </a:p>
        </p:txBody>
      </p:sp>
      <p:sp>
        <p:nvSpPr>
          <p:cNvPr id="5" name="Pladsholder til slidenummer 4">
            <a:extLst>
              <a:ext uri="{FF2B5EF4-FFF2-40B4-BE49-F238E27FC236}">
                <a16:creationId xmlns:a16="http://schemas.microsoft.com/office/drawing/2014/main" id="{78CF4BFB-B139-4938-B17B-1D828794CFA6}"/>
              </a:ext>
            </a:extLst>
          </p:cNvPr>
          <p:cNvSpPr>
            <a:spLocks noGrp="1"/>
          </p:cNvSpPr>
          <p:nvPr>
            <p:ph type="sldNum" sz="quarter" idx="12"/>
          </p:nvPr>
        </p:nvSpPr>
        <p:spPr/>
        <p:txBody>
          <a:bodyPr/>
          <a:lstStyle/>
          <a:p>
            <a:fld id="{091A926C-488A-4E3E-9C21-57CAA120E114}" type="slidenum">
              <a:rPr lang="da-DK" smtClean="0"/>
              <a:t>16</a:t>
            </a:fld>
            <a:endParaRPr lang="da-DK" dirty="0"/>
          </a:p>
        </p:txBody>
      </p:sp>
    </p:spTree>
    <p:extLst>
      <p:ext uri="{BB962C8B-B14F-4D97-AF65-F5344CB8AC3E}">
        <p14:creationId xmlns:p14="http://schemas.microsoft.com/office/powerpoint/2010/main" val="568879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D38011-2914-4FB8-B710-81A2A5E922D5}"/>
              </a:ext>
            </a:extLst>
          </p:cNvPr>
          <p:cNvSpPr>
            <a:spLocks noGrp="1"/>
          </p:cNvSpPr>
          <p:nvPr>
            <p:ph type="title"/>
          </p:nvPr>
        </p:nvSpPr>
        <p:spPr/>
        <p:txBody>
          <a:bodyPr/>
          <a:lstStyle/>
          <a:p>
            <a:r>
              <a:rPr lang="da-DK" dirty="0"/>
              <a:t>EU-Domstolens praksis</a:t>
            </a:r>
          </a:p>
        </p:txBody>
      </p:sp>
      <p:sp>
        <p:nvSpPr>
          <p:cNvPr id="3" name="Pladsholder til indhold 2">
            <a:extLst>
              <a:ext uri="{FF2B5EF4-FFF2-40B4-BE49-F238E27FC236}">
                <a16:creationId xmlns:a16="http://schemas.microsoft.com/office/drawing/2014/main" id="{318BB98B-055C-4E7C-BAD7-3212DBF9505A}"/>
              </a:ext>
            </a:extLst>
          </p:cNvPr>
          <p:cNvSpPr>
            <a:spLocks noGrp="1"/>
          </p:cNvSpPr>
          <p:nvPr>
            <p:ph idx="1"/>
          </p:nvPr>
        </p:nvSpPr>
        <p:spPr/>
        <p:txBody>
          <a:bodyPr/>
          <a:lstStyle/>
          <a:p>
            <a:r>
              <a:rPr lang="da-DK" dirty="0"/>
              <a:t>Domstolen har generelt henvist til </a:t>
            </a:r>
            <a:r>
              <a:rPr lang="da-DK" dirty="0" err="1"/>
              <a:t>Spijkers</a:t>
            </a:r>
            <a:r>
              <a:rPr lang="da-DK" dirty="0"/>
              <a:t>-kriterierne og overladt den helhedsprægede vurdering i det enkelte tilfælde til de nationale domstole</a:t>
            </a:r>
          </a:p>
          <a:p>
            <a:endParaRPr lang="da-DK" dirty="0"/>
          </a:p>
          <a:p>
            <a:r>
              <a:rPr lang="da-DK" dirty="0" smtClean="0"/>
              <a:t>Den har løbende betonet, at det </a:t>
            </a:r>
            <a:r>
              <a:rPr lang="da-DK" dirty="0"/>
              <a:t>ikke </a:t>
            </a:r>
            <a:r>
              <a:rPr lang="da-DK" dirty="0" smtClean="0"/>
              <a:t>er tilstrækkeligt</a:t>
            </a:r>
            <a:r>
              <a:rPr lang="da-DK" dirty="0"/>
              <a:t>, at der er tale om en identisk aktivitet hos den overdragende og erhvervende virksomhed </a:t>
            </a:r>
          </a:p>
          <a:p>
            <a:endParaRPr lang="da-DK" dirty="0"/>
          </a:p>
          <a:p>
            <a:r>
              <a:rPr lang="da-DK" dirty="0"/>
              <a:t>Den </a:t>
            </a:r>
            <a:r>
              <a:rPr lang="da-DK" dirty="0" smtClean="0"/>
              <a:t>har tillige </a:t>
            </a:r>
            <a:r>
              <a:rPr lang="da-DK" dirty="0" smtClean="0"/>
              <a:t>betonet, at den </a:t>
            </a:r>
            <a:r>
              <a:rPr lang="da-DK" dirty="0" smtClean="0"/>
              <a:t>konkrete </a:t>
            </a:r>
            <a:r>
              <a:rPr lang="da-DK" dirty="0"/>
              <a:t>vægtning af de enkelte kriterier skal foregå i lyset af de branchespecifikke </a:t>
            </a:r>
            <a:r>
              <a:rPr lang="da-DK" dirty="0" smtClean="0"/>
              <a:t>forhold (virksomhedstypen)</a:t>
            </a:r>
            <a:endParaRPr lang="da-DK" dirty="0"/>
          </a:p>
          <a:p>
            <a:pPr marL="0" indent="0">
              <a:buNone/>
            </a:pPr>
            <a:r>
              <a:rPr lang="da-DK" dirty="0"/>
              <a:t>    </a:t>
            </a:r>
          </a:p>
        </p:txBody>
      </p:sp>
      <p:sp>
        <p:nvSpPr>
          <p:cNvPr id="4" name="Pladsholder til dato 3">
            <a:extLst>
              <a:ext uri="{FF2B5EF4-FFF2-40B4-BE49-F238E27FC236}">
                <a16:creationId xmlns:a16="http://schemas.microsoft.com/office/drawing/2014/main" id="{F6CCFE58-54E5-42F8-8BA1-7572B03B1681}"/>
              </a:ext>
            </a:extLst>
          </p:cNvPr>
          <p:cNvSpPr>
            <a:spLocks noGrp="1"/>
          </p:cNvSpPr>
          <p:nvPr>
            <p:ph type="dt" sz="half" idx="10"/>
          </p:nvPr>
        </p:nvSpPr>
        <p:spPr/>
        <p:txBody>
          <a:bodyPr/>
          <a:lstStyle/>
          <a:p>
            <a:fld id="{3C829339-1C74-4825-ADEB-BCD7E13EFC81}" type="datetime1">
              <a:rPr lang="da-DK" smtClean="0"/>
              <a:t>16-09-2020</a:t>
            </a:fld>
            <a:endParaRPr lang="da-DK" dirty="0"/>
          </a:p>
        </p:txBody>
      </p:sp>
      <p:sp>
        <p:nvSpPr>
          <p:cNvPr id="5" name="Pladsholder til slidenummer 4">
            <a:extLst>
              <a:ext uri="{FF2B5EF4-FFF2-40B4-BE49-F238E27FC236}">
                <a16:creationId xmlns:a16="http://schemas.microsoft.com/office/drawing/2014/main" id="{214BB127-D3A8-4A48-95F6-7C3C6C2B624B}"/>
              </a:ext>
            </a:extLst>
          </p:cNvPr>
          <p:cNvSpPr>
            <a:spLocks noGrp="1"/>
          </p:cNvSpPr>
          <p:nvPr>
            <p:ph type="sldNum" sz="quarter" idx="12"/>
          </p:nvPr>
        </p:nvSpPr>
        <p:spPr/>
        <p:txBody>
          <a:bodyPr/>
          <a:lstStyle/>
          <a:p>
            <a:fld id="{091A926C-488A-4E3E-9C21-57CAA120E114}" type="slidenum">
              <a:rPr lang="da-DK" smtClean="0"/>
              <a:t>17</a:t>
            </a:fld>
            <a:endParaRPr lang="da-DK" dirty="0"/>
          </a:p>
        </p:txBody>
      </p:sp>
    </p:spTree>
    <p:extLst>
      <p:ext uri="{BB962C8B-B14F-4D97-AF65-F5344CB8AC3E}">
        <p14:creationId xmlns:p14="http://schemas.microsoft.com/office/powerpoint/2010/main" val="1257893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54E452-D257-4D53-9481-844D631C06A1}"/>
              </a:ext>
            </a:extLst>
          </p:cNvPr>
          <p:cNvSpPr>
            <a:spLocks noGrp="1"/>
          </p:cNvSpPr>
          <p:nvPr>
            <p:ph type="title"/>
          </p:nvPr>
        </p:nvSpPr>
        <p:spPr/>
        <p:txBody>
          <a:bodyPr/>
          <a:lstStyle/>
          <a:p>
            <a:r>
              <a:rPr lang="fr-FR" dirty="0"/>
              <a:t>Brancher kendetegnet ved </a:t>
            </a:r>
            <a:r>
              <a:rPr lang="fr-FR" dirty="0" err="1"/>
              <a:t>fysiske</a:t>
            </a:r>
            <a:r>
              <a:rPr lang="fr-FR" dirty="0"/>
              <a:t> </a:t>
            </a:r>
            <a:r>
              <a:rPr lang="fr-FR" dirty="0" err="1" smtClean="0"/>
              <a:t>aktiver</a:t>
            </a:r>
            <a:r>
              <a:rPr lang="fr-FR" dirty="0" smtClean="0"/>
              <a:t> (</a:t>
            </a:r>
            <a:r>
              <a:rPr lang="fr-FR" dirty="0" err="1" smtClean="0"/>
              <a:t>driftsmateriel</a:t>
            </a:r>
            <a:r>
              <a:rPr lang="fr-FR" dirty="0" smtClean="0"/>
              <a:t>)</a:t>
            </a:r>
            <a:r>
              <a:rPr lang="fr-FR" dirty="0"/>
              <a:t/>
            </a:r>
            <a:br>
              <a:rPr lang="fr-FR" dirty="0"/>
            </a:br>
            <a:endParaRPr lang="da-DK" dirty="0"/>
          </a:p>
        </p:txBody>
      </p:sp>
      <p:sp>
        <p:nvSpPr>
          <p:cNvPr id="3" name="Pladsholder til indhold 2">
            <a:extLst>
              <a:ext uri="{FF2B5EF4-FFF2-40B4-BE49-F238E27FC236}">
                <a16:creationId xmlns:a16="http://schemas.microsoft.com/office/drawing/2014/main" id="{8BB44D59-30EC-4FD9-80C3-B0CE647D3615}"/>
              </a:ext>
            </a:extLst>
          </p:cNvPr>
          <p:cNvSpPr>
            <a:spLocks noGrp="1"/>
          </p:cNvSpPr>
          <p:nvPr>
            <p:ph idx="1"/>
          </p:nvPr>
        </p:nvSpPr>
        <p:spPr/>
        <p:txBody>
          <a:bodyPr/>
          <a:lstStyle/>
          <a:p>
            <a:r>
              <a:rPr lang="fr-FR" dirty="0" err="1" smtClean="0"/>
              <a:t>Det</a:t>
            </a:r>
            <a:r>
              <a:rPr lang="fr-FR" dirty="0" smtClean="0"/>
              <a:t> </a:t>
            </a:r>
            <a:r>
              <a:rPr lang="fr-FR" dirty="0" err="1" smtClean="0"/>
              <a:t>spiller</a:t>
            </a:r>
            <a:r>
              <a:rPr lang="fr-FR" dirty="0" smtClean="0"/>
              <a:t> en </a:t>
            </a:r>
            <a:r>
              <a:rPr lang="fr-FR" dirty="0" err="1" smtClean="0"/>
              <a:t>væsentlig</a:t>
            </a:r>
            <a:r>
              <a:rPr lang="fr-FR" dirty="0" smtClean="0"/>
              <a:t> </a:t>
            </a:r>
            <a:r>
              <a:rPr lang="fr-FR" dirty="0" err="1" smtClean="0"/>
              <a:t>rolle</a:t>
            </a:r>
            <a:r>
              <a:rPr lang="fr-FR" dirty="0" smtClean="0"/>
              <a:t>, om </a:t>
            </a:r>
            <a:r>
              <a:rPr lang="fr-FR" dirty="0" err="1" smtClean="0"/>
              <a:t>erhverver</a:t>
            </a:r>
            <a:r>
              <a:rPr lang="fr-FR" dirty="0" smtClean="0"/>
              <a:t> </a:t>
            </a:r>
            <a:r>
              <a:rPr lang="fr-FR" dirty="0" err="1" smtClean="0"/>
              <a:t>har</a:t>
            </a:r>
            <a:r>
              <a:rPr lang="fr-FR" dirty="0" smtClean="0"/>
              <a:t> </a:t>
            </a:r>
            <a:r>
              <a:rPr lang="fr-FR" dirty="0" err="1" smtClean="0"/>
              <a:t>overtaget</a:t>
            </a:r>
            <a:r>
              <a:rPr lang="fr-FR" dirty="0" smtClean="0"/>
              <a:t> en </a:t>
            </a:r>
            <a:r>
              <a:rPr lang="fr-FR" dirty="0" err="1" smtClean="0"/>
              <a:t>væsentlig</a:t>
            </a:r>
            <a:r>
              <a:rPr lang="fr-FR" dirty="0" smtClean="0"/>
              <a:t> </a:t>
            </a:r>
            <a:r>
              <a:rPr lang="fr-FR" dirty="0" err="1" smtClean="0"/>
              <a:t>del</a:t>
            </a:r>
            <a:r>
              <a:rPr lang="fr-FR" dirty="0" smtClean="0"/>
              <a:t> </a:t>
            </a:r>
            <a:r>
              <a:rPr lang="fr-FR" dirty="0" err="1" smtClean="0"/>
              <a:t>af</a:t>
            </a:r>
            <a:r>
              <a:rPr lang="fr-FR" dirty="0" smtClean="0"/>
              <a:t> de </a:t>
            </a:r>
            <a:r>
              <a:rPr lang="fr-FR" dirty="0" err="1" smtClean="0"/>
              <a:t>fysiske</a:t>
            </a:r>
            <a:r>
              <a:rPr lang="fr-FR" dirty="0" smtClean="0"/>
              <a:t> </a:t>
            </a:r>
            <a:r>
              <a:rPr lang="fr-FR" dirty="0"/>
              <a:t>aktiver (dom </a:t>
            </a:r>
            <a:r>
              <a:rPr lang="da-DK" dirty="0"/>
              <a:t>25. januar 2001 i C-172/99, </a:t>
            </a:r>
            <a:r>
              <a:rPr lang="da-DK" i="1" dirty="0" err="1"/>
              <a:t>Liikenne</a:t>
            </a:r>
            <a:r>
              <a:rPr lang="da-DK" dirty="0"/>
              <a:t>)</a:t>
            </a:r>
            <a:r>
              <a:rPr lang="da-DK" i="1" dirty="0"/>
              <a:t> </a:t>
            </a:r>
            <a:endParaRPr lang="da-DK" dirty="0"/>
          </a:p>
          <a:p>
            <a:endParaRPr lang="da-DK" dirty="0"/>
          </a:p>
          <a:p>
            <a:r>
              <a:rPr lang="da-DK" dirty="0"/>
              <a:t>Det afskærer ikke en overførsel, at erhververen ikke har overtaget (et betydeligt antal) medarbejdere (26. november 2015 i C-509/14, </a:t>
            </a:r>
            <a:r>
              <a:rPr lang="da-DK" i="1" dirty="0" err="1">
                <a:effectLst/>
              </a:rPr>
              <a:t>Aira</a:t>
            </a:r>
            <a:r>
              <a:rPr lang="da-DK" i="1" dirty="0">
                <a:effectLst/>
              </a:rPr>
              <a:t> Pascual</a:t>
            </a:r>
            <a:r>
              <a:rPr lang="da-DK" i="1" dirty="0"/>
              <a:t>)</a:t>
            </a:r>
          </a:p>
          <a:p>
            <a:pPr marL="0" indent="0">
              <a:buNone/>
            </a:pPr>
            <a:endParaRPr lang="da-DK" i="1" dirty="0"/>
          </a:p>
          <a:p>
            <a:pPr marL="0" indent="0">
              <a:buNone/>
            </a:pPr>
            <a:endParaRPr lang="da-DK" dirty="0"/>
          </a:p>
          <a:p>
            <a:endParaRPr lang="da-DK" dirty="0"/>
          </a:p>
        </p:txBody>
      </p:sp>
      <p:sp>
        <p:nvSpPr>
          <p:cNvPr id="4" name="Pladsholder til dato 3">
            <a:extLst>
              <a:ext uri="{FF2B5EF4-FFF2-40B4-BE49-F238E27FC236}">
                <a16:creationId xmlns:a16="http://schemas.microsoft.com/office/drawing/2014/main" id="{A25E08B2-CBE5-4FB7-9C13-E568C2B5A174}"/>
              </a:ext>
            </a:extLst>
          </p:cNvPr>
          <p:cNvSpPr>
            <a:spLocks noGrp="1"/>
          </p:cNvSpPr>
          <p:nvPr>
            <p:ph type="dt" sz="half" idx="10"/>
          </p:nvPr>
        </p:nvSpPr>
        <p:spPr/>
        <p:txBody>
          <a:bodyPr/>
          <a:lstStyle/>
          <a:p>
            <a:fld id="{3C829339-1C74-4825-ADEB-BCD7E13EFC81}" type="datetime1">
              <a:rPr lang="da-DK" smtClean="0"/>
              <a:t>16-09-2020</a:t>
            </a:fld>
            <a:endParaRPr lang="da-DK" dirty="0"/>
          </a:p>
        </p:txBody>
      </p:sp>
      <p:sp>
        <p:nvSpPr>
          <p:cNvPr id="5" name="Pladsholder til slidenummer 4">
            <a:extLst>
              <a:ext uri="{FF2B5EF4-FFF2-40B4-BE49-F238E27FC236}">
                <a16:creationId xmlns:a16="http://schemas.microsoft.com/office/drawing/2014/main" id="{0960B8A3-EBF0-4822-93F8-FA8840F3C5C5}"/>
              </a:ext>
            </a:extLst>
          </p:cNvPr>
          <p:cNvSpPr>
            <a:spLocks noGrp="1"/>
          </p:cNvSpPr>
          <p:nvPr>
            <p:ph type="sldNum" sz="quarter" idx="12"/>
          </p:nvPr>
        </p:nvSpPr>
        <p:spPr/>
        <p:txBody>
          <a:bodyPr/>
          <a:lstStyle/>
          <a:p>
            <a:fld id="{091A926C-488A-4E3E-9C21-57CAA120E114}" type="slidenum">
              <a:rPr lang="da-DK" smtClean="0"/>
              <a:t>18</a:t>
            </a:fld>
            <a:endParaRPr lang="da-DK" dirty="0"/>
          </a:p>
        </p:txBody>
      </p:sp>
    </p:spTree>
    <p:extLst>
      <p:ext uri="{BB962C8B-B14F-4D97-AF65-F5344CB8AC3E}">
        <p14:creationId xmlns:p14="http://schemas.microsoft.com/office/powerpoint/2010/main" val="3880516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7DACA0-17FB-420D-A36C-E62C5416039E}"/>
              </a:ext>
            </a:extLst>
          </p:cNvPr>
          <p:cNvSpPr>
            <a:spLocks noGrp="1"/>
          </p:cNvSpPr>
          <p:nvPr>
            <p:ph type="title"/>
          </p:nvPr>
        </p:nvSpPr>
        <p:spPr/>
        <p:txBody>
          <a:bodyPr/>
          <a:lstStyle/>
          <a:p>
            <a:r>
              <a:rPr lang="da-DK" dirty="0"/>
              <a:t>Dom af 25. januar 2001 i C-172/99, </a:t>
            </a:r>
            <a:r>
              <a:rPr lang="da-DK" i="1" dirty="0" err="1"/>
              <a:t>Liikenne</a:t>
            </a:r>
            <a:endParaRPr lang="da-DK" i="1" dirty="0"/>
          </a:p>
        </p:txBody>
      </p:sp>
      <p:sp>
        <p:nvSpPr>
          <p:cNvPr id="3" name="Pladsholder til indhold 2">
            <a:extLst>
              <a:ext uri="{FF2B5EF4-FFF2-40B4-BE49-F238E27FC236}">
                <a16:creationId xmlns:a16="http://schemas.microsoft.com/office/drawing/2014/main" id="{E2C98B5F-5B3B-4620-B3A4-8E3F20A61946}"/>
              </a:ext>
            </a:extLst>
          </p:cNvPr>
          <p:cNvSpPr>
            <a:spLocks noGrp="1"/>
          </p:cNvSpPr>
          <p:nvPr>
            <p:ph idx="1"/>
          </p:nvPr>
        </p:nvSpPr>
        <p:spPr/>
        <p:txBody>
          <a:bodyPr/>
          <a:lstStyle/>
          <a:p>
            <a:pPr marL="0" indent="0">
              <a:buNone/>
            </a:pPr>
            <a:r>
              <a:rPr lang="da-DK" dirty="0"/>
              <a:t>Et busfirma havde overtaget 7 busruter fra et andet firma uden at overtage busser og andre aktiver, men genansat de fleste af de berørte medarbejdere  </a:t>
            </a:r>
          </a:p>
          <a:p>
            <a:pPr marL="0" indent="0">
              <a:buNone/>
            </a:pPr>
            <a:endParaRPr lang="da-DK" sz="800" dirty="0" smtClean="0"/>
          </a:p>
          <a:p>
            <a:pPr marL="0" indent="0">
              <a:buNone/>
            </a:pPr>
            <a:r>
              <a:rPr lang="da-DK" dirty="0" smtClean="0"/>
              <a:t>”</a:t>
            </a:r>
            <a:r>
              <a:rPr lang="da-DK" dirty="0"/>
              <a:t>42. I en branche som regulær offentlig bustransport, hvor de fysiske elementer udgør et væsentligt element i virksomhedsdriften, kan den manglende overførsel fra den gamle kontraktpart til den nye af </a:t>
            </a:r>
            <a:r>
              <a:rPr lang="da-DK" b="1" dirty="0"/>
              <a:t>en væsentlig del af disse elementer</a:t>
            </a:r>
            <a:r>
              <a:rPr lang="da-DK" dirty="0"/>
              <a:t>, der er uundværlige for en tilfredsstillende drift af enheden, føre til, at enheden ikke kan anses for at have bevaret sin identitet. </a:t>
            </a:r>
          </a:p>
          <a:p>
            <a:pPr marL="0" indent="0">
              <a:buNone/>
            </a:pPr>
            <a:endParaRPr lang="da-DK" sz="800" dirty="0"/>
          </a:p>
          <a:p>
            <a:pPr marL="0" indent="0">
              <a:buNone/>
            </a:pPr>
            <a:r>
              <a:rPr lang="da-DK" dirty="0"/>
              <a:t>43. Dette medfører således i en situation som den i hovedsagen omhandlede, at direktiv 77/187 ikke finder anvendelse, såfremt der ikke er overført væsentlige fysiske elementer mellem den gamle kontraktpart og den nye.”</a:t>
            </a:r>
          </a:p>
          <a:p>
            <a:pPr marL="0" indent="0">
              <a:buNone/>
            </a:pPr>
            <a:endParaRPr lang="da-DK" dirty="0"/>
          </a:p>
        </p:txBody>
      </p:sp>
      <p:sp>
        <p:nvSpPr>
          <p:cNvPr id="4" name="Pladsholder til dato 3">
            <a:extLst>
              <a:ext uri="{FF2B5EF4-FFF2-40B4-BE49-F238E27FC236}">
                <a16:creationId xmlns:a16="http://schemas.microsoft.com/office/drawing/2014/main" id="{9F181786-D58A-4830-B33B-FA299A9EF1A9}"/>
              </a:ext>
            </a:extLst>
          </p:cNvPr>
          <p:cNvSpPr>
            <a:spLocks noGrp="1"/>
          </p:cNvSpPr>
          <p:nvPr>
            <p:ph type="dt" sz="half" idx="10"/>
          </p:nvPr>
        </p:nvSpPr>
        <p:spPr/>
        <p:txBody>
          <a:bodyPr/>
          <a:lstStyle/>
          <a:p>
            <a:fld id="{3C829339-1C74-4825-ADEB-BCD7E13EFC81}" type="datetime1">
              <a:rPr lang="da-DK" smtClean="0"/>
              <a:t>16-09-2020</a:t>
            </a:fld>
            <a:endParaRPr lang="da-DK" dirty="0"/>
          </a:p>
        </p:txBody>
      </p:sp>
      <p:sp>
        <p:nvSpPr>
          <p:cNvPr id="5" name="Pladsholder til slidenummer 4">
            <a:extLst>
              <a:ext uri="{FF2B5EF4-FFF2-40B4-BE49-F238E27FC236}">
                <a16:creationId xmlns:a16="http://schemas.microsoft.com/office/drawing/2014/main" id="{C385CF55-2436-4A13-805D-0A3C1EB1D973}"/>
              </a:ext>
            </a:extLst>
          </p:cNvPr>
          <p:cNvSpPr>
            <a:spLocks noGrp="1"/>
          </p:cNvSpPr>
          <p:nvPr>
            <p:ph type="sldNum" sz="quarter" idx="12"/>
          </p:nvPr>
        </p:nvSpPr>
        <p:spPr/>
        <p:txBody>
          <a:bodyPr/>
          <a:lstStyle/>
          <a:p>
            <a:fld id="{091A926C-488A-4E3E-9C21-57CAA120E114}" type="slidenum">
              <a:rPr lang="da-DK" smtClean="0"/>
              <a:t>19</a:t>
            </a:fld>
            <a:endParaRPr lang="da-DK" dirty="0"/>
          </a:p>
        </p:txBody>
      </p:sp>
    </p:spTree>
    <p:extLst>
      <p:ext uri="{BB962C8B-B14F-4D97-AF65-F5344CB8AC3E}">
        <p14:creationId xmlns:p14="http://schemas.microsoft.com/office/powerpoint/2010/main" val="4034282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823FF-5DBC-4C86-9F8A-AD630020BE21}"/>
              </a:ext>
            </a:extLst>
          </p:cNvPr>
          <p:cNvSpPr>
            <a:spLocks noGrp="1"/>
          </p:cNvSpPr>
          <p:nvPr>
            <p:ph type="title"/>
          </p:nvPr>
        </p:nvSpPr>
        <p:spPr/>
        <p:txBody>
          <a:bodyPr/>
          <a:lstStyle/>
          <a:p>
            <a:r>
              <a:rPr lang="da-DK" dirty="0"/>
              <a:t>Disposition</a:t>
            </a:r>
          </a:p>
        </p:txBody>
      </p:sp>
      <p:sp>
        <p:nvSpPr>
          <p:cNvPr id="3" name="Pladsholder til indhold 2">
            <a:extLst>
              <a:ext uri="{FF2B5EF4-FFF2-40B4-BE49-F238E27FC236}">
                <a16:creationId xmlns:a16="http://schemas.microsoft.com/office/drawing/2014/main" id="{73C01360-33D2-4A2B-8474-93813D4ACA2D}"/>
              </a:ext>
            </a:extLst>
          </p:cNvPr>
          <p:cNvSpPr>
            <a:spLocks noGrp="1"/>
          </p:cNvSpPr>
          <p:nvPr>
            <p:ph idx="1"/>
          </p:nvPr>
        </p:nvSpPr>
        <p:spPr/>
        <p:txBody>
          <a:bodyPr/>
          <a:lstStyle/>
          <a:p>
            <a:r>
              <a:rPr lang="da-DK" dirty="0"/>
              <a:t>Det oprindelige direktiv (77/187)</a:t>
            </a:r>
          </a:p>
          <a:p>
            <a:endParaRPr lang="da-DK" dirty="0"/>
          </a:p>
          <a:p>
            <a:r>
              <a:rPr lang="da-DK" dirty="0"/>
              <a:t>Det nye direktiv (98/50, konsolideret ved 2001/23)</a:t>
            </a:r>
          </a:p>
          <a:p>
            <a:endParaRPr lang="da-DK" dirty="0"/>
          </a:p>
          <a:p>
            <a:r>
              <a:rPr lang="da-DK" dirty="0"/>
              <a:t>Virksomhedsoverdragelsesloven</a:t>
            </a:r>
          </a:p>
        </p:txBody>
      </p:sp>
      <p:sp>
        <p:nvSpPr>
          <p:cNvPr id="4" name="Pladsholder til dato 3">
            <a:extLst>
              <a:ext uri="{FF2B5EF4-FFF2-40B4-BE49-F238E27FC236}">
                <a16:creationId xmlns:a16="http://schemas.microsoft.com/office/drawing/2014/main" id="{DDDAF5E9-31A8-45D5-AD3A-B90731C883F9}"/>
              </a:ext>
            </a:extLst>
          </p:cNvPr>
          <p:cNvSpPr>
            <a:spLocks noGrp="1"/>
          </p:cNvSpPr>
          <p:nvPr>
            <p:ph type="dt" sz="half" idx="10"/>
          </p:nvPr>
        </p:nvSpPr>
        <p:spPr/>
        <p:txBody>
          <a:bodyPr/>
          <a:lstStyle/>
          <a:p>
            <a:fld id="{3C829339-1C74-4825-ADEB-BCD7E13EFC81}" type="datetime1">
              <a:rPr lang="da-DK" smtClean="0"/>
              <a:t>16-09-2020</a:t>
            </a:fld>
            <a:endParaRPr lang="da-DK" dirty="0"/>
          </a:p>
        </p:txBody>
      </p:sp>
      <p:sp>
        <p:nvSpPr>
          <p:cNvPr id="5" name="Pladsholder til slidenummer 4">
            <a:extLst>
              <a:ext uri="{FF2B5EF4-FFF2-40B4-BE49-F238E27FC236}">
                <a16:creationId xmlns:a16="http://schemas.microsoft.com/office/drawing/2014/main" id="{78CF4BFB-B139-4938-B17B-1D828794CFA6}"/>
              </a:ext>
            </a:extLst>
          </p:cNvPr>
          <p:cNvSpPr>
            <a:spLocks noGrp="1"/>
          </p:cNvSpPr>
          <p:nvPr>
            <p:ph type="sldNum" sz="quarter" idx="12"/>
          </p:nvPr>
        </p:nvSpPr>
        <p:spPr/>
        <p:txBody>
          <a:bodyPr/>
          <a:lstStyle/>
          <a:p>
            <a:fld id="{091A926C-488A-4E3E-9C21-57CAA120E114}" type="slidenum">
              <a:rPr lang="da-DK" smtClean="0"/>
              <a:t>2</a:t>
            </a:fld>
            <a:endParaRPr lang="da-DK" dirty="0"/>
          </a:p>
        </p:txBody>
      </p:sp>
    </p:spTree>
    <p:extLst>
      <p:ext uri="{BB962C8B-B14F-4D97-AF65-F5344CB8AC3E}">
        <p14:creationId xmlns:p14="http://schemas.microsoft.com/office/powerpoint/2010/main" val="1174739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A0E96A-B1AA-463F-9FD0-D75110DB1CC8}"/>
              </a:ext>
            </a:extLst>
          </p:cNvPr>
          <p:cNvSpPr>
            <a:spLocks noGrp="1"/>
          </p:cNvSpPr>
          <p:nvPr>
            <p:ph type="title"/>
          </p:nvPr>
        </p:nvSpPr>
        <p:spPr/>
        <p:txBody>
          <a:bodyPr/>
          <a:lstStyle/>
          <a:p>
            <a:r>
              <a:rPr lang="da-DK" dirty="0"/>
              <a:t>Dom af 26. november 2015 i C-509/14, </a:t>
            </a:r>
            <a:r>
              <a:rPr lang="da-DK" i="1" dirty="0" err="1">
                <a:effectLst/>
              </a:rPr>
              <a:t>Aira</a:t>
            </a:r>
            <a:r>
              <a:rPr lang="da-DK" i="1" dirty="0">
                <a:effectLst/>
              </a:rPr>
              <a:t> Pascual</a:t>
            </a:r>
            <a:endParaRPr lang="da-DK" i="1" dirty="0"/>
          </a:p>
        </p:txBody>
      </p:sp>
      <p:sp>
        <p:nvSpPr>
          <p:cNvPr id="3" name="Pladsholder til indhold 2">
            <a:extLst>
              <a:ext uri="{FF2B5EF4-FFF2-40B4-BE49-F238E27FC236}">
                <a16:creationId xmlns:a16="http://schemas.microsoft.com/office/drawing/2014/main" id="{2182D4B9-5B6D-4411-96D6-80BA997DF852}"/>
              </a:ext>
            </a:extLst>
          </p:cNvPr>
          <p:cNvSpPr>
            <a:spLocks noGrp="1"/>
          </p:cNvSpPr>
          <p:nvPr>
            <p:ph idx="1"/>
          </p:nvPr>
        </p:nvSpPr>
        <p:spPr/>
        <p:txBody>
          <a:bodyPr/>
          <a:lstStyle/>
          <a:p>
            <a:pPr marL="0" indent="0">
              <a:buNone/>
            </a:pPr>
            <a:r>
              <a:rPr lang="da-DK" dirty="0" smtClean="0">
                <a:effectLst/>
              </a:rPr>
              <a:t>En offentlig virksomhed tilbagetog en opgave (kranarbejde) fra en privat virksomhed, men ville ikke overtage personalet, der herefter blev opsagt. En af de opsagte anfægtede opsigelsen. </a:t>
            </a:r>
          </a:p>
          <a:p>
            <a:pPr marL="0" indent="0">
              <a:buNone/>
            </a:pPr>
            <a:endParaRPr lang="da-DK" dirty="0" smtClean="0">
              <a:effectLst/>
            </a:endParaRPr>
          </a:p>
          <a:p>
            <a:pPr marL="0" indent="0">
              <a:buNone/>
            </a:pPr>
            <a:r>
              <a:rPr lang="da-DK" dirty="0" smtClean="0">
                <a:effectLst/>
              </a:rPr>
              <a:t>”</a:t>
            </a:r>
            <a:r>
              <a:rPr lang="da-DK" dirty="0">
                <a:effectLst/>
              </a:rPr>
              <a:t>41. (…) den omstændighed, at (…) den nye erhvervsdrivende ikke overtager en efter antal og kvalifikationer betydelig del af den arbejdsstyrke, som hos forgængeren udførte de samme opgaver, ikke er tilstrækkelig til at udelukke, at der foreligger en overførsel af en enhed, der bevarer sin identitet (…) inden for en branche som den i hovedsagen omhandlede, hvor materiellet er af afgørende betydning for aktiviteten. En anderledes fortolkning ville være i strid med det nævnte direktivs hovedformål, nemlig at opretholde arbejdsaftalerne med overdragerens ansatte, selv mod erhververens vilje(…).”</a:t>
            </a:r>
          </a:p>
          <a:p>
            <a:pPr marL="0" indent="0">
              <a:buNone/>
            </a:pPr>
            <a:endParaRPr lang="da-DK" dirty="0"/>
          </a:p>
          <a:p>
            <a:pPr marL="0" indent="0">
              <a:buNone/>
            </a:pPr>
            <a:endParaRPr lang="da-DK" dirty="0"/>
          </a:p>
        </p:txBody>
      </p:sp>
      <p:sp>
        <p:nvSpPr>
          <p:cNvPr id="4" name="Pladsholder til dato 3">
            <a:extLst>
              <a:ext uri="{FF2B5EF4-FFF2-40B4-BE49-F238E27FC236}">
                <a16:creationId xmlns:a16="http://schemas.microsoft.com/office/drawing/2014/main" id="{AAB6C146-0B7C-46AE-B034-8CA62A521384}"/>
              </a:ext>
            </a:extLst>
          </p:cNvPr>
          <p:cNvSpPr>
            <a:spLocks noGrp="1"/>
          </p:cNvSpPr>
          <p:nvPr>
            <p:ph type="dt" sz="half" idx="10"/>
          </p:nvPr>
        </p:nvSpPr>
        <p:spPr/>
        <p:txBody>
          <a:bodyPr/>
          <a:lstStyle/>
          <a:p>
            <a:fld id="{3C829339-1C74-4825-ADEB-BCD7E13EFC81}" type="datetime1">
              <a:rPr lang="da-DK" smtClean="0"/>
              <a:t>16-09-2020</a:t>
            </a:fld>
            <a:endParaRPr lang="da-DK" dirty="0"/>
          </a:p>
        </p:txBody>
      </p:sp>
      <p:sp>
        <p:nvSpPr>
          <p:cNvPr id="5" name="Pladsholder til slidenummer 4">
            <a:extLst>
              <a:ext uri="{FF2B5EF4-FFF2-40B4-BE49-F238E27FC236}">
                <a16:creationId xmlns:a16="http://schemas.microsoft.com/office/drawing/2014/main" id="{0594259F-443A-4329-8388-4FC230CF2FEB}"/>
              </a:ext>
            </a:extLst>
          </p:cNvPr>
          <p:cNvSpPr>
            <a:spLocks noGrp="1"/>
          </p:cNvSpPr>
          <p:nvPr>
            <p:ph type="sldNum" sz="quarter" idx="12"/>
          </p:nvPr>
        </p:nvSpPr>
        <p:spPr/>
        <p:txBody>
          <a:bodyPr/>
          <a:lstStyle/>
          <a:p>
            <a:fld id="{091A926C-488A-4E3E-9C21-57CAA120E114}" type="slidenum">
              <a:rPr lang="da-DK" smtClean="0"/>
              <a:t>20</a:t>
            </a:fld>
            <a:endParaRPr lang="da-DK" dirty="0"/>
          </a:p>
        </p:txBody>
      </p:sp>
    </p:spTree>
    <p:extLst>
      <p:ext uri="{BB962C8B-B14F-4D97-AF65-F5344CB8AC3E}">
        <p14:creationId xmlns:p14="http://schemas.microsoft.com/office/powerpoint/2010/main" val="2952910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837BD7-C3A5-42FF-B8BE-50D158B26140}"/>
              </a:ext>
            </a:extLst>
          </p:cNvPr>
          <p:cNvSpPr>
            <a:spLocks noGrp="1"/>
          </p:cNvSpPr>
          <p:nvPr>
            <p:ph type="title"/>
          </p:nvPr>
        </p:nvSpPr>
        <p:spPr/>
        <p:txBody>
          <a:bodyPr/>
          <a:lstStyle/>
          <a:p>
            <a:r>
              <a:rPr lang="da-DK" dirty="0"/>
              <a:t>Brancher kendetegnet ved arbejdskraft</a:t>
            </a:r>
          </a:p>
        </p:txBody>
      </p:sp>
      <p:sp>
        <p:nvSpPr>
          <p:cNvPr id="3" name="Pladsholder til indhold 2">
            <a:extLst>
              <a:ext uri="{FF2B5EF4-FFF2-40B4-BE49-F238E27FC236}">
                <a16:creationId xmlns:a16="http://schemas.microsoft.com/office/drawing/2014/main" id="{EDDFC4D7-907B-41EF-A627-48CFFCDA858F}"/>
              </a:ext>
            </a:extLst>
          </p:cNvPr>
          <p:cNvSpPr>
            <a:spLocks noGrp="1"/>
          </p:cNvSpPr>
          <p:nvPr>
            <p:ph idx="1"/>
          </p:nvPr>
        </p:nvSpPr>
        <p:spPr/>
        <p:txBody>
          <a:bodyPr/>
          <a:lstStyle/>
          <a:p>
            <a:r>
              <a:rPr lang="da-DK" dirty="0">
                <a:effectLst/>
              </a:rPr>
              <a:t>En gruppe af medarbejdere kan udgøre en økonomisk enhed, hvis de efter antal og kvalifikationer udgør betydelig del af arbejdsstyrken </a:t>
            </a:r>
            <a:r>
              <a:rPr lang="da-DK" dirty="0"/>
              <a:t>(dom af 20. januar 2011 i C-463/09, </a:t>
            </a:r>
            <a:r>
              <a:rPr lang="da-DK" i="1" dirty="0"/>
              <a:t>GLECE)</a:t>
            </a:r>
          </a:p>
          <a:p>
            <a:endParaRPr lang="da-DK" i="1" dirty="0"/>
          </a:p>
          <a:p>
            <a:r>
              <a:rPr lang="da-DK" dirty="0"/>
              <a:t>Det er ikke afgørende, om medarbejderne er blevet overdraget, eller om de er blevet opsagt og genansat (dom af 20. januar 2011 i C-463/09, </a:t>
            </a:r>
            <a:r>
              <a:rPr lang="da-DK" i="1" dirty="0"/>
              <a:t>GLECE)</a:t>
            </a:r>
            <a:endParaRPr lang="da-DK" dirty="0"/>
          </a:p>
          <a:p>
            <a:endParaRPr lang="da-DK" dirty="0"/>
          </a:p>
        </p:txBody>
      </p:sp>
      <p:sp>
        <p:nvSpPr>
          <p:cNvPr id="4" name="Pladsholder til dato 3">
            <a:extLst>
              <a:ext uri="{FF2B5EF4-FFF2-40B4-BE49-F238E27FC236}">
                <a16:creationId xmlns:a16="http://schemas.microsoft.com/office/drawing/2014/main" id="{8A34D989-958F-44AD-9C58-CC93EC6F8132}"/>
              </a:ext>
            </a:extLst>
          </p:cNvPr>
          <p:cNvSpPr>
            <a:spLocks noGrp="1"/>
          </p:cNvSpPr>
          <p:nvPr>
            <p:ph type="dt" sz="half" idx="10"/>
          </p:nvPr>
        </p:nvSpPr>
        <p:spPr/>
        <p:txBody>
          <a:bodyPr/>
          <a:lstStyle/>
          <a:p>
            <a:fld id="{3C829339-1C74-4825-ADEB-BCD7E13EFC81}" type="datetime1">
              <a:rPr lang="da-DK" smtClean="0"/>
              <a:t>16-09-2020</a:t>
            </a:fld>
            <a:endParaRPr lang="da-DK" dirty="0"/>
          </a:p>
        </p:txBody>
      </p:sp>
      <p:sp>
        <p:nvSpPr>
          <p:cNvPr id="5" name="Pladsholder til slidenummer 4">
            <a:extLst>
              <a:ext uri="{FF2B5EF4-FFF2-40B4-BE49-F238E27FC236}">
                <a16:creationId xmlns:a16="http://schemas.microsoft.com/office/drawing/2014/main" id="{2C494038-F204-44BF-978A-7FE179A238E3}"/>
              </a:ext>
            </a:extLst>
          </p:cNvPr>
          <p:cNvSpPr>
            <a:spLocks noGrp="1"/>
          </p:cNvSpPr>
          <p:nvPr>
            <p:ph type="sldNum" sz="quarter" idx="12"/>
          </p:nvPr>
        </p:nvSpPr>
        <p:spPr/>
        <p:txBody>
          <a:bodyPr/>
          <a:lstStyle/>
          <a:p>
            <a:fld id="{091A926C-488A-4E3E-9C21-57CAA120E114}" type="slidenum">
              <a:rPr lang="da-DK" smtClean="0"/>
              <a:t>21</a:t>
            </a:fld>
            <a:endParaRPr lang="da-DK" dirty="0"/>
          </a:p>
        </p:txBody>
      </p:sp>
    </p:spTree>
    <p:extLst>
      <p:ext uri="{BB962C8B-B14F-4D97-AF65-F5344CB8AC3E}">
        <p14:creationId xmlns:p14="http://schemas.microsoft.com/office/powerpoint/2010/main" val="2061421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F8C0CC-31B3-4DFD-AF1A-D57D24FE35D5}"/>
              </a:ext>
            </a:extLst>
          </p:cNvPr>
          <p:cNvSpPr>
            <a:spLocks noGrp="1"/>
          </p:cNvSpPr>
          <p:nvPr>
            <p:ph type="title"/>
          </p:nvPr>
        </p:nvSpPr>
        <p:spPr/>
        <p:txBody>
          <a:bodyPr/>
          <a:lstStyle/>
          <a:p>
            <a:r>
              <a:rPr lang="da-DK" dirty="0"/>
              <a:t>Dom af 20. januar 2011 i C-463/09, </a:t>
            </a:r>
            <a:r>
              <a:rPr lang="da-DK" i="1" dirty="0"/>
              <a:t>GLECE</a:t>
            </a:r>
            <a:endParaRPr lang="da-DK" dirty="0"/>
          </a:p>
        </p:txBody>
      </p:sp>
      <p:sp>
        <p:nvSpPr>
          <p:cNvPr id="3" name="Pladsholder til indhold 2">
            <a:extLst>
              <a:ext uri="{FF2B5EF4-FFF2-40B4-BE49-F238E27FC236}">
                <a16:creationId xmlns:a16="http://schemas.microsoft.com/office/drawing/2014/main" id="{44A4BEF6-9503-429B-8A5D-B8583AB5CDFC}"/>
              </a:ext>
            </a:extLst>
          </p:cNvPr>
          <p:cNvSpPr>
            <a:spLocks noGrp="1"/>
          </p:cNvSpPr>
          <p:nvPr>
            <p:ph idx="1"/>
          </p:nvPr>
        </p:nvSpPr>
        <p:spPr/>
        <p:txBody>
          <a:bodyPr/>
          <a:lstStyle/>
          <a:p>
            <a:pPr marL="0" indent="0">
              <a:buNone/>
            </a:pPr>
            <a:r>
              <a:rPr lang="da-DK" dirty="0">
                <a:effectLst/>
              </a:rPr>
              <a:t>”36. Domstolen har således fastslået, at i visse brancher, hvor arbejdskraften udgør den væsentligste del af aktiviteten, vil en gruppe af arbejdstagere, som i længere tid udfører en fælles aktivitet, kunne udgøre en økonomisk enhed, og en sådan enhed vil kunne opretholde sin identitet efter en overførsel, når den nye indehaver ikke blot viderefører den hidtidige aktivitet, men også overtager </a:t>
            </a:r>
            <a:r>
              <a:rPr lang="da-DK" b="1" dirty="0">
                <a:effectLst/>
              </a:rPr>
              <a:t>en efter antal og kvalifikationer betydelig del </a:t>
            </a:r>
            <a:r>
              <a:rPr lang="da-DK" dirty="0">
                <a:effectLst/>
              </a:rPr>
              <a:t>af den arbejdsstyrke, som hos forgængeren specielt udførte denne opgave. I så fald overtager den nye indehaver en organiseret helhed af aktiver, der gør det muligt på stabil måde at fortsætte den overdragende virksomheds aktiviteter eller nogle af disse (jf. </a:t>
            </a:r>
            <a:r>
              <a:rPr lang="da-DK" dirty="0" err="1">
                <a:effectLst/>
              </a:rPr>
              <a:t>Süzen</a:t>
            </a:r>
            <a:r>
              <a:rPr lang="da-DK" dirty="0">
                <a:effectLst/>
              </a:rPr>
              <a:t>-dommen, præmis 21, (…)).”</a:t>
            </a:r>
            <a:endParaRPr lang="da-DK" dirty="0"/>
          </a:p>
        </p:txBody>
      </p:sp>
      <p:sp>
        <p:nvSpPr>
          <p:cNvPr id="4" name="Pladsholder til dato 3">
            <a:extLst>
              <a:ext uri="{FF2B5EF4-FFF2-40B4-BE49-F238E27FC236}">
                <a16:creationId xmlns:a16="http://schemas.microsoft.com/office/drawing/2014/main" id="{4FB59AE6-5CC5-4751-9FE5-883CAE1EEF62}"/>
              </a:ext>
            </a:extLst>
          </p:cNvPr>
          <p:cNvSpPr>
            <a:spLocks noGrp="1"/>
          </p:cNvSpPr>
          <p:nvPr>
            <p:ph type="dt" sz="half" idx="10"/>
          </p:nvPr>
        </p:nvSpPr>
        <p:spPr/>
        <p:txBody>
          <a:bodyPr/>
          <a:lstStyle/>
          <a:p>
            <a:fld id="{3C829339-1C74-4825-ADEB-BCD7E13EFC81}" type="datetime1">
              <a:rPr lang="da-DK" smtClean="0"/>
              <a:t>16-09-2020</a:t>
            </a:fld>
            <a:endParaRPr lang="da-DK" dirty="0"/>
          </a:p>
        </p:txBody>
      </p:sp>
      <p:sp>
        <p:nvSpPr>
          <p:cNvPr id="5" name="Pladsholder til slidenummer 4">
            <a:extLst>
              <a:ext uri="{FF2B5EF4-FFF2-40B4-BE49-F238E27FC236}">
                <a16:creationId xmlns:a16="http://schemas.microsoft.com/office/drawing/2014/main" id="{5F91FF7D-2298-4CFD-BB17-D20FE3BBCBE4}"/>
              </a:ext>
            </a:extLst>
          </p:cNvPr>
          <p:cNvSpPr>
            <a:spLocks noGrp="1"/>
          </p:cNvSpPr>
          <p:nvPr>
            <p:ph type="sldNum" sz="quarter" idx="12"/>
          </p:nvPr>
        </p:nvSpPr>
        <p:spPr/>
        <p:txBody>
          <a:bodyPr/>
          <a:lstStyle/>
          <a:p>
            <a:fld id="{091A926C-488A-4E3E-9C21-57CAA120E114}" type="slidenum">
              <a:rPr lang="da-DK" smtClean="0"/>
              <a:t>22</a:t>
            </a:fld>
            <a:endParaRPr lang="da-DK" dirty="0"/>
          </a:p>
        </p:txBody>
      </p:sp>
    </p:spTree>
    <p:extLst>
      <p:ext uri="{BB962C8B-B14F-4D97-AF65-F5344CB8AC3E}">
        <p14:creationId xmlns:p14="http://schemas.microsoft.com/office/powerpoint/2010/main" val="4281581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F8C0CC-31B3-4DFD-AF1A-D57D24FE35D5}"/>
              </a:ext>
            </a:extLst>
          </p:cNvPr>
          <p:cNvSpPr>
            <a:spLocks noGrp="1"/>
          </p:cNvSpPr>
          <p:nvPr>
            <p:ph type="title"/>
          </p:nvPr>
        </p:nvSpPr>
        <p:spPr/>
        <p:txBody>
          <a:bodyPr/>
          <a:lstStyle/>
          <a:p>
            <a:endParaRPr lang="da-DK" dirty="0"/>
          </a:p>
        </p:txBody>
      </p:sp>
      <p:sp>
        <p:nvSpPr>
          <p:cNvPr id="3" name="Pladsholder til indhold 2">
            <a:extLst>
              <a:ext uri="{FF2B5EF4-FFF2-40B4-BE49-F238E27FC236}">
                <a16:creationId xmlns:a16="http://schemas.microsoft.com/office/drawing/2014/main" id="{44A4BEF6-9503-429B-8A5D-B8583AB5CDFC}"/>
              </a:ext>
            </a:extLst>
          </p:cNvPr>
          <p:cNvSpPr>
            <a:spLocks noGrp="1"/>
          </p:cNvSpPr>
          <p:nvPr>
            <p:ph idx="1"/>
          </p:nvPr>
        </p:nvSpPr>
        <p:spPr/>
        <p:txBody>
          <a:bodyPr/>
          <a:lstStyle/>
          <a:p>
            <a:pPr marL="0" indent="0">
              <a:buNone/>
            </a:pPr>
            <a:r>
              <a:rPr lang="da-DK" dirty="0">
                <a:effectLst/>
              </a:rPr>
              <a:t>”37. Det er, som det fremgår af denne doms præmis 31, i den henseende uden betydning, at overtagelsen af en betydelig del af arbejdsstyrken foretages i forbindelse med en forhandlet overdragelse mellem overdrager og erhverver, eller at den finder sted efter en ensidig beslutning af den tidligere indehaver om at opsige den overførte arbejdsstyrkes arbejdskontrakter efterfulgt af en ensidig beslutning truffet af den nye indehaver om at ansætte størstedelen af den samme arbejdsstyrke til udførelse af de samme opgaver.”</a:t>
            </a:r>
            <a:endParaRPr lang="da-DK" dirty="0"/>
          </a:p>
        </p:txBody>
      </p:sp>
      <p:sp>
        <p:nvSpPr>
          <p:cNvPr id="4" name="Pladsholder til dato 3">
            <a:extLst>
              <a:ext uri="{FF2B5EF4-FFF2-40B4-BE49-F238E27FC236}">
                <a16:creationId xmlns:a16="http://schemas.microsoft.com/office/drawing/2014/main" id="{4FB59AE6-5CC5-4751-9FE5-883CAE1EEF62}"/>
              </a:ext>
            </a:extLst>
          </p:cNvPr>
          <p:cNvSpPr>
            <a:spLocks noGrp="1"/>
          </p:cNvSpPr>
          <p:nvPr>
            <p:ph type="dt" sz="half" idx="10"/>
          </p:nvPr>
        </p:nvSpPr>
        <p:spPr/>
        <p:txBody>
          <a:bodyPr/>
          <a:lstStyle/>
          <a:p>
            <a:fld id="{3C829339-1C74-4825-ADEB-BCD7E13EFC81}" type="datetime1">
              <a:rPr lang="da-DK" smtClean="0"/>
              <a:t>16-09-2020</a:t>
            </a:fld>
            <a:endParaRPr lang="da-DK" dirty="0"/>
          </a:p>
        </p:txBody>
      </p:sp>
      <p:sp>
        <p:nvSpPr>
          <p:cNvPr id="5" name="Pladsholder til slidenummer 4">
            <a:extLst>
              <a:ext uri="{FF2B5EF4-FFF2-40B4-BE49-F238E27FC236}">
                <a16:creationId xmlns:a16="http://schemas.microsoft.com/office/drawing/2014/main" id="{5F91FF7D-2298-4CFD-BB17-D20FE3BBCBE4}"/>
              </a:ext>
            </a:extLst>
          </p:cNvPr>
          <p:cNvSpPr>
            <a:spLocks noGrp="1"/>
          </p:cNvSpPr>
          <p:nvPr>
            <p:ph type="sldNum" sz="quarter" idx="12"/>
          </p:nvPr>
        </p:nvSpPr>
        <p:spPr/>
        <p:txBody>
          <a:bodyPr/>
          <a:lstStyle/>
          <a:p>
            <a:fld id="{091A926C-488A-4E3E-9C21-57CAA120E114}" type="slidenum">
              <a:rPr lang="da-DK" smtClean="0"/>
              <a:t>23</a:t>
            </a:fld>
            <a:endParaRPr lang="da-DK" dirty="0"/>
          </a:p>
        </p:txBody>
      </p:sp>
    </p:spTree>
    <p:extLst>
      <p:ext uri="{BB962C8B-B14F-4D97-AF65-F5344CB8AC3E}">
        <p14:creationId xmlns:p14="http://schemas.microsoft.com/office/powerpoint/2010/main" val="1710097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F8C0CC-31B3-4DFD-AF1A-D57D24FE35D5}"/>
              </a:ext>
            </a:extLst>
          </p:cNvPr>
          <p:cNvSpPr>
            <a:spLocks noGrp="1"/>
          </p:cNvSpPr>
          <p:nvPr>
            <p:ph type="title"/>
          </p:nvPr>
        </p:nvSpPr>
        <p:spPr/>
        <p:txBody>
          <a:bodyPr/>
          <a:lstStyle/>
          <a:p>
            <a:endParaRPr lang="da-DK" dirty="0"/>
          </a:p>
        </p:txBody>
      </p:sp>
      <p:sp>
        <p:nvSpPr>
          <p:cNvPr id="3" name="Pladsholder til indhold 2">
            <a:extLst>
              <a:ext uri="{FF2B5EF4-FFF2-40B4-BE49-F238E27FC236}">
                <a16:creationId xmlns:a16="http://schemas.microsoft.com/office/drawing/2014/main" id="{44A4BEF6-9503-429B-8A5D-B8583AB5CDFC}"/>
              </a:ext>
            </a:extLst>
          </p:cNvPr>
          <p:cNvSpPr>
            <a:spLocks noGrp="1"/>
          </p:cNvSpPr>
          <p:nvPr>
            <p:ph idx="1"/>
          </p:nvPr>
        </p:nvSpPr>
        <p:spPr/>
        <p:txBody>
          <a:bodyPr/>
          <a:lstStyle/>
          <a:p>
            <a:pPr marL="0" indent="0">
              <a:buNone/>
            </a:pPr>
            <a:r>
              <a:rPr lang="da-DK" dirty="0">
                <a:effectLst/>
              </a:rPr>
              <a:t>”37. Det er, som det fremgår af denne doms præmis 31, i den henseende uden betydning, at overtagelsen af en betydelig del af arbejdsstyrken foretages i forbindelse med en forhandlet overdragelse mellem overdrager og erhverver, eller at den finder sted efter en ensidig beslutning af den tidligere indehaver om at opsige den overførte arbejdsstyrkes arbejdskontrakter efterfulgt af en ensidig beslutning truffet af den nye indehaver om at ansætte størstedelen af den samme arbejdsstyrke til udførelse af de samme opgaver.”</a:t>
            </a:r>
            <a:endParaRPr lang="da-DK" dirty="0"/>
          </a:p>
        </p:txBody>
      </p:sp>
      <p:sp>
        <p:nvSpPr>
          <p:cNvPr id="4" name="Pladsholder til dato 3">
            <a:extLst>
              <a:ext uri="{FF2B5EF4-FFF2-40B4-BE49-F238E27FC236}">
                <a16:creationId xmlns:a16="http://schemas.microsoft.com/office/drawing/2014/main" id="{4FB59AE6-5CC5-4751-9FE5-883CAE1EEF62}"/>
              </a:ext>
            </a:extLst>
          </p:cNvPr>
          <p:cNvSpPr>
            <a:spLocks noGrp="1"/>
          </p:cNvSpPr>
          <p:nvPr>
            <p:ph type="dt" sz="half" idx="10"/>
          </p:nvPr>
        </p:nvSpPr>
        <p:spPr/>
        <p:txBody>
          <a:bodyPr/>
          <a:lstStyle/>
          <a:p>
            <a:fld id="{3C829339-1C74-4825-ADEB-BCD7E13EFC81}" type="datetime1">
              <a:rPr lang="da-DK" smtClean="0"/>
              <a:t>16-09-2020</a:t>
            </a:fld>
            <a:endParaRPr lang="da-DK" dirty="0"/>
          </a:p>
        </p:txBody>
      </p:sp>
      <p:sp>
        <p:nvSpPr>
          <p:cNvPr id="5" name="Pladsholder til slidenummer 4">
            <a:extLst>
              <a:ext uri="{FF2B5EF4-FFF2-40B4-BE49-F238E27FC236}">
                <a16:creationId xmlns:a16="http://schemas.microsoft.com/office/drawing/2014/main" id="{5F91FF7D-2298-4CFD-BB17-D20FE3BBCBE4}"/>
              </a:ext>
            </a:extLst>
          </p:cNvPr>
          <p:cNvSpPr>
            <a:spLocks noGrp="1"/>
          </p:cNvSpPr>
          <p:nvPr>
            <p:ph type="sldNum" sz="quarter" idx="12"/>
          </p:nvPr>
        </p:nvSpPr>
        <p:spPr/>
        <p:txBody>
          <a:bodyPr/>
          <a:lstStyle/>
          <a:p>
            <a:fld id="{091A926C-488A-4E3E-9C21-57CAA120E114}" type="slidenum">
              <a:rPr lang="da-DK" smtClean="0"/>
              <a:t>24</a:t>
            </a:fld>
            <a:endParaRPr lang="da-DK" dirty="0"/>
          </a:p>
        </p:txBody>
      </p:sp>
    </p:spTree>
    <p:extLst>
      <p:ext uri="{BB962C8B-B14F-4D97-AF65-F5344CB8AC3E}">
        <p14:creationId xmlns:p14="http://schemas.microsoft.com/office/powerpoint/2010/main" val="389685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16ACC9-17E7-471D-9486-A8803B0DE428}"/>
              </a:ext>
            </a:extLst>
          </p:cNvPr>
          <p:cNvSpPr>
            <a:spLocks noGrp="1"/>
          </p:cNvSpPr>
          <p:nvPr>
            <p:ph type="title"/>
          </p:nvPr>
        </p:nvSpPr>
        <p:spPr/>
        <p:txBody>
          <a:bodyPr/>
          <a:lstStyle/>
          <a:p>
            <a:endParaRPr lang="da-DK" dirty="0"/>
          </a:p>
        </p:txBody>
      </p:sp>
      <p:sp>
        <p:nvSpPr>
          <p:cNvPr id="3" name="Pladsholder til indhold 2">
            <a:extLst>
              <a:ext uri="{FF2B5EF4-FFF2-40B4-BE49-F238E27FC236}">
                <a16:creationId xmlns:a16="http://schemas.microsoft.com/office/drawing/2014/main" id="{E6A1A7CD-3EC6-4BF6-A8FC-FD3008A6A8F6}"/>
              </a:ext>
            </a:extLst>
          </p:cNvPr>
          <p:cNvSpPr>
            <a:spLocks noGrp="1"/>
          </p:cNvSpPr>
          <p:nvPr>
            <p:ph idx="1"/>
          </p:nvPr>
        </p:nvSpPr>
        <p:spPr/>
        <p:txBody>
          <a:bodyPr/>
          <a:lstStyle/>
          <a:p>
            <a:pPr marL="0" indent="0">
              <a:buNone/>
            </a:pPr>
            <a:r>
              <a:rPr lang="da-DK" dirty="0"/>
              <a:t>”41. </a:t>
            </a:r>
            <a:r>
              <a:rPr lang="da-DK" dirty="0">
                <a:effectLst/>
              </a:rPr>
              <a:t>Den omstændighed, at den aktivitet, der udføres af CLECE, og den, som udføres af </a:t>
            </a:r>
            <a:r>
              <a:rPr lang="da-DK" dirty="0" err="1">
                <a:effectLst/>
              </a:rPr>
              <a:t>Ayuntamiento</a:t>
            </a:r>
            <a:r>
              <a:rPr lang="da-DK" dirty="0">
                <a:effectLst/>
              </a:rPr>
              <a:t> de </a:t>
            </a:r>
            <a:r>
              <a:rPr lang="da-DK" dirty="0" err="1">
                <a:effectLst/>
              </a:rPr>
              <a:t>Cobisa</a:t>
            </a:r>
            <a:r>
              <a:rPr lang="da-DK" dirty="0">
                <a:effectLst/>
              </a:rPr>
              <a:t>, ligner hinanden eller endog er identiske, er ikke tilstrækkelig til, at der foreligger opretholdelse af en økonomisk enheds identitet. En enhed kan nemlig ikke begrænses til den aktivitet, den udfører. (…).”</a:t>
            </a:r>
          </a:p>
          <a:p>
            <a:pPr marL="0" indent="0">
              <a:buNone/>
            </a:pPr>
            <a:endParaRPr lang="da-DK" dirty="0"/>
          </a:p>
          <a:p>
            <a:pPr marL="0" indent="0">
              <a:buNone/>
            </a:pPr>
            <a:r>
              <a:rPr lang="da-DK" dirty="0" smtClean="0"/>
              <a:t>En kommunes tilbagebetagelse af en rengøringsopgave udgjorde ikke en virksomhedsoverdragelse, da kommunen hverken havde overtaget aktiver eller medarbejdere, men selv nyansat egne medarbejdere</a:t>
            </a:r>
            <a:endParaRPr lang="da-DK" dirty="0"/>
          </a:p>
        </p:txBody>
      </p:sp>
      <p:sp>
        <p:nvSpPr>
          <p:cNvPr id="4" name="Pladsholder til dato 3">
            <a:extLst>
              <a:ext uri="{FF2B5EF4-FFF2-40B4-BE49-F238E27FC236}">
                <a16:creationId xmlns:a16="http://schemas.microsoft.com/office/drawing/2014/main" id="{980A10CC-BB49-4B7C-AF0D-ADE5AB693C9C}"/>
              </a:ext>
            </a:extLst>
          </p:cNvPr>
          <p:cNvSpPr>
            <a:spLocks noGrp="1"/>
          </p:cNvSpPr>
          <p:nvPr>
            <p:ph type="dt" sz="half" idx="10"/>
          </p:nvPr>
        </p:nvSpPr>
        <p:spPr/>
        <p:txBody>
          <a:bodyPr/>
          <a:lstStyle/>
          <a:p>
            <a:fld id="{3C829339-1C74-4825-ADEB-BCD7E13EFC81}" type="datetime1">
              <a:rPr lang="da-DK" smtClean="0"/>
              <a:t>16-09-2020</a:t>
            </a:fld>
            <a:endParaRPr lang="da-DK" dirty="0"/>
          </a:p>
        </p:txBody>
      </p:sp>
      <p:sp>
        <p:nvSpPr>
          <p:cNvPr id="5" name="Pladsholder til slidenummer 4">
            <a:extLst>
              <a:ext uri="{FF2B5EF4-FFF2-40B4-BE49-F238E27FC236}">
                <a16:creationId xmlns:a16="http://schemas.microsoft.com/office/drawing/2014/main" id="{A47A4C97-C2E3-4B1F-868B-8B290CFB1607}"/>
              </a:ext>
            </a:extLst>
          </p:cNvPr>
          <p:cNvSpPr>
            <a:spLocks noGrp="1"/>
          </p:cNvSpPr>
          <p:nvPr>
            <p:ph type="sldNum" sz="quarter" idx="12"/>
          </p:nvPr>
        </p:nvSpPr>
        <p:spPr/>
        <p:txBody>
          <a:bodyPr/>
          <a:lstStyle/>
          <a:p>
            <a:fld id="{091A926C-488A-4E3E-9C21-57CAA120E114}" type="slidenum">
              <a:rPr lang="da-DK" smtClean="0"/>
              <a:t>25</a:t>
            </a:fld>
            <a:endParaRPr lang="da-DK" dirty="0"/>
          </a:p>
        </p:txBody>
      </p:sp>
    </p:spTree>
    <p:extLst>
      <p:ext uri="{BB962C8B-B14F-4D97-AF65-F5344CB8AC3E}">
        <p14:creationId xmlns:p14="http://schemas.microsoft.com/office/powerpoint/2010/main" val="2933509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890824-B4F5-441D-BD09-0E8A100FA371}"/>
              </a:ext>
            </a:extLst>
          </p:cNvPr>
          <p:cNvSpPr>
            <a:spLocks noGrp="1"/>
          </p:cNvSpPr>
          <p:nvPr>
            <p:ph type="title"/>
          </p:nvPr>
        </p:nvSpPr>
        <p:spPr/>
        <p:txBody>
          <a:bodyPr/>
          <a:lstStyle/>
          <a:p>
            <a:r>
              <a:rPr lang="da-DK" dirty="0"/>
              <a:t>To nye </a:t>
            </a:r>
            <a:r>
              <a:rPr lang="da-DK" dirty="0" smtClean="0"/>
              <a:t>domme</a:t>
            </a:r>
            <a:endParaRPr lang="da-DK" dirty="0"/>
          </a:p>
        </p:txBody>
      </p:sp>
      <p:sp>
        <p:nvSpPr>
          <p:cNvPr id="3" name="Pladsholder til indhold 2">
            <a:extLst>
              <a:ext uri="{FF2B5EF4-FFF2-40B4-BE49-F238E27FC236}">
                <a16:creationId xmlns:a16="http://schemas.microsoft.com/office/drawing/2014/main" id="{B2191F4E-BA80-4D8F-9C77-F92F89E8AB73}"/>
              </a:ext>
            </a:extLst>
          </p:cNvPr>
          <p:cNvSpPr>
            <a:spLocks noGrp="1"/>
          </p:cNvSpPr>
          <p:nvPr>
            <p:ph idx="1"/>
          </p:nvPr>
        </p:nvSpPr>
        <p:spPr/>
        <p:txBody>
          <a:bodyPr/>
          <a:lstStyle/>
          <a:p>
            <a:r>
              <a:rPr lang="da-DK" dirty="0"/>
              <a:t>Dom af 8. maj 2019 i C-194/18, </a:t>
            </a:r>
            <a:r>
              <a:rPr lang="da-DK" i="1" dirty="0" err="1"/>
              <a:t>Dodič</a:t>
            </a:r>
            <a:endParaRPr lang="da-DK" i="1" dirty="0"/>
          </a:p>
          <a:p>
            <a:pPr marL="0" indent="0">
              <a:buNone/>
            </a:pPr>
            <a:r>
              <a:rPr lang="da-DK" i="1" dirty="0"/>
              <a:t>    </a:t>
            </a:r>
            <a:r>
              <a:rPr lang="da-DK" dirty="0"/>
              <a:t>- Er en aftale om overtagelse af kunder nok til at udgøre en </a:t>
            </a:r>
          </a:p>
          <a:p>
            <a:pPr marL="0" indent="0">
              <a:buNone/>
            </a:pPr>
            <a:r>
              <a:rPr lang="da-DK" dirty="0"/>
              <a:t>      virksomhedsoverdragelse?</a:t>
            </a:r>
          </a:p>
          <a:p>
            <a:endParaRPr lang="da-DK" i="1" dirty="0"/>
          </a:p>
          <a:p>
            <a:r>
              <a:rPr lang="da-DK" dirty="0"/>
              <a:t>Dom af 27. februar 2020 i C-298/18, </a:t>
            </a:r>
            <a:r>
              <a:rPr lang="da-DK" i="1" dirty="0" err="1"/>
              <a:t>Grafe</a:t>
            </a:r>
            <a:r>
              <a:rPr lang="da-DK" i="1" dirty="0"/>
              <a:t> og </a:t>
            </a:r>
            <a:r>
              <a:rPr lang="da-DK" i="1" dirty="0" err="1"/>
              <a:t>Pohle</a:t>
            </a:r>
            <a:endParaRPr lang="da-DK" i="1" dirty="0"/>
          </a:p>
          <a:p>
            <a:pPr marL="0" indent="0">
              <a:buNone/>
            </a:pPr>
            <a:r>
              <a:rPr lang="da-DK" i="1" dirty="0"/>
              <a:t>    - </a:t>
            </a:r>
            <a:r>
              <a:rPr lang="da-DK" dirty="0" smtClean="0"/>
              <a:t>Kan </a:t>
            </a:r>
            <a:r>
              <a:rPr lang="da-DK" dirty="0"/>
              <a:t>en overtagelse af busruter uden overtagelse af busser eller andre </a:t>
            </a:r>
          </a:p>
          <a:p>
            <a:pPr marL="0" indent="0">
              <a:buNone/>
            </a:pPr>
            <a:r>
              <a:rPr lang="da-DK" dirty="0"/>
              <a:t>      aktiver </a:t>
            </a:r>
            <a:r>
              <a:rPr lang="da-DK" dirty="0" smtClean="0"/>
              <a:t>udgøre </a:t>
            </a:r>
            <a:r>
              <a:rPr lang="da-DK" dirty="0"/>
              <a:t>en virksomhedsoverdragelse?</a:t>
            </a:r>
          </a:p>
        </p:txBody>
      </p:sp>
      <p:sp>
        <p:nvSpPr>
          <p:cNvPr id="4" name="Pladsholder til dato 3">
            <a:extLst>
              <a:ext uri="{FF2B5EF4-FFF2-40B4-BE49-F238E27FC236}">
                <a16:creationId xmlns:a16="http://schemas.microsoft.com/office/drawing/2014/main" id="{2DE7BDF2-0D30-4621-B36E-7150CFC817BF}"/>
              </a:ext>
            </a:extLst>
          </p:cNvPr>
          <p:cNvSpPr>
            <a:spLocks noGrp="1"/>
          </p:cNvSpPr>
          <p:nvPr>
            <p:ph type="dt" sz="half" idx="10"/>
          </p:nvPr>
        </p:nvSpPr>
        <p:spPr/>
        <p:txBody>
          <a:bodyPr/>
          <a:lstStyle/>
          <a:p>
            <a:fld id="{3C829339-1C74-4825-ADEB-BCD7E13EFC81}" type="datetime1">
              <a:rPr lang="da-DK" smtClean="0"/>
              <a:t>16-09-2020</a:t>
            </a:fld>
            <a:endParaRPr lang="da-DK" dirty="0"/>
          </a:p>
        </p:txBody>
      </p:sp>
      <p:sp>
        <p:nvSpPr>
          <p:cNvPr id="5" name="Pladsholder til slidenummer 4">
            <a:extLst>
              <a:ext uri="{FF2B5EF4-FFF2-40B4-BE49-F238E27FC236}">
                <a16:creationId xmlns:a16="http://schemas.microsoft.com/office/drawing/2014/main" id="{9758904D-2698-403A-9C58-5F6136C13A34}"/>
              </a:ext>
            </a:extLst>
          </p:cNvPr>
          <p:cNvSpPr>
            <a:spLocks noGrp="1"/>
          </p:cNvSpPr>
          <p:nvPr>
            <p:ph type="sldNum" sz="quarter" idx="12"/>
          </p:nvPr>
        </p:nvSpPr>
        <p:spPr/>
        <p:txBody>
          <a:bodyPr/>
          <a:lstStyle/>
          <a:p>
            <a:fld id="{091A926C-488A-4E3E-9C21-57CAA120E114}" type="slidenum">
              <a:rPr lang="da-DK" smtClean="0"/>
              <a:t>26</a:t>
            </a:fld>
            <a:endParaRPr lang="da-DK" dirty="0"/>
          </a:p>
        </p:txBody>
      </p:sp>
    </p:spTree>
    <p:extLst>
      <p:ext uri="{BB962C8B-B14F-4D97-AF65-F5344CB8AC3E}">
        <p14:creationId xmlns:p14="http://schemas.microsoft.com/office/powerpoint/2010/main" val="2437656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ABC202-14AF-492B-A159-B7D9B286C5B0}"/>
              </a:ext>
            </a:extLst>
          </p:cNvPr>
          <p:cNvSpPr>
            <a:spLocks noGrp="1"/>
          </p:cNvSpPr>
          <p:nvPr>
            <p:ph type="title"/>
          </p:nvPr>
        </p:nvSpPr>
        <p:spPr/>
        <p:txBody>
          <a:bodyPr/>
          <a:lstStyle/>
          <a:p>
            <a:r>
              <a:rPr lang="da-DK" dirty="0"/>
              <a:t>Dom af 8. maj 2019 i C-194/18, </a:t>
            </a:r>
            <a:r>
              <a:rPr lang="da-DK" i="1" dirty="0" err="1"/>
              <a:t>Dodič</a:t>
            </a:r>
            <a:endParaRPr lang="da-DK" i="1" dirty="0"/>
          </a:p>
        </p:txBody>
      </p:sp>
      <p:sp>
        <p:nvSpPr>
          <p:cNvPr id="3" name="Pladsholder til indhold 2">
            <a:extLst>
              <a:ext uri="{FF2B5EF4-FFF2-40B4-BE49-F238E27FC236}">
                <a16:creationId xmlns:a16="http://schemas.microsoft.com/office/drawing/2014/main" id="{C5645774-5837-48E1-B185-47FF60696BF1}"/>
              </a:ext>
            </a:extLst>
          </p:cNvPr>
          <p:cNvSpPr>
            <a:spLocks noGrp="1"/>
          </p:cNvSpPr>
          <p:nvPr>
            <p:ph idx="1"/>
          </p:nvPr>
        </p:nvSpPr>
        <p:spPr/>
        <p:txBody>
          <a:bodyPr/>
          <a:lstStyle/>
          <a:p>
            <a:r>
              <a:rPr lang="da-DK" dirty="0"/>
              <a:t>En finansiel virksomhed indstillede sin børsmæglervirksomhed</a:t>
            </a:r>
          </a:p>
          <a:p>
            <a:pPr marL="0" indent="0">
              <a:buNone/>
            </a:pPr>
            <a:endParaRPr lang="da-DK" sz="800" dirty="0"/>
          </a:p>
          <a:p>
            <a:r>
              <a:rPr lang="da-DK" dirty="0"/>
              <a:t>Virksomheden havde (lovpligtigt) tilbudt sine kunder at overgå til en anden virksomhed, som den havde indgået en kontrakt med</a:t>
            </a:r>
          </a:p>
          <a:p>
            <a:pPr marL="0" indent="0">
              <a:buNone/>
            </a:pPr>
            <a:endParaRPr lang="da-DK" sz="800" dirty="0"/>
          </a:p>
          <a:p>
            <a:r>
              <a:rPr lang="da-DK" dirty="0"/>
              <a:t>Virksomheden overførte hverken fysiske aktiver eller medarbejdere til denne virksomhed </a:t>
            </a:r>
          </a:p>
          <a:p>
            <a:pPr marL="0" indent="0">
              <a:buNone/>
            </a:pPr>
            <a:endParaRPr lang="da-DK" sz="800" dirty="0"/>
          </a:p>
          <a:p>
            <a:r>
              <a:rPr lang="da-DK" dirty="0"/>
              <a:t>Alle berørte medarbejdere blev opsagt og fik tilbudt andre stillinger hos den overdragende virksomhed</a:t>
            </a:r>
          </a:p>
          <a:p>
            <a:pPr marL="0" indent="0">
              <a:buNone/>
            </a:pPr>
            <a:endParaRPr lang="da-DK" sz="800" dirty="0"/>
          </a:p>
          <a:p>
            <a:r>
              <a:rPr lang="da-DK" dirty="0"/>
              <a:t>Sagsøgeren tog ikke mod stillingen, men krævede sig indsat i sin tidligere stilling</a:t>
            </a:r>
          </a:p>
        </p:txBody>
      </p:sp>
      <p:sp>
        <p:nvSpPr>
          <p:cNvPr id="4" name="Pladsholder til dato 3">
            <a:extLst>
              <a:ext uri="{FF2B5EF4-FFF2-40B4-BE49-F238E27FC236}">
                <a16:creationId xmlns:a16="http://schemas.microsoft.com/office/drawing/2014/main" id="{D0A00388-B5B1-4ABF-9861-F49C26FB4C09}"/>
              </a:ext>
            </a:extLst>
          </p:cNvPr>
          <p:cNvSpPr>
            <a:spLocks noGrp="1"/>
          </p:cNvSpPr>
          <p:nvPr>
            <p:ph type="dt" sz="half" idx="10"/>
          </p:nvPr>
        </p:nvSpPr>
        <p:spPr/>
        <p:txBody>
          <a:bodyPr/>
          <a:lstStyle/>
          <a:p>
            <a:fld id="{3C829339-1C74-4825-ADEB-BCD7E13EFC81}" type="datetime1">
              <a:rPr lang="da-DK" smtClean="0"/>
              <a:t>16-09-2020</a:t>
            </a:fld>
            <a:endParaRPr lang="da-DK" dirty="0"/>
          </a:p>
        </p:txBody>
      </p:sp>
      <p:sp>
        <p:nvSpPr>
          <p:cNvPr id="5" name="Pladsholder til slidenummer 4">
            <a:extLst>
              <a:ext uri="{FF2B5EF4-FFF2-40B4-BE49-F238E27FC236}">
                <a16:creationId xmlns:a16="http://schemas.microsoft.com/office/drawing/2014/main" id="{53F450B8-BDD7-4254-B191-7C35E58C8EAB}"/>
              </a:ext>
            </a:extLst>
          </p:cNvPr>
          <p:cNvSpPr>
            <a:spLocks noGrp="1"/>
          </p:cNvSpPr>
          <p:nvPr>
            <p:ph type="sldNum" sz="quarter" idx="12"/>
          </p:nvPr>
        </p:nvSpPr>
        <p:spPr/>
        <p:txBody>
          <a:bodyPr/>
          <a:lstStyle/>
          <a:p>
            <a:fld id="{091A926C-488A-4E3E-9C21-57CAA120E114}" type="slidenum">
              <a:rPr lang="da-DK" smtClean="0"/>
              <a:t>27</a:t>
            </a:fld>
            <a:endParaRPr lang="da-DK" dirty="0"/>
          </a:p>
        </p:txBody>
      </p:sp>
    </p:spTree>
    <p:extLst>
      <p:ext uri="{BB962C8B-B14F-4D97-AF65-F5344CB8AC3E}">
        <p14:creationId xmlns:p14="http://schemas.microsoft.com/office/powerpoint/2010/main" val="3790215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ABC202-14AF-492B-A159-B7D9B286C5B0}"/>
              </a:ext>
            </a:extLst>
          </p:cNvPr>
          <p:cNvSpPr>
            <a:spLocks noGrp="1"/>
          </p:cNvSpPr>
          <p:nvPr>
            <p:ph type="title"/>
          </p:nvPr>
        </p:nvSpPr>
        <p:spPr/>
        <p:txBody>
          <a:bodyPr/>
          <a:lstStyle/>
          <a:p>
            <a:endParaRPr lang="da-DK" i="1" dirty="0"/>
          </a:p>
        </p:txBody>
      </p:sp>
      <p:sp>
        <p:nvSpPr>
          <p:cNvPr id="3" name="Pladsholder til indhold 2">
            <a:extLst>
              <a:ext uri="{FF2B5EF4-FFF2-40B4-BE49-F238E27FC236}">
                <a16:creationId xmlns:a16="http://schemas.microsoft.com/office/drawing/2014/main" id="{C5645774-5837-48E1-B185-47FF60696BF1}"/>
              </a:ext>
            </a:extLst>
          </p:cNvPr>
          <p:cNvSpPr>
            <a:spLocks noGrp="1"/>
          </p:cNvSpPr>
          <p:nvPr>
            <p:ph idx="1"/>
          </p:nvPr>
        </p:nvSpPr>
        <p:spPr/>
        <p:txBody>
          <a:bodyPr/>
          <a:lstStyle/>
          <a:p>
            <a:pPr marL="0" indent="0">
              <a:buNone/>
            </a:pPr>
            <a:r>
              <a:rPr lang="da-DK" dirty="0">
                <a:effectLst/>
              </a:rPr>
              <a:t>”36. Som bemærket af Kommissionen i sit skriftlige indlæg, er det i hovedsagen ubestridt, at den økonomiske aktivitet, som den pågældende enhed udøver, </a:t>
            </a:r>
            <a:r>
              <a:rPr lang="da-DK" b="1" dirty="0">
                <a:effectLst/>
              </a:rPr>
              <a:t>ikke kræver betydelige materieller midler for at kunne fungere</a:t>
            </a:r>
            <a:r>
              <a:rPr lang="da-DK" dirty="0">
                <a:effectLst/>
              </a:rPr>
              <a:t>. Da denne økonomiske aktivitet derimod </a:t>
            </a:r>
            <a:r>
              <a:rPr lang="da-DK" b="1" dirty="0">
                <a:effectLst/>
              </a:rPr>
              <a:t>hovedsageligt hviler på immaterielle aktiver</a:t>
            </a:r>
            <a:r>
              <a:rPr lang="da-DK" dirty="0">
                <a:effectLst/>
              </a:rPr>
              <a:t>, har deres overførsel </a:t>
            </a:r>
            <a:r>
              <a:rPr lang="da-DK" b="1" dirty="0">
                <a:effectLst/>
              </a:rPr>
              <a:t>en vis betydning </a:t>
            </a:r>
            <a:r>
              <a:rPr lang="da-DK" dirty="0">
                <a:effectLst/>
              </a:rPr>
              <a:t>for kvalificeringen som ”overførsel af en del af en virksomhed”.</a:t>
            </a:r>
          </a:p>
          <a:p>
            <a:pPr marL="0" indent="0">
              <a:buNone/>
            </a:pPr>
            <a:r>
              <a:rPr lang="da-DK" dirty="0" smtClean="0">
                <a:effectLst/>
              </a:rPr>
              <a:t>37. Ordregivernes</a:t>
            </a:r>
            <a:r>
              <a:rPr lang="da-DK" dirty="0">
                <a:effectLst/>
              </a:rPr>
              <a:t>, i nærværende sag kundernes, finansielle instrumenter og andre aktiver, deres konti med elektroniske værdipapirer, den øvrige investeringsservice og accessoriske tjenesteydelser samt arkivet (…) bidrager til den pågældende økonomiske enheds identitet (…).”</a:t>
            </a:r>
          </a:p>
          <a:p>
            <a:pPr marL="0" indent="0">
              <a:buNone/>
            </a:pPr>
            <a:endParaRPr lang="da-DK" dirty="0"/>
          </a:p>
          <a:p>
            <a:pPr marL="0" indent="0">
              <a:buNone/>
            </a:pPr>
            <a:endParaRPr lang="da-DK" dirty="0">
              <a:effectLst/>
            </a:endParaRPr>
          </a:p>
          <a:p>
            <a:pPr marL="0" indent="0">
              <a:buNone/>
            </a:pPr>
            <a:endParaRPr lang="da-DK" dirty="0"/>
          </a:p>
        </p:txBody>
      </p:sp>
      <p:sp>
        <p:nvSpPr>
          <p:cNvPr id="4" name="Pladsholder til dato 3">
            <a:extLst>
              <a:ext uri="{FF2B5EF4-FFF2-40B4-BE49-F238E27FC236}">
                <a16:creationId xmlns:a16="http://schemas.microsoft.com/office/drawing/2014/main" id="{D0A00388-B5B1-4ABF-9861-F49C26FB4C09}"/>
              </a:ext>
            </a:extLst>
          </p:cNvPr>
          <p:cNvSpPr>
            <a:spLocks noGrp="1"/>
          </p:cNvSpPr>
          <p:nvPr>
            <p:ph type="dt" sz="half" idx="10"/>
          </p:nvPr>
        </p:nvSpPr>
        <p:spPr/>
        <p:txBody>
          <a:bodyPr/>
          <a:lstStyle/>
          <a:p>
            <a:fld id="{3C829339-1C74-4825-ADEB-BCD7E13EFC81}" type="datetime1">
              <a:rPr lang="da-DK" smtClean="0"/>
              <a:t>16-09-2020</a:t>
            </a:fld>
            <a:endParaRPr lang="da-DK" dirty="0"/>
          </a:p>
        </p:txBody>
      </p:sp>
      <p:sp>
        <p:nvSpPr>
          <p:cNvPr id="5" name="Pladsholder til slidenummer 4">
            <a:extLst>
              <a:ext uri="{FF2B5EF4-FFF2-40B4-BE49-F238E27FC236}">
                <a16:creationId xmlns:a16="http://schemas.microsoft.com/office/drawing/2014/main" id="{53F450B8-BDD7-4254-B191-7C35E58C8EAB}"/>
              </a:ext>
            </a:extLst>
          </p:cNvPr>
          <p:cNvSpPr>
            <a:spLocks noGrp="1"/>
          </p:cNvSpPr>
          <p:nvPr>
            <p:ph type="sldNum" sz="quarter" idx="12"/>
          </p:nvPr>
        </p:nvSpPr>
        <p:spPr/>
        <p:txBody>
          <a:bodyPr/>
          <a:lstStyle/>
          <a:p>
            <a:fld id="{091A926C-488A-4E3E-9C21-57CAA120E114}" type="slidenum">
              <a:rPr lang="da-DK" smtClean="0"/>
              <a:t>28</a:t>
            </a:fld>
            <a:endParaRPr lang="da-DK" dirty="0"/>
          </a:p>
        </p:txBody>
      </p:sp>
    </p:spTree>
    <p:extLst>
      <p:ext uri="{BB962C8B-B14F-4D97-AF65-F5344CB8AC3E}">
        <p14:creationId xmlns:p14="http://schemas.microsoft.com/office/powerpoint/2010/main" val="2711789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73E60D-E70A-4EF3-82F8-F5C9BD6B3963}"/>
              </a:ext>
            </a:extLst>
          </p:cNvPr>
          <p:cNvSpPr>
            <a:spLocks noGrp="1"/>
          </p:cNvSpPr>
          <p:nvPr>
            <p:ph type="title"/>
          </p:nvPr>
        </p:nvSpPr>
        <p:spPr/>
        <p:txBody>
          <a:bodyPr/>
          <a:lstStyle/>
          <a:p>
            <a:endParaRPr lang="da-DK" dirty="0"/>
          </a:p>
        </p:txBody>
      </p:sp>
      <p:sp>
        <p:nvSpPr>
          <p:cNvPr id="3" name="Pladsholder til indhold 2">
            <a:extLst>
              <a:ext uri="{FF2B5EF4-FFF2-40B4-BE49-F238E27FC236}">
                <a16:creationId xmlns:a16="http://schemas.microsoft.com/office/drawing/2014/main" id="{EDE06C76-3102-4928-866A-387349ECDB44}"/>
              </a:ext>
            </a:extLst>
          </p:cNvPr>
          <p:cNvSpPr>
            <a:spLocks noGrp="1"/>
          </p:cNvSpPr>
          <p:nvPr>
            <p:ph idx="1"/>
          </p:nvPr>
        </p:nvSpPr>
        <p:spPr/>
        <p:txBody>
          <a:bodyPr/>
          <a:lstStyle/>
          <a:p>
            <a:pPr marL="0" indent="0">
              <a:buNone/>
            </a:pPr>
            <a:r>
              <a:rPr lang="da-DK" b="1" dirty="0" smtClean="0">
                <a:effectLst/>
              </a:rPr>
              <a:t>Domskonklusion:</a:t>
            </a:r>
          </a:p>
          <a:p>
            <a:pPr marL="0" indent="0">
              <a:buNone/>
            </a:pPr>
            <a:r>
              <a:rPr lang="da-DK" dirty="0" smtClean="0">
                <a:effectLst/>
              </a:rPr>
              <a:t>”</a:t>
            </a:r>
            <a:r>
              <a:rPr lang="da-DK" dirty="0">
                <a:effectLst/>
              </a:rPr>
              <a:t>Artikel 1, stk. 1, (…) skal fortolkes således, at en virksomheds overtagelse af en anden virksomheds kunders finansielle instrumenter og andre aktiver, som følge af, at sidstnævnte indstiller </a:t>
            </a:r>
            <a:r>
              <a:rPr lang="da-DK" dirty="0" smtClean="0">
                <a:effectLst/>
              </a:rPr>
              <a:t>virksomheden (…) </a:t>
            </a:r>
            <a:r>
              <a:rPr lang="da-DK" dirty="0">
                <a:effectLst/>
              </a:rPr>
              <a:t>kan udgøre en overførsel af en virksomhed eller en del af en virksomhed, selv om det på den ene side står sidstnævnte virksomheds kunder frit at overdrage forvaltningen af deres værdipapirer på børsen til førstnævnte virksomhed, såfremt det fastslås, at der har fundet en overførsel af kunder sted, hvilket det påhviler den forelæggende ret at efterprøve. I denne forbindelse er selv et meget højt antal faktisk overførte kunder ikke i sig selv afgørende for kvalificeringen som »overførsel</a:t>
            </a:r>
            <a:r>
              <a:rPr lang="da-DK" dirty="0" smtClean="0">
                <a:effectLst/>
              </a:rPr>
              <a:t>« (…).”</a:t>
            </a:r>
            <a:endParaRPr lang="da-DK" dirty="0"/>
          </a:p>
        </p:txBody>
      </p:sp>
      <p:sp>
        <p:nvSpPr>
          <p:cNvPr id="4" name="Pladsholder til dato 3">
            <a:extLst>
              <a:ext uri="{FF2B5EF4-FFF2-40B4-BE49-F238E27FC236}">
                <a16:creationId xmlns:a16="http://schemas.microsoft.com/office/drawing/2014/main" id="{F9F7655F-578D-448E-939F-D3B19364132D}"/>
              </a:ext>
            </a:extLst>
          </p:cNvPr>
          <p:cNvSpPr>
            <a:spLocks noGrp="1"/>
          </p:cNvSpPr>
          <p:nvPr>
            <p:ph type="dt" sz="half" idx="10"/>
          </p:nvPr>
        </p:nvSpPr>
        <p:spPr/>
        <p:txBody>
          <a:bodyPr/>
          <a:lstStyle/>
          <a:p>
            <a:fld id="{3C829339-1C74-4825-ADEB-BCD7E13EFC81}" type="datetime1">
              <a:rPr lang="da-DK" smtClean="0"/>
              <a:t>16-09-2020</a:t>
            </a:fld>
            <a:endParaRPr lang="da-DK" dirty="0"/>
          </a:p>
        </p:txBody>
      </p:sp>
      <p:sp>
        <p:nvSpPr>
          <p:cNvPr id="5" name="Pladsholder til slidenummer 4">
            <a:extLst>
              <a:ext uri="{FF2B5EF4-FFF2-40B4-BE49-F238E27FC236}">
                <a16:creationId xmlns:a16="http://schemas.microsoft.com/office/drawing/2014/main" id="{00DC5C8E-21B9-48C3-91C6-DC5E9E7CC543}"/>
              </a:ext>
            </a:extLst>
          </p:cNvPr>
          <p:cNvSpPr>
            <a:spLocks noGrp="1"/>
          </p:cNvSpPr>
          <p:nvPr>
            <p:ph type="sldNum" sz="quarter" idx="12"/>
          </p:nvPr>
        </p:nvSpPr>
        <p:spPr/>
        <p:txBody>
          <a:bodyPr/>
          <a:lstStyle/>
          <a:p>
            <a:fld id="{091A926C-488A-4E3E-9C21-57CAA120E114}" type="slidenum">
              <a:rPr lang="da-DK" smtClean="0"/>
              <a:t>29</a:t>
            </a:fld>
            <a:endParaRPr lang="da-DK" dirty="0"/>
          </a:p>
        </p:txBody>
      </p:sp>
    </p:spTree>
    <p:extLst>
      <p:ext uri="{BB962C8B-B14F-4D97-AF65-F5344CB8AC3E}">
        <p14:creationId xmlns:p14="http://schemas.microsoft.com/office/powerpoint/2010/main" val="1033911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DE3136-AD30-4AD7-BC27-B6AFA2354426}"/>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94207B72-4133-4600-9375-9AA80E6A6F09}"/>
              </a:ext>
            </a:extLst>
          </p:cNvPr>
          <p:cNvSpPr>
            <a:spLocks noGrp="1"/>
          </p:cNvSpPr>
          <p:nvPr>
            <p:ph idx="1"/>
          </p:nvPr>
        </p:nvSpPr>
        <p:spPr/>
        <p:txBody>
          <a:bodyPr/>
          <a:lstStyle/>
          <a:p>
            <a:pPr marL="0" indent="0">
              <a:buNone/>
            </a:pPr>
            <a:endParaRPr lang="da-DK" dirty="0"/>
          </a:p>
          <a:p>
            <a:pPr marL="0" indent="0">
              <a:buNone/>
            </a:pPr>
            <a:endParaRPr lang="da-DK" dirty="0"/>
          </a:p>
          <a:p>
            <a:pPr marL="0" indent="0" algn="ctr">
              <a:buNone/>
            </a:pPr>
            <a:r>
              <a:rPr lang="da-DK" b="1" dirty="0"/>
              <a:t>Det oprindelige direktiv (77/187)</a:t>
            </a:r>
          </a:p>
          <a:p>
            <a:endParaRPr lang="da-DK" dirty="0"/>
          </a:p>
          <a:p>
            <a:pPr marL="0" indent="0">
              <a:buNone/>
            </a:pPr>
            <a:endParaRPr lang="da-DK" dirty="0"/>
          </a:p>
        </p:txBody>
      </p:sp>
      <p:sp>
        <p:nvSpPr>
          <p:cNvPr id="4" name="Pladsholder til dato 3">
            <a:extLst>
              <a:ext uri="{FF2B5EF4-FFF2-40B4-BE49-F238E27FC236}">
                <a16:creationId xmlns:a16="http://schemas.microsoft.com/office/drawing/2014/main" id="{DC02B1F3-0CD2-448A-A1B3-9767DEEE8F12}"/>
              </a:ext>
            </a:extLst>
          </p:cNvPr>
          <p:cNvSpPr>
            <a:spLocks noGrp="1"/>
          </p:cNvSpPr>
          <p:nvPr>
            <p:ph type="dt" sz="half" idx="10"/>
          </p:nvPr>
        </p:nvSpPr>
        <p:spPr/>
        <p:txBody>
          <a:bodyPr/>
          <a:lstStyle/>
          <a:p>
            <a:fld id="{3C829339-1C74-4825-ADEB-BCD7E13EFC81}" type="datetime1">
              <a:rPr lang="da-DK" smtClean="0"/>
              <a:t>16-09-2020</a:t>
            </a:fld>
            <a:endParaRPr lang="da-DK" dirty="0"/>
          </a:p>
        </p:txBody>
      </p:sp>
      <p:sp>
        <p:nvSpPr>
          <p:cNvPr id="5" name="Pladsholder til slidenummer 4">
            <a:extLst>
              <a:ext uri="{FF2B5EF4-FFF2-40B4-BE49-F238E27FC236}">
                <a16:creationId xmlns:a16="http://schemas.microsoft.com/office/drawing/2014/main" id="{7E7D5FD6-CAE4-4E9F-BC8F-AB850B019541}"/>
              </a:ext>
            </a:extLst>
          </p:cNvPr>
          <p:cNvSpPr>
            <a:spLocks noGrp="1"/>
          </p:cNvSpPr>
          <p:nvPr>
            <p:ph type="sldNum" sz="quarter" idx="12"/>
          </p:nvPr>
        </p:nvSpPr>
        <p:spPr/>
        <p:txBody>
          <a:bodyPr/>
          <a:lstStyle/>
          <a:p>
            <a:fld id="{091A926C-488A-4E3E-9C21-57CAA120E114}" type="slidenum">
              <a:rPr lang="da-DK" smtClean="0"/>
              <a:t>3</a:t>
            </a:fld>
            <a:endParaRPr lang="da-DK" dirty="0"/>
          </a:p>
        </p:txBody>
      </p:sp>
    </p:spTree>
    <p:extLst>
      <p:ext uri="{BB962C8B-B14F-4D97-AF65-F5344CB8AC3E}">
        <p14:creationId xmlns:p14="http://schemas.microsoft.com/office/powerpoint/2010/main" val="4191389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872770-BD60-49E7-A2F8-8C01ADB09258}"/>
              </a:ext>
            </a:extLst>
          </p:cNvPr>
          <p:cNvSpPr>
            <a:spLocks noGrp="1"/>
          </p:cNvSpPr>
          <p:nvPr>
            <p:ph type="title"/>
          </p:nvPr>
        </p:nvSpPr>
        <p:spPr/>
        <p:txBody>
          <a:bodyPr/>
          <a:lstStyle/>
          <a:p>
            <a:r>
              <a:rPr lang="da-DK" dirty="0"/>
              <a:t>Dom af 27. februar 2020 i C-298/18, </a:t>
            </a:r>
            <a:r>
              <a:rPr lang="da-DK" i="1" dirty="0" err="1"/>
              <a:t>Grafe</a:t>
            </a:r>
            <a:r>
              <a:rPr lang="da-DK" i="1" dirty="0"/>
              <a:t> og </a:t>
            </a:r>
            <a:r>
              <a:rPr lang="da-DK" i="1" dirty="0" err="1"/>
              <a:t>Pohle</a:t>
            </a:r>
            <a:endParaRPr lang="da-DK" dirty="0"/>
          </a:p>
        </p:txBody>
      </p:sp>
      <p:sp>
        <p:nvSpPr>
          <p:cNvPr id="3" name="Pladsholder til indhold 2">
            <a:extLst>
              <a:ext uri="{FF2B5EF4-FFF2-40B4-BE49-F238E27FC236}">
                <a16:creationId xmlns:a16="http://schemas.microsoft.com/office/drawing/2014/main" id="{9DBC4F58-07A9-4733-8C62-B7789B789170}"/>
              </a:ext>
            </a:extLst>
          </p:cNvPr>
          <p:cNvSpPr>
            <a:spLocks noGrp="1"/>
          </p:cNvSpPr>
          <p:nvPr>
            <p:ph idx="1"/>
          </p:nvPr>
        </p:nvSpPr>
        <p:spPr/>
        <p:txBody>
          <a:bodyPr/>
          <a:lstStyle/>
          <a:p>
            <a:r>
              <a:rPr lang="da-DK" dirty="0"/>
              <a:t>Et busfirma overtog en række busruter fra et andet busfirma i forbindelse med et offentligt udbud</a:t>
            </a:r>
          </a:p>
          <a:p>
            <a:r>
              <a:rPr lang="da-DK" dirty="0"/>
              <a:t>Det overdragende firma afgav ikke bud, da dens busser ikke levede op til nye krav, men indstillede sine aktiviteter og opsagde alle medarbejdere</a:t>
            </a:r>
          </a:p>
          <a:p>
            <a:r>
              <a:rPr lang="da-DK" dirty="0"/>
              <a:t>Det erhvervende firma overtog ikke busserne, men genansatte hovedparten af medarbejderne</a:t>
            </a:r>
          </a:p>
          <a:p>
            <a:r>
              <a:rPr lang="da-DK" dirty="0"/>
              <a:t>En medarbejder, der havde været ansat siden 1978 i det overdragende firma, blev aflønnet </a:t>
            </a:r>
            <a:r>
              <a:rPr lang="da-DK" dirty="0" smtClean="0"/>
              <a:t>som nyansat på overenskomstens 1</a:t>
            </a:r>
            <a:r>
              <a:rPr lang="da-DK" dirty="0"/>
              <a:t>. </a:t>
            </a:r>
            <a:r>
              <a:rPr lang="da-DK" dirty="0" smtClean="0"/>
              <a:t>løntrin</a:t>
            </a:r>
            <a:endParaRPr lang="da-DK" dirty="0"/>
          </a:p>
          <a:p>
            <a:r>
              <a:rPr lang="da-DK" dirty="0"/>
              <a:t>En (ikke-genansat) medarbejder krævede fratrædelsesgodtgørelse, men det overdragende firma mente, at han var overtaget af det nye firma  </a:t>
            </a:r>
          </a:p>
        </p:txBody>
      </p:sp>
      <p:sp>
        <p:nvSpPr>
          <p:cNvPr id="4" name="Pladsholder til dato 3">
            <a:extLst>
              <a:ext uri="{FF2B5EF4-FFF2-40B4-BE49-F238E27FC236}">
                <a16:creationId xmlns:a16="http://schemas.microsoft.com/office/drawing/2014/main" id="{E23AF3B6-2EE3-42D9-A610-3ADE319C56A7}"/>
              </a:ext>
            </a:extLst>
          </p:cNvPr>
          <p:cNvSpPr>
            <a:spLocks noGrp="1"/>
          </p:cNvSpPr>
          <p:nvPr>
            <p:ph type="dt" sz="half" idx="10"/>
          </p:nvPr>
        </p:nvSpPr>
        <p:spPr/>
        <p:txBody>
          <a:bodyPr/>
          <a:lstStyle/>
          <a:p>
            <a:fld id="{3C829339-1C74-4825-ADEB-BCD7E13EFC81}" type="datetime1">
              <a:rPr lang="da-DK" smtClean="0"/>
              <a:t>16-09-2020</a:t>
            </a:fld>
            <a:endParaRPr lang="da-DK" dirty="0"/>
          </a:p>
        </p:txBody>
      </p:sp>
      <p:sp>
        <p:nvSpPr>
          <p:cNvPr id="5" name="Pladsholder til slidenummer 4">
            <a:extLst>
              <a:ext uri="{FF2B5EF4-FFF2-40B4-BE49-F238E27FC236}">
                <a16:creationId xmlns:a16="http://schemas.microsoft.com/office/drawing/2014/main" id="{1335C025-A9B8-4F35-B4DD-4BB583FF9D03}"/>
              </a:ext>
            </a:extLst>
          </p:cNvPr>
          <p:cNvSpPr>
            <a:spLocks noGrp="1"/>
          </p:cNvSpPr>
          <p:nvPr>
            <p:ph type="sldNum" sz="quarter" idx="12"/>
          </p:nvPr>
        </p:nvSpPr>
        <p:spPr/>
        <p:txBody>
          <a:bodyPr/>
          <a:lstStyle/>
          <a:p>
            <a:fld id="{091A926C-488A-4E3E-9C21-57CAA120E114}" type="slidenum">
              <a:rPr lang="da-DK" smtClean="0"/>
              <a:t>30</a:t>
            </a:fld>
            <a:endParaRPr lang="da-DK" dirty="0"/>
          </a:p>
        </p:txBody>
      </p:sp>
    </p:spTree>
    <p:extLst>
      <p:ext uri="{BB962C8B-B14F-4D97-AF65-F5344CB8AC3E}">
        <p14:creationId xmlns:p14="http://schemas.microsoft.com/office/powerpoint/2010/main" val="1632209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25DD6F-DBD1-4F17-9CB0-83B7F689E3BD}"/>
              </a:ext>
            </a:extLst>
          </p:cNvPr>
          <p:cNvSpPr>
            <a:spLocks noGrp="1"/>
          </p:cNvSpPr>
          <p:nvPr>
            <p:ph type="title"/>
          </p:nvPr>
        </p:nvSpPr>
        <p:spPr/>
        <p:txBody>
          <a:bodyPr/>
          <a:lstStyle/>
          <a:p>
            <a:endParaRPr lang="da-DK" i="1" dirty="0"/>
          </a:p>
        </p:txBody>
      </p:sp>
      <p:sp>
        <p:nvSpPr>
          <p:cNvPr id="3" name="Pladsholder til indhold 2">
            <a:extLst>
              <a:ext uri="{FF2B5EF4-FFF2-40B4-BE49-F238E27FC236}">
                <a16:creationId xmlns:a16="http://schemas.microsoft.com/office/drawing/2014/main" id="{D9423784-D228-4058-98D2-49F9F94B3292}"/>
              </a:ext>
            </a:extLst>
          </p:cNvPr>
          <p:cNvSpPr>
            <a:spLocks noGrp="1"/>
          </p:cNvSpPr>
          <p:nvPr>
            <p:ph idx="1"/>
          </p:nvPr>
        </p:nvSpPr>
        <p:spPr/>
        <p:txBody>
          <a:bodyPr/>
          <a:lstStyle/>
          <a:p>
            <a:pPr marL="0" indent="0">
              <a:buNone/>
            </a:pPr>
            <a:r>
              <a:rPr lang="da-DK" dirty="0"/>
              <a:t>”35. </a:t>
            </a:r>
            <a:r>
              <a:rPr lang="da-DK" dirty="0">
                <a:effectLst/>
              </a:rPr>
              <a:t>I den forbindelse er den manglende overførsel af driftsmidler som følge af retlige, miljømæssige eller tekniske begrænsninger ikke nødvendigvis til hinder for, at den pågældende overtagelse af aktiviteten kvalificeres som ”overførsel af virksomhed” som omhandlet i artikel 1, stk. 1, i direktiv 2001/23.”</a:t>
            </a:r>
            <a:endParaRPr lang="da-DK" dirty="0"/>
          </a:p>
        </p:txBody>
      </p:sp>
      <p:sp>
        <p:nvSpPr>
          <p:cNvPr id="4" name="Pladsholder til dato 3">
            <a:extLst>
              <a:ext uri="{FF2B5EF4-FFF2-40B4-BE49-F238E27FC236}">
                <a16:creationId xmlns:a16="http://schemas.microsoft.com/office/drawing/2014/main" id="{9AD06424-30B1-4403-82D0-32AEEC126DC3}"/>
              </a:ext>
            </a:extLst>
          </p:cNvPr>
          <p:cNvSpPr>
            <a:spLocks noGrp="1"/>
          </p:cNvSpPr>
          <p:nvPr>
            <p:ph type="dt" sz="half" idx="10"/>
          </p:nvPr>
        </p:nvSpPr>
        <p:spPr/>
        <p:txBody>
          <a:bodyPr/>
          <a:lstStyle/>
          <a:p>
            <a:fld id="{3C829339-1C74-4825-ADEB-BCD7E13EFC81}" type="datetime1">
              <a:rPr lang="da-DK" smtClean="0"/>
              <a:t>16-09-2020</a:t>
            </a:fld>
            <a:endParaRPr lang="da-DK" dirty="0"/>
          </a:p>
        </p:txBody>
      </p:sp>
      <p:sp>
        <p:nvSpPr>
          <p:cNvPr id="5" name="Pladsholder til slidenummer 4">
            <a:extLst>
              <a:ext uri="{FF2B5EF4-FFF2-40B4-BE49-F238E27FC236}">
                <a16:creationId xmlns:a16="http://schemas.microsoft.com/office/drawing/2014/main" id="{8EE1A830-0D08-4912-A05D-2B1450C2B6D8}"/>
              </a:ext>
            </a:extLst>
          </p:cNvPr>
          <p:cNvSpPr>
            <a:spLocks noGrp="1"/>
          </p:cNvSpPr>
          <p:nvPr>
            <p:ph type="sldNum" sz="quarter" idx="12"/>
          </p:nvPr>
        </p:nvSpPr>
        <p:spPr/>
        <p:txBody>
          <a:bodyPr/>
          <a:lstStyle/>
          <a:p>
            <a:fld id="{091A926C-488A-4E3E-9C21-57CAA120E114}" type="slidenum">
              <a:rPr lang="da-DK" smtClean="0"/>
              <a:t>31</a:t>
            </a:fld>
            <a:endParaRPr lang="da-DK" dirty="0"/>
          </a:p>
        </p:txBody>
      </p:sp>
    </p:spTree>
    <p:extLst>
      <p:ext uri="{BB962C8B-B14F-4D97-AF65-F5344CB8AC3E}">
        <p14:creationId xmlns:p14="http://schemas.microsoft.com/office/powerpoint/2010/main" val="29766669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0FF379-6939-4B26-8C73-B7A5030A8811}"/>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327453C1-BC61-4E0A-B519-727FE488DBD5}"/>
              </a:ext>
            </a:extLst>
          </p:cNvPr>
          <p:cNvSpPr>
            <a:spLocks noGrp="1"/>
          </p:cNvSpPr>
          <p:nvPr>
            <p:ph idx="1"/>
          </p:nvPr>
        </p:nvSpPr>
        <p:spPr/>
        <p:txBody>
          <a:bodyPr/>
          <a:lstStyle/>
          <a:p>
            <a:pPr marL="0" indent="0">
              <a:buNone/>
            </a:pPr>
            <a:r>
              <a:rPr lang="da-DK" dirty="0"/>
              <a:t>”41. </a:t>
            </a:r>
            <a:r>
              <a:rPr lang="da-DK" dirty="0">
                <a:effectLst/>
              </a:rPr>
              <a:t>Henset til samtlige ovenstående betragtninger skal de forelagte spørgsmål besvares med (…) at den omstændighed, at en økonomisk enhed (…) ikke overtager de driftsmidler, som var ejet af den økonomiske enhed, der tidligere udøvede denne aktivitet, som følge af de retlige, miljømæssige og tekniske begrænsninger, som den ordregivende myndighed kræver, ikke nødvendigvis er til hinder for, at denne overtagelse af aktivitet kvalificeres som en overførsel af virksomhed, når andre faktiske omstændigheder, såsom overtagelse af størstedelen af arbejdsstyrken og videreførelsen af den nævnte aktivitet uden afbrydelse, gør det muligt at fastslå, at den pågældende økonomiske enhed har bevaret sin identitet, hvilket det tilkommer den forelæggende ret at vurdere.”</a:t>
            </a:r>
          </a:p>
          <a:p>
            <a:pPr marL="0" indent="0">
              <a:buNone/>
            </a:pPr>
            <a:endParaRPr lang="da-DK" dirty="0"/>
          </a:p>
        </p:txBody>
      </p:sp>
      <p:sp>
        <p:nvSpPr>
          <p:cNvPr id="4" name="Pladsholder til dato 3">
            <a:extLst>
              <a:ext uri="{FF2B5EF4-FFF2-40B4-BE49-F238E27FC236}">
                <a16:creationId xmlns:a16="http://schemas.microsoft.com/office/drawing/2014/main" id="{9FEF5CA1-42F0-4489-962C-1B81FE51799F}"/>
              </a:ext>
            </a:extLst>
          </p:cNvPr>
          <p:cNvSpPr>
            <a:spLocks noGrp="1"/>
          </p:cNvSpPr>
          <p:nvPr>
            <p:ph type="dt" sz="half" idx="10"/>
          </p:nvPr>
        </p:nvSpPr>
        <p:spPr/>
        <p:txBody>
          <a:bodyPr/>
          <a:lstStyle/>
          <a:p>
            <a:fld id="{3C829339-1C74-4825-ADEB-BCD7E13EFC81}" type="datetime1">
              <a:rPr lang="da-DK" smtClean="0"/>
              <a:t>16-09-2020</a:t>
            </a:fld>
            <a:endParaRPr lang="da-DK" dirty="0"/>
          </a:p>
        </p:txBody>
      </p:sp>
      <p:sp>
        <p:nvSpPr>
          <p:cNvPr id="5" name="Pladsholder til slidenummer 4">
            <a:extLst>
              <a:ext uri="{FF2B5EF4-FFF2-40B4-BE49-F238E27FC236}">
                <a16:creationId xmlns:a16="http://schemas.microsoft.com/office/drawing/2014/main" id="{E8872174-5866-4E25-BA5B-1F7F5735370B}"/>
              </a:ext>
            </a:extLst>
          </p:cNvPr>
          <p:cNvSpPr>
            <a:spLocks noGrp="1"/>
          </p:cNvSpPr>
          <p:nvPr>
            <p:ph type="sldNum" sz="quarter" idx="12"/>
          </p:nvPr>
        </p:nvSpPr>
        <p:spPr/>
        <p:txBody>
          <a:bodyPr/>
          <a:lstStyle/>
          <a:p>
            <a:fld id="{091A926C-488A-4E3E-9C21-57CAA120E114}" type="slidenum">
              <a:rPr lang="da-DK" smtClean="0"/>
              <a:t>32</a:t>
            </a:fld>
            <a:endParaRPr lang="da-DK" dirty="0"/>
          </a:p>
        </p:txBody>
      </p:sp>
    </p:spTree>
    <p:extLst>
      <p:ext uri="{BB962C8B-B14F-4D97-AF65-F5344CB8AC3E}">
        <p14:creationId xmlns:p14="http://schemas.microsoft.com/office/powerpoint/2010/main" val="4050901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0EDD66-10DC-4ACD-A47F-EF2ECB27AFC2}"/>
              </a:ext>
            </a:extLst>
          </p:cNvPr>
          <p:cNvSpPr>
            <a:spLocks noGrp="1"/>
          </p:cNvSpPr>
          <p:nvPr>
            <p:ph type="title"/>
          </p:nvPr>
        </p:nvSpPr>
        <p:spPr/>
        <p:txBody>
          <a:bodyPr/>
          <a:lstStyle/>
          <a:p>
            <a:r>
              <a:rPr lang="da-DK" dirty="0"/>
              <a:t>Generaladvokat </a:t>
            </a:r>
            <a:r>
              <a:rPr lang="da-DK" dirty="0" err="1"/>
              <a:t>Sharpstons</a:t>
            </a:r>
            <a:r>
              <a:rPr lang="da-DK" dirty="0"/>
              <a:t> forslag i C-298/18</a:t>
            </a:r>
          </a:p>
        </p:txBody>
      </p:sp>
      <p:sp>
        <p:nvSpPr>
          <p:cNvPr id="3" name="Pladsholder til indhold 2">
            <a:extLst>
              <a:ext uri="{FF2B5EF4-FFF2-40B4-BE49-F238E27FC236}">
                <a16:creationId xmlns:a16="http://schemas.microsoft.com/office/drawing/2014/main" id="{3E3C89C1-02CC-4353-A5EF-270883E32961}"/>
              </a:ext>
            </a:extLst>
          </p:cNvPr>
          <p:cNvSpPr>
            <a:spLocks noGrp="1"/>
          </p:cNvSpPr>
          <p:nvPr>
            <p:ph idx="1"/>
          </p:nvPr>
        </p:nvSpPr>
        <p:spPr/>
        <p:txBody>
          <a:bodyPr/>
          <a:lstStyle/>
          <a:p>
            <a:pPr marL="0" indent="0">
              <a:buNone/>
            </a:pPr>
            <a:r>
              <a:rPr lang="da-DK" dirty="0"/>
              <a:t>Om ”</a:t>
            </a:r>
            <a:r>
              <a:rPr lang="da-DK" dirty="0" err="1"/>
              <a:t>Spijkers</a:t>
            </a:r>
            <a:r>
              <a:rPr lang="da-DK" dirty="0"/>
              <a:t>-kriterierne”:</a:t>
            </a:r>
          </a:p>
          <a:p>
            <a:pPr marL="0" indent="0">
              <a:buNone/>
            </a:pPr>
            <a:endParaRPr lang="da-DK" dirty="0"/>
          </a:p>
          <a:p>
            <a:pPr marL="0" indent="0">
              <a:buNone/>
            </a:pPr>
            <a:r>
              <a:rPr lang="da-DK" dirty="0"/>
              <a:t>”31. </a:t>
            </a:r>
            <a:r>
              <a:rPr lang="da-DK" dirty="0">
                <a:effectLst/>
              </a:rPr>
              <a:t> Vanskeligheden ligger her i at afgøre, hvordan disse kriterier skal anvendes, navnlig ved vurderingen af, hvilken vægt de forskellige faktorer i vurderingen skal tillægges. Det forekommer mig, at det ikke blot er et spørgsmål om, hvorvidt personalet </a:t>
            </a:r>
            <a:r>
              <a:rPr lang="da-DK" i="1" dirty="0">
                <a:effectLst/>
              </a:rPr>
              <a:t>eller</a:t>
            </a:r>
            <a:r>
              <a:rPr lang="da-DK" dirty="0">
                <a:effectLst/>
              </a:rPr>
              <a:t> de materielle driftsmidler (busserne) blev overført til den nye operatør. </a:t>
            </a:r>
            <a:r>
              <a:rPr lang="da-DK" b="1" dirty="0">
                <a:effectLst/>
              </a:rPr>
              <a:t>Udgangspunktet for enhver vurdering bør snarere være formålet med direktiv 2001/23, som er at beskytte arbejdstagerne i tilfælde af en ny arbejdsgiver</a:t>
            </a:r>
            <a:r>
              <a:rPr lang="da-DK" dirty="0">
                <a:effectLst/>
              </a:rPr>
              <a:t>, især for at varetage deres rettigheder. (…)”</a:t>
            </a:r>
            <a:endParaRPr lang="da-DK" dirty="0"/>
          </a:p>
        </p:txBody>
      </p:sp>
      <p:sp>
        <p:nvSpPr>
          <p:cNvPr id="4" name="Pladsholder til dato 3">
            <a:extLst>
              <a:ext uri="{FF2B5EF4-FFF2-40B4-BE49-F238E27FC236}">
                <a16:creationId xmlns:a16="http://schemas.microsoft.com/office/drawing/2014/main" id="{0A8AD515-7425-4F84-8E9A-C50FE89694D4}"/>
              </a:ext>
            </a:extLst>
          </p:cNvPr>
          <p:cNvSpPr>
            <a:spLocks noGrp="1"/>
          </p:cNvSpPr>
          <p:nvPr>
            <p:ph type="dt" sz="half" idx="10"/>
          </p:nvPr>
        </p:nvSpPr>
        <p:spPr/>
        <p:txBody>
          <a:bodyPr/>
          <a:lstStyle/>
          <a:p>
            <a:fld id="{3C829339-1C74-4825-ADEB-BCD7E13EFC81}" type="datetime1">
              <a:rPr lang="da-DK" smtClean="0"/>
              <a:t>16-09-2020</a:t>
            </a:fld>
            <a:endParaRPr lang="da-DK" dirty="0"/>
          </a:p>
        </p:txBody>
      </p:sp>
      <p:sp>
        <p:nvSpPr>
          <p:cNvPr id="5" name="Pladsholder til slidenummer 4">
            <a:extLst>
              <a:ext uri="{FF2B5EF4-FFF2-40B4-BE49-F238E27FC236}">
                <a16:creationId xmlns:a16="http://schemas.microsoft.com/office/drawing/2014/main" id="{1BB1AFA7-70E7-4717-BE4F-206998DF1E76}"/>
              </a:ext>
            </a:extLst>
          </p:cNvPr>
          <p:cNvSpPr>
            <a:spLocks noGrp="1"/>
          </p:cNvSpPr>
          <p:nvPr>
            <p:ph type="sldNum" sz="quarter" idx="12"/>
          </p:nvPr>
        </p:nvSpPr>
        <p:spPr/>
        <p:txBody>
          <a:bodyPr/>
          <a:lstStyle/>
          <a:p>
            <a:fld id="{091A926C-488A-4E3E-9C21-57CAA120E114}" type="slidenum">
              <a:rPr lang="da-DK" smtClean="0"/>
              <a:t>33</a:t>
            </a:fld>
            <a:endParaRPr lang="da-DK" dirty="0"/>
          </a:p>
        </p:txBody>
      </p:sp>
    </p:spTree>
    <p:extLst>
      <p:ext uri="{BB962C8B-B14F-4D97-AF65-F5344CB8AC3E}">
        <p14:creationId xmlns:p14="http://schemas.microsoft.com/office/powerpoint/2010/main" val="2882107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69F2FF-665D-4286-AD0F-FE9FD9E0F80C}"/>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7B3BFA15-B3B3-45CB-90EB-86EAC840B40E}"/>
              </a:ext>
            </a:extLst>
          </p:cNvPr>
          <p:cNvSpPr>
            <a:spLocks noGrp="1"/>
          </p:cNvSpPr>
          <p:nvPr>
            <p:ph idx="1"/>
          </p:nvPr>
        </p:nvSpPr>
        <p:spPr/>
        <p:txBody>
          <a:bodyPr/>
          <a:lstStyle/>
          <a:p>
            <a:pPr marL="0" indent="0">
              <a:buNone/>
            </a:pPr>
            <a:r>
              <a:rPr lang="da-DK" dirty="0"/>
              <a:t>Om </a:t>
            </a:r>
            <a:r>
              <a:rPr lang="da-DK" dirty="0" err="1"/>
              <a:t>Liikenne</a:t>
            </a:r>
            <a:r>
              <a:rPr lang="da-DK" dirty="0"/>
              <a:t>-dommens betydning:</a:t>
            </a:r>
          </a:p>
          <a:p>
            <a:pPr marL="0" indent="0">
              <a:buNone/>
            </a:pPr>
            <a:endParaRPr lang="da-DK" dirty="0"/>
          </a:p>
          <a:p>
            <a:pPr marL="0" indent="0">
              <a:buNone/>
            </a:pPr>
            <a:r>
              <a:rPr lang="da-DK" dirty="0"/>
              <a:t>”53. </a:t>
            </a:r>
            <a:r>
              <a:rPr lang="da-DK" dirty="0">
                <a:effectLst/>
              </a:rPr>
              <a:t>Efter min </a:t>
            </a:r>
            <a:r>
              <a:rPr lang="da-DK" dirty="0" smtClean="0">
                <a:effectLst/>
              </a:rPr>
              <a:t>opfattelse </a:t>
            </a:r>
            <a:r>
              <a:rPr lang="da-DK" b="1" dirty="0" smtClean="0"/>
              <a:t>åbenlyst </a:t>
            </a:r>
            <a:r>
              <a:rPr lang="da-DK" b="1" dirty="0"/>
              <a:t>meget anderledes på afgørende punkter </a:t>
            </a:r>
            <a:r>
              <a:rPr lang="da-DK" dirty="0" smtClean="0">
                <a:effectLst/>
              </a:rPr>
              <a:t>e </a:t>
            </a:r>
            <a:r>
              <a:rPr lang="da-DK" dirty="0">
                <a:effectLst/>
              </a:rPr>
              <a:t>er omstændighederne i denne sag </a:t>
            </a:r>
            <a:r>
              <a:rPr lang="da-DK" dirty="0" smtClean="0">
                <a:effectLst/>
              </a:rPr>
              <a:t>end </a:t>
            </a:r>
            <a:r>
              <a:rPr lang="da-DK" dirty="0">
                <a:effectLst/>
              </a:rPr>
              <a:t>dem, der gav anledning til afgørelsen i </a:t>
            </a:r>
            <a:r>
              <a:rPr lang="da-DK" dirty="0" err="1">
                <a:effectLst/>
              </a:rPr>
              <a:t>Liikenne</a:t>
            </a:r>
            <a:r>
              <a:rPr lang="da-DK" dirty="0">
                <a:effectLst/>
              </a:rPr>
              <a:t>-sagen.</a:t>
            </a:r>
          </a:p>
          <a:p>
            <a:pPr marL="0" indent="0">
              <a:buNone/>
            </a:pPr>
            <a:endParaRPr lang="da-DK" dirty="0">
              <a:effectLst/>
            </a:endParaRPr>
          </a:p>
          <a:p>
            <a:pPr marL="0" indent="0">
              <a:buNone/>
            </a:pPr>
            <a:r>
              <a:rPr lang="da-DK" dirty="0">
                <a:effectLst/>
              </a:rPr>
              <a:t>54. Det er naturligvis umuligt at varetage busdrift uden at have busser og chauffører til at køre dem. Når det er sagt, er der intet i de faktiske omstændigheder i </a:t>
            </a:r>
            <a:r>
              <a:rPr lang="da-DK" dirty="0" err="1">
                <a:effectLst/>
              </a:rPr>
              <a:t>Liikenne</a:t>
            </a:r>
            <a:r>
              <a:rPr lang="da-DK" dirty="0">
                <a:effectLst/>
              </a:rPr>
              <a:t>-sagen (…) der antyder, at den nye operatørs beslutning om ikke at overtage den gamle operatørs busflåde var dikteret af retlige, tekniske eller miljømæssige grunde. (…)”</a:t>
            </a:r>
          </a:p>
          <a:p>
            <a:pPr marL="0" indent="0">
              <a:buNone/>
            </a:pPr>
            <a:endParaRPr lang="da-DK" dirty="0"/>
          </a:p>
        </p:txBody>
      </p:sp>
      <p:sp>
        <p:nvSpPr>
          <p:cNvPr id="4" name="Pladsholder til dato 3">
            <a:extLst>
              <a:ext uri="{FF2B5EF4-FFF2-40B4-BE49-F238E27FC236}">
                <a16:creationId xmlns:a16="http://schemas.microsoft.com/office/drawing/2014/main" id="{1447E801-755A-4BA4-AFB6-1BF9334021B4}"/>
              </a:ext>
            </a:extLst>
          </p:cNvPr>
          <p:cNvSpPr>
            <a:spLocks noGrp="1"/>
          </p:cNvSpPr>
          <p:nvPr>
            <p:ph type="dt" sz="half" idx="10"/>
          </p:nvPr>
        </p:nvSpPr>
        <p:spPr/>
        <p:txBody>
          <a:bodyPr/>
          <a:lstStyle/>
          <a:p>
            <a:fld id="{3C829339-1C74-4825-ADEB-BCD7E13EFC81}" type="datetime1">
              <a:rPr lang="da-DK" smtClean="0"/>
              <a:t>16-09-2020</a:t>
            </a:fld>
            <a:endParaRPr lang="da-DK" dirty="0"/>
          </a:p>
        </p:txBody>
      </p:sp>
      <p:sp>
        <p:nvSpPr>
          <p:cNvPr id="5" name="Pladsholder til slidenummer 4">
            <a:extLst>
              <a:ext uri="{FF2B5EF4-FFF2-40B4-BE49-F238E27FC236}">
                <a16:creationId xmlns:a16="http://schemas.microsoft.com/office/drawing/2014/main" id="{04D8C5C6-2402-42E9-A8EA-35B43D3A11B0}"/>
              </a:ext>
            </a:extLst>
          </p:cNvPr>
          <p:cNvSpPr>
            <a:spLocks noGrp="1"/>
          </p:cNvSpPr>
          <p:nvPr>
            <p:ph type="sldNum" sz="quarter" idx="12"/>
          </p:nvPr>
        </p:nvSpPr>
        <p:spPr/>
        <p:txBody>
          <a:bodyPr/>
          <a:lstStyle/>
          <a:p>
            <a:fld id="{091A926C-488A-4E3E-9C21-57CAA120E114}" type="slidenum">
              <a:rPr lang="da-DK" smtClean="0"/>
              <a:t>34</a:t>
            </a:fld>
            <a:endParaRPr lang="da-DK" dirty="0"/>
          </a:p>
        </p:txBody>
      </p:sp>
    </p:spTree>
    <p:extLst>
      <p:ext uri="{BB962C8B-B14F-4D97-AF65-F5344CB8AC3E}">
        <p14:creationId xmlns:p14="http://schemas.microsoft.com/office/powerpoint/2010/main" val="3706751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7ABDF-9250-4874-941B-9C8EA0C2D907}"/>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058FA43D-673C-4571-8627-C9C9CA405218}"/>
              </a:ext>
            </a:extLst>
          </p:cNvPr>
          <p:cNvSpPr>
            <a:spLocks noGrp="1"/>
          </p:cNvSpPr>
          <p:nvPr>
            <p:ph idx="1"/>
          </p:nvPr>
        </p:nvSpPr>
        <p:spPr/>
        <p:txBody>
          <a:bodyPr/>
          <a:lstStyle/>
          <a:p>
            <a:pPr marL="0" indent="0">
              <a:buNone/>
            </a:pPr>
            <a:r>
              <a:rPr lang="da-DK" dirty="0"/>
              <a:t>”58. </a:t>
            </a:r>
            <a:r>
              <a:rPr lang="da-DK" dirty="0">
                <a:effectLst/>
              </a:rPr>
              <a:t> Jeg tilføjer, at en bedømmelse, som udelukkende er fokuseret på, at der ikke blev overført sådanne materielle driftsmidler, </a:t>
            </a:r>
            <a:r>
              <a:rPr lang="da-DK" b="1" dirty="0">
                <a:effectLst/>
              </a:rPr>
              <a:t>kan underminere hovedformålet med direktiv 2001/23</a:t>
            </a:r>
            <a:r>
              <a:rPr lang="da-DK" dirty="0">
                <a:effectLst/>
              </a:rPr>
              <a:t>. Det vil være </a:t>
            </a:r>
            <a:r>
              <a:rPr lang="da-DK" b="1" dirty="0">
                <a:effectLst/>
              </a:rPr>
              <a:t>alt for let for den nye operatør at strukturere transaktionen på en sådan måde, at den ikke er omfattet af direktivet</a:t>
            </a:r>
            <a:r>
              <a:rPr lang="da-DK" dirty="0">
                <a:effectLst/>
              </a:rPr>
              <a:t>, ved at undlade at overtage de materielle driftsmidler (det forekommer endog sandsynligt, at denne vil gøre netop dette). Som følge heraf ville den nye operatør så være i stand til at undgå de forpligtelser, som denne ellers ville pådrage sig over for den gamle operatørs arbejdstagere. </a:t>
            </a:r>
            <a:r>
              <a:rPr lang="da-DK" b="1" dirty="0">
                <a:effectLst/>
              </a:rPr>
              <a:t>Det er åbenbart, at dette ikke kan være rigtigt</a:t>
            </a:r>
            <a:r>
              <a:rPr lang="da-DK" dirty="0">
                <a:effectLst/>
              </a:rPr>
              <a:t>.”</a:t>
            </a:r>
            <a:endParaRPr lang="da-DK" dirty="0"/>
          </a:p>
        </p:txBody>
      </p:sp>
      <p:sp>
        <p:nvSpPr>
          <p:cNvPr id="4" name="Pladsholder til dato 3">
            <a:extLst>
              <a:ext uri="{FF2B5EF4-FFF2-40B4-BE49-F238E27FC236}">
                <a16:creationId xmlns:a16="http://schemas.microsoft.com/office/drawing/2014/main" id="{1B42C76B-FDCC-40D8-AD95-9CD3BA0A3AFA}"/>
              </a:ext>
            </a:extLst>
          </p:cNvPr>
          <p:cNvSpPr>
            <a:spLocks noGrp="1"/>
          </p:cNvSpPr>
          <p:nvPr>
            <p:ph type="dt" sz="half" idx="10"/>
          </p:nvPr>
        </p:nvSpPr>
        <p:spPr/>
        <p:txBody>
          <a:bodyPr/>
          <a:lstStyle/>
          <a:p>
            <a:fld id="{3C829339-1C74-4825-ADEB-BCD7E13EFC81}" type="datetime1">
              <a:rPr lang="da-DK" smtClean="0"/>
              <a:t>16-09-2020</a:t>
            </a:fld>
            <a:endParaRPr lang="da-DK" dirty="0"/>
          </a:p>
        </p:txBody>
      </p:sp>
      <p:sp>
        <p:nvSpPr>
          <p:cNvPr id="5" name="Pladsholder til slidenummer 4">
            <a:extLst>
              <a:ext uri="{FF2B5EF4-FFF2-40B4-BE49-F238E27FC236}">
                <a16:creationId xmlns:a16="http://schemas.microsoft.com/office/drawing/2014/main" id="{FAAA2463-334E-47C5-A0E0-0338F520E9FA}"/>
              </a:ext>
            </a:extLst>
          </p:cNvPr>
          <p:cNvSpPr>
            <a:spLocks noGrp="1"/>
          </p:cNvSpPr>
          <p:nvPr>
            <p:ph type="sldNum" sz="quarter" idx="12"/>
          </p:nvPr>
        </p:nvSpPr>
        <p:spPr/>
        <p:txBody>
          <a:bodyPr/>
          <a:lstStyle/>
          <a:p>
            <a:fld id="{091A926C-488A-4E3E-9C21-57CAA120E114}" type="slidenum">
              <a:rPr lang="da-DK" smtClean="0"/>
              <a:t>35</a:t>
            </a:fld>
            <a:endParaRPr lang="da-DK" dirty="0"/>
          </a:p>
        </p:txBody>
      </p:sp>
    </p:spTree>
    <p:extLst>
      <p:ext uri="{BB962C8B-B14F-4D97-AF65-F5344CB8AC3E}">
        <p14:creationId xmlns:p14="http://schemas.microsoft.com/office/powerpoint/2010/main" val="28641651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Hvad betyder de nye domme?</a:t>
            </a:r>
            <a:endParaRPr lang="en-US" dirty="0"/>
          </a:p>
        </p:txBody>
      </p:sp>
      <p:sp>
        <p:nvSpPr>
          <p:cNvPr id="3" name="Content Placeholder 2"/>
          <p:cNvSpPr>
            <a:spLocks noGrp="1"/>
          </p:cNvSpPr>
          <p:nvPr>
            <p:ph idx="1"/>
          </p:nvPr>
        </p:nvSpPr>
        <p:spPr/>
        <p:txBody>
          <a:bodyPr/>
          <a:lstStyle/>
          <a:p>
            <a:r>
              <a:rPr lang="da-DK" dirty="0" smtClean="0"/>
              <a:t>Er </a:t>
            </a:r>
            <a:r>
              <a:rPr lang="da-DK" i="1" dirty="0" err="1" smtClean="0"/>
              <a:t>Dodič</a:t>
            </a:r>
            <a:r>
              <a:rPr lang="da-DK" dirty="0" smtClean="0"/>
              <a:t> blot et eksempel på, at der altid må foretages en branchespecifik vurdering (her med afgørende vægt på immaterielle aktiver)?</a:t>
            </a:r>
          </a:p>
          <a:p>
            <a:pPr marL="0" indent="0">
              <a:buNone/>
            </a:pPr>
            <a:r>
              <a:rPr lang="da-DK" dirty="0"/>
              <a:t> </a:t>
            </a:r>
            <a:r>
              <a:rPr lang="da-DK" dirty="0" smtClean="0"/>
              <a:t>  </a:t>
            </a:r>
          </a:p>
          <a:p>
            <a:r>
              <a:rPr lang="da-DK" dirty="0" smtClean="0"/>
              <a:t>Er </a:t>
            </a:r>
            <a:r>
              <a:rPr lang="da-DK" i="1" dirty="0" err="1" smtClean="0"/>
              <a:t>Grafe</a:t>
            </a:r>
            <a:r>
              <a:rPr lang="da-DK" i="1" dirty="0" smtClean="0"/>
              <a:t> </a:t>
            </a:r>
            <a:r>
              <a:rPr lang="da-DK" i="1" dirty="0"/>
              <a:t>og </a:t>
            </a:r>
            <a:r>
              <a:rPr lang="da-DK" i="1" dirty="0" err="1" smtClean="0"/>
              <a:t>Pohle</a:t>
            </a:r>
            <a:r>
              <a:rPr lang="da-DK" dirty="0" smtClean="0"/>
              <a:t> blot et eksempel på en snæver konkret begrundet undtagelse fra det generelle undtagelse?</a:t>
            </a:r>
          </a:p>
          <a:p>
            <a:endParaRPr lang="da-DK" dirty="0"/>
          </a:p>
          <a:p>
            <a:r>
              <a:rPr lang="da-DK" dirty="0" smtClean="0"/>
              <a:t>Eller er der med dommene mere generelt lagt op til en mere formålsorienteret vurdering med en (måske) lavere tærskel for, hvad der kan udgøre en virksomhedsoverdragelse?</a:t>
            </a:r>
          </a:p>
          <a:p>
            <a:endParaRPr lang="da-DK" dirty="0"/>
          </a:p>
          <a:p>
            <a:endParaRPr lang="en-US" dirty="0"/>
          </a:p>
        </p:txBody>
      </p:sp>
      <p:sp>
        <p:nvSpPr>
          <p:cNvPr id="4" name="Date Placeholder 3"/>
          <p:cNvSpPr>
            <a:spLocks noGrp="1"/>
          </p:cNvSpPr>
          <p:nvPr>
            <p:ph type="dt" sz="half" idx="10"/>
          </p:nvPr>
        </p:nvSpPr>
        <p:spPr/>
        <p:txBody>
          <a:bodyPr/>
          <a:lstStyle/>
          <a:p>
            <a:fld id="{3C829339-1C74-4825-ADEB-BCD7E13EFC81}" type="datetime1">
              <a:rPr lang="da-DK" smtClean="0"/>
              <a:t>16-09-2020</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36</a:t>
            </a:fld>
            <a:endParaRPr lang="da-DK" dirty="0"/>
          </a:p>
        </p:txBody>
      </p:sp>
    </p:spTree>
    <p:extLst>
      <p:ext uri="{BB962C8B-B14F-4D97-AF65-F5344CB8AC3E}">
        <p14:creationId xmlns:p14="http://schemas.microsoft.com/office/powerpoint/2010/main" val="42925588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DE3136-AD30-4AD7-BC27-B6AFA2354426}"/>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94207B72-4133-4600-9375-9AA80E6A6F09}"/>
              </a:ext>
            </a:extLst>
          </p:cNvPr>
          <p:cNvSpPr>
            <a:spLocks noGrp="1"/>
          </p:cNvSpPr>
          <p:nvPr>
            <p:ph idx="1"/>
          </p:nvPr>
        </p:nvSpPr>
        <p:spPr/>
        <p:txBody>
          <a:bodyPr/>
          <a:lstStyle/>
          <a:p>
            <a:pPr marL="0" indent="0">
              <a:buNone/>
            </a:pPr>
            <a:endParaRPr lang="da-DK" dirty="0"/>
          </a:p>
          <a:p>
            <a:pPr marL="0" indent="0">
              <a:buNone/>
            </a:pPr>
            <a:endParaRPr lang="da-DK" dirty="0"/>
          </a:p>
          <a:p>
            <a:pPr marL="0" indent="0" algn="ctr">
              <a:buNone/>
            </a:pPr>
            <a:r>
              <a:rPr lang="da-DK" b="1" dirty="0"/>
              <a:t>Virksomhedsoverdragelsesloven</a:t>
            </a:r>
          </a:p>
          <a:p>
            <a:endParaRPr lang="da-DK" dirty="0"/>
          </a:p>
          <a:p>
            <a:pPr marL="0" indent="0">
              <a:buNone/>
            </a:pPr>
            <a:endParaRPr lang="da-DK" dirty="0"/>
          </a:p>
        </p:txBody>
      </p:sp>
      <p:sp>
        <p:nvSpPr>
          <p:cNvPr id="4" name="Pladsholder til dato 3">
            <a:extLst>
              <a:ext uri="{FF2B5EF4-FFF2-40B4-BE49-F238E27FC236}">
                <a16:creationId xmlns:a16="http://schemas.microsoft.com/office/drawing/2014/main" id="{DC02B1F3-0CD2-448A-A1B3-9767DEEE8F12}"/>
              </a:ext>
            </a:extLst>
          </p:cNvPr>
          <p:cNvSpPr>
            <a:spLocks noGrp="1"/>
          </p:cNvSpPr>
          <p:nvPr>
            <p:ph type="dt" sz="half" idx="10"/>
          </p:nvPr>
        </p:nvSpPr>
        <p:spPr/>
        <p:txBody>
          <a:bodyPr/>
          <a:lstStyle/>
          <a:p>
            <a:fld id="{3C829339-1C74-4825-ADEB-BCD7E13EFC81}" type="datetime1">
              <a:rPr lang="da-DK" smtClean="0"/>
              <a:t>16-09-2020</a:t>
            </a:fld>
            <a:endParaRPr lang="da-DK" dirty="0"/>
          </a:p>
        </p:txBody>
      </p:sp>
      <p:sp>
        <p:nvSpPr>
          <p:cNvPr id="5" name="Pladsholder til slidenummer 4">
            <a:extLst>
              <a:ext uri="{FF2B5EF4-FFF2-40B4-BE49-F238E27FC236}">
                <a16:creationId xmlns:a16="http://schemas.microsoft.com/office/drawing/2014/main" id="{7E7D5FD6-CAE4-4E9F-BC8F-AB850B019541}"/>
              </a:ext>
            </a:extLst>
          </p:cNvPr>
          <p:cNvSpPr>
            <a:spLocks noGrp="1"/>
          </p:cNvSpPr>
          <p:nvPr>
            <p:ph type="sldNum" sz="quarter" idx="12"/>
          </p:nvPr>
        </p:nvSpPr>
        <p:spPr/>
        <p:txBody>
          <a:bodyPr/>
          <a:lstStyle/>
          <a:p>
            <a:fld id="{091A926C-488A-4E3E-9C21-57CAA120E114}" type="slidenum">
              <a:rPr lang="da-DK" smtClean="0"/>
              <a:t>37</a:t>
            </a:fld>
            <a:endParaRPr lang="da-DK" dirty="0"/>
          </a:p>
        </p:txBody>
      </p:sp>
    </p:spTree>
    <p:extLst>
      <p:ext uri="{BB962C8B-B14F-4D97-AF65-F5344CB8AC3E}">
        <p14:creationId xmlns:p14="http://schemas.microsoft.com/office/powerpoint/2010/main" val="23667027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31718F-FE4F-498F-B950-0443DFF2C06F}"/>
              </a:ext>
            </a:extLst>
          </p:cNvPr>
          <p:cNvSpPr>
            <a:spLocks noGrp="1"/>
          </p:cNvSpPr>
          <p:nvPr>
            <p:ph type="title"/>
          </p:nvPr>
        </p:nvSpPr>
        <p:spPr/>
        <p:txBody>
          <a:bodyPr/>
          <a:lstStyle/>
          <a:p>
            <a:r>
              <a:rPr lang="da-DK" dirty="0"/>
              <a:t>Virksomhedsoverdragelsesloven</a:t>
            </a:r>
          </a:p>
        </p:txBody>
      </p:sp>
      <p:sp>
        <p:nvSpPr>
          <p:cNvPr id="3" name="Pladsholder til indhold 2">
            <a:extLst>
              <a:ext uri="{FF2B5EF4-FFF2-40B4-BE49-F238E27FC236}">
                <a16:creationId xmlns:a16="http://schemas.microsoft.com/office/drawing/2014/main" id="{0DFA930D-A03D-481D-BD55-F149E3963800}"/>
              </a:ext>
            </a:extLst>
          </p:cNvPr>
          <p:cNvSpPr>
            <a:spLocks noGrp="1"/>
          </p:cNvSpPr>
          <p:nvPr>
            <p:ph idx="1"/>
          </p:nvPr>
        </p:nvSpPr>
        <p:spPr/>
        <p:txBody>
          <a:bodyPr/>
          <a:lstStyle/>
          <a:p>
            <a:pPr marL="0" indent="0">
              <a:buNone/>
            </a:pPr>
            <a:r>
              <a:rPr lang="da-DK" b="1" dirty="0"/>
              <a:t>VOL § 1, stk. 1</a:t>
            </a:r>
            <a:r>
              <a:rPr lang="da-DK" dirty="0"/>
              <a:t>: </a:t>
            </a:r>
          </a:p>
          <a:p>
            <a:pPr marL="0" indent="0">
              <a:buNone/>
            </a:pPr>
            <a:endParaRPr lang="da-DK" dirty="0"/>
          </a:p>
          <a:p>
            <a:pPr marL="0" indent="0">
              <a:buNone/>
            </a:pPr>
            <a:r>
              <a:rPr lang="da-DK" dirty="0"/>
              <a:t>”Loven finder anvendelse ved overdragelse af en virksomhed eller en del heraf, der ligger inden for det område, hvor traktaten om oprettelse af Det europæiske økonomiske Fællesskab finder anvendelse.”</a:t>
            </a:r>
          </a:p>
          <a:p>
            <a:pPr marL="0" indent="0">
              <a:buNone/>
            </a:pPr>
            <a:endParaRPr lang="da-DK" dirty="0"/>
          </a:p>
          <a:p>
            <a:pPr marL="0" indent="0">
              <a:buNone/>
            </a:pPr>
            <a:r>
              <a:rPr lang="da-DK" dirty="0"/>
              <a:t>Bestemmelsen indeholder ikke en definition af ”overførsel</a:t>
            </a:r>
            <a:r>
              <a:rPr lang="da-DK" dirty="0" smtClean="0"/>
              <a:t>” på linje med definitionen i direktivet </a:t>
            </a:r>
            <a:endParaRPr lang="da-DK" dirty="0"/>
          </a:p>
          <a:p>
            <a:pPr marL="0" indent="0">
              <a:buNone/>
            </a:pPr>
            <a:endParaRPr lang="da-DK" dirty="0"/>
          </a:p>
        </p:txBody>
      </p:sp>
      <p:sp>
        <p:nvSpPr>
          <p:cNvPr id="4" name="Pladsholder til dato 3">
            <a:extLst>
              <a:ext uri="{FF2B5EF4-FFF2-40B4-BE49-F238E27FC236}">
                <a16:creationId xmlns:a16="http://schemas.microsoft.com/office/drawing/2014/main" id="{AC457216-1407-4A31-9FBD-DABE80A2B9C4}"/>
              </a:ext>
            </a:extLst>
          </p:cNvPr>
          <p:cNvSpPr>
            <a:spLocks noGrp="1"/>
          </p:cNvSpPr>
          <p:nvPr>
            <p:ph type="dt" sz="half" idx="10"/>
          </p:nvPr>
        </p:nvSpPr>
        <p:spPr/>
        <p:txBody>
          <a:bodyPr/>
          <a:lstStyle/>
          <a:p>
            <a:fld id="{3C829339-1C74-4825-ADEB-BCD7E13EFC81}" type="datetime1">
              <a:rPr lang="da-DK" smtClean="0"/>
              <a:t>16-09-2020</a:t>
            </a:fld>
            <a:endParaRPr lang="da-DK" dirty="0"/>
          </a:p>
        </p:txBody>
      </p:sp>
      <p:sp>
        <p:nvSpPr>
          <p:cNvPr id="5" name="Pladsholder til slidenummer 4">
            <a:extLst>
              <a:ext uri="{FF2B5EF4-FFF2-40B4-BE49-F238E27FC236}">
                <a16:creationId xmlns:a16="http://schemas.microsoft.com/office/drawing/2014/main" id="{86544EE9-414F-46A6-8E33-FC6E7CB69381}"/>
              </a:ext>
            </a:extLst>
          </p:cNvPr>
          <p:cNvSpPr>
            <a:spLocks noGrp="1"/>
          </p:cNvSpPr>
          <p:nvPr>
            <p:ph type="sldNum" sz="quarter" idx="12"/>
          </p:nvPr>
        </p:nvSpPr>
        <p:spPr/>
        <p:txBody>
          <a:bodyPr/>
          <a:lstStyle/>
          <a:p>
            <a:fld id="{091A926C-488A-4E3E-9C21-57CAA120E114}" type="slidenum">
              <a:rPr lang="da-DK" smtClean="0"/>
              <a:t>38</a:t>
            </a:fld>
            <a:endParaRPr lang="da-DK" dirty="0"/>
          </a:p>
        </p:txBody>
      </p:sp>
    </p:spTree>
    <p:extLst>
      <p:ext uri="{BB962C8B-B14F-4D97-AF65-F5344CB8AC3E}">
        <p14:creationId xmlns:p14="http://schemas.microsoft.com/office/powerpoint/2010/main" val="20385614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42BDCC-33FA-465A-BE26-52FFE8B248A1}"/>
              </a:ext>
            </a:extLst>
          </p:cNvPr>
          <p:cNvSpPr>
            <a:spLocks noGrp="1"/>
          </p:cNvSpPr>
          <p:nvPr>
            <p:ph type="title"/>
          </p:nvPr>
        </p:nvSpPr>
        <p:spPr/>
        <p:txBody>
          <a:bodyPr/>
          <a:lstStyle/>
          <a:p>
            <a:r>
              <a:rPr lang="da-DK" dirty="0" smtClean="0"/>
              <a:t>Nyere retspraksis</a:t>
            </a:r>
            <a:endParaRPr lang="da-DK" dirty="0"/>
          </a:p>
        </p:txBody>
      </p:sp>
      <p:sp>
        <p:nvSpPr>
          <p:cNvPr id="3" name="Pladsholder til indhold 2">
            <a:extLst>
              <a:ext uri="{FF2B5EF4-FFF2-40B4-BE49-F238E27FC236}">
                <a16:creationId xmlns:a16="http://schemas.microsoft.com/office/drawing/2014/main" id="{810779FC-DD3B-4184-8DBD-60316E2BA6C6}"/>
              </a:ext>
            </a:extLst>
          </p:cNvPr>
          <p:cNvSpPr>
            <a:spLocks noGrp="1"/>
          </p:cNvSpPr>
          <p:nvPr>
            <p:ph idx="1"/>
          </p:nvPr>
        </p:nvSpPr>
        <p:spPr/>
        <p:txBody>
          <a:bodyPr/>
          <a:lstStyle/>
          <a:p>
            <a:r>
              <a:rPr lang="da-DK" dirty="0" smtClean="0"/>
              <a:t>Både Højesteret og Arbejdsretten betoner, at VOL skal anvendes i overensstemmelse med EU-Domstolens praksis</a:t>
            </a:r>
          </a:p>
          <a:p>
            <a:endParaRPr lang="da-DK" dirty="0" smtClean="0"/>
          </a:p>
          <a:p>
            <a:r>
              <a:rPr lang="da-DK" dirty="0" smtClean="0"/>
              <a:t>De foretager tillige en helhedsvurdering på baggrund af </a:t>
            </a:r>
            <a:r>
              <a:rPr lang="da-DK" dirty="0" err="1" smtClean="0"/>
              <a:t>Spijkers</a:t>
            </a:r>
            <a:r>
              <a:rPr lang="da-DK" dirty="0" smtClean="0"/>
              <a:t>-kriterierne</a:t>
            </a:r>
          </a:p>
          <a:p>
            <a:endParaRPr lang="da-DK" dirty="0"/>
          </a:p>
          <a:p>
            <a:r>
              <a:rPr lang="da-DK" dirty="0" smtClean="0"/>
              <a:t>De anvender ligeledes samme branchespecifikke tilgang som EU-Domstolen</a:t>
            </a:r>
            <a:endParaRPr lang="da-DK" dirty="0"/>
          </a:p>
        </p:txBody>
      </p:sp>
      <p:sp>
        <p:nvSpPr>
          <p:cNvPr id="4" name="Pladsholder til dato 3">
            <a:extLst>
              <a:ext uri="{FF2B5EF4-FFF2-40B4-BE49-F238E27FC236}">
                <a16:creationId xmlns:a16="http://schemas.microsoft.com/office/drawing/2014/main" id="{83D1F5F5-DEA7-41C1-BCB0-8483EBF7F87F}"/>
              </a:ext>
            </a:extLst>
          </p:cNvPr>
          <p:cNvSpPr>
            <a:spLocks noGrp="1"/>
          </p:cNvSpPr>
          <p:nvPr>
            <p:ph type="dt" sz="half" idx="10"/>
          </p:nvPr>
        </p:nvSpPr>
        <p:spPr/>
        <p:txBody>
          <a:bodyPr/>
          <a:lstStyle/>
          <a:p>
            <a:fld id="{3C829339-1C74-4825-ADEB-BCD7E13EFC81}" type="datetime1">
              <a:rPr lang="da-DK" smtClean="0"/>
              <a:t>16-09-2020</a:t>
            </a:fld>
            <a:endParaRPr lang="da-DK" dirty="0"/>
          </a:p>
        </p:txBody>
      </p:sp>
      <p:sp>
        <p:nvSpPr>
          <p:cNvPr id="5" name="Pladsholder til slidenummer 4">
            <a:extLst>
              <a:ext uri="{FF2B5EF4-FFF2-40B4-BE49-F238E27FC236}">
                <a16:creationId xmlns:a16="http://schemas.microsoft.com/office/drawing/2014/main" id="{E1BD8D50-0D51-4008-B987-B7F449046E2C}"/>
              </a:ext>
            </a:extLst>
          </p:cNvPr>
          <p:cNvSpPr>
            <a:spLocks noGrp="1"/>
          </p:cNvSpPr>
          <p:nvPr>
            <p:ph type="sldNum" sz="quarter" idx="12"/>
          </p:nvPr>
        </p:nvSpPr>
        <p:spPr/>
        <p:txBody>
          <a:bodyPr/>
          <a:lstStyle/>
          <a:p>
            <a:fld id="{091A926C-488A-4E3E-9C21-57CAA120E114}" type="slidenum">
              <a:rPr lang="da-DK" smtClean="0"/>
              <a:t>39</a:t>
            </a:fld>
            <a:endParaRPr lang="da-DK" dirty="0"/>
          </a:p>
        </p:txBody>
      </p:sp>
    </p:spTree>
    <p:extLst>
      <p:ext uri="{BB962C8B-B14F-4D97-AF65-F5344CB8AC3E}">
        <p14:creationId xmlns:p14="http://schemas.microsoft.com/office/powerpoint/2010/main" val="2857700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1B1AC5-FE03-496A-900C-872BF44455D1}"/>
              </a:ext>
            </a:extLst>
          </p:cNvPr>
          <p:cNvSpPr>
            <a:spLocks noGrp="1"/>
          </p:cNvSpPr>
          <p:nvPr>
            <p:ph type="title"/>
          </p:nvPr>
        </p:nvSpPr>
        <p:spPr/>
        <p:txBody>
          <a:bodyPr/>
          <a:lstStyle/>
          <a:p>
            <a:r>
              <a:rPr lang="da-DK" dirty="0"/>
              <a:t>Direktiv 77/187</a:t>
            </a:r>
          </a:p>
        </p:txBody>
      </p:sp>
      <p:sp>
        <p:nvSpPr>
          <p:cNvPr id="3" name="Pladsholder til indhold 2">
            <a:extLst>
              <a:ext uri="{FF2B5EF4-FFF2-40B4-BE49-F238E27FC236}">
                <a16:creationId xmlns:a16="http://schemas.microsoft.com/office/drawing/2014/main" id="{5F84724E-A63B-48B9-B280-C5EDCAFBD199}"/>
              </a:ext>
            </a:extLst>
          </p:cNvPr>
          <p:cNvSpPr>
            <a:spLocks noGrp="1"/>
          </p:cNvSpPr>
          <p:nvPr>
            <p:ph idx="1"/>
          </p:nvPr>
        </p:nvSpPr>
        <p:spPr/>
        <p:txBody>
          <a:bodyPr/>
          <a:lstStyle/>
          <a:p>
            <a:pPr marL="0" indent="0">
              <a:buNone/>
            </a:pPr>
            <a:r>
              <a:rPr lang="da-DK" b="1" dirty="0"/>
              <a:t>Artikel 1, stk. 1:</a:t>
            </a:r>
          </a:p>
          <a:p>
            <a:pPr marL="0" indent="0">
              <a:buNone/>
            </a:pPr>
            <a:endParaRPr lang="da-DK" dirty="0"/>
          </a:p>
          <a:p>
            <a:pPr marL="0" indent="0">
              <a:buNone/>
            </a:pPr>
            <a:r>
              <a:rPr lang="da-DK" dirty="0"/>
              <a:t>”Dette direktiv finder anvendelse på overførsel af virksomheder, bedrifter eller dele af bedrifter til en anden indehaver som følge af overdragelse eller fusion.” </a:t>
            </a:r>
          </a:p>
        </p:txBody>
      </p:sp>
      <p:sp>
        <p:nvSpPr>
          <p:cNvPr id="4" name="Pladsholder til dato 3">
            <a:extLst>
              <a:ext uri="{FF2B5EF4-FFF2-40B4-BE49-F238E27FC236}">
                <a16:creationId xmlns:a16="http://schemas.microsoft.com/office/drawing/2014/main" id="{43DFEC4E-86D9-4586-9615-C5EF7B1912E5}"/>
              </a:ext>
            </a:extLst>
          </p:cNvPr>
          <p:cNvSpPr>
            <a:spLocks noGrp="1"/>
          </p:cNvSpPr>
          <p:nvPr>
            <p:ph type="dt" sz="half" idx="10"/>
          </p:nvPr>
        </p:nvSpPr>
        <p:spPr/>
        <p:txBody>
          <a:bodyPr/>
          <a:lstStyle/>
          <a:p>
            <a:fld id="{3C829339-1C74-4825-ADEB-BCD7E13EFC81}" type="datetime1">
              <a:rPr lang="da-DK" smtClean="0"/>
              <a:t>16-09-2020</a:t>
            </a:fld>
            <a:endParaRPr lang="da-DK" dirty="0"/>
          </a:p>
        </p:txBody>
      </p:sp>
      <p:sp>
        <p:nvSpPr>
          <p:cNvPr id="5" name="Pladsholder til slidenummer 4">
            <a:extLst>
              <a:ext uri="{FF2B5EF4-FFF2-40B4-BE49-F238E27FC236}">
                <a16:creationId xmlns:a16="http://schemas.microsoft.com/office/drawing/2014/main" id="{F436539F-706E-4444-A845-135C9DC55845}"/>
              </a:ext>
            </a:extLst>
          </p:cNvPr>
          <p:cNvSpPr>
            <a:spLocks noGrp="1"/>
          </p:cNvSpPr>
          <p:nvPr>
            <p:ph type="sldNum" sz="quarter" idx="12"/>
          </p:nvPr>
        </p:nvSpPr>
        <p:spPr/>
        <p:txBody>
          <a:bodyPr/>
          <a:lstStyle/>
          <a:p>
            <a:fld id="{091A926C-488A-4E3E-9C21-57CAA120E114}" type="slidenum">
              <a:rPr lang="da-DK" smtClean="0"/>
              <a:t>4</a:t>
            </a:fld>
            <a:endParaRPr lang="da-DK" dirty="0"/>
          </a:p>
        </p:txBody>
      </p:sp>
    </p:spTree>
    <p:extLst>
      <p:ext uri="{BB962C8B-B14F-4D97-AF65-F5344CB8AC3E}">
        <p14:creationId xmlns:p14="http://schemas.microsoft.com/office/powerpoint/2010/main" val="31228885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U2016.534H</a:t>
            </a:r>
            <a:endParaRPr lang="en-US" dirty="0"/>
          </a:p>
        </p:txBody>
      </p:sp>
      <p:sp>
        <p:nvSpPr>
          <p:cNvPr id="3" name="Content Placeholder 2"/>
          <p:cNvSpPr>
            <a:spLocks noGrp="1"/>
          </p:cNvSpPr>
          <p:nvPr>
            <p:ph idx="1"/>
          </p:nvPr>
        </p:nvSpPr>
        <p:spPr/>
        <p:txBody>
          <a:bodyPr/>
          <a:lstStyle/>
          <a:p>
            <a:r>
              <a:rPr lang="da-DK" dirty="0" smtClean="0"/>
              <a:t>Et firma overtog kantinedriften efter et andet firma uden at overtage driftsmateriel eller medarbejdere, bortset fra en røremaskine, fødevareautomat og nyansat medarbejder efter uopfordret ansøgning</a:t>
            </a:r>
          </a:p>
          <a:p>
            <a:endParaRPr lang="da-DK" dirty="0"/>
          </a:p>
          <a:p>
            <a:r>
              <a:rPr lang="da-DK" dirty="0" smtClean="0"/>
              <a:t>”Efter </a:t>
            </a:r>
            <a:r>
              <a:rPr lang="da-DK" dirty="0"/>
              <a:t>en helhedsvurdering af de anførte faktiske omstændigheder tiltræder Højesteret, at der ikke </a:t>
            </a:r>
            <a:r>
              <a:rPr lang="da-DK" dirty="0" smtClean="0"/>
              <a:t>(…) skete </a:t>
            </a:r>
            <a:r>
              <a:rPr lang="da-DK" dirty="0"/>
              <a:t>overførsel af en økonomisk enhed, der bevarede sin identitet, jf. </a:t>
            </a:r>
            <a:r>
              <a:rPr lang="da-DK" dirty="0"/>
              <a:t>virksomhedsoverdragelsesdirektivets artikel 1, stk. </a:t>
            </a:r>
            <a:r>
              <a:rPr lang="da-DK" dirty="0"/>
              <a:t>1, litra b, og at der derfor ikke er tale om en virksomhedsoverdragelse i lovens forstand</a:t>
            </a:r>
            <a:r>
              <a:rPr lang="da-DK" dirty="0" smtClean="0"/>
              <a:t>.”</a:t>
            </a:r>
            <a:endParaRPr lang="en-US" dirty="0"/>
          </a:p>
        </p:txBody>
      </p:sp>
      <p:sp>
        <p:nvSpPr>
          <p:cNvPr id="4" name="Date Placeholder 3"/>
          <p:cNvSpPr>
            <a:spLocks noGrp="1"/>
          </p:cNvSpPr>
          <p:nvPr>
            <p:ph type="dt" sz="half" idx="10"/>
          </p:nvPr>
        </p:nvSpPr>
        <p:spPr/>
        <p:txBody>
          <a:bodyPr/>
          <a:lstStyle/>
          <a:p>
            <a:fld id="{3C829339-1C74-4825-ADEB-BCD7E13EFC81}" type="datetime1">
              <a:rPr lang="da-DK" smtClean="0"/>
              <a:t>16-09-2020</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40</a:t>
            </a:fld>
            <a:endParaRPr lang="da-DK" dirty="0"/>
          </a:p>
        </p:txBody>
      </p:sp>
    </p:spTree>
    <p:extLst>
      <p:ext uri="{BB962C8B-B14F-4D97-AF65-F5344CB8AC3E}">
        <p14:creationId xmlns:p14="http://schemas.microsoft.com/office/powerpoint/2010/main" val="4437537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U2016.2990H</a:t>
            </a:r>
            <a:endParaRPr lang="en-US" dirty="0"/>
          </a:p>
        </p:txBody>
      </p:sp>
      <p:sp>
        <p:nvSpPr>
          <p:cNvPr id="3" name="Content Placeholder 2"/>
          <p:cNvSpPr>
            <a:spLocks noGrp="1"/>
          </p:cNvSpPr>
          <p:nvPr>
            <p:ph idx="1"/>
          </p:nvPr>
        </p:nvSpPr>
        <p:spPr/>
        <p:txBody>
          <a:bodyPr/>
          <a:lstStyle/>
          <a:p>
            <a:pPr marL="0" indent="0">
              <a:buNone/>
            </a:pPr>
            <a:r>
              <a:rPr lang="da-DK" dirty="0" smtClean="0"/>
              <a:t>”For </a:t>
            </a:r>
            <a:r>
              <a:rPr lang="da-DK" dirty="0"/>
              <a:t>så vidt angår aktiviteter som regulær offentlig bustransport, der ikke i det væsentlige er baseret på arbejdskraft, og hvor de fysiske elementer til drift af busruten udgør et væsentligt element i virksomhedsdriften, fører manglende overførsel af væsentlige fysiske elementer fra den hidtidige kontraktpart til den nye i hvert fald som det helt klare udgangspunkt til, at der ikke er tale om en enhed, der har bevaret sin identitet, jf. EU-Domstolens </a:t>
            </a:r>
            <a:r>
              <a:rPr lang="da-DK" dirty="0" smtClean="0"/>
              <a:t>dom </a:t>
            </a:r>
            <a:r>
              <a:rPr lang="da-DK" dirty="0"/>
              <a:t>af 25. januar 2001 i sag </a:t>
            </a:r>
            <a:r>
              <a:rPr lang="da-DK" dirty="0" smtClean="0"/>
              <a:t>C-172/99</a:t>
            </a:r>
            <a:r>
              <a:rPr lang="da-DK" dirty="0"/>
              <a:t> (</a:t>
            </a:r>
            <a:r>
              <a:rPr lang="da-DK" dirty="0"/>
              <a:t>Liikenne</a:t>
            </a:r>
            <a:r>
              <a:rPr lang="da-DK" dirty="0"/>
              <a:t>) præmis 39, 42 og 43</a:t>
            </a:r>
            <a:r>
              <a:rPr lang="da-DK" dirty="0" smtClean="0"/>
              <a:t>.”</a:t>
            </a:r>
          </a:p>
          <a:p>
            <a:pPr marL="0" indent="0">
              <a:buNone/>
            </a:pPr>
            <a:endParaRPr lang="da-DK" dirty="0"/>
          </a:p>
          <a:p>
            <a:pPr marL="0" indent="0">
              <a:buNone/>
            </a:pPr>
            <a:r>
              <a:rPr lang="da-DK" dirty="0" smtClean="0"/>
              <a:t>Der forelå ikke en virksomhedsoverdragelse, da det nye busfirma ikke havde overtaget busser, men kun nogle billetborde, chaufførtasker og møntborde. </a:t>
            </a:r>
            <a:endParaRPr lang="da-DK" dirty="0"/>
          </a:p>
          <a:p>
            <a:pPr marL="0" indent="0">
              <a:buNone/>
            </a:pPr>
            <a:r>
              <a:rPr lang="da-DK" dirty="0" smtClean="0"/>
              <a:t>Det nye firma havde nyansat næsten alle medarbejdere fra det tidligere firma.</a:t>
            </a:r>
            <a:endParaRPr lang="en-US" dirty="0"/>
          </a:p>
        </p:txBody>
      </p:sp>
      <p:sp>
        <p:nvSpPr>
          <p:cNvPr id="4" name="Date Placeholder 3"/>
          <p:cNvSpPr>
            <a:spLocks noGrp="1"/>
          </p:cNvSpPr>
          <p:nvPr>
            <p:ph type="dt" sz="half" idx="10"/>
          </p:nvPr>
        </p:nvSpPr>
        <p:spPr/>
        <p:txBody>
          <a:bodyPr/>
          <a:lstStyle/>
          <a:p>
            <a:fld id="{3C829339-1C74-4825-ADEB-BCD7E13EFC81}" type="datetime1">
              <a:rPr lang="da-DK" smtClean="0"/>
              <a:t>16-09-2020</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41</a:t>
            </a:fld>
            <a:endParaRPr lang="da-DK" dirty="0"/>
          </a:p>
        </p:txBody>
      </p:sp>
    </p:spTree>
    <p:extLst>
      <p:ext uri="{BB962C8B-B14F-4D97-AF65-F5344CB8AC3E}">
        <p14:creationId xmlns:p14="http://schemas.microsoft.com/office/powerpoint/2010/main" val="22369342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Arbejdsrettens afgørelse af 12. januar 2017 i 2015.035</a:t>
            </a:r>
            <a:endParaRPr lang="en-US" dirty="0"/>
          </a:p>
        </p:txBody>
      </p:sp>
      <p:sp>
        <p:nvSpPr>
          <p:cNvPr id="3" name="Content Placeholder 2"/>
          <p:cNvSpPr>
            <a:spLocks noGrp="1"/>
          </p:cNvSpPr>
          <p:nvPr>
            <p:ph idx="1"/>
          </p:nvPr>
        </p:nvSpPr>
        <p:spPr/>
        <p:txBody>
          <a:bodyPr/>
          <a:lstStyle/>
          <a:p>
            <a:r>
              <a:rPr lang="da-DK" dirty="0" smtClean="0"/>
              <a:t>En kommune tilbagetog kørsel med minibusser af skoleelever i forbindelse med det private firmas konkurs</a:t>
            </a:r>
          </a:p>
          <a:p>
            <a:endParaRPr lang="da-DK" dirty="0"/>
          </a:p>
          <a:p>
            <a:r>
              <a:rPr lang="da-DK" dirty="0" smtClean="0"/>
              <a:t>Kommunen købte 15 af de 22 anvendte minibusser og ansatte alle tidligere buschauffører (måske undtaget en enkelt medarbejder)</a:t>
            </a:r>
          </a:p>
          <a:p>
            <a:endParaRPr lang="da-DK" dirty="0"/>
          </a:p>
          <a:p>
            <a:r>
              <a:rPr lang="da-DK" dirty="0" smtClean="0"/>
              <a:t>Arbejdsrettens henviste til U2016.2990H og statuerede (med en meget konkret begrundelse), at der var tale om en virksomhedsoverdragelse </a:t>
            </a:r>
            <a:endParaRPr lang="en-US" dirty="0"/>
          </a:p>
        </p:txBody>
      </p:sp>
      <p:sp>
        <p:nvSpPr>
          <p:cNvPr id="4" name="Date Placeholder 3"/>
          <p:cNvSpPr>
            <a:spLocks noGrp="1"/>
          </p:cNvSpPr>
          <p:nvPr>
            <p:ph type="dt" sz="half" idx="10"/>
          </p:nvPr>
        </p:nvSpPr>
        <p:spPr/>
        <p:txBody>
          <a:bodyPr/>
          <a:lstStyle/>
          <a:p>
            <a:fld id="{3C829339-1C74-4825-ADEB-BCD7E13EFC81}" type="datetime1">
              <a:rPr lang="da-DK" smtClean="0"/>
              <a:t>16-09-2020</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42</a:t>
            </a:fld>
            <a:endParaRPr lang="da-DK" dirty="0"/>
          </a:p>
        </p:txBody>
      </p:sp>
    </p:spTree>
    <p:extLst>
      <p:ext uri="{BB962C8B-B14F-4D97-AF65-F5344CB8AC3E}">
        <p14:creationId xmlns:p14="http://schemas.microsoft.com/office/powerpoint/2010/main" val="9697653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96BF04-408D-46FC-A54A-8C17B631B542}"/>
              </a:ext>
            </a:extLst>
          </p:cNvPr>
          <p:cNvSpPr>
            <a:spLocks noGrp="1"/>
          </p:cNvSpPr>
          <p:nvPr>
            <p:ph type="title"/>
          </p:nvPr>
        </p:nvSpPr>
        <p:spPr/>
        <p:txBody>
          <a:bodyPr/>
          <a:lstStyle/>
          <a:p>
            <a:r>
              <a:rPr lang="da-DK" dirty="0" smtClean="0"/>
              <a:t>Arbejdsrettens dom af 3. februar 2016 i 2015.0171</a:t>
            </a:r>
            <a:endParaRPr lang="da-DK" dirty="0"/>
          </a:p>
        </p:txBody>
      </p:sp>
      <p:sp>
        <p:nvSpPr>
          <p:cNvPr id="3" name="Pladsholder til indhold 2">
            <a:extLst>
              <a:ext uri="{FF2B5EF4-FFF2-40B4-BE49-F238E27FC236}">
                <a16:creationId xmlns:a16="http://schemas.microsoft.com/office/drawing/2014/main" id="{816A4079-7969-4922-8BF7-10805F737CA7}"/>
              </a:ext>
            </a:extLst>
          </p:cNvPr>
          <p:cNvSpPr>
            <a:spLocks noGrp="1"/>
          </p:cNvSpPr>
          <p:nvPr>
            <p:ph idx="1"/>
          </p:nvPr>
        </p:nvSpPr>
        <p:spPr/>
        <p:txBody>
          <a:bodyPr/>
          <a:lstStyle/>
          <a:p>
            <a:pPr marL="0" indent="0">
              <a:buNone/>
            </a:pPr>
            <a:r>
              <a:rPr lang="da-DK" dirty="0" smtClean="0"/>
              <a:t>”Det </a:t>
            </a:r>
            <a:r>
              <a:rPr lang="da-DK" dirty="0"/>
              <a:t>beror efter Arbejdsrettens opfattelse på et skøn, hvad der i den konkrete sag må anses for en ”betydelig del”, idet det afgørende må være, om den arbejdsstyrke, der overtages, gør det muligt på stabil måde at fortsætte aktiviteten. Inden for rengøringsbranchen vil dette normalt ikke være tilfældet, medmindre størstedelen af arbejdsstyrken overtages, jf. præmis 41 i den lige nævnte dom af 20. januar 2011. Der kan imidlertid efter Arbejdsrettens opfattelse ikke opstilles en fast grænse, f.eks. mere end 50 % af arbejdsstyrken, således at det altid </a:t>
            </a:r>
            <a:r>
              <a:rPr lang="da-DK" dirty="0" smtClean="0"/>
              <a:t>falder </a:t>
            </a:r>
            <a:r>
              <a:rPr lang="da-DK" dirty="0"/>
              <a:t>uden for virksomhedsoverdragelsesloven at overtage mindre end 50 % af arbejdsstyrken, jf. også udtrykket ”en efter antal og kvalifikationer betydelig del … (fremhævet her)”. </a:t>
            </a:r>
            <a:r>
              <a:rPr lang="da-DK" dirty="0" smtClean="0"/>
              <a:t>(…)”</a:t>
            </a:r>
            <a:endParaRPr lang="da-DK" dirty="0"/>
          </a:p>
        </p:txBody>
      </p:sp>
      <p:sp>
        <p:nvSpPr>
          <p:cNvPr id="4" name="Pladsholder til dato 3">
            <a:extLst>
              <a:ext uri="{FF2B5EF4-FFF2-40B4-BE49-F238E27FC236}">
                <a16:creationId xmlns:a16="http://schemas.microsoft.com/office/drawing/2014/main" id="{454A004A-23BE-444B-B04D-010A620AFE68}"/>
              </a:ext>
            </a:extLst>
          </p:cNvPr>
          <p:cNvSpPr>
            <a:spLocks noGrp="1"/>
          </p:cNvSpPr>
          <p:nvPr>
            <p:ph type="dt" sz="half" idx="10"/>
          </p:nvPr>
        </p:nvSpPr>
        <p:spPr/>
        <p:txBody>
          <a:bodyPr/>
          <a:lstStyle/>
          <a:p>
            <a:fld id="{3C829339-1C74-4825-ADEB-BCD7E13EFC81}" type="datetime1">
              <a:rPr lang="da-DK" smtClean="0"/>
              <a:t>16-09-2020</a:t>
            </a:fld>
            <a:endParaRPr lang="da-DK" dirty="0"/>
          </a:p>
        </p:txBody>
      </p:sp>
      <p:sp>
        <p:nvSpPr>
          <p:cNvPr id="5" name="Pladsholder til slidenummer 4">
            <a:extLst>
              <a:ext uri="{FF2B5EF4-FFF2-40B4-BE49-F238E27FC236}">
                <a16:creationId xmlns:a16="http://schemas.microsoft.com/office/drawing/2014/main" id="{118E3265-4BF7-4991-9750-A6F9E0847397}"/>
              </a:ext>
            </a:extLst>
          </p:cNvPr>
          <p:cNvSpPr>
            <a:spLocks noGrp="1"/>
          </p:cNvSpPr>
          <p:nvPr>
            <p:ph type="sldNum" sz="quarter" idx="12"/>
          </p:nvPr>
        </p:nvSpPr>
        <p:spPr/>
        <p:txBody>
          <a:bodyPr/>
          <a:lstStyle/>
          <a:p>
            <a:fld id="{091A926C-488A-4E3E-9C21-57CAA120E114}" type="slidenum">
              <a:rPr lang="da-DK" smtClean="0"/>
              <a:t>43</a:t>
            </a:fld>
            <a:endParaRPr lang="da-DK" dirty="0"/>
          </a:p>
        </p:txBody>
      </p:sp>
    </p:spTree>
    <p:extLst>
      <p:ext uri="{BB962C8B-B14F-4D97-AF65-F5344CB8AC3E}">
        <p14:creationId xmlns:p14="http://schemas.microsoft.com/office/powerpoint/2010/main" val="450036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Arbejdsrettens afgørelse af 30. august 2019 i 2018.0299</a:t>
            </a:r>
            <a:endParaRPr lang="en-US" dirty="0"/>
          </a:p>
        </p:txBody>
      </p:sp>
      <p:sp>
        <p:nvSpPr>
          <p:cNvPr id="3" name="Content Placeholder 2"/>
          <p:cNvSpPr>
            <a:spLocks noGrp="1"/>
          </p:cNvSpPr>
          <p:nvPr>
            <p:ph idx="1"/>
          </p:nvPr>
        </p:nvSpPr>
        <p:spPr/>
        <p:txBody>
          <a:bodyPr/>
          <a:lstStyle/>
          <a:p>
            <a:pPr marL="0" indent="0">
              <a:buNone/>
            </a:pPr>
            <a:r>
              <a:rPr lang="da-DK" dirty="0" smtClean="0"/>
              <a:t>”Selv </a:t>
            </a:r>
            <a:r>
              <a:rPr lang="da-DK" dirty="0"/>
              <a:t>om klagers opfattelse (hvad retsformanden ikke finder det nødvendigt at tage stilling til) måtte lægges til grund, hvorefter KN Rengøring overtog 34 ansatte, hvoraf nogle var nøglepersoner, er der herefter efter retsformandens opfattelse ikke tale om, at KN Rengøring overtog en efter antal og kvalifikationer betydelig del af arbejdsstyrken hos Forenede Service, hvor der som nævnt foran var i alt ca. 100 personer ansat. Der foreligger derfor ikke en virksomhedsoverdragelse i virksomhedsoverdragelseslovens forstand, og de berørte medarbejdere har ikke krav på anciennitetstillæg efter serviceoverenskomsten som påstået af </a:t>
            </a:r>
            <a:r>
              <a:rPr lang="da-DK" dirty="0" smtClean="0"/>
              <a:t>klager.”</a:t>
            </a:r>
            <a:endParaRPr lang="en-US" dirty="0"/>
          </a:p>
        </p:txBody>
      </p:sp>
      <p:sp>
        <p:nvSpPr>
          <p:cNvPr id="4" name="Date Placeholder 3"/>
          <p:cNvSpPr>
            <a:spLocks noGrp="1"/>
          </p:cNvSpPr>
          <p:nvPr>
            <p:ph type="dt" sz="half" idx="10"/>
          </p:nvPr>
        </p:nvSpPr>
        <p:spPr/>
        <p:txBody>
          <a:bodyPr/>
          <a:lstStyle/>
          <a:p>
            <a:fld id="{3C829339-1C74-4825-ADEB-BCD7E13EFC81}" type="datetime1">
              <a:rPr lang="da-DK" smtClean="0"/>
              <a:t>16-09-2020</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44</a:t>
            </a:fld>
            <a:endParaRPr lang="da-DK" dirty="0"/>
          </a:p>
        </p:txBody>
      </p:sp>
    </p:spTree>
    <p:extLst>
      <p:ext uri="{BB962C8B-B14F-4D97-AF65-F5344CB8AC3E}">
        <p14:creationId xmlns:p14="http://schemas.microsoft.com/office/powerpoint/2010/main" val="40439695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B9A0BD-266B-44BC-AE05-9D4AB5C621A6}"/>
              </a:ext>
            </a:extLst>
          </p:cNvPr>
          <p:cNvSpPr>
            <a:spLocks noGrp="1"/>
          </p:cNvSpPr>
          <p:nvPr>
            <p:ph type="title"/>
          </p:nvPr>
        </p:nvSpPr>
        <p:spPr/>
        <p:txBody>
          <a:bodyPr/>
          <a:lstStyle/>
          <a:p>
            <a:r>
              <a:rPr lang="da-DK" dirty="0" smtClean="0"/>
              <a:t>Har danske domstole et spillerum?</a:t>
            </a:r>
            <a:endParaRPr lang="da-DK" dirty="0"/>
          </a:p>
        </p:txBody>
      </p:sp>
      <p:sp>
        <p:nvSpPr>
          <p:cNvPr id="3" name="Pladsholder til indhold 2">
            <a:extLst>
              <a:ext uri="{FF2B5EF4-FFF2-40B4-BE49-F238E27FC236}">
                <a16:creationId xmlns:a16="http://schemas.microsoft.com/office/drawing/2014/main" id="{E81F8F91-BC67-40F0-A9D0-F456952AECAF}"/>
              </a:ext>
            </a:extLst>
          </p:cNvPr>
          <p:cNvSpPr>
            <a:spLocks noGrp="1"/>
          </p:cNvSpPr>
          <p:nvPr>
            <p:ph idx="1"/>
          </p:nvPr>
        </p:nvSpPr>
        <p:spPr/>
        <p:txBody>
          <a:bodyPr/>
          <a:lstStyle/>
          <a:p>
            <a:r>
              <a:rPr lang="da-DK" dirty="0"/>
              <a:t>Ifølge EU-Domstolens praksis ”tilkommer” den konkrete vurdering de nationale domstole</a:t>
            </a:r>
          </a:p>
          <a:p>
            <a:endParaRPr lang="da-DK" dirty="0"/>
          </a:p>
          <a:p>
            <a:r>
              <a:rPr lang="da-DK" dirty="0"/>
              <a:t>Domstolen tager </a:t>
            </a:r>
            <a:r>
              <a:rPr lang="da-DK" dirty="0" smtClean="0"/>
              <a:t>i </a:t>
            </a:r>
            <a:r>
              <a:rPr lang="da-DK" dirty="0"/>
              <a:t>nogle tilfælde stilling til, om der foreligger en overførsel af en virksomhed i det konkrete tilfælde, jf. f.eks. </a:t>
            </a:r>
            <a:r>
              <a:rPr lang="da-DK" dirty="0" smtClean="0"/>
              <a:t>domme af </a:t>
            </a:r>
            <a:r>
              <a:rPr lang="da-DK" dirty="0" smtClean="0"/>
              <a:t>20</a:t>
            </a:r>
            <a:r>
              <a:rPr lang="da-DK" dirty="0"/>
              <a:t>. januar 2011 i C-463/09, </a:t>
            </a:r>
            <a:r>
              <a:rPr lang="da-DK" i="1" dirty="0" smtClean="0"/>
              <a:t>GLECE</a:t>
            </a:r>
            <a:r>
              <a:rPr lang="da-DK" dirty="0" smtClean="0"/>
              <a:t>,</a:t>
            </a:r>
            <a:r>
              <a:rPr lang="da-DK" dirty="0" smtClean="0"/>
              <a:t> og af </a:t>
            </a:r>
            <a:r>
              <a:rPr lang="da-DK" dirty="0"/>
              <a:t>6. september 2011 i C-108/10, </a:t>
            </a:r>
            <a:r>
              <a:rPr lang="da-DK" i="1" dirty="0" err="1"/>
              <a:t>Scattolon</a:t>
            </a:r>
            <a:endParaRPr lang="da-DK" i="1" dirty="0"/>
          </a:p>
          <a:p>
            <a:endParaRPr lang="da-DK" dirty="0"/>
          </a:p>
          <a:p>
            <a:r>
              <a:rPr lang="da-DK" dirty="0"/>
              <a:t>Domstolen bryder sig </a:t>
            </a:r>
            <a:r>
              <a:rPr lang="da-DK" dirty="0" smtClean="0"/>
              <a:t>heller ikke</a:t>
            </a:r>
            <a:r>
              <a:rPr lang="da-DK" dirty="0"/>
              <a:t>, om at de nationale domstole </a:t>
            </a:r>
            <a:r>
              <a:rPr lang="da-DK" dirty="0" smtClean="0"/>
              <a:t>anvender </a:t>
            </a:r>
            <a:r>
              <a:rPr lang="da-DK" dirty="0"/>
              <a:t>kriterierne </a:t>
            </a:r>
            <a:r>
              <a:rPr lang="da-DK" dirty="0" smtClean="0"/>
              <a:t>”forkert”, </a:t>
            </a:r>
            <a:r>
              <a:rPr lang="da-DK" dirty="0"/>
              <a:t>jf. dom af 9. september 2015 i C-160/12, </a:t>
            </a:r>
            <a:r>
              <a:rPr lang="da-DK" i="1" dirty="0"/>
              <a:t>Ferreira da Silva e </a:t>
            </a:r>
            <a:r>
              <a:rPr lang="da-DK" i="1" dirty="0" err="1"/>
              <a:t>Brito</a:t>
            </a:r>
            <a:endParaRPr lang="da-DK" i="1" dirty="0"/>
          </a:p>
        </p:txBody>
      </p:sp>
      <p:sp>
        <p:nvSpPr>
          <p:cNvPr id="4" name="Pladsholder til dato 3">
            <a:extLst>
              <a:ext uri="{FF2B5EF4-FFF2-40B4-BE49-F238E27FC236}">
                <a16:creationId xmlns:a16="http://schemas.microsoft.com/office/drawing/2014/main" id="{77B7077E-40F8-416A-A154-13053DAD3608}"/>
              </a:ext>
            </a:extLst>
          </p:cNvPr>
          <p:cNvSpPr>
            <a:spLocks noGrp="1"/>
          </p:cNvSpPr>
          <p:nvPr>
            <p:ph type="dt" sz="half" idx="10"/>
          </p:nvPr>
        </p:nvSpPr>
        <p:spPr/>
        <p:txBody>
          <a:bodyPr/>
          <a:lstStyle/>
          <a:p>
            <a:fld id="{3C829339-1C74-4825-ADEB-BCD7E13EFC81}" type="datetime1">
              <a:rPr lang="da-DK" smtClean="0"/>
              <a:t>16-09-2020</a:t>
            </a:fld>
            <a:endParaRPr lang="da-DK" dirty="0"/>
          </a:p>
        </p:txBody>
      </p:sp>
      <p:sp>
        <p:nvSpPr>
          <p:cNvPr id="5" name="Pladsholder til slidenummer 4">
            <a:extLst>
              <a:ext uri="{FF2B5EF4-FFF2-40B4-BE49-F238E27FC236}">
                <a16:creationId xmlns:a16="http://schemas.microsoft.com/office/drawing/2014/main" id="{BC74E7DA-B8D5-4723-AFE9-080A2FBD70A9}"/>
              </a:ext>
            </a:extLst>
          </p:cNvPr>
          <p:cNvSpPr>
            <a:spLocks noGrp="1"/>
          </p:cNvSpPr>
          <p:nvPr>
            <p:ph type="sldNum" sz="quarter" idx="12"/>
          </p:nvPr>
        </p:nvSpPr>
        <p:spPr/>
        <p:txBody>
          <a:bodyPr/>
          <a:lstStyle/>
          <a:p>
            <a:fld id="{091A926C-488A-4E3E-9C21-57CAA120E114}" type="slidenum">
              <a:rPr lang="da-DK" smtClean="0"/>
              <a:t>45</a:t>
            </a:fld>
            <a:endParaRPr lang="da-DK" dirty="0"/>
          </a:p>
        </p:txBody>
      </p:sp>
    </p:spTree>
    <p:extLst>
      <p:ext uri="{BB962C8B-B14F-4D97-AF65-F5344CB8AC3E}">
        <p14:creationId xmlns:p14="http://schemas.microsoft.com/office/powerpoint/2010/main" val="798096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046D46-082E-4758-99C4-3FA0708F7260}"/>
              </a:ext>
            </a:extLst>
          </p:cNvPr>
          <p:cNvSpPr>
            <a:spLocks noGrp="1"/>
          </p:cNvSpPr>
          <p:nvPr>
            <p:ph type="title"/>
          </p:nvPr>
        </p:nvSpPr>
        <p:spPr/>
        <p:txBody>
          <a:bodyPr/>
          <a:lstStyle/>
          <a:p>
            <a:r>
              <a:rPr lang="da-DK" dirty="0"/>
              <a:t>Dom af 18. marts 1986, sag 24/85, </a:t>
            </a:r>
            <a:r>
              <a:rPr lang="da-DK" i="1" dirty="0" err="1"/>
              <a:t>Spijkers</a:t>
            </a:r>
            <a:endParaRPr lang="da-DK" dirty="0"/>
          </a:p>
        </p:txBody>
      </p:sp>
      <p:sp>
        <p:nvSpPr>
          <p:cNvPr id="3" name="Pladsholder til indhold 2">
            <a:extLst>
              <a:ext uri="{FF2B5EF4-FFF2-40B4-BE49-F238E27FC236}">
                <a16:creationId xmlns:a16="http://schemas.microsoft.com/office/drawing/2014/main" id="{D23F10AD-9FA9-4879-9BC3-5FF5D38F6ED3}"/>
              </a:ext>
            </a:extLst>
          </p:cNvPr>
          <p:cNvSpPr>
            <a:spLocks noGrp="1"/>
          </p:cNvSpPr>
          <p:nvPr>
            <p:ph idx="1"/>
          </p:nvPr>
        </p:nvSpPr>
        <p:spPr/>
        <p:txBody>
          <a:bodyPr/>
          <a:lstStyle/>
          <a:p>
            <a:pPr marL="0" indent="0">
              <a:buNone/>
            </a:pPr>
            <a:r>
              <a:rPr lang="da-DK" dirty="0"/>
              <a:t>”11. </a:t>
            </a:r>
            <a:r>
              <a:rPr lang="da-DK" dirty="0" smtClean="0"/>
              <a:t>(…) Det </a:t>
            </a:r>
            <a:r>
              <a:rPr lang="da-DK" dirty="0"/>
              <a:t>fremgår således af en samlet vurdering af direktiv 77/187 og af ordlyden af dettes artikel 1, stk. 1, at formålet med direktivet er at sikre en fortsættelse af de bestående ansættelsesforhold inden for en økonomisk enhed, selv om denne skifter indehaver, og det må følge heraf, at det afgørende ved vurderingen af, om der foreligger en overførsel i direktivets forstand, er, </a:t>
            </a:r>
            <a:r>
              <a:rPr lang="da-DK" b="1" dirty="0"/>
              <a:t>om den pågældende økonomiske enhed har bevaret sin identitet</a:t>
            </a:r>
            <a:r>
              <a:rPr lang="da-DK" dirty="0"/>
              <a:t>.” </a:t>
            </a:r>
          </a:p>
        </p:txBody>
      </p:sp>
      <p:sp>
        <p:nvSpPr>
          <p:cNvPr id="4" name="Pladsholder til dato 3">
            <a:extLst>
              <a:ext uri="{FF2B5EF4-FFF2-40B4-BE49-F238E27FC236}">
                <a16:creationId xmlns:a16="http://schemas.microsoft.com/office/drawing/2014/main" id="{BCBCE921-E8E8-4ADF-A761-A24B483DF5D6}"/>
              </a:ext>
            </a:extLst>
          </p:cNvPr>
          <p:cNvSpPr>
            <a:spLocks noGrp="1"/>
          </p:cNvSpPr>
          <p:nvPr>
            <p:ph type="dt" sz="half" idx="10"/>
          </p:nvPr>
        </p:nvSpPr>
        <p:spPr/>
        <p:txBody>
          <a:bodyPr/>
          <a:lstStyle/>
          <a:p>
            <a:fld id="{3C829339-1C74-4825-ADEB-BCD7E13EFC81}" type="datetime1">
              <a:rPr lang="da-DK" smtClean="0"/>
              <a:t>16-09-2020</a:t>
            </a:fld>
            <a:endParaRPr lang="da-DK" dirty="0"/>
          </a:p>
        </p:txBody>
      </p:sp>
      <p:sp>
        <p:nvSpPr>
          <p:cNvPr id="5" name="Pladsholder til slidenummer 4">
            <a:extLst>
              <a:ext uri="{FF2B5EF4-FFF2-40B4-BE49-F238E27FC236}">
                <a16:creationId xmlns:a16="http://schemas.microsoft.com/office/drawing/2014/main" id="{8053A9D9-D58A-4765-A0FE-C39BA3B9A8C6}"/>
              </a:ext>
            </a:extLst>
          </p:cNvPr>
          <p:cNvSpPr>
            <a:spLocks noGrp="1"/>
          </p:cNvSpPr>
          <p:nvPr>
            <p:ph type="sldNum" sz="quarter" idx="12"/>
          </p:nvPr>
        </p:nvSpPr>
        <p:spPr/>
        <p:txBody>
          <a:bodyPr/>
          <a:lstStyle/>
          <a:p>
            <a:fld id="{091A926C-488A-4E3E-9C21-57CAA120E114}" type="slidenum">
              <a:rPr lang="da-DK" smtClean="0"/>
              <a:t>5</a:t>
            </a:fld>
            <a:endParaRPr lang="da-DK" dirty="0"/>
          </a:p>
        </p:txBody>
      </p:sp>
    </p:spTree>
    <p:extLst>
      <p:ext uri="{BB962C8B-B14F-4D97-AF65-F5344CB8AC3E}">
        <p14:creationId xmlns:p14="http://schemas.microsoft.com/office/powerpoint/2010/main" val="2071094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861C7B-CF07-4FF5-9CC5-76EE263E99A1}"/>
              </a:ext>
            </a:extLst>
          </p:cNvPr>
          <p:cNvSpPr>
            <a:spLocks noGrp="1"/>
          </p:cNvSpPr>
          <p:nvPr>
            <p:ph type="title"/>
          </p:nvPr>
        </p:nvSpPr>
        <p:spPr/>
        <p:txBody>
          <a:bodyPr/>
          <a:lstStyle/>
          <a:p>
            <a:endParaRPr lang="da-DK" dirty="0"/>
          </a:p>
        </p:txBody>
      </p:sp>
      <p:sp>
        <p:nvSpPr>
          <p:cNvPr id="3" name="Pladsholder til indhold 2">
            <a:extLst>
              <a:ext uri="{FF2B5EF4-FFF2-40B4-BE49-F238E27FC236}">
                <a16:creationId xmlns:a16="http://schemas.microsoft.com/office/drawing/2014/main" id="{0135999A-1F42-490D-983C-318C5ABEC7AB}"/>
              </a:ext>
            </a:extLst>
          </p:cNvPr>
          <p:cNvSpPr>
            <a:spLocks noGrp="1"/>
          </p:cNvSpPr>
          <p:nvPr>
            <p:ph idx="1"/>
          </p:nvPr>
        </p:nvSpPr>
        <p:spPr/>
        <p:txBody>
          <a:bodyPr/>
          <a:lstStyle/>
          <a:p>
            <a:pPr marL="0" indent="0">
              <a:buNone/>
            </a:pPr>
            <a:r>
              <a:rPr lang="da-DK" dirty="0"/>
              <a:t>”13. Ved afgørelsen af, om dette må anses for tilfældet, må der </a:t>
            </a:r>
            <a:r>
              <a:rPr lang="da-DK" b="1" dirty="0"/>
              <a:t>tages hensyn til samtlige omstændigheder </a:t>
            </a:r>
            <a:r>
              <a:rPr lang="da-DK" dirty="0"/>
              <a:t>omkring afhændelsen, herunder hvilken form for virksomhed eller bedrift der er tale om, hvorvidt der er sket en overtagelse af de fysiske aktiver som for eksempel bygninger og løsøre, værdien af de immaterielle aktiver på tidspunktet for overdragelsen, hvorvidt den nye indehaver overtager størstedelen af arbejdsstyrken, om kundekredsen overtages samt i hvor høj grad de økonomiske aktiviteter før og efter overdragelsen er de samme, og hvor længe virksomhedens drift eventuelt har været indstillet. Det bemærkes dog i denne forbindelse, at alle disse omstændigheder </a:t>
            </a:r>
            <a:r>
              <a:rPr lang="da-DK" b="1" dirty="0"/>
              <a:t>kun kan indgå som enkelte elementer i den samlede bedømmelse</a:t>
            </a:r>
            <a:r>
              <a:rPr lang="da-DK" dirty="0"/>
              <a:t>, der skal foretages, og at de derfor ikke kan vurderes isoleret.”</a:t>
            </a:r>
          </a:p>
        </p:txBody>
      </p:sp>
      <p:sp>
        <p:nvSpPr>
          <p:cNvPr id="4" name="Pladsholder til dato 3">
            <a:extLst>
              <a:ext uri="{FF2B5EF4-FFF2-40B4-BE49-F238E27FC236}">
                <a16:creationId xmlns:a16="http://schemas.microsoft.com/office/drawing/2014/main" id="{F0D08FD7-5621-4C21-81C6-5EC36D1B2FC7}"/>
              </a:ext>
            </a:extLst>
          </p:cNvPr>
          <p:cNvSpPr>
            <a:spLocks noGrp="1"/>
          </p:cNvSpPr>
          <p:nvPr>
            <p:ph type="dt" sz="half" idx="10"/>
          </p:nvPr>
        </p:nvSpPr>
        <p:spPr/>
        <p:txBody>
          <a:bodyPr/>
          <a:lstStyle/>
          <a:p>
            <a:fld id="{3C829339-1C74-4825-ADEB-BCD7E13EFC81}" type="datetime1">
              <a:rPr lang="da-DK" smtClean="0"/>
              <a:t>16-09-2020</a:t>
            </a:fld>
            <a:endParaRPr lang="da-DK" dirty="0"/>
          </a:p>
        </p:txBody>
      </p:sp>
      <p:sp>
        <p:nvSpPr>
          <p:cNvPr id="5" name="Pladsholder til slidenummer 4">
            <a:extLst>
              <a:ext uri="{FF2B5EF4-FFF2-40B4-BE49-F238E27FC236}">
                <a16:creationId xmlns:a16="http://schemas.microsoft.com/office/drawing/2014/main" id="{B559BB02-F9CC-43EE-B56C-0633C803ED1C}"/>
              </a:ext>
            </a:extLst>
          </p:cNvPr>
          <p:cNvSpPr>
            <a:spLocks noGrp="1"/>
          </p:cNvSpPr>
          <p:nvPr>
            <p:ph type="sldNum" sz="quarter" idx="12"/>
          </p:nvPr>
        </p:nvSpPr>
        <p:spPr/>
        <p:txBody>
          <a:bodyPr/>
          <a:lstStyle/>
          <a:p>
            <a:fld id="{091A926C-488A-4E3E-9C21-57CAA120E114}" type="slidenum">
              <a:rPr lang="da-DK" smtClean="0"/>
              <a:t>6</a:t>
            </a:fld>
            <a:endParaRPr lang="da-DK" dirty="0"/>
          </a:p>
        </p:txBody>
      </p:sp>
    </p:spTree>
    <p:extLst>
      <p:ext uri="{BB962C8B-B14F-4D97-AF65-F5344CB8AC3E}">
        <p14:creationId xmlns:p14="http://schemas.microsoft.com/office/powerpoint/2010/main" val="2278966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211BEE-E2EC-43C8-818E-3080B85EF9A3}"/>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6F1FB93B-50C3-4056-9F21-A73CB8D40123}"/>
              </a:ext>
            </a:extLst>
          </p:cNvPr>
          <p:cNvSpPr>
            <a:spLocks noGrp="1"/>
          </p:cNvSpPr>
          <p:nvPr>
            <p:ph idx="1"/>
          </p:nvPr>
        </p:nvSpPr>
        <p:spPr/>
        <p:txBody>
          <a:bodyPr/>
          <a:lstStyle/>
          <a:p>
            <a:pPr marL="0" indent="0">
              <a:buNone/>
            </a:pPr>
            <a:r>
              <a:rPr lang="da-DK" dirty="0"/>
              <a:t>”14. </a:t>
            </a:r>
            <a:r>
              <a:rPr lang="da-DK" b="1" dirty="0"/>
              <a:t>Afgørelsen</a:t>
            </a:r>
            <a:r>
              <a:rPr lang="da-DK" dirty="0"/>
              <a:t> af, om der i lyset af de ovenfor angivne fortolkningsmomenter må antages at foreligge en overførsel i nævnte forstand, såvel som den i dette øjemed fornødne prøvelse af faktum, </a:t>
            </a:r>
            <a:r>
              <a:rPr lang="da-DK" b="1" dirty="0"/>
              <a:t>henhører under den nationale ret</a:t>
            </a:r>
            <a:r>
              <a:rPr lang="da-DK" dirty="0"/>
              <a:t>.” </a:t>
            </a:r>
          </a:p>
        </p:txBody>
      </p:sp>
      <p:sp>
        <p:nvSpPr>
          <p:cNvPr id="4" name="Pladsholder til dato 3">
            <a:extLst>
              <a:ext uri="{FF2B5EF4-FFF2-40B4-BE49-F238E27FC236}">
                <a16:creationId xmlns:a16="http://schemas.microsoft.com/office/drawing/2014/main" id="{FEED520C-3E97-4745-BDB5-396DBB583F94}"/>
              </a:ext>
            </a:extLst>
          </p:cNvPr>
          <p:cNvSpPr>
            <a:spLocks noGrp="1"/>
          </p:cNvSpPr>
          <p:nvPr>
            <p:ph type="dt" sz="half" idx="10"/>
          </p:nvPr>
        </p:nvSpPr>
        <p:spPr/>
        <p:txBody>
          <a:bodyPr/>
          <a:lstStyle/>
          <a:p>
            <a:fld id="{3C829339-1C74-4825-ADEB-BCD7E13EFC81}" type="datetime1">
              <a:rPr lang="da-DK" smtClean="0"/>
              <a:t>16-09-2020</a:t>
            </a:fld>
            <a:endParaRPr lang="da-DK" dirty="0"/>
          </a:p>
        </p:txBody>
      </p:sp>
      <p:sp>
        <p:nvSpPr>
          <p:cNvPr id="5" name="Pladsholder til slidenummer 4">
            <a:extLst>
              <a:ext uri="{FF2B5EF4-FFF2-40B4-BE49-F238E27FC236}">
                <a16:creationId xmlns:a16="http://schemas.microsoft.com/office/drawing/2014/main" id="{EBB7D80C-B2DD-42E1-B34A-C0D25E252261}"/>
              </a:ext>
            </a:extLst>
          </p:cNvPr>
          <p:cNvSpPr>
            <a:spLocks noGrp="1"/>
          </p:cNvSpPr>
          <p:nvPr>
            <p:ph type="sldNum" sz="quarter" idx="12"/>
          </p:nvPr>
        </p:nvSpPr>
        <p:spPr/>
        <p:txBody>
          <a:bodyPr/>
          <a:lstStyle/>
          <a:p>
            <a:fld id="{091A926C-488A-4E3E-9C21-57CAA120E114}" type="slidenum">
              <a:rPr lang="da-DK" smtClean="0"/>
              <a:t>7</a:t>
            </a:fld>
            <a:endParaRPr lang="da-DK" dirty="0"/>
          </a:p>
        </p:txBody>
      </p:sp>
    </p:spTree>
    <p:extLst>
      <p:ext uri="{BB962C8B-B14F-4D97-AF65-F5344CB8AC3E}">
        <p14:creationId xmlns:p14="http://schemas.microsoft.com/office/powerpoint/2010/main" val="310986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Dom af 14. april 1994 i C-392/92, </a:t>
            </a:r>
            <a:r>
              <a:rPr lang="da-DK" i="1" dirty="0"/>
              <a:t>Christel Schmidt</a:t>
            </a:r>
            <a:endParaRPr lang="en-US" dirty="0"/>
          </a:p>
        </p:txBody>
      </p:sp>
      <p:sp>
        <p:nvSpPr>
          <p:cNvPr id="3" name="Content Placeholder 2"/>
          <p:cNvSpPr>
            <a:spLocks noGrp="1"/>
          </p:cNvSpPr>
          <p:nvPr>
            <p:ph idx="1"/>
          </p:nvPr>
        </p:nvSpPr>
        <p:spPr/>
        <p:txBody>
          <a:bodyPr/>
          <a:lstStyle/>
          <a:p>
            <a:r>
              <a:rPr lang="da-DK" dirty="0"/>
              <a:t>En </a:t>
            </a:r>
            <a:r>
              <a:rPr lang="da-DK" dirty="0" smtClean="0"/>
              <a:t>sparekasse besluttede at overdrage rengøringen til et firma</a:t>
            </a:r>
          </a:p>
          <a:p>
            <a:endParaRPr lang="da-DK" dirty="0"/>
          </a:p>
          <a:p>
            <a:r>
              <a:rPr lang="da-DK" dirty="0" smtClean="0"/>
              <a:t>Sparekassen opsagde den medarbejder, som havde stået for rengøringen</a:t>
            </a:r>
          </a:p>
          <a:p>
            <a:endParaRPr lang="da-DK" dirty="0"/>
          </a:p>
          <a:p>
            <a:r>
              <a:rPr lang="da-DK" dirty="0" smtClean="0"/>
              <a:t>Rengøringsfirmaet tilbød medarbejderen ansættelse, hvilket hun afslog</a:t>
            </a:r>
          </a:p>
          <a:p>
            <a:pPr marL="0" indent="0">
              <a:buNone/>
            </a:pPr>
            <a:endParaRPr lang="da-DK" dirty="0"/>
          </a:p>
          <a:p>
            <a:r>
              <a:rPr lang="da-DK" dirty="0" smtClean="0"/>
              <a:t>Medarbejderen </a:t>
            </a:r>
            <a:r>
              <a:rPr lang="da-DK" dirty="0"/>
              <a:t>påtalte </a:t>
            </a:r>
            <a:r>
              <a:rPr lang="da-DK" dirty="0" smtClean="0"/>
              <a:t>opsigelsens berettigelse</a:t>
            </a:r>
            <a:endParaRPr lang="da-DK" dirty="0"/>
          </a:p>
          <a:p>
            <a:endParaRPr lang="en-US" dirty="0"/>
          </a:p>
        </p:txBody>
      </p:sp>
      <p:sp>
        <p:nvSpPr>
          <p:cNvPr id="4" name="Date Placeholder 3"/>
          <p:cNvSpPr>
            <a:spLocks noGrp="1"/>
          </p:cNvSpPr>
          <p:nvPr>
            <p:ph type="dt" sz="half" idx="10"/>
          </p:nvPr>
        </p:nvSpPr>
        <p:spPr/>
        <p:txBody>
          <a:bodyPr/>
          <a:lstStyle/>
          <a:p>
            <a:fld id="{3C829339-1C74-4825-ADEB-BCD7E13EFC81}" type="datetime1">
              <a:rPr lang="da-DK" smtClean="0"/>
              <a:t>16-09-2020</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8</a:t>
            </a:fld>
            <a:endParaRPr lang="da-DK" dirty="0"/>
          </a:p>
        </p:txBody>
      </p:sp>
    </p:spTree>
    <p:extLst>
      <p:ext uri="{BB962C8B-B14F-4D97-AF65-F5344CB8AC3E}">
        <p14:creationId xmlns:p14="http://schemas.microsoft.com/office/powerpoint/2010/main" val="4271054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9A9846-AE86-4F1A-BCDB-7A138010A01B}"/>
              </a:ext>
            </a:extLst>
          </p:cNvPr>
          <p:cNvSpPr>
            <a:spLocks noGrp="1"/>
          </p:cNvSpPr>
          <p:nvPr>
            <p:ph type="title"/>
          </p:nvPr>
        </p:nvSpPr>
        <p:spPr/>
        <p:txBody>
          <a:bodyPr/>
          <a:lstStyle/>
          <a:p>
            <a:endParaRPr lang="da-DK" i="1" dirty="0"/>
          </a:p>
        </p:txBody>
      </p:sp>
      <p:sp>
        <p:nvSpPr>
          <p:cNvPr id="3" name="Pladsholder til indhold 2">
            <a:extLst>
              <a:ext uri="{FF2B5EF4-FFF2-40B4-BE49-F238E27FC236}">
                <a16:creationId xmlns:a16="http://schemas.microsoft.com/office/drawing/2014/main" id="{B85437E7-0510-44B2-86D0-59EB18A0C2D6}"/>
              </a:ext>
            </a:extLst>
          </p:cNvPr>
          <p:cNvSpPr>
            <a:spLocks noGrp="1"/>
          </p:cNvSpPr>
          <p:nvPr>
            <p:ph idx="1"/>
          </p:nvPr>
        </p:nvSpPr>
        <p:spPr/>
        <p:txBody>
          <a:bodyPr/>
          <a:lstStyle/>
          <a:p>
            <a:pPr marL="0" indent="0">
              <a:buNone/>
            </a:pPr>
            <a:r>
              <a:rPr lang="da-DK" dirty="0"/>
              <a:t>”16. Det (…) fremførte argument om, at der ikke er sket overdragelse af aktiver, kan heller ikke lægges til grund. Den omstændighed, at Domstolens praksis nævner overdragelse af aktiver blandt de forskellige kriterier (…) tillader ikke den slutning, at der ikke kan foreligge nogen overførsel, når disse elementer ikke er til stede. Varetagelse af arbejdstagernes rettigheder – hvilket ifølge direktivets overskrift endog er dets </a:t>
            </a:r>
            <a:r>
              <a:rPr lang="da-DK" b="1" dirty="0"/>
              <a:t>formål</a:t>
            </a:r>
            <a:r>
              <a:rPr lang="da-DK" dirty="0"/>
              <a:t> – kan ikke afhænge alene af én faktor, som Domstolen i øvrigt allerede har fastslået ikke i sig selv er afgørende (jf. dom af 18.3.1986, sag 24/85, </a:t>
            </a:r>
            <a:r>
              <a:rPr lang="da-DK" dirty="0" err="1"/>
              <a:t>Spijkers</a:t>
            </a:r>
            <a:r>
              <a:rPr lang="da-DK" dirty="0"/>
              <a:t>, Sml. s. 1119, præmis 12).” </a:t>
            </a:r>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dirty="0"/>
          </a:p>
        </p:txBody>
      </p:sp>
      <p:sp>
        <p:nvSpPr>
          <p:cNvPr id="4" name="Pladsholder til dato 3">
            <a:extLst>
              <a:ext uri="{FF2B5EF4-FFF2-40B4-BE49-F238E27FC236}">
                <a16:creationId xmlns:a16="http://schemas.microsoft.com/office/drawing/2014/main" id="{7C5DC60C-B141-48C1-BA53-2420B06B7207}"/>
              </a:ext>
            </a:extLst>
          </p:cNvPr>
          <p:cNvSpPr>
            <a:spLocks noGrp="1"/>
          </p:cNvSpPr>
          <p:nvPr>
            <p:ph type="dt" sz="half" idx="10"/>
          </p:nvPr>
        </p:nvSpPr>
        <p:spPr/>
        <p:txBody>
          <a:bodyPr/>
          <a:lstStyle/>
          <a:p>
            <a:fld id="{3C829339-1C74-4825-ADEB-BCD7E13EFC81}" type="datetime1">
              <a:rPr lang="da-DK" smtClean="0"/>
              <a:t>16-09-2020</a:t>
            </a:fld>
            <a:endParaRPr lang="da-DK" dirty="0"/>
          </a:p>
        </p:txBody>
      </p:sp>
      <p:sp>
        <p:nvSpPr>
          <p:cNvPr id="5" name="Pladsholder til slidenummer 4">
            <a:extLst>
              <a:ext uri="{FF2B5EF4-FFF2-40B4-BE49-F238E27FC236}">
                <a16:creationId xmlns:a16="http://schemas.microsoft.com/office/drawing/2014/main" id="{AA8EEE05-EE9B-4D81-A2C1-5881F3A730C8}"/>
              </a:ext>
            </a:extLst>
          </p:cNvPr>
          <p:cNvSpPr>
            <a:spLocks noGrp="1"/>
          </p:cNvSpPr>
          <p:nvPr>
            <p:ph type="sldNum" sz="quarter" idx="12"/>
          </p:nvPr>
        </p:nvSpPr>
        <p:spPr/>
        <p:txBody>
          <a:bodyPr/>
          <a:lstStyle/>
          <a:p>
            <a:fld id="{091A926C-488A-4E3E-9C21-57CAA120E114}" type="slidenum">
              <a:rPr lang="da-DK" smtClean="0"/>
              <a:t>9</a:t>
            </a:fld>
            <a:endParaRPr lang="da-DK" dirty="0"/>
          </a:p>
        </p:txBody>
      </p:sp>
    </p:spTree>
    <p:extLst>
      <p:ext uri="{BB962C8B-B14F-4D97-AF65-F5344CB8AC3E}">
        <p14:creationId xmlns:p14="http://schemas.microsoft.com/office/powerpoint/2010/main" val="2009559760"/>
      </p:ext>
    </p:extLst>
  </p:cSld>
  <p:clrMapOvr>
    <a:masterClrMapping/>
  </p:clrMapOvr>
</p:sld>
</file>

<file path=ppt/theme/theme1.xml><?xml version="1.0" encoding="utf-8"?>
<a:theme xmlns:a="http://schemas.openxmlformats.org/drawingml/2006/main" name="Brugerdefineret design">
  <a:themeElements>
    <a:clrScheme name="KU 2016">
      <a:dk1>
        <a:sysClr val="windowText" lastClr="000000"/>
      </a:dk1>
      <a:lt1>
        <a:sysClr val="window" lastClr="FFFFFF"/>
      </a:lt1>
      <a:dk2>
        <a:srgbClr val="6E6E6E"/>
      </a:dk2>
      <a:lt2>
        <a:srgbClr val="E7E6E6"/>
      </a:lt2>
      <a:accent1>
        <a:srgbClr val="A31D20"/>
      </a:accent1>
      <a:accent2>
        <a:srgbClr val="7B7B7B"/>
      </a:accent2>
      <a:accent3>
        <a:srgbClr val="D49F3A"/>
      </a:accent3>
      <a:accent4>
        <a:srgbClr val="42759B"/>
      </a:accent4>
      <a:accent5>
        <a:srgbClr val="79ADB1"/>
      </a:accent5>
      <a:accent6>
        <a:srgbClr val="779921"/>
      </a:accent6>
      <a:hlink>
        <a:srgbClr val="A31D20"/>
      </a:hlink>
      <a:folHlink>
        <a:srgbClr val="000000"/>
      </a:folHlink>
    </a:clrScheme>
    <a:fontScheme name="KU2016">
      <a:majorFont>
        <a:latin typeface="Microsoft New Tai Lue"/>
        <a:ea typeface=""/>
        <a:cs typeface=""/>
      </a:majorFont>
      <a:minorFont>
        <a:latin typeface="Microsoft New Tai Lue"/>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x9_DK_lille.potx" id="{BE9C15E7-90F8-4CF2-8B96-2848F515C8F5}" vid="{DD010ABE-EF93-4421-BF04-578FEEDB9F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3761</Words>
  <Application>Microsoft Office PowerPoint</Application>
  <PresentationFormat>Widescreen</PresentationFormat>
  <Paragraphs>315</Paragraphs>
  <Slides>45</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Microsoft New Tai Lue</vt:lpstr>
      <vt:lpstr>Times New Roman</vt:lpstr>
      <vt:lpstr>Wingdings</vt:lpstr>
      <vt:lpstr>Brugerdefineret design</vt:lpstr>
      <vt:lpstr>PowerPoint Presentation</vt:lpstr>
      <vt:lpstr>Disposition</vt:lpstr>
      <vt:lpstr>PowerPoint Presentation</vt:lpstr>
      <vt:lpstr>Direktiv 77/187</vt:lpstr>
      <vt:lpstr>Dom af 18. marts 1986, sag 24/85, Spijkers</vt:lpstr>
      <vt:lpstr>PowerPoint Presentation</vt:lpstr>
      <vt:lpstr>PowerPoint Presentation</vt:lpstr>
      <vt:lpstr>Dom af 14. april 1994 i C-392/92, Christel Schmidt</vt:lpstr>
      <vt:lpstr>PowerPoint Presentation</vt:lpstr>
      <vt:lpstr>PowerPoint Presentation</vt:lpstr>
      <vt:lpstr>Dom af 11. marts 1997 i C-13/95, Süzen</vt:lpstr>
      <vt:lpstr>Dom af 11. marts 1997 i C-13/95, Süzen</vt:lpstr>
      <vt:lpstr>PowerPoint Presentation</vt:lpstr>
      <vt:lpstr>Direktiv 98/50 (konsolideret ved 2001/23)</vt:lpstr>
      <vt:lpstr>Dom af 24. januar 2002 i C-51/00, Temco</vt:lpstr>
      <vt:lpstr>Ny bestemmelse om overførselsbegrebet</vt:lpstr>
      <vt:lpstr>EU-Domstolens praksis</vt:lpstr>
      <vt:lpstr>Brancher kendetegnet ved fysiske aktiver (driftsmateriel) </vt:lpstr>
      <vt:lpstr>Dom af 25. januar 2001 i C-172/99, Liikenne</vt:lpstr>
      <vt:lpstr>Dom af 26. november 2015 i C-509/14, Aira Pascual</vt:lpstr>
      <vt:lpstr>Brancher kendetegnet ved arbejdskraft</vt:lpstr>
      <vt:lpstr>Dom af 20. januar 2011 i C-463/09, GLECE</vt:lpstr>
      <vt:lpstr>PowerPoint Presentation</vt:lpstr>
      <vt:lpstr>PowerPoint Presentation</vt:lpstr>
      <vt:lpstr>PowerPoint Presentation</vt:lpstr>
      <vt:lpstr>To nye domme</vt:lpstr>
      <vt:lpstr>Dom af 8. maj 2019 i C-194/18, Dodič</vt:lpstr>
      <vt:lpstr>PowerPoint Presentation</vt:lpstr>
      <vt:lpstr>PowerPoint Presentation</vt:lpstr>
      <vt:lpstr>Dom af 27. februar 2020 i C-298/18, Grafe og Pohle</vt:lpstr>
      <vt:lpstr>PowerPoint Presentation</vt:lpstr>
      <vt:lpstr>PowerPoint Presentation</vt:lpstr>
      <vt:lpstr>Generaladvokat Sharpstons forslag i C-298/18</vt:lpstr>
      <vt:lpstr>PowerPoint Presentation</vt:lpstr>
      <vt:lpstr>PowerPoint Presentation</vt:lpstr>
      <vt:lpstr>Hvad betyder de nye domme?</vt:lpstr>
      <vt:lpstr>PowerPoint Presentation</vt:lpstr>
      <vt:lpstr>Virksomhedsoverdragelsesloven</vt:lpstr>
      <vt:lpstr>Nyere retspraksis</vt:lpstr>
      <vt:lpstr>U2016.534H</vt:lpstr>
      <vt:lpstr>U2016.2990H</vt:lpstr>
      <vt:lpstr>Arbejdsrettens afgørelse af 12. januar 2017 i 2015.035</vt:lpstr>
      <vt:lpstr>Arbejdsrettens dom af 3. februar 2016 i 2015.0171</vt:lpstr>
      <vt:lpstr>Arbejdsrettens afgørelse af 30. august 2019 i 2018.0299</vt:lpstr>
      <vt:lpstr>Har danske domstole et spillerum?</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2020-09-11T09:51:31Z</dcterms:created>
  <dcterms:modified xsi:type="dcterms:W3CDTF">2020-09-16T10:56:37Z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www.skabelon.dk</vt:lpwstr>
  </property>
  <property fmtid="{D5CDD505-2E9C-101B-9397-08002B2CF9AE}" pid="3" name="SD_DocumentLanguage">
    <vt:lpwstr>da-DK</vt:lpwstr>
  </property>
</Properties>
</file>