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33"/>
  </p:notesMasterIdLst>
  <p:handoutMasterIdLst>
    <p:handoutMasterId r:id="rId34"/>
  </p:handoutMasterIdLst>
  <p:sldIdLst>
    <p:sldId id="256" r:id="rId2"/>
    <p:sldId id="257" r:id="rId3"/>
    <p:sldId id="267" r:id="rId4"/>
    <p:sldId id="266" r:id="rId5"/>
    <p:sldId id="264" r:id="rId6"/>
    <p:sldId id="273" r:id="rId7"/>
    <p:sldId id="268" r:id="rId8"/>
    <p:sldId id="265" r:id="rId9"/>
    <p:sldId id="288" r:id="rId10"/>
    <p:sldId id="289" r:id="rId11"/>
    <p:sldId id="287" r:id="rId12"/>
    <p:sldId id="269" r:id="rId13"/>
    <p:sldId id="281" r:id="rId14"/>
    <p:sldId id="258" r:id="rId15"/>
    <p:sldId id="274" r:id="rId16"/>
    <p:sldId id="271" r:id="rId17"/>
    <p:sldId id="291" r:id="rId18"/>
    <p:sldId id="292" r:id="rId19"/>
    <p:sldId id="290" r:id="rId20"/>
    <p:sldId id="282" r:id="rId21"/>
    <p:sldId id="272" r:id="rId22"/>
    <p:sldId id="283" r:id="rId23"/>
    <p:sldId id="280" r:id="rId24"/>
    <p:sldId id="275" r:id="rId25"/>
    <p:sldId id="270" r:id="rId26"/>
    <p:sldId id="276" r:id="rId27"/>
    <p:sldId id="293" r:id="rId28"/>
    <p:sldId id="294" r:id="rId29"/>
    <p:sldId id="277" r:id="rId30"/>
    <p:sldId id="279" r:id="rId31"/>
    <p:sldId id="284" r:id="rId32"/>
  </p:sldIdLst>
  <p:sldSz cx="9144000" cy="6858000" type="screen4x3"/>
  <p:notesSz cx="6805613" cy="9944100"/>
  <p:embeddedFontLst>
    <p:embeddedFont>
      <p:font typeface="Calibri" panose="020F0502020204030204" pitchFamily="34" charset="0"/>
      <p:regular r:id="rId35"/>
      <p:bold r:id="rId36"/>
      <p:italic r:id="rId37"/>
      <p:boldItalic r:id="rId38"/>
    </p:embeddedFont>
  </p:embeddedFont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3F39"/>
    <a:srgbClr val="6F7657"/>
    <a:srgbClr val="222E34"/>
    <a:srgbClr val="282828"/>
    <a:srgbClr val="797469"/>
    <a:srgbClr val="B5492D"/>
    <a:srgbClr val="141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p:cViewPr varScale="1">
        <p:scale>
          <a:sx n="87" d="100"/>
          <a:sy n="87" d="100"/>
        </p:scale>
        <p:origin x="103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891DCD1C-3C41-4930-B851-631F8B7A3262}" type="datetimeFigureOut">
              <a:rPr lang="da-DK" smtClean="0"/>
              <a:t>24-05-2019</a:t>
            </a:fld>
            <a:endParaRPr lang="da-DK" dirty="0"/>
          </a:p>
        </p:txBody>
      </p:sp>
      <p:sp>
        <p:nvSpPr>
          <p:cNvPr id="4" name="Pladsholder til sidefod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da-DK" dirty="0"/>
          </a:p>
        </p:txBody>
      </p:sp>
      <p:sp>
        <p:nvSpPr>
          <p:cNvPr id="5" name="Pladsholder til diasnumm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A9BDEE9D-8AF4-4FE3-9106-C93C11B39DC6}" type="slidenum">
              <a:rPr lang="da-DK" smtClean="0"/>
              <a:t>‹nr.›</a:t>
            </a:fld>
            <a:endParaRPr lang="da-DK" dirty="0"/>
          </a:p>
        </p:txBody>
      </p:sp>
    </p:spTree>
    <p:extLst>
      <p:ext uri="{BB962C8B-B14F-4D97-AF65-F5344CB8AC3E}">
        <p14:creationId xmlns:p14="http://schemas.microsoft.com/office/powerpoint/2010/main" val="546127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C607EC73-E12A-492C-A930-8DE3F1609BF3}" type="datetimeFigureOut">
              <a:rPr lang="da-DK" smtClean="0"/>
              <a:t>24-05-2019</a:t>
            </a:fld>
            <a:endParaRPr lang="da-DK" dirty="0"/>
          </a:p>
        </p:txBody>
      </p:sp>
      <p:sp>
        <p:nvSpPr>
          <p:cNvPr id="4" name="Pladsholder til diasbillede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D506F24-B06F-4E51-A664-C2B798400930}" type="slidenum">
              <a:rPr lang="da-DK" smtClean="0"/>
              <a:t>‹nr.›</a:t>
            </a:fld>
            <a:endParaRPr lang="da-DK" dirty="0"/>
          </a:p>
        </p:txBody>
      </p:sp>
    </p:spTree>
    <p:extLst>
      <p:ext uri="{BB962C8B-B14F-4D97-AF65-F5344CB8AC3E}">
        <p14:creationId xmlns:p14="http://schemas.microsoft.com/office/powerpoint/2010/main" val="23652674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D506F24-B06F-4E51-A664-C2B798400930}" type="slidenum">
              <a:rPr lang="da-DK" smtClean="0"/>
              <a:t>2</a:t>
            </a:fld>
            <a:endParaRPr lang="da-DK" dirty="0"/>
          </a:p>
        </p:txBody>
      </p:sp>
    </p:spTree>
    <p:extLst>
      <p:ext uri="{BB962C8B-B14F-4D97-AF65-F5344CB8AC3E}">
        <p14:creationId xmlns:p14="http://schemas.microsoft.com/office/powerpoint/2010/main" val="3304627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D506F24-B06F-4E51-A664-C2B798400930}" type="slidenum">
              <a:rPr lang="da-DK" smtClean="0"/>
              <a:t>3</a:t>
            </a:fld>
            <a:endParaRPr lang="da-DK" dirty="0"/>
          </a:p>
        </p:txBody>
      </p:sp>
    </p:spTree>
    <p:extLst>
      <p:ext uri="{BB962C8B-B14F-4D97-AF65-F5344CB8AC3E}">
        <p14:creationId xmlns:p14="http://schemas.microsoft.com/office/powerpoint/2010/main" val="1779819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CD506F24-B06F-4E51-A664-C2B798400930}" type="slidenum">
              <a:rPr lang="da-DK" smtClean="0"/>
              <a:t>4</a:t>
            </a:fld>
            <a:endParaRPr lang="da-DK" dirty="0"/>
          </a:p>
        </p:txBody>
      </p:sp>
    </p:spTree>
    <p:extLst>
      <p:ext uri="{BB962C8B-B14F-4D97-AF65-F5344CB8AC3E}">
        <p14:creationId xmlns:p14="http://schemas.microsoft.com/office/powerpoint/2010/main" val="3525729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 Blå">
    <p:bg>
      <p:bgPr>
        <a:solidFill>
          <a:srgbClr val="222E34"/>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0000" y="542363"/>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pic>
        <p:nvPicPr>
          <p:cNvPr id="10"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092280" y="459596"/>
            <a:ext cx="1774318" cy="446570"/>
          </a:xfrm>
          <a:prstGeom prst="rect">
            <a:avLst/>
          </a:prstGeom>
          <a:noFill/>
          <a:ln>
            <a:noFill/>
          </a:ln>
        </p:spPr>
      </p:pic>
    </p:spTree>
    <p:extLst>
      <p:ext uri="{BB962C8B-B14F-4D97-AF65-F5344CB8AC3E}">
        <p14:creationId xmlns:p14="http://schemas.microsoft.com/office/powerpoint/2010/main" val="49508316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 Grå">
    <p:bg>
      <p:bgPr>
        <a:solidFill>
          <a:srgbClr val="433F39"/>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636" y="540000"/>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pic>
        <p:nvPicPr>
          <p:cNvPr id="10"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092280" y="459596"/>
            <a:ext cx="1774318" cy="446570"/>
          </a:xfrm>
          <a:prstGeom prst="rect">
            <a:avLst/>
          </a:prstGeom>
          <a:noFill/>
          <a:ln>
            <a:noFill/>
          </a:ln>
        </p:spPr>
      </p:pic>
    </p:spTree>
    <p:extLst>
      <p:ext uri="{BB962C8B-B14F-4D97-AF65-F5344CB8AC3E}">
        <p14:creationId xmlns:p14="http://schemas.microsoft.com/office/powerpoint/2010/main" val="333486279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 Grøn">
    <p:bg>
      <p:bgPr>
        <a:solidFill>
          <a:srgbClr val="6F7657"/>
        </a:solidFill>
        <a:effectLst/>
      </p:bgPr>
    </p:bg>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60000" y="2808000"/>
            <a:ext cx="8388464" cy="1470025"/>
          </a:xfrm>
          <a:prstGeom prst="rect">
            <a:avLst/>
          </a:prstGeom>
        </p:spPr>
        <p:txBody>
          <a:bodyPr lIns="0" tIns="0" rIns="0" bIns="0" anchor="t" anchorCtr="0">
            <a:normAutofit/>
          </a:bodyPr>
          <a:lstStyle>
            <a:lvl1pPr algn="l">
              <a:lnSpc>
                <a:spcPts val="4400"/>
              </a:lnSpc>
              <a:defRPr sz="3600" b="1" i="0">
                <a:solidFill>
                  <a:schemeClr val="tx1"/>
                </a:solidFill>
                <a:latin typeface="Arial" panose="020B0604020202020204" pitchFamily="34" charset="0"/>
                <a:cs typeface="Arial" panose="020B0604020202020204" pitchFamily="34" charset="0"/>
              </a:defRPr>
            </a:lvl1pPr>
          </a:lstStyle>
          <a:p>
            <a:r>
              <a:rPr lang="da-DK" dirty="0"/>
              <a:t>Forsidetitel</a:t>
            </a:r>
            <a:br>
              <a:rPr lang="da-DK" dirty="0"/>
            </a:br>
            <a:r>
              <a:rPr lang="da-DK" b="0" dirty="0" err="1"/>
              <a:t>Dato.måned.år</a:t>
            </a:r>
            <a:endParaRPr lang="da-DK" dirty="0"/>
          </a:p>
        </p:txBody>
      </p:sp>
      <p:sp>
        <p:nvSpPr>
          <p:cNvPr id="3" name="Undertitel 2"/>
          <p:cNvSpPr>
            <a:spLocks noGrp="1"/>
          </p:cNvSpPr>
          <p:nvPr>
            <p:ph type="subTitle" idx="1" hasCustomPrompt="1"/>
          </p:nvPr>
        </p:nvSpPr>
        <p:spPr>
          <a:xfrm>
            <a:off x="360000" y="5589240"/>
            <a:ext cx="8388464" cy="792088"/>
          </a:xfrm>
          <a:prstGeom prst="rect">
            <a:avLst/>
          </a:prstGeom>
        </p:spPr>
        <p:txBody>
          <a:bodyPr lIns="0" tIns="0" rIns="0" bIns="0" anchor="b">
            <a:normAutofit/>
          </a:bodyPr>
          <a:lstStyle>
            <a:lvl1pPr marL="0" indent="0" algn="l">
              <a:lnSpc>
                <a:spcPts val="2600"/>
              </a:lnSpc>
              <a:buNone/>
              <a:defRPr sz="1800" b="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a:t>Præsentationsvært</a:t>
            </a:r>
          </a:p>
          <a:p>
            <a:r>
              <a:rPr lang="da-DK" dirty="0"/>
              <a:t>Præsentationsvært</a:t>
            </a:r>
          </a:p>
        </p:txBody>
      </p:sp>
      <p:pic>
        <p:nvPicPr>
          <p:cNvPr id="4" name="Billed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pic>
        <p:nvPicPr>
          <p:cNvPr id="6" name="Billed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8636" y="540000"/>
            <a:ext cx="1786538" cy="228652"/>
          </a:xfrm>
          <a:prstGeom prst="rect">
            <a:avLst/>
          </a:prstGeom>
        </p:spPr>
      </p:pic>
      <p:pic>
        <p:nvPicPr>
          <p:cNvPr id="13" name="Billed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48880"/>
            <a:ext cx="9144000" cy="542363"/>
          </a:xfrm>
          <a:prstGeom prst="rect">
            <a:avLst/>
          </a:prstGeom>
        </p:spPr>
      </p:pic>
      <p:pic>
        <p:nvPicPr>
          <p:cNvPr id="14" name="Billed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20000"/>
            <a:ext cx="9144000" cy="542363"/>
          </a:xfrm>
          <a:prstGeom prst="rect">
            <a:avLst/>
          </a:prstGeom>
        </p:spPr>
      </p:pic>
      <p:pic>
        <p:nvPicPr>
          <p:cNvPr id="17" name="Billede 1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4509120"/>
            <a:ext cx="1642875" cy="140208"/>
          </a:xfrm>
          <a:prstGeom prst="rect">
            <a:avLst/>
          </a:prstGeom>
        </p:spPr>
      </p:pic>
      <p:pic>
        <p:nvPicPr>
          <p:cNvPr id="18" name="Billed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70341" y="6170266"/>
            <a:ext cx="978123" cy="180619"/>
          </a:xfrm>
          <a:prstGeom prst="rect">
            <a:avLst/>
          </a:prstGeom>
        </p:spPr>
      </p:pic>
      <p:pic>
        <p:nvPicPr>
          <p:cNvPr id="10" name="Picture 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092280" y="459596"/>
            <a:ext cx="1774318" cy="446570"/>
          </a:xfrm>
          <a:prstGeom prst="rect">
            <a:avLst/>
          </a:prstGeom>
          <a:noFill/>
          <a:ln>
            <a:noFill/>
          </a:ln>
        </p:spPr>
      </p:pic>
    </p:spTree>
    <p:extLst>
      <p:ext uri="{BB962C8B-B14F-4D97-AF65-F5344CB8AC3E}">
        <p14:creationId xmlns:p14="http://schemas.microsoft.com/office/powerpoint/2010/main" val="29008248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unktopstilling - 1 Niveau">
    <p:spTree>
      <p:nvGrpSpPr>
        <p:cNvPr id="1" name=""/>
        <p:cNvGrpSpPr/>
        <p:nvPr/>
      </p:nvGrpSpPr>
      <p:grpSpPr>
        <a:xfrm>
          <a:off x="0" y="0"/>
          <a:ext cx="0" cy="0"/>
          <a:chOff x="0" y="0"/>
          <a:chExt cx="0" cy="0"/>
        </a:xfrm>
      </p:grpSpPr>
      <p:pic>
        <p:nvPicPr>
          <p:cNvPr id="2" name="Billed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5"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sp>
        <p:nvSpPr>
          <p:cNvPr id="8"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pic>
        <p:nvPicPr>
          <p:cNvPr id="4" name="Billed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11" name="Pladsholder til tekst 10"/>
          <p:cNvSpPr>
            <a:spLocks noGrp="1"/>
          </p:cNvSpPr>
          <p:nvPr>
            <p:ph type="body" sz="quarter" idx="11" hasCustomPrompt="1"/>
          </p:nvPr>
        </p:nvSpPr>
        <p:spPr>
          <a:xfrm>
            <a:off x="323850" y="1628775"/>
            <a:ext cx="8424863" cy="4608513"/>
          </a:xfrm>
        </p:spPr>
        <p:txBody>
          <a:bodyPr/>
          <a:lstStyle>
            <a:lvl1pPr marL="360000" marR="0" indent="-36000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lvl1pPr>
          </a:lstStyle>
          <a:p>
            <a:pPr lvl="0"/>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marL="361950" marR="0" lvl="0" indent="-361950" algn="l" defTabSz="914400" rtl="0" eaLnBrk="1" fontAlgn="auto" latinLnBrk="0" hangingPunct="1">
              <a:lnSpc>
                <a:spcPts val="3000"/>
              </a:lnSpc>
              <a:spcBef>
                <a:spcPct val="20000"/>
              </a:spcBef>
              <a:spcAft>
                <a:spcPts val="0"/>
              </a:spcAft>
              <a:buClrTx/>
              <a:buSzTx/>
              <a:buFont typeface="Arial" panose="020B0604020202020204" pitchFamily="34" charset="0"/>
              <a:buChar char="•"/>
              <a:tabLst/>
              <a:defRPr/>
            </a:pPr>
            <a:r>
              <a:rPr lang="da-DK" dirty="0"/>
              <a:t>Skriv tekst med punkt og 1 niveau på hele siden</a:t>
            </a:r>
          </a:p>
          <a:p>
            <a:pPr lvl="0"/>
            <a:endParaRPr lang="da-DK" dirty="0"/>
          </a:p>
        </p:txBody>
      </p:sp>
      <p:pic>
        <p:nvPicPr>
          <p:cNvPr id="1027" name="Billede 2" descr="Beskrivelse: Beskrivelse: http://clients.whothat.dk/elmeradvokater/emailsignatur/elmeradvokater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536" y="6324973"/>
            <a:ext cx="15049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532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unktopstilling - 2 Niveauer">
    <p:spTree>
      <p:nvGrpSpPr>
        <p:cNvPr id="1" name=""/>
        <p:cNvGrpSpPr/>
        <p:nvPr/>
      </p:nvGrpSpPr>
      <p:grpSpPr>
        <a:xfrm>
          <a:off x="0" y="0"/>
          <a:ext cx="0" cy="0"/>
          <a:chOff x="0" y="0"/>
          <a:chExt cx="0" cy="0"/>
        </a:xfrm>
      </p:grpSpPr>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7"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5" name="Pladsholder til tekst 4"/>
          <p:cNvSpPr>
            <a:spLocks noGrp="1"/>
          </p:cNvSpPr>
          <p:nvPr>
            <p:ph type="body" sz="quarter" idx="12" hasCustomPrompt="1"/>
          </p:nvPr>
        </p:nvSpPr>
        <p:spPr>
          <a:xfrm>
            <a:off x="323850" y="1628775"/>
            <a:ext cx="8424863" cy="4608513"/>
          </a:xfrm>
        </p:spPr>
        <p:txBody>
          <a:bodyPr/>
          <a:lstStyle>
            <a:lvl1pPr marL="361950" indent="-361950">
              <a:buFont typeface="Arial" panose="020B0604020202020204" pitchFamily="34" charset="0"/>
              <a:buChar char="•"/>
              <a:defRPr/>
            </a:lvl1pPr>
            <a:lvl2pPr marL="714375" indent="-352425">
              <a:buFont typeface="Arial" panose="020B0604020202020204" pitchFamily="34" charset="0"/>
              <a:buChar char="•"/>
              <a:defRPr/>
            </a:lvl2pPr>
          </a:lstStyle>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p:txBody>
      </p:sp>
      <p:pic>
        <p:nvPicPr>
          <p:cNvPr id="2050" name="Billede 2" descr="Beskrivelse: Beskrivelse: http://clients.whothat.dk/elmeradvokater/emailsignatur/elmeradvokater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536" y="6325036"/>
            <a:ext cx="15049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594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opstilling - 1 Niveau (lille tekst)">
    <p:spTree>
      <p:nvGrpSpPr>
        <p:cNvPr id="1" name=""/>
        <p:cNvGrpSpPr/>
        <p:nvPr/>
      </p:nvGrpSpPr>
      <p:grpSpPr>
        <a:xfrm>
          <a:off x="0" y="0"/>
          <a:ext cx="0" cy="0"/>
          <a:chOff x="0" y="0"/>
          <a:chExt cx="0" cy="0"/>
        </a:xfrm>
      </p:grpSpPr>
      <p:sp>
        <p:nvSpPr>
          <p:cNvPr id="15"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6" name="Billed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pic>
        <p:nvPicPr>
          <p:cNvPr id="18" name="Billed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9" name="Pladsholder til tekst 7"/>
          <p:cNvSpPr>
            <a:spLocks noGrp="1"/>
          </p:cNvSpPr>
          <p:nvPr>
            <p:ph type="body" sz="quarter" idx="10" hasCustomPrompt="1"/>
          </p:nvPr>
        </p:nvSpPr>
        <p:spPr>
          <a:xfrm>
            <a:off x="360000" y="332656"/>
            <a:ext cx="8388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3" name="Pladsholder til tekst 2"/>
          <p:cNvSpPr>
            <a:spLocks noGrp="1"/>
          </p:cNvSpPr>
          <p:nvPr>
            <p:ph type="body" sz="quarter" idx="11" hasCustomPrompt="1"/>
          </p:nvPr>
        </p:nvSpPr>
        <p:spPr>
          <a:xfrm>
            <a:off x="323528" y="1628775"/>
            <a:ext cx="8425185" cy="4608513"/>
          </a:xfrm>
        </p:spPr>
        <p:txBody>
          <a:bodyPr>
            <a:normAutofit/>
          </a:bodyPr>
          <a:lstStyle>
            <a:lvl1pPr marL="361950" marR="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sz="1600" baseline="0"/>
            </a:lvl1pPr>
          </a:lstStyle>
          <a:p>
            <a:pPr lvl="0"/>
            <a:r>
              <a:rPr lang="da-DK" dirty="0"/>
              <a:t>Skriv mindre tekst med punkt og 1 niveau på hele siden</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lvl="0"/>
            <a:endParaRPr lang="da-DK" dirty="0"/>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med almindeligt tekstoverløb til næste linje. Dette gælder for alle linjer…</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endParaRPr lang="da-DK" dirty="0"/>
          </a:p>
          <a:p>
            <a:pPr lvl="0"/>
            <a:r>
              <a:rPr lang="da-DK" dirty="0"/>
              <a:t>Skriv mindre tekst med punkt og 1 niveau på hele siden</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r>
              <a:rPr lang="da-DK" dirty="0"/>
              <a:t>Skriv mindre tekst med punkt og 1 niveau på hele siden </a:t>
            </a:r>
          </a:p>
          <a:p>
            <a:pPr marL="361950" marR="0" lvl="0" indent="-360000" algn="l" defTabSz="914400" rtl="0" eaLnBrk="1" fontAlgn="auto" latinLnBrk="0" hangingPunct="1">
              <a:lnSpc>
                <a:spcPts val="2800"/>
              </a:lnSpc>
              <a:spcBef>
                <a:spcPct val="20000"/>
              </a:spcBef>
              <a:spcAft>
                <a:spcPts val="0"/>
              </a:spcAft>
              <a:buClrTx/>
              <a:buSzTx/>
              <a:buFont typeface="Arial" panose="020B0604020202020204" pitchFamily="34" charset="0"/>
              <a:buChar char="•"/>
              <a:tabLst/>
              <a:defRPr/>
            </a:pPr>
            <a:endParaRPr lang="da-DK" dirty="0"/>
          </a:p>
        </p:txBody>
      </p:sp>
      <p:pic>
        <p:nvPicPr>
          <p:cNvPr id="3074" name="Billede 2" descr="Beskrivelse: Beskrivelse: http://clients.whothat.dk/elmeradvokater/emailsignatur/elmeradvokater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536" y="6325036"/>
            <a:ext cx="15049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92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unktopstilling - 2 Niveauer med billede">
    <p:spTree>
      <p:nvGrpSpPr>
        <p:cNvPr id="1" name=""/>
        <p:cNvGrpSpPr/>
        <p:nvPr/>
      </p:nvGrpSpPr>
      <p:grpSpPr>
        <a:xfrm>
          <a:off x="0" y="0"/>
          <a:ext cx="0" cy="0"/>
          <a:chOff x="0" y="0"/>
          <a:chExt cx="0" cy="0"/>
        </a:xfrm>
      </p:grpSpPr>
      <p:pic>
        <p:nvPicPr>
          <p:cNvPr id="15" name="Billed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42363"/>
          </a:xfrm>
          <a:prstGeom prst="rect">
            <a:avLst/>
          </a:prstGeom>
        </p:spPr>
      </p:pic>
      <p:sp>
        <p:nvSpPr>
          <p:cNvPr id="17" name="Pladsholder til tekst 7"/>
          <p:cNvSpPr>
            <a:spLocks noGrp="1"/>
          </p:cNvSpPr>
          <p:nvPr>
            <p:ph type="body" sz="quarter" idx="10" hasCustomPrompt="1"/>
          </p:nvPr>
        </p:nvSpPr>
        <p:spPr>
          <a:xfrm>
            <a:off x="360000" y="332656"/>
            <a:ext cx="4212000" cy="1224136"/>
          </a:xfrm>
          <a:prstGeom prst="rect">
            <a:avLst/>
          </a:prstGeom>
        </p:spPr>
        <p:txBody>
          <a:bodyPr/>
          <a:lstStyle>
            <a:lvl1pPr marL="0" marR="0" indent="0" algn="l" defTabSz="914400" rtl="0" eaLnBrk="1" fontAlgn="auto" latinLnBrk="0" hangingPunct="1">
              <a:lnSpc>
                <a:spcPts val="4400"/>
              </a:lnSpc>
              <a:spcBef>
                <a:spcPct val="20000"/>
              </a:spcBef>
              <a:spcAft>
                <a:spcPts val="0"/>
              </a:spcAft>
              <a:buClrTx/>
              <a:buSzTx/>
              <a:buFont typeface="Arial" panose="020B0604020202020204" pitchFamily="34" charset="0"/>
              <a:buNone/>
              <a:tabLst/>
              <a:defRPr sz="3600"/>
            </a:lvl1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da-DK" dirty="0"/>
              <a:t>Overskrift</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da-DK" dirty="0"/>
          </a:p>
        </p:txBody>
      </p:sp>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sp>
        <p:nvSpPr>
          <p:cNvPr id="5" name="Pladsholder til tekst 4"/>
          <p:cNvSpPr>
            <a:spLocks noGrp="1"/>
          </p:cNvSpPr>
          <p:nvPr>
            <p:ph type="body" sz="quarter" idx="12" hasCustomPrompt="1"/>
          </p:nvPr>
        </p:nvSpPr>
        <p:spPr>
          <a:xfrm>
            <a:off x="323851" y="1628775"/>
            <a:ext cx="4248150" cy="4536529"/>
          </a:xfrm>
        </p:spPr>
        <p:txBody>
          <a:bodyPr/>
          <a:lstStyle>
            <a:lvl1pPr marL="361950" indent="-361950">
              <a:buFont typeface="Arial" panose="020B0604020202020204" pitchFamily="34" charset="0"/>
              <a:buChar char="•"/>
              <a:defRPr/>
            </a:lvl1pPr>
            <a:lvl2pPr marL="714375" indent="-352425">
              <a:buFont typeface="Arial" panose="020B0604020202020204" pitchFamily="34" charset="0"/>
              <a:buChar char="•"/>
              <a:defRPr/>
            </a:lvl2pPr>
          </a:lstStyle>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a:p>
            <a:pPr lvl="0"/>
            <a:r>
              <a:rPr lang="nn-NO" dirty="0"/>
              <a:t>Skriv tekst med punkt og 2 niveauer</a:t>
            </a:r>
          </a:p>
          <a:p>
            <a:pPr lvl="1"/>
            <a:r>
              <a:rPr lang="nn-NO" dirty="0"/>
              <a:t>Skriv tekst med punkt og 2 niveauer</a:t>
            </a:r>
          </a:p>
          <a:p>
            <a:pPr lvl="1"/>
            <a:r>
              <a:rPr lang="nn-NO" dirty="0"/>
              <a:t>Skriv tekst med punkt og 2 niveauer</a:t>
            </a:r>
          </a:p>
          <a:p>
            <a:pPr lvl="0"/>
            <a:endParaRPr lang="da-DK" dirty="0"/>
          </a:p>
        </p:txBody>
      </p:sp>
      <p:sp>
        <p:nvSpPr>
          <p:cNvPr id="3" name="Pladsholder til billede 2"/>
          <p:cNvSpPr>
            <a:spLocks noGrp="1"/>
          </p:cNvSpPr>
          <p:nvPr>
            <p:ph type="pic" sz="quarter" idx="13"/>
          </p:nvPr>
        </p:nvSpPr>
        <p:spPr>
          <a:xfrm>
            <a:off x="4788024" y="511200"/>
            <a:ext cx="3960689" cy="5654104"/>
          </a:xfrm>
        </p:spPr>
        <p:txBody>
          <a:bodyPr/>
          <a:lstStyle/>
          <a:p>
            <a:r>
              <a:rPr lang="da-DK" dirty="0"/>
              <a:t>Klik på ikonet for at tilføje et billede</a:t>
            </a:r>
          </a:p>
        </p:txBody>
      </p:sp>
      <p:pic>
        <p:nvPicPr>
          <p:cNvPr id="4098" name="Billede 2" descr="Beskrivelse: Beskrivelse: http://clients.whothat.dk/elmeradvokater/emailsignatur/elmeradvokater_logo.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95536" y="6318687"/>
            <a:ext cx="15049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443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 dias">
    <p:spTree>
      <p:nvGrpSpPr>
        <p:cNvPr id="1" name=""/>
        <p:cNvGrpSpPr/>
        <p:nvPr/>
      </p:nvGrpSpPr>
      <p:grpSpPr>
        <a:xfrm>
          <a:off x="0" y="0"/>
          <a:ext cx="0" cy="0"/>
          <a:chOff x="0" y="0"/>
          <a:chExt cx="0" cy="0"/>
        </a:xfrm>
      </p:grpSpPr>
      <p:sp>
        <p:nvSpPr>
          <p:cNvPr id="9" name="Pladsholder til diasnummer 5"/>
          <p:cNvSpPr txBox="1">
            <a:spLocks/>
          </p:cNvSpPr>
          <p:nvPr userDrawn="1"/>
        </p:nvSpPr>
        <p:spPr>
          <a:xfrm>
            <a:off x="6876024" y="6318688"/>
            <a:ext cx="1944448" cy="365125"/>
          </a:xfrm>
          <a:prstGeom prst="rect">
            <a:avLst/>
          </a:prstGeom>
        </p:spPr>
        <p:txBody>
          <a:bodyPr lIns="0" tIns="0" rIns="0" bIns="0" anchor="ctr"/>
          <a:lstStyle>
            <a:defPPr>
              <a:defRPr lang="da-DK"/>
            </a:defPPr>
            <a:lvl1pPr marL="0" algn="l" defTabSz="914400" rtl="0" eaLnBrk="1" latinLnBrk="0" hangingPunct="1">
              <a:defRPr sz="1000" kern="1200">
                <a:solidFill>
                  <a:srgbClr val="282828"/>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ts val="1100"/>
              </a:lnSpc>
            </a:pPr>
            <a:r>
              <a:rPr lang="da-DK" dirty="0"/>
              <a:t>Side </a:t>
            </a:r>
            <a:fld id="{15B8A791-7AAB-4ED3-8D10-05D12B2E89EC}" type="slidenum">
              <a:rPr lang="da-DK" smtClean="0"/>
              <a:pPr algn="r">
                <a:lnSpc>
                  <a:spcPts val="1100"/>
                </a:lnSpc>
              </a:pPr>
              <a:t>‹nr.›</a:t>
            </a:fld>
            <a:endParaRPr lang="da-DK" dirty="0"/>
          </a:p>
        </p:txBody>
      </p:sp>
      <p:pic>
        <p:nvPicPr>
          <p:cNvPr id="10" name="Billed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6372000"/>
            <a:ext cx="1795276" cy="228600"/>
          </a:xfrm>
          <a:prstGeom prst="rect">
            <a:avLst/>
          </a:prstGeom>
        </p:spPr>
      </p:pic>
      <p:pic>
        <p:nvPicPr>
          <p:cNvPr id="5122" name="Billede 2" descr="Beskrivelse: Beskrivelse: http://clients.whothat.dk/elmeradvokater/emailsignatur/elmeradvokater_logo.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5536" y="6318687"/>
            <a:ext cx="150495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848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ladsholder til tekst 6"/>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endParaRPr lang="da-DK" dirty="0"/>
          </a:p>
        </p:txBody>
      </p:sp>
    </p:spTree>
    <p:extLst>
      <p:ext uri="{BB962C8B-B14F-4D97-AF65-F5344CB8AC3E}">
        <p14:creationId xmlns:p14="http://schemas.microsoft.com/office/powerpoint/2010/main" val="16750927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5" r:id="rId5"/>
    <p:sldLayoutId id="2147483653" r:id="rId6"/>
    <p:sldLayoutId id="2147483658" r:id="rId7"/>
    <p:sldLayoutId id="2147483659" r:id="rId8"/>
  </p:sldLayoutIdLst>
  <p:hf sldNum="0" hdr="0"/>
  <p:txStyles>
    <p:titleStyle>
      <a:lvl1pPr algn="ctr" defTabSz="914400" rtl="0" eaLnBrk="1" latinLnBrk="0" hangingPunct="1">
        <a:spcBef>
          <a:spcPct val="0"/>
        </a:spcBef>
        <a:buNone/>
        <a:defRPr sz="4400" kern="1200">
          <a:solidFill>
            <a:srgbClr val="282828"/>
          </a:solidFill>
          <a:latin typeface="+mj-lt"/>
          <a:ea typeface="+mj-ea"/>
          <a:cs typeface="+mj-cs"/>
        </a:defRPr>
      </a:lvl1pPr>
    </p:titleStyle>
    <p:bodyStyle>
      <a:lvl1pPr marL="0" indent="0" algn="l" defTabSz="914400" rtl="0" eaLnBrk="1" latinLnBrk="0" hangingPunct="1">
        <a:lnSpc>
          <a:spcPts val="3000"/>
        </a:lnSpc>
        <a:spcBef>
          <a:spcPct val="20000"/>
        </a:spcBef>
        <a:buFont typeface="Arial" panose="020B0604020202020204" pitchFamily="34" charset="0"/>
        <a:buNone/>
        <a:defRPr sz="2200" kern="1200">
          <a:solidFill>
            <a:srgbClr val="282828"/>
          </a:solidFill>
          <a:latin typeface="Arial" panose="020B0604020202020204" pitchFamily="34" charset="0"/>
          <a:ea typeface="+mn-ea"/>
          <a:cs typeface="Arial" panose="020B0604020202020204" pitchFamily="34" charset="0"/>
        </a:defRPr>
      </a:lvl1pPr>
      <a:lvl2pPr marL="648000" indent="-285750" algn="l" defTabSz="914400" rtl="0" eaLnBrk="1" latinLnBrk="0" hangingPunct="1">
        <a:lnSpc>
          <a:spcPts val="2800"/>
        </a:lnSpc>
        <a:spcBef>
          <a:spcPct val="20000"/>
        </a:spcBef>
        <a:buFont typeface="Arial" panose="020B0604020202020204" pitchFamily="34" charset="0"/>
        <a:buChar char="•"/>
        <a:defRPr sz="1600" kern="1200">
          <a:solidFill>
            <a:srgbClr val="28282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8282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8282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8282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r>
              <a:rPr lang="da-DK" dirty="0"/>
              <a:t>Databeskyttelsesretlige temaer i ansættelsesforholdet</a:t>
            </a:r>
          </a:p>
        </p:txBody>
      </p:sp>
      <p:sp>
        <p:nvSpPr>
          <p:cNvPr id="11" name="Undertitel 10"/>
          <p:cNvSpPr>
            <a:spLocks noGrp="1"/>
          </p:cNvSpPr>
          <p:nvPr>
            <p:ph type="subTitle" idx="1"/>
          </p:nvPr>
        </p:nvSpPr>
        <p:spPr/>
        <p:txBody>
          <a:bodyPr/>
          <a:lstStyle/>
          <a:p>
            <a:r>
              <a:rPr lang="da-DK" dirty="0"/>
              <a:t>Advokat Kira Kolby Christensen, Elmer Advokater</a:t>
            </a:r>
          </a:p>
          <a:p>
            <a:r>
              <a:rPr lang="da-DK" dirty="0"/>
              <a:t>Advokat Elsebeth Aaes-Jørgensen, Norrbom Vinding</a:t>
            </a:r>
          </a:p>
        </p:txBody>
      </p:sp>
    </p:spTree>
    <p:extLst>
      <p:ext uri="{BB962C8B-B14F-4D97-AF65-F5344CB8AC3E}">
        <p14:creationId xmlns:p14="http://schemas.microsoft.com/office/powerpoint/2010/main" val="3436510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III</a:t>
            </a:r>
          </a:p>
        </p:txBody>
      </p:sp>
      <p:sp>
        <p:nvSpPr>
          <p:cNvPr id="4" name="Pladsholder til tekst 3"/>
          <p:cNvSpPr>
            <a:spLocks noGrp="1"/>
          </p:cNvSpPr>
          <p:nvPr>
            <p:ph type="body" sz="quarter" idx="12"/>
          </p:nvPr>
        </p:nvSpPr>
        <p:spPr/>
        <p:txBody>
          <a:bodyPr>
            <a:normAutofit/>
          </a:bodyPr>
          <a:lstStyle/>
          <a:p>
            <a:r>
              <a:rPr lang="da-DK" dirty="0"/>
              <a:t>Der er 30 ansøgere til stillingerne til metalskeletterne og 40 ansøgere til stillingerne vedrørende </a:t>
            </a:r>
            <a:r>
              <a:rPr lang="da-DK" dirty="0" smtClean="0"/>
              <a:t>markisedugene</a:t>
            </a:r>
            <a:endParaRPr lang="da-DK" dirty="0"/>
          </a:p>
          <a:p>
            <a:endParaRPr lang="da-DK" dirty="0"/>
          </a:p>
          <a:p>
            <a:r>
              <a:rPr lang="da-DK" dirty="0"/>
              <a:t>Per er glad for at sy og søger en af de 8 stillinger, men får afslag. Og han undrer sig, da han bliver klar over, at der ikke er én eneste mand blandt de 8, der bliver </a:t>
            </a:r>
            <a:r>
              <a:rPr lang="da-DK" dirty="0" smtClean="0"/>
              <a:t>ansat </a:t>
            </a:r>
            <a:endParaRPr lang="da-DK" dirty="0"/>
          </a:p>
          <a:p>
            <a:endParaRPr lang="da-DK" dirty="0"/>
          </a:p>
          <a:p>
            <a:r>
              <a:rPr lang="da-DK" dirty="0"/>
              <a:t>Per bliver så skuffet over afslaget, at han rejser på backpacking i 9 måneder – men der er fortsat noget ved processen, der nager, da han kommer hjem </a:t>
            </a:r>
            <a:r>
              <a:rPr lang="da-DK" dirty="0" smtClean="0"/>
              <a:t>igen</a:t>
            </a:r>
            <a:endParaRPr lang="da-DK" dirty="0"/>
          </a:p>
        </p:txBody>
      </p:sp>
    </p:spTree>
    <p:extLst>
      <p:ext uri="{BB962C8B-B14F-4D97-AF65-F5344CB8AC3E}">
        <p14:creationId xmlns:p14="http://schemas.microsoft.com/office/powerpoint/2010/main" val="3788708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a:t>
            </a:r>
          </a:p>
        </p:txBody>
      </p:sp>
      <p:sp>
        <p:nvSpPr>
          <p:cNvPr id="3" name="Pladsholder til tekst 2"/>
          <p:cNvSpPr>
            <a:spLocks noGrp="1"/>
          </p:cNvSpPr>
          <p:nvPr>
            <p:ph type="body" sz="quarter" idx="11"/>
          </p:nvPr>
        </p:nvSpPr>
        <p:spPr/>
        <p:txBody>
          <a:bodyPr>
            <a:normAutofit/>
          </a:bodyPr>
          <a:lstStyle/>
          <a:p>
            <a:r>
              <a:rPr lang="da-DK" dirty="0"/>
              <a:t>Markisevirksomheden Sol &amp; Skygge, der ikke har nogen kollektiv overenskomst, oplever grundet den solrige sommer 2018 fantastisk succes med deres nyskabende markiseløsninger. Sol &amp; Skygge ser en forretningsmulighed i klimaforandringerne og satser på, at sommeren 2019 bliver lige så solrig. Virksomheden, der ligger i Solbjerg, vil derfor ekspandere og etablere en ny produktionsfacilitet på </a:t>
            </a:r>
            <a:r>
              <a:rPr lang="da-DK" dirty="0" smtClean="0"/>
              <a:t>Sjælland </a:t>
            </a:r>
            <a:endParaRPr lang="da-DK" dirty="0"/>
          </a:p>
          <a:p>
            <a:pPr marL="0" indent="0">
              <a:buNone/>
            </a:pPr>
            <a:endParaRPr lang="da-DK" sz="800" dirty="0"/>
          </a:p>
          <a:p>
            <a:pPr>
              <a:spcBef>
                <a:spcPts val="0"/>
              </a:spcBef>
            </a:pPr>
            <a:r>
              <a:rPr lang="da-DK" dirty="0"/>
              <a:t>Der skal derfor rekrutteres 14 nye medarbejdere til produktionen der: 6 til at fremstille metalskeletterne og montere elektronikken og 8 til at sy og montere </a:t>
            </a:r>
            <a:r>
              <a:rPr lang="da-DK" dirty="0" smtClean="0"/>
              <a:t>markisedugene</a:t>
            </a:r>
            <a:endParaRPr lang="da-DK" dirty="0"/>
          </a:p>
        </p:txBody>
      </p:sp>
    </p:spTree>
    <p:extLst>
      <p:ext uri="{BB962C8B-B14F-4D97-AF65-F5344CB8AC3E}">
        <p14:creationId xmlns:p14="http://schemas.microsoft.com/office/powerpoint/2010/main" val="40369333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II</a:t>
            </a:r>
          </a:p>
        </p:txBody>
      </p:sp>
      <p:sp>
        <p:nvSpPr>
          <p:cNvPr id="3" name="Pladsholder til tekst 2"/>
          <p:cNvSpPr>
            <a:spLocks noGrp="1"/>
          </p:cNvSpPr>
          <p:nvPr>
            <p:ph type="body" sz="quarter" idx="11"/>
          </p:nvPr>
        </p:nvSpPr>
        <p:spPr>
          <a:xfrm>
            <a:off x="341568" y="1268760"/>
            <a:ext cx="8424863" cy="4752505"/>
          </a:xfrm>
        </p:spPr>
        <p:txBody>
          <a:bodyPr>
            <a:noAutofit/>
          </a:bodyPr>
          <a:lstStyle/>
          <a:p>
            <a:r>
              <a:rPr lang="da-DK" sz="2000" dirty="0"/>
              <a:t>Sol &amp; Skygge vil gerne vise, at man er </a:t>
            </a:r>
            <a:r>
              <a:rPr lang="da-DK" sz="2000" dirty="0" smtClean="0"/>
              <a:t>innovativ, </a:t>
            </a:r>
            <a:r>
              <a:rPr lang="da-DK" sz="2000" dirty="0"/>
              <a:t>og behovet for medarbejdere er samtidig akut, da sommeren står for døren, så for at sætte turbo på processen, annonceres stillingerne i slutningen af marts via et nyt rekrutteringssystem, der er koblet op på Facebook</a:t>
            </a:r>
          </a:p>
          <a:p>
            <a:endParaRPr lang="da-DK" sz="800" dirty="0"/>
          </a:p>
          <a:p>
            <a:pPr>
              <a:spcBef>
                <a:spcPts val="0"/>
              </a:spcBef>
            </a:pPr>
            <a:r>
              <a:rPr lang="da-DK" sz="2000" dirty="0"/>
              <a:t>Ansøgerne skal bare klikke ”interesseret” på en knap, hvorefter rekrutteringssystemet direkte fra Facebook henter de informationer, der i forvejen findes der. Ansøgerne behøver så kun at ulejlige sig med at supplere med de oplysninger, der mangler – typisk </a:t>
            </a:r>
            <a:r>
              <a:rPr lang="da-DK" sz="2000" dirty="0" smtClean="0"/>
              <a:t>CPR-nummer </a:t>
            </a:r>
            <a:r>
              <a:rPr lang="da-DK" sz="2000" dirty="0"/>
              <a:t>og bankkontonummer. Begge dele skal Sol &amp; Skygge jo bruge for at kunne udbetale lønnen. Samtidig får Sol &amp; Skygge direkte adgang til ansøgernes </a:t>
            </a:r>
            <a:r>
              <a:rPr lang="da-DK" sz="2000" dirty="0" smtClean="0"/>
              <a:t>facebookprofil</a:t>
            </a:r>
            <a:endParaRPr lang="da-DK" sz="2000" dirty="0"/>
          </a:p>
        </p:txBody>
      </p:sp>
    </p:spTree>
    <p:extLst>
      <p:ext uri="{BB962C8B-B14F-4D97-AF65-F5344CB8AC3E}">
        <p14:creationId xmlns:p14="http://schemas.microsoft.com/office/powerpoint/2010/main" val="3058151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3796C48E-5C12-45F3-95E6-CA5280E45504}"/>
              </a:ext>
            </a:extLst>
          </p:cNvPr>
          <p:cNvSpPr>
            <a:spLocks noGrp="1"/>
          </p:cNvSpPr>
          <p:nvPr>
            <p:ph type="body" sz="quarter" idx="10"/>
          </p:nvPr>
        </p:nvSpPr>
        <p:spPr/>
        <p:txBody>
          <a:bodyPr/>
          <a:lstStyle/>
          <a:p>
            <a:r>
              <a:rPr lang="da-DK" dirty="0"/>
              <a:t>Problemstillinger</a:t>
            </a:r>
          </a:p>
        </p:txBody>
      </p:sp>
      <p:sp>
        <p:nvSpPr>
          <p:cNvPr id="3" name="Pladsholder til tekst 2">
            <a:extLst>
              <a:ext uri="{FF2B5EF4-FFF2-40B4-BE49-F238E27FC236}">
                <a16:creationId xmlns:a16="http://schemas.microsoft.com/office/drawing/2014/main" id="{6F40AD5A-17AE-46E6-9B7A-171BCDF3D7F0}"/>
              </a:ext>
            </a:extLst>
          </p:cNvPr>
          <p:cNvSpPr>
            <a:spLocks noGrp="1"/>
          </p:cNvSpPr>
          <p:nvPr>
            <p:ph type="body" sz="quarter" idx="11"/>
          </p:nvPr>
        </p:nvSpPr>
        <p:spPr/>
        <p:txBody>
          <a:bodyPr>
            <a:normAutofit/>
          </a:bodyPr>
          <a:lstStyle/>
          <a:p>
            <a:r>
              <a:rPr lang="da-DK" sz="2400" dirty="0"/>
              <a:t>Er indsamlingens </a:t>
            </a:r>
            <a:r>
              <a:rPr lang="da-DK" sz="2400" b="1" dirty="0"/>
              <a:t>metode</a:t>
            </a:r>
            <a:r>
              <a:rPr lang="da-DK" sz="2400" dirty="0"/>
              <a:t> lovlig/rimelig?</a:t>
            </a:r>
          </a:p>
          <a:p>
            <a:r>
              <a:rPr lang="da-DK" sz="2400" dirty="0"/>
              <a:t>Hvad er udfordringen?</a:t>
            </a:r>
          </a:p>
          <a:p>
            <a:pPr lvl="1"/>
            <a:r>
              <a:rPr lang="da-DK" sz="1800" dirty="0"/>
              <a:t>Gennemsigtighed/samtykkekrav</a:t>
            </a:r>
          </a:p>
          <a:p>
            <a:pPr lvl="1"/>
            <a:r>
              <a:rPr lang="da-DK" sz="1800" dirty="0"/>
              <a:t>Hjemmelsgrundlag/proportionalitet </a:t>
            </a:r>
          </a:p>
          <a:p>
            <a:pPr lvl="1"/>
            <a:r>
              <a:rPr lang="da-DK" sz="1800" dirty="0"/>
              <a:t>Sikkerhedskrav</a:t>
            </a:r>
          </a:p>
          <a:p>
            <a:pPr lvl="1"/>
            <a:endParaRPr lang="da-DK" sz="800" dirty="0"/>
          </a:p>
          <a:p>
            <a:r>
              <a:rPr lang="da-DK" sz="2400" dirty="0"/>
              <a:t>Er indsamlingens </a:t>
            </a:r>
            <a:r>
              <a:rPr lang="da-DK" sz="2400" b="1" dirty="0"/>
              <a:t>omfang</a:t>
            </a:r>
            <a:r>
              <a:rPr lang="da-DK" sz="2400" dirty="0"/>
              <a:t> </a:t>
            </a:r>
            <a:r>
              <a:rPr lang="da-DK" sz="2400" dirty="0" smtClean="0"/>
              <a:t>lovligt/rimeligt?</a:t>
            </a:r>
            <a:endParaRPr lang="da-DK" sz="2400" dirty="0"/>
          </a:p>
          <a:p>
            <a:r>
              <a:rPr lang="da-DK" sz="2400" dirty="0"/>
              <a:t>Hvad er udfordringen?</a:t>
            </a:r>
          </a:p>
          <a:p>
            <a:pPr lvl="1"/>
            <a:r>
              <a:rPr lang="da-DK" sz="1800" dirty="0"/>
              <a:t>Grundlæggende proportionalitet – både i forhold til hvad og hvor længe</a:t>
            </a:r>
          </a:p>
          <a:p>
            <a:pPr lvl="1"/>
            <a:r>
              <a:rPr lang="da-DK" sz="1800" dirty="0"/>
              <a:t>Need to </a:t>
            </a:r>
            <a:r>
              <a:rPr lang="da-DK" sz="1800" dirty="0" smtClean="0"/>
              <a:t>have, </a:t>
            </a:r>
            <a:r>
              <a:rPr lang="da-DK" sz="1800" dirty="0"/>
              <a:t>not nice to have – uanset samtykke</a:t>
            </a:r>
          </a:p>
          <a:p>
            <a:pPr lvl="1"/>
            <a:endParaRPr lang="da-DK" sz="1800" dirty="0"/>
          </a:p>
        </p:txBody>
      </p:sp>
    </p:spTree>
    <p:extLst>
      <p:ext uri="{BB962C8B-B14F-4D97-AF65-F5344CB8AC3E}">
        <p14:creationId xmlns:p14="http://schemas.microsoft.com/office/powerpoint/2010/main" val="326697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III</a:t>
            </a:r>
          </a:p>
        </p:txBody>
      </p:sp>
      <p:sp>
        <p:nvSpPr>
          <p:cNvPr id="4" name="Pladsholder til tekst 3"/>
          <p:cNvSpPr>
            <a:spLocks noGrp="1"/>
          </p:cNvSpPr>
          <p:nvPr>
            <p:ph type="body" sz="quarter" idx="12"/>
          </p:nvPr>
        </p:nvSpPr>
        <p:spPr/>
        <p:txBody>
          <a:bodyPr>
            <a:normAutofit/>
          </a:bodyPr>
          <a:lstStyle/>
          <a:p>
            <a:r>
              <a:rPr lang="da-DK" dirty="0"/>
              <a:t>Der er 30 ansøgere til stillingerne til metalskeletterne og 40 ansøgere til stillingerne vedrørende </a:t>
            </a:r>
            <a:r>
              <a:rPr lang="da-DK" dirty="0" smtClean="0"/>
              <a:t>markisedugene</a:t>
            </a:r>
            <a:endParaRPr lang="da-DK" dirty="0"/>
          </a:p>
          <a:p>
            <a:endParaRPr lang="da-DK" dirty="0"/>
          </a:p>
          <a:p>
            <a:r>
              <a:rPr lang="da-DK" dirty="0"/>
              <a:t>Per er glad for at sy og søger en af de 8 stillinger, men får afslag. Og han undrer sig, da han bliver klar over, at der ikke er én eneste mand blandt de 8, der bliver </a:t>
            </a:r>
            <a:r>
              <a:rPr lang="da-DK" dirty="0" smtClean="0"/>
              <a:t>ansat </a:t>
            </a:r>
            <a:endParaRPr lang="da-DK" dirty="0"/>
          </a:p>
          <a:p>
            <a:endParaRPr lang="da-DK" dirty="0"/>
          </a:p>
          <a:p>
            <a:r>
              <a:rPr lang="da-DK" dirty="0"/>
              <a:t>Per bliver så skuffet over afslaget, at han rejser på backpacking i 9 måneder – men der er fortsat noget ved processen, der nager, da han kommer hjem </a:t>
            </a:r>
            <a:r>
              <a:rPr lang="da-DK" dirty="0" smtClean="0"/>
              <a:t>igen</a:t>
            </a:r>
            <a:endParaRPr lang="da-DK" dirty="0"/>
          </a:p>
        </p:txBody>
      </p:sp>
    </p:spTree>
    <p:extLst>
      <p:ext uri="{BB962C8B-B14F-4D97-AF65-F5344CB8AC3E}">
        <p14:creationId xmlns:p14="http://schemas.microsoft.com/office/powerpoint/2010/main" val="27485073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p:txBody>
          <a:bodyPr>
            <a:normAutofit/>
          </a:bodyPr>
          <a:lstStyle/>
          <a:p>
            <a:r>
              <a:rPr lang="da-DK" dirty="0"/>
              <a:t>Hvad gør Per? </a:t>
            </a:r>
          </a:p>
          <a:p>
            <a:pPr lvl="1"/>
            <a:r>
              <a:rPr lang="da-DK" dirty="0"/>
              <a:t>Ingen mænd ansat =&gt; påvise formodning for overtrædelse af </a:t>
            </a:r>
            <a:r>
              <a:rPr lang="da-DK" dirty="0" smtClean="0"/>
              <a:t>ligebehandlingsloven, jf. § 16 a?</a:t>
            </a:r>
            <a:endParaRPr lang="da-DK" dirty="0"/>
          </a:p>
          <a:p>
            <a:pPr lvl="1"/>
            <a:r>
              <a:rPr lang="da-DK" dirty="0"/>
              <a:t>Indsigt i ansøgningsmateriale – antal mænd/kvinder?</a:t>
            </a:r>
          </a:p>
          <a:p>
            <a:endParaRPr lang="da-DK" dirty="0"/>
          </a:p>
          <a:p>
            <a:r>
              <a:rPr lang="da-DK" dirty="0"/>
              <a:t>Og hvad siger Sol &amp; Skygge?</a:t>
            </a:r>
          </a:p>
          <a:p>
            <a:pPr lvl="1"/>
            <a:r>
              <a:rPr lang="da-DK" dirty="0"/>
              <a:t>Indsigt i andres oplysninger?</a:t>
            </a:r>
          </a:p>
          <a:p>
            <a:pPr lvl="1"/>
            <a:r>
              <a:rPr lang="da-DK" dirty="0"/>
              <a:t>Gemme til eget behov – ikke andres?</a:t>
            </a:r>
          </a:p>
          <a:p>
            <a:pPr lvl="1"/>
            <a:endParaRPr lang="da-DK" dirty="0"/>
          </a:p>
          <a:p>
            <a:r>
              <a:rPr lang="da-DK" dirty="0"/>
              <a:t>Hvad hvis der kun var gået 5 måneder?</a:t>
            </a:r>
          </a:p>
          <a:p>
            <a:endParaRPr lang="da-DK" dirty="0"/>
          </a:p>
          <a:p>
            <a:pPr marL="0" indent="0">
              <a:buNone/>
            </a:pPr>
            <a:endParaRPr lang="da-DK" dirty="0"/>
          </a:p>
        </p:txBody>
      </p:sp>
    </p:spTree>
    <p:extLst>
      <p:ext uri="{BB962C8B-B14F-4D97-AF65-F5344CB8AC3E}">
        <p14:creationId xmlns:p14="http://schemas.microsoft.com/office/powerpoint/2010/main" val="35054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IV</a:t>
            </a:r>
          </a:p>
        </p:txBody>
      </p:sp>
      <p:sp>
        <p:nvSpPr>
          <p:cNvPr id="4" name="Pladsholder til tekst 3"/>
          <p:cNvSpPr>
            <a:spLocks noGrp="1"/>
          </p:cNvSpPr>
          <p:nvPr>
            <p:ph type="body" sz="quarter" idx="12"/>
          </p:nvPr>
        </p:nvSpPr>
        <p:spPr/>
        <p:txBody>
          <a:bodyPr>
            <a:normAutofit/>
          </a:bodyPr>
          <a:lstStyle/>
          <a:p>
            <a:r>
              <a:rPr lang="da-DK" dirty="0"/>
              <a:t>Hans har været ansat i Solbjerg i en årrække, men kunne egentlig godt tænke sig at prøve noget nyt. Så han søger en af de 6 stillinger vedrørende metalskeletterne og får </a:t>
            </a:r>
            <a:r>
              <a:rPr lang="da-DK" dirty="0" smtClean="0"/>
              <a:t>den</a:t>
            </a:r>
            <a:endParaRPr lang="da-DK" dirty="0"/>
          </a:p>
          <a:p>
            <a:endParaRPr lang="da-DK" sz="800" dirty="0"/>
          </a:p>
          <a:p>
            <a:pPr>
              <a:spcBef>
                <a:spcPts val="0"/>
              </a:spcBef>
            </a:pPr>
            <a:r>
              <a:rPr lang="da-DK" dirty="0"/>
              <a:t>Allerede efter 2 måneder kommer han på kant med sin nye leder, fordi han bliver sur og kort for hovedet, når tempoet er </a:t>
            </a:r>
            <a:r>
              <a:rPr lang="da-DK" dirty="0" smtClean="0"/>
              <a:t>højt</a:t>
            </a:r>
            <a:r>
              <a:rPr lang="da-DK" dirty="0"/>
              <a:t> </a:t>
            </a:r>
          </a:p>
          <a:p>
            <a:endParaRPr lang="da-DK" sz="800" dirty="0"/>
          </a:p>
          <a:p>
            <a:pPr>
              <a:spcBef>
                <a:spcPts val="0"/>
              </a:spcBef>
            </a:pPr>
            <a:r>
              <a:rPr lang="da-DK" dirty="0"/>
              <a:t>Lederen beslutter sig for lige at se tiden an et par uger, selv holde øje med Hans, spørge Hans’ </a:t>
            </a:r>
            <a:r>
              <a:rPr lang="da-DK" dirty="0" smtClean="0"/>
              <a:t>kolleger </a:t>
            </a:r>
            <a:r>
              <a:rPr lang="da-DK" dirty="0"/>
              <a:t>og så hver dag lige notere ned, hvordan arbejdsdagen er </a:t>
            </a:r>
            <a:r>
              <a:rPr lang="da-DK" dirty="0" smtClean="0"/>
              <a:t>gået</a:t>
            </a:r>
            <a:endParaRPr lang="da-DK" dirty="0"/>
          </a:p>
          <a:p>
            <a:pPr marL="0" indent="0">
              <a:buNone/>
            </a:pPr>
            <a:endParaRPr lang="da-DK" dirty="0"/>
          </a:p>
          <a:p>
            <a:endParaRPr lang="da-DK" dirty="0"/>
          </a:p>
        </p:txBody>
      </p:sp>
    </p:spTree>
    <p:extLst>
      <p:ext uri="{BB962C8B-B14F-4D97-AF65-F5344CB8AC3E}">
        <p14:creationId xmlns:p14="http://schemas.microsoft.com/office/powerpoint/2010/main" val="2062430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V</a:t>
            </a:r>
          </a:p>
        </p:txBody>
      </p:sp>
      <p:sp>
        <p:nvSpPr>
          <p:cNvPr id="4" name="Pladsholder til tekst 3"/>
          <p:cNvSpPr>
            <a:spLocks noGrp="1"/>
          </p:cNvSpPr>
          <p:nvPr>
            <p:ph type="body" sz="quarter" idx="12"/>
          </p:nvPr>
        </p:nvSpPr>
        <p:spPr/>
        <p:txBody>
          <a:bodyPr>
            <a:normAutofit/>
          </a:bodyPr>
          <a:lstStyle/>
          <a:p>
            <a:r>
              <a:rPr lang="da-DK" dirty="0"/>
              <a:t>Efter at have set tiden an ser lederen i Hans’ personalesag og bliver klar over, at Hans i hvert af de to foregående år i højsæsonen har fået en advarsel for præcis det samme. Så Hans bliver indkaldt til tjenstlig </a:t>
            </a:r>
            <a:r>
              <a:rPr lang="da-DK" dirty="0" smtClean="0"/>
              <a:t>samtale</a:t>
            </a:r>
            <a:endParaRPr lang="da-DK" dirty="0"/>
          </a:p>
          <a:p>
            <a:endParaRPr lang="da-DK" dirty="0"/>
          </a:p>
          <a:p>
            <a:r>
              <a:rPr lang="da-DK" dirty="0"/>
              <a:t>Under den tjenstlige samtale forklarer Hans, at han har noget autisme, og at han derfor kommer til at lukke lidt i, når tingene kører for hurtigt. Det havde han i øvrigt talt med sin tidligere leder om, så han kan ikke forstå, at det ikke fremgår af </a:t>
            </a:r>
            <a:r>
              <a:rPr lang="da-DK" dirty="0" smtClean="0"/>
              <a:t>personalesagen </a:t>
            </a:r>
            <a:endParaRPr lang="da-DK" dirty="0"/>
          </a:p>
          <a:p>
            <a:endParaRPr lang="da-DK" dirty="0"/>
          </a:p>
          <a:p>
            <a:endParaRPr lang="da-DK" dirty="0"/>
          </a:p>
        </p:txBody>
      </p:sp>
    </p:spTree>
    <p:extLst>
      <p:ext uri="{BB962C8B-B14F-4D97-AF65-F5344CB8AC3E}">
        <p14:creationId xmlns:p14="http://schemas.microsoft.com/office/powerpoint/2010/main" val="4022994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VI</a:t>
            </a:r>
          </a:p>
        </p:txBody>
      </p:sp>
      <p:sp>
        <p:nvSpPr>
          <p:cNvPr id="4" name="Pladsholder til tekst 3"/>
          <p:cNvSpPr>
            <a:spLocks noGrp="1"/>
          </p:cNvSpPr>
          <p:nvPr>
            <p:ph type="body" sz="quarter" idx="12"/>
          </p:nvPr>
        </p:nvSpPr>
        <p:spPr/>
        <p:txBody>
          <a:bodyPr>
            <a:normAutofit/>
          </a:bodyPr>
          <a:lstStyle/>
          <a:p>
            <a:r>
              <a:rPr lang="da-DK" dirty="0"/>
              <a:t>Lederen er lidt skeptisk i forhold til denne nye oplysning og beslutter sig for at ringe til Hans’ tidligere leder, der ikke længere arbejder i </a:t>
            </a:r>
            <a:r>
              <a:rPr lang="da-DK" dirty="0" smtClean="0"/>
              <a:t>virksomheden </a:t>
            </a:r>
            <a:endParaRPr lang="da-DK" dirty="0"/>
          </a:p>
          <a:p>
            <a:endParaRPr lang="da-DK" dirty="0"/>
          </a:p>
          <a:p>
            <a:r>
              <a:rPr lang="da-DK" dirty="0"/>
              <a:t>Den tidligere leder fortæller, at Hans havde bedt om, at de tidligere advarsler blev slettet, men at lederen ikke lige havde nået at forholde sig til det, inden lederen selv </a:t>
            </a:r>
            <a:r>
              <a:rPr lang="da-DK" dirty="0" smtClean="0"/>
              <a:t>stoppede </a:t>
            </a:r>
            <a:endParaRPr lang="da-DK" dirty="0"/>
          </a:p>
          <a:p>
            <a:endParaRPr lang="da-DK" dirty="0"/>
          </a:p>
        </p:txBody>
      </p:sp>
    </p:spTree>
    <p:extLst>
      <p:ext uri="{BB962C8B-B14F-4D97-AF65-F5344CB8AC3E}">
        <p14:creationId xmlns:p14="http://schemas.microsoft.com/office/powerpoint/2010/main" val="3039317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IV</a:t>
            </a:r>
          </a:p>
        </p:txBody>
      </p:sp>
      <p:sp>
        <p:nvSpPr>
          <p:cNvPr id="4" name="Pladsholder til tekst 3"/>
          <p:cNvSpPr>
            <a:spLocks noGrp="1"/>
          </p:cNvSpPr>
          <p:nvPr>
            <p:ph type="body" sz="quarter" idx="12"/>
          </p:nvPr>
        </p:nvSpPr>
        <p:spPr/>
        <p:txBody>
          <a:bodyPr>
            <a:normAutofit/>
          </a:bodyPr>
          <a:lstStyle/>
          <a:p>
            <a:r>
              <a:rPr lang="da-DK" dirty="0"/>
              <a:t>Hans har været ansat i Solbjerg i en årrække, men kunne egentlig godt tænke sig at prøve noget nyt. Så han søger en af de 6 stillinger vedrørende metalskeletterne og får </a:t>
            </a:r>
            <a:r>
              <a:rPr lang="da-DK" dirty="0" smtClean="0"/>
              <a:t>den</a:t>
            </a:r>
            <a:endParaRPr lang="da-DK" dirty="0"/>
          </a:p>
          <a:p>
            <a:endParaRPr lang="da-DK" sz="800" dirty="0"/>
          </a:p>
          <a:p>
            <a:pPr>
              <a:spcBef>
                <a:spcPts val="0"/>
              </a:spcBef>
            </a:pPr>
            <a:r>
              <a:rPr lang="da-DK" dirty="0"/>
              <a:t>Allerede efter 2 måneder kommer han på kant med sin nye leder, fordi han bliver sur og kort for hovedet, når tempoet er </a:t>
            </a:r>
            <a:r>
              <a:rPr lang="da-DK" dirty="0" smtClean="0"/>
              <a:t>højt</a:t>
            </a:r>
            <a:r>
              <a:rPr lang="da-DK" dirty="0"/>
              <a:t> </a:t>
            </a:r>
          </a:p>
          <a:p>
            <a:endParaRPr lang="da-DK" sz="800" dirty="0"/>
          </a:p>
          <a:p>
            <a:pPr>
              <a:spcBef>
                <a:spcPts val="0"/>
              </a:spcBef>
            </a:pPr>
            <a:r>
              <a:rPr lang="da-DK" dirty="0"/>
              <a:t>Lederen beslutter sig for lige at se tiden an et par uger, selv holde øje med Hans, spørge Hans’ </a:t>
            </a:r>
            <a:r>
              <a:rPr lang="da-DK" dirty="0" smtClean="0"/>
              <a:t>kolleger </a:t>
            </a:r>
            <a:r>
              <a:rPr lang="da-DK" dirty="0"/>
              <a:t>og så hver dag lige notere ned, hvordan arbejdsdagen er </a:t>
            </a:r>
            <a:r>
              <a:rPr lang="da-DK" dirty="0" smtClean="0"/>
              <a:t>gået</a:t>
            </a:r>
            <a:endParaRPr lang="da-DK" dirty="0"/>
          </a:p>
          <a:p>
            <a:pPr marL="0" indent="0">
              <a:buNone/>
            </a:pPr>
            <a:endParaRPr lang="da-DK" dirty="0"/>
          </a:p>
          <a:p>
            <a:endParaRPr lang="da-DK" dirty="0"/>
          </a:p>
        </p:txBody>
      </p:sp>
    </p:spTree>
    <p:extLst>
      <p:ext uri="{BB962C8B-B14F-4D97-AF65-F5344CB8AC3E}">
        <p14:creationId xmlns:p14="http://schemas.microsoft.com/office/powerpoint/2010/main" val="4012727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Temaer - I</a:t>
            </a:r>
          </a:p>
        </p:txBody>
      </p:sp>
      <p:sp>
        <p:nvSpPr>
          <p:cNvPr id="3" name="Pladsholder til tekst 2"/>
          <p:cNvSpPr>
            <a:spLocks noGrp="1"/>
          </p:cNvSpPr>
          <p:nvPr>
            <p:ph type="body" sz="quarter" idx="11"/>
          </p:nvPr>
        </p:nvSpPr>
        <p:spPr/>
        <p:txBody>
          <a:bodyPr>
            <a:normAutofit/>
          </a:bodyPr>
          <a:lstStyle/>
          <a:p>
            <a:r>
              <a:rPr lang="da-DK" dirty="0"/>
              <a:t>Ansættelsesforholdets etablering</a:t>
            </a:r>
          </a:p>
          <a:p>
            <a:pPr lvl="1"/>
            <a:r>
              <a:rPr lang="da-DK" dirty="0"/>
              <a:t>Rekrutteringsfasen – inden der er en kontrakt</a:t>
            </a:r>
          </a:p>
          <a:p>
            <a:pPr lvl="1"/>
            <a:r>
              <a:rPr lang="da-DK" dirty="0"/>
              <a:t>Brug af rekrutteringssystemer</a:t>
            </a:r>
          </a:p>
          <a:p>
            <a:pPr lvl="1"/>
            <a:r>
              <a:rPr lang="da-DK" dirty="0"/>
              <a:t>Indhentelse af stamoplysninger hos ansøgerne</a:t>
            </a:r>
          </a:p>
          <a:p>
            <a:pPr lvl="1"/>
            <a:r>
              <a:rPr lang="da-DK" dirty="0"/>
              <a:t>Oplysninger fra andre </a:t>
            </a:r>
            <a:r>
              <a:rPr lang="da-DK" dirty="0" smtClean="0"/>
              <a:t>steder, </a:t>
            </a:r>
            <a:r>
              <a:rPr lang="da-DK" dirty="0"/>
              <a:t>fx sociale medier</a:t>
            </a:r>
          </a:p>
          <a:p>
            <a:pPr lvl="1"/>
            <a:r>
              <a:rPr lang="da-DK" dirty="0"/>
              <a:t>Referencer</a:t>
            </a:r>
          </a:p>
          <a:p>
            <a:pPr lvl="1"/>
            <a:r>
              <a:rPr lang="da-DK" dirty="0"/>
              <a:t>Straffeattester</a:t>
            </a:r>
          </a:p>
          <a:p>
            <a:pPr lvl="1"/>
            <a:r>
              <a:rPr lang="da-DK" dirty="0"/>
              <a:t>Særlige </a:t>
            </a:r>
            <a:r>
              <a:rPr lang="da-DK" dirty="0" smtClean="0"/>
              <a:t>hensyn/vilkår, fx </a:t>
            </a:r>
            <a:r>
              <a:rPr lang="da-DK" dirty="0"/>
              <a:t>fleksjobbere, medarbejdere med handicap</a:t>
            </a:r>
          </a:p>
          <a:p>
            <a:pPr lvl="1"/>
            <a:endParaRPr lang="da-DK" dirty="0"/>
          </a:p>
        </p:txBody>
      </p:sp>
    </p:spTree>
    <p:extLst>
      <p:ext uri="{BB962C8B-B14F-4D97-AF65-F5344CB8AC3E}">
        <p14:creationId xmlns:p14="http://schemas.microsoft.com/office/powerpoint/2010/main" val="1897840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p:txBody>
          <a:bodyPr>
            <a:normAutofit/>
          </a:bodyPr>
          <a:lstStyle/>
          <a:p>
            <a:r>
              <a:rPr lang="da-DK" dirty="0" smtClean="0"/>
              <a:t>Er </a:t>
            </a:r>
            <a:r>
              <a:rPr lang="da-DK" dirty="0"/>
              <a:t>det rimeligt/lovligt at ”undersøge i det stille</a:t>
            </a:r>
            <a:r>
              <a:rPr lang="da-DK" dirty="0" smtClean="0"/>
              <a:t>”?</a:t>
            </a:r>
          </a:p>
          <a:p>
            <a:endParaRPr lang="da-DK" dirty="0"/>
          </a:p>
          <a:p>
            <a:r>
              <a:rPr lang="da-DK" dirty="0" smtClean="0"/>
              <a:t>Hvor gemmer lederen sine notater? På personalesagen?</a:t>
            </a:r>
            <a:endParaRPr lang="da-DK" dirty="0"/>
          </a:p>
          <a:p>
            <a:endParaRPr lang="da-DK" dirty="0"/>
          </a:p>
          <a:p>
            <a:r>
              <a:rPr lang="da-DK" dirty="0"/>
              <a:t>Hvad kan være udfordringen?</a:t>
            </a:r>
          </a:p>
          <a:p>
            <a:pPr lvl="1"/>
            <a:r>
              <a:rPr lang="da-DK" dirty="0"/>
              <a:t>Hvad er behandlingsgrundlaget – er det overvågning?</a:t>
            </a:r>
          </a:p>
          <a:p>
            <a:pPr lvl="1"/>
            <a:r>
              <a:rPr lang="da-DK" dirty="0"/>
              <a:t>Skal der gives oplysning?</a:t>
            </a:r>
          </a:p>
          <a:p>
            <a:pPr lvl="1"/>
            <a:r>
              <a:rPr lang="da-DK" dirty="0"/>
              <a:t>Skal der gives indsigt i lederens egne eventuelle noteringer?</a:t>
            </a:r>
          </a:p>
          <a:p>
            <a:pPr marL="361950" lvl="1" indent="0">
              <a:buNone/>
            </a:pPr>
            <a:endParaRPr lang="da-DK" dirty="0"/>
          </a:p>
          <a:p>
            <a:endParaRPr lang="da-DK" dirty="0"/>
          </a:p>
          <a:p>
            <a:pPr marL="0" indent="0">
              <a:buNone/>
            </a:pPr>
            <a:endParaRPr lang="da-DK" dirty="0"/>
          </a:p>
        </p:txBody>
      </p:sp>
    </p:spTree>
    <p:extLst>
      <p:ext uri="{BB962C8B-B14F-4D97-AF65-F5344CB8AC3E}">
        <p14:creationId xmlns:p14="http://schemas.microsoft.com/office/powerpoint/2010/main" val="4985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V</a:t>
            </a:r>
          </a:p>
        </p:txBody>
      </p:sp>
      <p:sp>
        <p:nvSpPr>
          <p:cNvPr id="4" name="Pladsholder til tekst 3"/>
          <p:cNvSpPr>
            <a:spLocks noGrp="1"/>
          </p:cNvSpPr>
          <p:nvPr>
            <p:ph type="body" sz="quarter" idx="12"/>
          </p:nvPr>
        </p:nvSpPr>
        <p:spPr/>
        <p:txBody>
          <a:bodyPr>
            <a:normAutofit/>
          </a:bodyPr>
          <a:lstStyle/>
          <a:p>
            <a:r>
              <a:rPr lang="da-DK" dirty="0"/>
              <a:t>Efter at have set tiden an ser lederen i Hans’ personalesag og bliver klar over, at Hans i hvert af de to foregående år i højsæsonen har fået en advarsel for præcis det samme. Så Hans bliver indkaldt til tjenstlig </a:t>
            </a:r>
            <a:r>
              <a:rPr lang="da-DK" dirty="0" smtClean="0"/>
              <a:t>samtale</a:t>
            </a:r>
            <a:endParaRPr lang="da-DK" dirty="0"/>
          </a:p>
          <a:p>
            <a:endParaRPr lang="da-DK" dirty="0"/>
          </a:p>
          <a:p>
            <a:r>
              <a:rPr lang="da-DK" dirty="0"/>
              <a:t>Under den tjenstlige samtale forklarer Hans, at han har noget autisme, og at han derfor kommer til at lukke lidt i, når tingene kører for hurtigt. Det havde han i øvrigt talt med sin tidligere leder om, så han kan ikke forstå, at det ikke fremgår af </a:t>
            </a:r>
            <a:r>
              <a:rPr lang="da-DK" dirty="0" smtClean="0"/>
              <a:t>personalesagen </a:t>
            </a:r>
            <a:endParaRPr lang="da-DK" dirty="0"/>
          </a:p>
          <a:p>
            <a:endParaRPr lang="da-DK" dirty="0"/>
          </a:p>
          <a:p>
            <a:endParaRPr lang="da-DK" dirty="0"/>
          </a:p>
        </p:txBody>
      </p:sp>
    </p:spTree>
    <p:extLst>
      <p:ext uri="{BB962C8B-B14F-4D97-AF65-F5344CB8AC3E}">
        <p14:creationId xmlns:p14="http://schemas.microsoft.com/office/powerpoint/2010/main" val="3783506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p:txBody>
          <a:bodyPr>
            <a:normAutofit/>
          </a:bodyPr>
          <a:lstStyle/>
          <a:p>
            <a:r>
              <a:rPr lang="da-DK" dirty="0"/>
              <a:t>Er det rimeligt/lovligt at se personalesagen igennem?</a:t>
            </a:r>
          </a:p>
          <a:p>
            <a:r>
              <a:rPr lang="da-DK" dirty="0"/>
              <a:t>Hvad kan være en udfordring?</a:t>
            </a:r>
          </a:p>
          <a:p>
            <a:pPr lvl="1"/>
            <a:r>
              <a:rPr lang="da-DK" dirty="0"/>
              <a:t>Skal være samme entitet – ikke selvstændigt datterselskab, idet i så fald ny arbejdsgiver</a:t>
            </a:r>
          </a:p>
          <a:p>
            <a:endParaRPr lang="da-DK" dirty="0"/>
          </a:p>
          <a:p>
            <a:r>
              <a:rPr lang="da-DK" dirty="0"/>
              <a:t>Er det rimeligt/lovligt at registrere diagnosen</a:t>
            </a:r>
            <a:r>
              <a:rPr lang="da-DK" dirty="0" smtClean="0"/>
              <a:t>?</a:t>
            </a:r>
          </a:p>
          <a:p>
            <a:pPr lvl="1"/>
            <a:r>
              <a:rPr lang="da-DK" dirty="0"/>
              <a:t>Handicap efter forskelsbehandlingsloven?</a:t>
            </a:r>
            <a:endParaRPr lang="da-DK" dirty="0"/>
          </a:p>
          <a:p>
            <a:endParaRPr lang="da-DK" dirty="0"/>
          </a:p>
          <a:p>
            <a:r>
              <a:rPr lang="da-DK" dirty="0"/>
              <a:t>Hvad kan være udfordringen?</a:t>
            </a:r>
          </a:p>
          <a:p>
            <a:pPr marL="361950" lvl="1" indent="0">
              <a:buNone/>
            </a:pPr>
            <a:r>
              <a:rPr lang="da-DK" dirty="0"/>
              <a:t>Helbredsoplysningslovens § 2, stk. 2 – kun hvis relevant for arbejdets udførelse</a:t>
            </a:r>
          </a:p>
          <a:p>
            <a:pPr marL="361950" lvl="1" indent="0">
              <a:buNone/>
            </a:pPr>
            <a:endParaRPr lang="da-DK" dirty="0"/>
          </a:p>
          <a:p>
            <a:pPr marL="361950" lvl="1" indent="0">
              <a:buNone/>
            </a:pPr>
            <a:endParaRPr lang="da-DK" dirty="0"/>
          </a:p>
          <a:p>
            <a:endParaRPr lang="da-DK" dirty="0"/>
          </a:p>
          <a:p>
            <a:pPr marL="0" indent="0">
              <a:buNone/>
            </a:pPr>
            <a:endParaRPr lang="da-DK" dirty="0"/>
          </a:p>
        </p:txBody>
      </p:sp>
    </p:spTree>
    <p:extLst>
      <p:ext uri="{BB962C8B-B14F-4D97-AF65-F5344CB8AC3E}">
        <p14:creationId xmlns:p14="http://schemas.microsoft.com/office/powerpoint/2010/main" val="383589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VI</a:t>
            </a:r>
          </a:p>
        </p:txBody>
      </p:sp>
      <p:sp>
        <p:nvSpPr>
          <p:cNvPr id="4" name="Pladsholder til tekst 3"/>
          <p:cNvSpPr>
            <a:spLocks noGrp="1"/>
          </p:cNvSpPr>
          <p:nvPr>
            <p:ph type="body" sz="quarter" idx="12"/>
          </p:nvPr>
        </p:nvSpPr>
        <p:spPr/>
        <p:txBody>
          <a:bodyPr>
            <a:normAutofit/>
          </a:bodyPr>
          <a:lstStyle/>
          <a:p>
            <a:r>
              <a:rPr lang="da-DK" dirty="0"/>
              <a:t>Lederen er lidt skeptisk i forhold til denne nye oplysning og beslutter sig for at ringe til Hans’ tidligere leder, der ikke længere arbejder i </a:t>
            </a:r>
            <a:r>
              <a:rPr lang="da-DK" dirty="0" smtClean="0"/>
              <a:t>virksomheden </a:t>
            </a:r>
            <a:endParaRPr lang="da-DK" dirty="0"/>
          </a:p>
          <a:p>
            <a:endParaRPr lang="da-DK" dirty="0"/>
          </a:p>
          <a:p>
            <a:r>
              <a:rPr lang="da-DK" dirty="0"/>
              <a:t>Den tidligere leder fortæller, at Hans havde bedt om, at de tidligere advarsler blev slettet, men at lederen ikke lige havde nået at forholde sig til det, inden lederen selv </a:t>
            </a:r>
            <a:r>
              <a:rPr lang="da-DK" dirty="0" smtClean="0"/>
              <a:t>stoppede </a:t>
            </a:r>
            <a:endParaRPr lang="da-DK" dirty="0"/>
          </a:p>
          <a:p>
            <a:endParaRPr lang="da-DK" dirty="0"/>
          </a:p>
        </p:txBody>
      </p:sp>
    </p:spTree>
    <p:extLst>
      <p:ext uri="{BB962C8B-B14F-4D97-AF65-F5344CB8AC3E}">
        <p14:creationId xmlns:p14="http://schemas.microsoft.com/office/powerpoint/2010/main" val="27670609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p:txBody>
          <a:bodyPr>
            <a:normAutofit/>
          </a:bodyPr>
          <a:lstStyle/>
          <a:p>
            <a:r>
              <a:rPr lang="da-DK" dirty="0"/>
              <a:t>Er det rimeligt/lovligt at have de gamle advarsler liggende på personalesagen?</a:t>
            </a:r>
          </a:p>
          <a:p>
            <a:endParaRPr lang="da-DK" dirty="0"/>
          </a:p>
          <a:p>
            <a:r>
              <a:rPr lang="da-DK" dirty="0"/>
              <a:t>Kan Hans bede om indsigt i personalesagen – herunder se advarslerne?</a:t>
            </a:r>
          </a:p>
          <a:p>
            <a:endParaRPr lang="da-DK" dirty="0"/>
          </a:p>
          <a:p>
            <a:r>
              <a:rPr lang="da-DK" dirty="0"/>
              <a:t>Hvad kan være udfordringen ved at beholde advarslerne?</a:t>
            </a:r>
          </a:p>
          <a:p>
            <a:pPr lvl="1"/>
            <a:r>
              <a:rPr lang="da-DK" dirty="0"/>
              <a:t>Hvis udløbsdato på – så diskutere om </a:t>
            </a:r>
            <a:r>
              <a:rPr lang="da-DK" dirty="0" smtClean="0"/>
              <a:t>nødvendigt/proportionalt?</a:t>
            </a:r>
            <a:endParaRPr lang="da-DK" dirty="0"/>
          </a:p>
          <a:p>
            <a:pPr lvl="1"/>
            <a:r>
              <a:rPr lang="da-DK" dirty="0" smtClean="0"/>
              <a:t>Kan Hans anmode om sletning </a:t>
            </a:r>
            <a:r>
              <a:rPr lang="da-DK" dirty="0"/>
              <a:t>efter GDPR artikel </a:t>
            </a:r>
            <a:r>
              <a:rPr lang="da-DK" dirty="0" smtClean="0"/>
              <a:t>17?</a:t>
            </a:r>
            <a:endParaRPr lang="da-DK" dirty="0"/>
          </a:p>
          <a:p>
            <a:pPr lvl="1"/>
            <a:r>
              <a:rPr lang="da-DK" dirty="0" smtClean="0"/>
              <a:t>Kan Hans anmode om begrænsning </a:t>
            </a:r>
            <a:r>
              <a:rPr lang="da-DK" dirty="0"/>
              <a:t>efter GDPR artikel </a:t>
            </a:r>
            <a:r>
              <a:rPr lang="da-DK" dirty="0" smtClean="0"/>
              <a:t>18?</a:t>
            </a:r>
            <a:endParaRPr lang="da-DK" dirty="0"/>
          </a:p>
          <a:p>
            <a:endParaRPr lang="da-DK" dirty="0"/>
          </a:p>
        </p:txBody>
      </p:sp>
    </p:spTree>
    <p:extLst>
      <p:ext uri="{BB962C8B-B14F-4D97-AF65-F5344CB8AC3E}">
        <p14:creationId xmlns:p14="http://schemas.microsoft.com/office/powerpoint/2010/main" val="334237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VII</a:t>
            </a:r>
          </a:p>
        </p:txBody>
      </p:sp>
      <p:sp>
        <p:nvSpPr>
          <p:cNvPr id="4" name="Pladsholder til tekst 3"/>
          <p:cNvSpPr>
            <a:spLocks noGrp="1"/>
          </p:cNvSpPr>
          <p:nvPr>
            <p:ph type="body" sz="quarter" idx="12"/>
          </p:nvPr>
        </p:nvSpPr>
        <p:spPr/>
        <p:txBody>
          <a:bodyPr>
            <a:normAutofit fontScale="85000" lnSpcReduction="10000"/>
          </a:bodyPr>
          <a:lstStyle/>
          <a:p>
            <a:r>
              <a:rPr lang="da-DK" dirty="0"/>
              <a:t>I løbet af sommeren opdager Hans, at han får udbetalt mindre i løn, end da han var i Solbjerg. Da han får set nærmere på det, ser timetallet mærkeligt </a:t>
            </a:r>
            <a:r>
              <a:rPr lang="da-DK" dirty="0" smtClean="0"/>
              <a:t>ud</a:t>
            </a:r>
            <a:endParaRPr lang="da-DK" dirty="0"/>
          </a:p>
          <a:p>
            <a:pPr>
              <a:spcBef>
                <a:spcPts val="0"/>
              </a:spcBef>
            </a:pPr>
            <a:endParaRPr lang="da-DK" sz="900" dirty="0"/>
          </a:p>
          <a:p>
            <a:pPr>
              <a:spcBef>
                <a:spcPts val="0"/>
              </a:spcBef>
            </a:pPr>
            <a:r>
              <a:rPr lang="da-DK" dirty="0"/>
              <a:t>Hans kan ikke rigtig gennemskue det, så han går til fagforeningen, som beder Sol &amp; Skygge om at sende oplysninger om, hvornår Hans har været på </a:t>
            </a:r>
            <a:r>
              <a:rPr lang="da-DK" dirty="0" smtClean="0"/>
              <a:t>arbejde  </a:t>
            </a:r>
            <a:endParaRPr lang="da-DK" dirty="0"/>
          </a:p>
          <a:p>
            <a:pPr>
              <a:spcBef>
                <a:spcPts val="0"/>
              </a:spcBef>
            </a:pPr>
            <a:endParaRPr lang="da-DK" sz="900" dirty="0"/>
          </a:p>
          <a:p>
            <a:pPr>
              <a:spcBef>
                <a:spcPts val="0"/>
              </a:spcBef>
            </a:pPr>
            <a:r>
              <a:rPr lang="da-DK" dirty="0" smtClean="0"/>
              <a:t>Det </a:t>
            </a:r>
            <a:r>
              <a:rPr lang="da-DK" dirty="0"/>
              <a:t>er heldigvis nemt, for der er både dørlog og videoovervågning. Flere af medarbejderne </a:t>
            </a:r>
            <a:r>
              <a:rPr lang="da-DK" smtClean="0"/>
              <a:t>har deltes </a:t>
            </a:r>
            <a:r>
              <a:rPr lang="da-DK" dirty="0"/>
              <a:t>om nogle af adgangskortene. Og der er flere virksomheder end Sol &amp; Skygge, der bruger den samme </a:t>
            </a:r>
            <a:r>
              <a:rPr lang="da-DK" dirty="0" smtClean="0"/>
              <a:t>indgang</a:t>
            </a:r>
            <a:endParaRPr lang="da-DK" dirty="0"/>
          </a:p>
          <a:p>
            <a:pPr marL="0" indent="0">
              <a:buNone/>
            </a:pPr>
            <a:endParaRPr lang="da-DK" dirty="0"/>
          </a:p>
          <a:p>
            <a:endParaRPr lang="da-DK" dirty="0"/>
          </a:p>
        </p:txBody>
      </p:sp>
    </p:spTree>
    <p:extLst>
      <p:ext uri="{BB962C8B-B14F-4D97-AF65-F5344CB8AC3E}">
        <p14:creationId xmlns:p14="http://schemas.microsoft.com/office/powerpoint/2010/main" val="688562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a:xfrm>
            <a:off x="323850" y="1412776"/>
            <a:ext cx="8424863" cy="4824512"/>
          </a:xfrm>
        </p:spPr>
        <p:txBody>
          <a:bodyPr>
            <a:normAutofit/>
          </a:bodyPr>
          <a:lstStyle/>
          <a:p>
            <a:r>
              <a:rPr lang="da-DK" dirty="0" smtClean="0"/>
              <a:t>Er </a:t>
            </a:r>
            <a:r>
              <a:rPr lang="da-DK" dirty="0"/>
              <a:t>t</a:t>
            </a:r>
            <a:r>
              <a:rPr lang="da-DK" dirty="0" smtClean="0"/>
              <a:t>v-overvågningen </a:t>
            </a:r>
            <a:r>
              <a:rPr lang="da-DK" dirty="0"/>
              <a:t>lovlig – hvad er udfordringen?</a:t>
            </a:r>
          </a:p>
          <a:p>
            <a:pPr lvl="1"/>
            <a:r>
              <a:rPr lang="da-DK" dirty="0"/>
              <a:t>Hvis det anvendes som kontrolforanstaltning af medarbejdere, skal der varsles om det på arbejdspladsen, og der skal skiltes med det</a:t>
            </a:r>
          </a:p>
          <a:p>
            <a:pPr lvl="1"/>
            <a:r>
              <a:rPr lang="da-DK" dirty="0"/>
              <a:t>Hvis i kriminalitetsforebyggende øjemed forudsætter det endvidere sletning efter 30 dage </a:t>
            </a:r>
          </a:p>
          <a:p>
            <a:pPr marL="361950" lvl="1" indent="0">
              <a:buNone/>
            </a:pPr>
            <a:endParaRPr lang="da-DK" dirty="0"/>
          </a:p>
          <a:p>
            <a:r>
              <a:rPr lang="da-DK" dirty="0"/>
              <a:t>Er </a:t>
            </a:r>
            <a:r>
              <a:rPr lang="da-DK" dirty="0" smtClean="0"/>
              <a:t>dørlogningen lovlig </a:t>
            </a:r>
            <a:r>
              <a:rPr lang="da-DK" dirty="0"/>
              <a:t>– hvad er udfordringen? </a:t>
            </a:r>
          </a:p>
          <a:p>
            <a:pPr lvl="1"/>
            <a:r>
              <a:rPr lang="da-DK" dirty="0"/>
              <a:t>Hvis det skal anvendes som kontrolforanstaltning af medarbejdere, skal der varsles om det på arbejdspladsen</a:t>
            </a:r>
          </a:p>
          <a:p>
            <a:pPr lvl="1"/>
            <a:endParaRPr lang="da-DK" dirty="0"/>
          </a:p>
          <a:p>
            <a:pPr marL="0" indent="0">
              <a:buNone/>
            </a:pPr>
            <a:endParaRPr lang="da-DK" dirty="0"/>
          </a:p>
        </p:txBody>
      </p:sp>
    </p:spTree>
    <p:extLst>
      <p:ext uri="{BB962C8B-B14F-4D97-AF65-F5344CB8AC3E}">
        <p14:creationId xmlns:p14="http://schemas.microsoft.com/office/powerpoint/2010/main" val="4575032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a:xfrm>
            <a:off x="323850" y="1412776"/>
            <a:ext cx="8424863" cy="4824512"/>
          </a:xfrm>
        </p:spPr>
        <p:txBody>
          <a:bodyPr>
            <a:normAutofit fontScale="85000" lnSpcReduction="10000"/>
          </a:bodyPr>
          <a:lstStyle/>
          <a:p>
            <a:r>
              <a:rPr lang="da-DK" dirty="0" smtClean="0"/>
              <a:t>Kan </a:t>
            </a:r>
            <a:r>
              <a:rPr lang="da-DK" dirty="0"/>
              <a:t>oplysningerne behandles til kontrol af løn – hvad er udfordringen</a:t>
            </a:r>
            <a:r>
              <a:rPr lang="da-DK" dirty="0" smtClean="0"/>
              <a:t>?</a:t>
            </a:r>
          </a:p>
          <a:p>
            <a:pPr lvl="1"/>
            <a:r>
              <a:rPr lang="da-DK" dirty="0"/>
              <a:t>Ej ret til indsigt i personoplysninger om andre kolleger – (kun ret til indsigt i egne oplysninger)</a:t>
            </a:r>
          </a:p>
          <a:p>
            <a:pPr lvl="1"/>
            <a:r>
              <a:rPr lang="da-DK" dirty="0"/>
              <a:t>Tv-overvågning formentlig ikke iværksat til dette </a:t>
            </a:r>
            <a:r>
              <a:rPr lang="da-DK" dirty="0" smtClean="0"/>
              <a:t>formål, </a:t>
            </a:r>
            <a:r>
              <a:rPr lang="da-DK" dirty="0"/>
              <a:t>og grundlæggende betingelser forudsætter, at det ikke anvendes til andre formål end det </a:t>
            </a:r>
            <a:r>
              <a:rPr lang="da-DK" dirty="0" smtClean="0"/>
              <a:t>oprindelige</a:t>
            </a:r>
          </a:p>
          <a:p>
            <a:pPr lvl="1"/>
            <a:endParaRPr lang="da-DK" dirty="0" smtClean="0"/>
          </a:p>
          <a:p>
            <a:r>
              <a:rPr lang="da-DK" dirty="0" smtClean="0"/>
              <a:t>Er det overhovedet personoplysninger, hvis adgangskortet har været brugt af flere?</a:t>
            </a:r>
          </a:p>
          <a:p>
            <a:pPr marL="0" indent="0">
              <a:buNone/>
            </a:pPr>
            <a:endParaRPr lang="da-DK" dirty="0" smtClean="0"/>
          </a:p>
          <a:p>
            <a:r>
              <a:rPr lang="da-DK" dirty="0" smtClean="0"/>
              <a:t>Er det et problem, at dørlog og tv-overvågning viser oplysninger om andre end Sol &amp; Skygges egne medarbejdere?</a:t>
            </a:r>
          </a:p>
          <a:p>
            <a:pPr marL="0" indent="0">
              <a:buNone/>
            </a:pPr>
            <a:r>
              <a:rPr lang="da-DK" dirty="0" smtClean="0"/>
              <a:t> </a:t>
            </a:r>
          </a:p>
          <a:p>
            <a:endParaRPr lang="da-DK" dirty="0"/>
          </a:p>
          <a:p>
            <a:endParaRPr lang="da-DK" dirty="0"/>
          </a:p>
        </p:txBody>
      </p:sp>
    </p:spTree>
    <p:extLst>
      <p:ext uri="{BB962C8B-B14F-4D97-AF65-F5344CB8AC3E}">
        <p14:creationId xmlns:p14="http://schemas.microsoft.com/office/powerpoint/2010/main" val="4127473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a:xfrm>
            <a:off x="323850" y="1412776"/>
            <a:ext cx="8424863" cy="4824512"/>
          </a:xfrm>
        </p:spPr>
        <p:txBody>
          <a:bodyPr>
            <a:normAutofit/>
          </a:bodyPr>
          <a:lstStyle/>
          <a:p>
            <a:r>
              <a:rPr lang="da-DK" dirty="0" smtClean="0"/>
              <a:t>Er der tale om videregivelse til fagforeningen?</a:t>
            </a:r>
          </a:p>
          <a:p>
            <a:endParaRPr lang="da-DK" dirty="0"/>
          </a:p>
          <a:p>
            <a:r>
              <a:rPr lang="da-DK" dirty="0" smtClean="0"/>
              <a:t>Har Sol &amp; Skygge noget ansvar for, hvordan fagforeningen håndterer oplysningerne?</a:t>
            </a:r>
          </a:p>
          <a:p>
            <a:pPr marL="0" indent="0">
              <a:buNone/>
            </a:pPr>
            <a:endParaRPr lang="da-DK" dirty="0" smtClean="0"/>
          </a:p>
          <a:p>
            <a:r>
              <a:rPr lang="da-DK" dirty="0" smtClean="0"/>
              <a:t>Hvem er dataansvarlig for de oplysninger, der overleveres til fagforeningen?</a:t>
            </a:r>
          </a:p>
          <a:p>
            <a:endParaRPr lang="da-DK" dirty="0"/>
          </a:p>
          <a:p>
            <a:endParaRPr lang="da-DK" dirty="0"/>
          </a:p>
        </p:txBody>
      </p:sp>
    </p:spTree>
    <p:extLst>
      <p:ext uri="{BB962C8B-B14F-4D97-AF65-F5344CB8AC3E}">
        <p14:creationId xmlns:p14="http://schemas.microsoft.com/office/powerpoint/2010/main" val="22340877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a:t>
            </a:r>
            <a:r>
              <a:rPr lang="da-DK" dirty="0" smtClean="0"/>
              <a:t>VIII</a:t>
            </a:r>
            <a:endParaRPr lang="da-DK" dirty="0"/>
          </a:p>
        </p:txBody>
      </p:sp>
      <p:sp>
        <p:nvSpPr>
          <p:cNvPr id="4" name="Pladsholder til tekst 3"/>
          <p:cNvSpPr>
            <a:spLocks noGrp="1"/>
          </p:cNvSpPr>
          <p:nvPr>
            <p:ph type="body" sz="quarter" idx="12"/>
          </p:nvPr>
        </p:nvSpPr>
        <p:spPr/>
        <p:txBody>
          <a:bodyPr>
            <a:normAutofit/>
          </a:bodyPr>
          <a:lstStyle/>
          <a:p>
            <a:r>
              <a:rPr lang="da-DK" dirty="0"/>
              <a:t>Desværre viser det sig i september, at Sol &amp; Skygge var for optimistiske. Sommeren druknede i regn, og afdelingen på Sjælland må drosle ned, så der kun er et par enkelte medarbejdere tilbage – og Hans er ikke en af dem, der fortsat skal være </a:t>
            </a:r>
            <a:r>
              <a:rPr lang="da-DK" dirty="0" smtClean="0"/>
              <a:t>ansat </a:t>
            </a:r>
            <a:endParaRPr lang="da-DK" dirty="0"/>
          </a:p>
          <a:p>
            <a:endParaRPr lang="da-DK" dirty="0"/>
          </a:p>
          <a:p>
            <a:pPr>
              <a:spcBef>
                <a:spcPts val="0"/>
              </a:spcBef>
            </a:pPr>
            <a:r>
              <a:rPr lang="da-DK" dirty="0"/>
              <a:t>Hans har i øvrigt været sygemeldt, siden han den sidste dag før sommerferien forløftede sig, da man lige skulle have den sidste sending markiser afsted inden ferien. Hans synes ikke, at hans eventyr på Sjælland blev, hvad han håbede på – så han vil gerne have dette kapitel definitivt </a:t>
            </a:r>
            <a:r>
              <a:rPr lang="da-DK" dirty="0" smtClean="0"/>
              <a:t>slettet</a:t>
            </a:r>
            <a:endParaRPr lang="da-DK" dirty="0"/>
          </a:p>
        </p:txBody>
      </p:sp>
    </p:spTree>
    <p:extLst>
      <p:ext uri="{BB962C8B-B14F-4D97-AF65-F5344CB8AC3E}">
        <p14:creationId xmlns:p14="http://schemas.microsoft.com/office/powerpoint/2010/main" val="3293328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Temaer - II</a:t>
            </a:r>
          </a:p>
        </p:txBody>
      </p:sp>
      <p:sp>
        <p:nvSpPr>
          <p:cNvPr id="3" name="Pladsholder til tekst 2"/>
          <p:cNvSpPr>
            <a:spLocks noGrp="1"/>
          </p:cNvSpPr>
          <p:nvPr>
            <p:ph type="body" sz="quarter" idx="11"/>
          </p:nvPr>
        </p:nvSpPr>
        <p:spPr/>
        <p:txBody>
          <a:bodyPr>
            <a:normAutofit/>
          </a:bodyPr>
          <a:lstStyle/>
          <a:p>
            <a:r>
              <a:rPr lang="da-DK" dirty="0"/>
              <a:t>Det løbende ansættelsesforhold</a:t>
            </a:r>
          </a:p>
          <a:p>
            <a:pPr lvl="1"/>
            <a:r>
              <a:rPr lang="da-DK" dirty="0"/>
              <a:t>Aflønningsforhold</a:t>
            </a:r>
          </a:p>
          <a:p>
            <a:pPr lvl="1"/>
            <a:r>
              <a:rPr lang="da-DK" dirty="0"/>
              <a:t>MUS</a:t>
            </a:r>
          </a:p>
          <a:p>
            <a:pPr lvl="1"/>
            <a:r>
              <a:rPr lang="da-DK" dirty="0"/>
              <a:t>Tjenstlige samtaler</a:t>
            </a:r>
          </a:p>
          <a:p>
            <a:pPr lvl="1"/>
            <a:r>
              <a:rPr lang="da-DK" dirty="0"/>
              <a:t>Advarsler</a:t>
            </a:r>
          </a:p>
          <a:p>
            <a:pPr lvl="1"/>
            <a:r>
              <a:rPr lang="da-DK" dirty="0"/>
              <a:t>Performance reviews</a:t>
            </a:r>
          </a:p>
          <a:p>
            <a:pPr lvl="1"/>
            <a:r>
              <a:rPr lang="da-DK" dirty="0"/>
              <a:t>Omplacering og andre ændringer</a:t>
            </a:r>
          </a:p>
          <a:p>
            <a:pPr lvl="1"/>
            <a:r>
              <a:rPr lang="da-DK" dirty="0"/>
              <a:t>Arbejdsskader</a:t>
            </a:r>
          </a:p>
          <a:p>
            <a:pPr lvl="1"/>
            <a:r>
              <a:rPr lang="da-DK" dirty="0"/>
              <a:t>Tillidsrepræsentanternes oplysninger</a:t>
            </a:r>
          </a:p>
          <a:p>
            <a:pPr lvl="1"/>
            <a:endParaRPr lang="da-DK" dirty="0"/>
          </a:p>
        </p:txBody>
      </p:sp>
    </p:spTree>
    <p:extLst>
      <p:ext uri="{BB962C8B-B14F-4D97-AF65-F5344CB8AC3E}">
        <p14:creationId xmlns:p14="http://schemas.microsoft.com/office/powerpoint/2010/main" val="36553861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Problemstillinger</a:t>
            </a:r>
          </a:p>
        </p:txBody>
      </p:sp>
      <p:sp>
        <p:nvSpPr>
          <p:cNvPr id="3" name="Pladsholder til tekst 2"/>
          <p:cNvSpPr>
            <a:spLocks noGrp="1"/>
          </p:cNvSpPr>
          <p:nvPr>
            <p:ph type="body" sz="quarter" idx="12"/>
          </p:nvPr>
        </p:nvSpPr>
        <p:spPr>
          <a:xfrm>
            <a:off x="323850" y="1412776"/>
            <a:ext cx="8424863" cy="4824513"/>
          </a:xfrm>
        </p:spPr>
        <p:txBody>
          <a:bodyPr>
            <a:normAutofit/>
          </a:bodyPr>
          <a:lstStyle/>
          <a:p>
            <a:r>
              <a:rPr lang="da-DK" dirty="0" smtClean="0"/>
              <a:t>Kan </a:t>
            </a:r>
            <a:r>
              <a:rPr lang="da-DK" dirty="0"/>
              <a:t>Hans </a:t>
            </a:r>
            <a:r>
              <a:rPr lang="da-DK" dirty="0" smtClean="0"/>
              <a:t>kræve </a:t>
            </a:r>
            <a:r>
              <a:rPr lang="da-DK" dirty="0"/>
              <a:t>at få sin personalesag slettet i det hele? 	</a:t>
            </a:r>
          </a:p>
          <a:p>
            <a:pPr lvl="1"/>
            <a:r>
              <a:rPr lang="da-DK" dirty="0"/>
              <a:t>Retten til at ”blive glemt”</a:t>
            </a:r>
          </a:p>
          <a:p>
            <a:pPr lvl="1"/>
            <a:endParaRPr lang="da-DK" dirty="0"/>
          </a:p>
          <a:p>
            <a:r>
              <a:rPr lang="da-DK" dirty="0"/>
              <a:t>Må arbejdsgiver registrere oplysninger om </a:t>
            </a:r>
            <a:r>
              <a:rPr lang="da-DK" dirty="0" smtClean="0"/>
              <a:t>Hans’ </a:t>
            </a:r>
            <a:r>
              <a:rPr lang="da-DK" dirty="0"/>
              <a:t>sygemelding og forløftningsskade? </a:t>
            </a:r>
          </a:p>
          <a:p>
            <a:pPr lvl="1"/>
            <a:r>
              <a:rPr lang="da-DK" dirty="0" smtClean="0"/>
              <a:t>Arbejdsskade? Ansvar for arbejdsgiver?</a:t>
            </a:r>
          </a:p>
          <a:p>
            <a:pPr lvl="1"/>
            <a:r>
              <a:rPr lang="da-DK" dirty="0" smtClean="0"/>
              <a:t>Sygemelding og sygefraværssamtaler? Mulighedserklæring?</a:t>
            </a:r>
            <a:endParaRPr lang="da-DK" dirty="0"/>
          </a:p>
          <a:p>
            <a:pPr lvl="1"/>
            <a:endParaRPr lang="da-DK" dirty="0"/>
          </a:p>
          <a:p>
            <a:r>
              <a:rPr lang="da-DK" dirty="0"/>
              <a:t>Var det i orden, at Hans var en af dem, der blev afskediget?</a:t>
            </a:r>
          </a:p>
          <a:p>
            <a:pPr lvl="1"/>
            <a:r>
              <a:rPr lang="da-DK" dirty="0" smtClean="0"/>
              <a:t>Kommer der en sag?</a:t>
            </a:r>
            <a:endParaRPr lang="da-DK" dirty="0"/>
          </a:p>
          <a:p>
            <a:endParaRPr lang="da-DK" dirty="0"/>
          </a:p>
        </p:txBody>
      </p:sp>
    </p:spTree>
    <p:extLst>
      <p:ext uri="{BB962C8B-B14F-4D97-AF65-F5344CB8AC3E}">
        <p14:creationId xmlns:p14="http://schemas.microsoft.com/office/powerpoint/2010/main" val="182898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a:extLst>
              <a:ext uri="{FF2B5EF4-FFF2-40B4-BE49-F238E27FC236}">
                <a16:creationId xmlns:a16="http://schemas.microsoft.com/office/drawing/2014/main" id="{CC7D84AE-4A8F-438D-AF2D-E84FE3AFEF29}"/>
              </a:ext>
            </a:extLst>
          </p:cNvPr>
          <p:cNvSpPr>
            <a:spLocks noGrp="1"/>
          </p:cNvSpPr>
          <p:nvPr>
            <p:ph type="body" sz="quarter" idx="10"/>
          </p:nvPr>
        </p:nvSpPr>
        <p:spPr/>
        <p:txBody>
          <a:bodyPr/>
          <a:lstStyle/>
          <a:p>
            <a:endParaRPr lang="da-DK" dirty="0"/>
          </a:p>
        </p:txBody>
      </p:sp>
      <p:sp>
        <p:nvSpPr>
          <p:cNvPr id="3" name="Pladsholder til tekst 2">
            <a:extLst>
              <a:ext uri="{FF2B5EF4-FFF2-40B4-BE49-F238E27FC236}">
                <a16:creationId xmlns:a16="http://schemas.microsoft.com/office/drawing/2014/main" id="{25B4EC71-30EB-43A5-A0AA-02FC68BBC392}"/>
              </a:ext>
            </a:extLst>
          </p:cNvPr>
          <p:cNvSpPr>
            <a:spLocks noGrp="1"/>
          </p:cNvSpPr>
          <p:nvPr>
            <p:ph type="body" sz="quarter" idx="12"/>
          </p:nvPr>
        </p:nvSpPr>
        <p:spPr/>
        <p:txBody>
          <a:bodyPr/>
          <a:lstStyle/>
          <a:p>
            <a:endParaRPr lang="da-DK" dirty="0"/>
          </a:p>
        </p:txBody>
      </p:sp>
      <p:pic>
        <p:nvPicPr>
          <p:cNvPr id="4" name="Picture 3">
            <a:extLst>
              <a:ext uri="{FF2B5EF4-FFF2-40B4-BE49-F238E27FC236}">
                <a16:creationId xmlns:a16="http://schemas.microsoft.com/office/drawing/2014/main" id="{19101090-0D1D-43CD-BDFB-C66C61F74F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2912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0477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Temaer - III</a:t>
            </a:r>
          </a:p>
        </p:txBody>
      </p:sp>
      <p:sp>
        <p:nvSpPr>
          <p:cNvPr id="3" name="Pladsholder til tekst 2"/>
          <p:cNvSpPr>
            <a:spLocks noGrp="1"/>
          </p:cNvSpPr>
          <p:nvPr>
            <p:ph type="body" sz="quarter" idx="11"/>
          </p:nvPr>
        </p:nvSpPr>
        <p:spPr/>
        <p:txBody>
          <a:bodyPr>
            <a:normAutofit/>
          </a:bodyPr>
          <a:lstStyle/>
          <a:p>
            <a:r>
              <a:rPr lang="da-DK" dirty="0"/>
              <a:t>Ansættelsesforholdets afslutning</a:t>
            </a:r>
          </a:p>
          <a:p>
            <a:pPr lvl="1"/>
            <a:r>
              <a:rPr lang="da-DK" dirty="0"/>
              <a:t>Afskedigelsesfasen</a:t>
            </a:r>
          </a:p>
          <a:p>
            <a:pPr lvl="1"/>
            <a:r>
              <a:rPr lang="da-DK" dirty="0"/>
              <a:t>Tvist om saglighed, forskelsbehandling etc.</a:t>
            </a:r>
          </a:p>
          <a:p>
            <a:pPr lvl="1"/>
            <a:r>
              <a:rPr lang="da-DK" dirty="0"/>
              <a:t>Indsigt i ledelsens overvejelser, performance reviews etc.</a:t>
            </a:r>
          </a:p>
          <a:p>
            <a:pPr lvl="1"/>
            <a:r>
              <a:rPr lang="da-DK" dirty="0"/>
              <a:t>Retten til ”due </a:t>
            </a:r>
            <a:r>
              <a:rPr lang="da-DK" dirty="0" smtClean="0"/>
              <a:t>process”</a:t>
            </a:r>
            <a:endParaRPr lang="da-DK" dirty="0"/>
          </a:p>
          <a:p>
            <a:pPr lvl="1"/>
            <a:r>
              <a:rPr lang="da-DK" dirty="0"/>
              <a:t>Sletning</a:t>
            </a:r>
          </a:p>
          <a:p>
            <a:pPr marL="362250" lvl="1" indent="0">
              <a:buNone/>
            </a:pPr>
            <a:endParaRPr lang="da-DK" dirty="0"/>
          </a:p>
        </p:txBody>
      </p:sp>
    </p:spTree>
    <p:extLst>
      <p:ext uri="{BB962C8B-B14F-4D97-AF65-F5344CB8AC3E}">
        <p14:creationId xmlns:p14="http://schemas.microsoft.com/office/powerpoint/2010/main" val="117647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Den databeskyttelsesretlige ramme – I </a:t>
            </a:r>
          </a:p>
        </p:txBody>
      </p:sp>
      <p:sp>
        <p:nvSpPr>
          <p:cNvPr id="3" name="Pladsholder til tekst 2"/>
          <p:cNvSpPr>
            <a:spLocks noGrp="1"/>
          </p:cNvSpPr>
          <p:nvPr>
            <p:ph type="body" sz="quarter" idx="11"/>
          </p:nvPr>
        </p:nvSpPr>
        <p:spPr/>
        <p:txBody>
          <a:bodyPr>
            <a:normAutofit/>
          </a:bodyPr>
          <a:lstStyle/>
          <a:p>
            <a:r>
              <a:rPr lang="da-DK" dirty="0"/>
              <a:t>Det databeskyttelsesretlige saglighedskrav – GDPR art. 5</a:t>
            </a:r>
          </a:p>
          <a:p>
            <a:pPr lvl="1"/>
            <a:r>
              <a:rPr lang="da-DK" dirty="0"/>
              <a:t>Lovlighed, rimelighed og gennemsigtighed</a:t>
            </a:r>
          </a:p>
          <a:p>
            <a:pPr lvl="1"/>
            <a:r>
              <a:rPr lang="da-DK" dirty="0"/>
              <a:t>Formålsbegrænsning</a:t>
            </a:r>
          </a:p>
          <a:p>
            <a:pPr lvl="1"/>
            <a:r>
              <a:rPr lang="da-DK" dirty="0"/>
              <a:t>Dataminimering</a:t>
            </a:r>
          </a:p>
          <a:p>
            <a:pPr lvl="1"/>
            <a:r>
              <a:rPr lang="da-DK" dirty="0"/>
              <a:t>Rigtighed</a:t>
            </a:r>
          </a:p>
          <a:p>
            <a:pPr lvl="1"/>
            <a:r>
              <a:rPr lang="da-DK" dirty="0"/>
              <a:t>Opbevaringsbegrænsning</a:t>
            </a:r>
          </a:p>
          <a:p>
            <a:pPr lvl="1"/>
            <a:r>
              <a:rPr lang="da-DK" dirty="0"/>
              <a:t>Integritet og fortrolighed</a:t>
            </a:r>
          </a:p>
          <a:p>
            <a:pPr lvl="1"/>
            <a:r>
              <a:rPr lang="da-DK" dirty="0"/>
              <a:t>Ansvarlighed</a:t>
            </a:r>
          </a:p>
          <a:p>
            <a:pPr marL="362250" lvl="1" indent="0">
              <a:buNone/>
            </a:pPr>
            <a:endParaRPr lang="da-DK" dirty="0"/>
          </a:p>
        </p:txBody>
      </p:sp>
    </p:spTree>
    <p:extLst>
      <p:ext uri="{BB962C8B-B14F-4D97-AF65-F5344CB8AC3E}">
        <p14:creationId xmlns:p14="http://schemas.microsoft.com/office/powerpoint/2010/main" val="1377360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Den databeskyttelsesretlige ramme – II </a:t>
            </a:r>
          </a:p>
        </p:txBody>
      </p:sp>
      <p:sp>
        <p:nvSpPr>
          <p:cNvPr id="3" name="Pladsholder til tekst 2"/>
          <p:cNvSpPr>
            <a:spLocks noGrp="1"/>
          </p:cNvSpPr>
          <p:nvPr>
            <p:ph type="body" sz="quarter" idx="11"/>
          </p:nvPr>
        </p:nvSpPr>
        <p:spPr/>
        <p:txBody>
          <a:bodyPr/>
          <a:lstStyle/>
          <a:p>
            <a:r>
              <a:rPr lang="da-DK" dirty="0"/>
              <a:t>De forskellige kategorier af oplysninger</a:t>
            </a:r>
          </a:p>
          <a:p>
            <a:pPr lvl="1"/>
            <a:r>
              <a:rPr lang="da-DK" dirty="0"/>
              <a:t>Almindelige – GDPR art. 6 og DBL § 6</a:t>
            </a:r>
          </a:p>
          <a:p>
            <a:pPr lvl="1"/>
            <a:r>
              <a:rPr lang="da-DK" dirty="0"/>
              <a:t>Følsomme – GDPR art. 9 og DBL § 7</a:t>
            </a:r>
          </a:p>
          <a:p>
            <a:pPr lvl="1"/>
            <a:r>
              <a:rPr lang="da-DK" dirty="0"/>
              <a:t>Strafbare forhold – GDPR art. 10 og DBL § 8</a:t>
            </a:r>
          </a:p>
          <a:p>
            <a:pPr lvl="1"/>
            <a:r>
              <a:rPr lang="da-DK" dirty="0"/>
              <a:t>CPR-nummer – GDPR art. 87 og DBL § 11</a:t>
            </a:r>
          </a:p>
          <a:p>
            <a:r>
              <a:rPr lang="da-DK" dirty="0"/>
              <a:t>Den registreredes rettigheder</a:t>
            </a:r>
          </a:p>
          <a:p>
            <a:pPr lvl="1"/>
            <a:r>
              <a:rPr lang="da-DK" dirty="0"/>
              <a:t>Den dataansvarliges oplysningspligt – GDPR art. 13 og 14</a:t>
            </a:r>
          </a:p>
          <a:p>
            <a:pPr lvl="1"/>
            <a:r>
              <a:rPr lang="da-DK" dirty="0"/>
              <a:t>Den registreredes indsigtsret – GDPR art. 15</a:t>
            </a:r>
          </a:p>
          <a:p>
            <a:pPr lvl="1"/>
            <a:r>
              <a:rPr lang="da-DK" dirty="0"/>
              <a:t>Retten til berigtigelse og indsigelse – GDPR art. 16 og 21</a:t>
            </a:r>
          </a:p>
          <a:p>
            <a:pPr lvl="1"/>
            <a:r>
              <a:rPr lang="da-DK" dirty="0"/>
              <a:t>Retten til sletning (”blive glemt”) – GDPR art. 17</a:t>
            </a:r>
          </a:p>
          <a:p>
            <a:endParaRPr lang="da-DK" dirty="0"/>
          </a:p>
        </p:txBody>
      </p:sp>
    </p:spTree>
    <p:extLst>
      <p:ext uri="{BB962C8B-B14F-4D97-AF65-F5344CB8AC3E}">
        <p14:creationId xmlns:p14="http://schemas.microsoft.com/office/powerpoint/2010/main" val="2255923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Den arbejds- og ansættelsesretlige ramme</a:t>
            </a:r>
          </a:p>
        </p:txBody>
      </p:sp>
      <p:sp>
        <p:nvSpPr>
          <p:cNvPr id="3" name="Pladsholder til tekst 2"/>
          <p:cNvSpPr>
            <a:spLocks noGrp="1"/>
          </p:cNvSpPr>
          <p:nvPr>
            <p:ph type="body" sz="quarter" idx="11"/>
          </p:nvPr>
        </p:nvSpPr>
        <p:spPr/>
        <p:txBody>
          <a:bodyPr>
            <a:normAutofit/>
          </a:bodyPr>
          <a:lstStyle/>
          <a:p>
            <a:r>
              <a:rPr lang="da-DK" dirty="0"/>
              <a:t>Ledelsesretten</a:t>
            </a:r>
          </a:p>
          <a:p>
            <a:pPr lvl="1"/>
            <a:r>
              <a:rPr lang="da-DK" dirty="0"/>
              <a:t>Ledelsens maskinrum</a:t>
            </a:r>
          </a:p>
          <a:p>
            <a:r>
              <a:rPr lang="da-DK" dirty="0"/>
              <a:t>Det ansættelsesretlige krav om saglighed</a:t>
            </a:r>
          </a:p>
          <a:p>
            <a:pPr lvl="1"/>
            <a:r>
              <a:rPr lang="da-DK" dirty="0"/>
              <a:t>Generelt</a:t>
            </a:r>
          </a:p>
          <a:p>
            <a:pPr lvl="1"/>
            <a:r>
              <a:rPr lang="da-DK" dirty="0"/>
              <a:t>Ligebehandlingsloven</a:t>
            </a:r>
          </a:p>
          <a:p>
            <a:pPr lvl="1"/>
            <a:r>
              <a:rPr lang="da-DK" dirty="0"/>
              <a:t>Forskelsbehandlingsloven</a:t>
            </a:r>
          </a:p>
          <a:p>
            <a:r>
              <a:rPr lang="da-DK" dirty="0"/>
              <a:t>Bevisbyrden og kravet om dokumentation</a:t>
            </a:r>
          </a:p>
          <a:p>
            <a:r>
              <a:rPr lang="da-DK" dirty="0"/>
              <a:t>Helbredsoplysningsloven</a:t>
            </a:r>
          </a:p>
          <a:p>
            <a:r>
              <a:rPr lang="da-DK" dirty="0"/>
              <a:t>Tv-overvågningsloven</a:t>
            </a:r>
          </a:p>
        </p:txBody>
      </p:sp>
    </p:spTree>
    <p:extLst>
      <p:ext uri="{BB962C8B-B14F-4D97-AF65-F5344CB8AC3E}">
        <p14:creationId xmlns:p14="http://schemas.microsoft.com/office/powerpoint/2010/main" val="1318434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a:t>
            </a:r>
          </a:p>
        </p:txBody>
      </p:sp>
      <p:sp>
        <p:nvSpPr>
          <p:cNvPr id="3" name="Pladsholder til tekst 2"/>
          <p:cNvSpPr>
            <a:spLocks noGrp="1"/>
          </p:cNvSpPr>
          <p:nvPr>
            <p:ph type="body" sz="quarter" idx="11"/>
          </p:nvPr>
        </p:nvSpPr>
        <p:spPr/>
        <p:txBody>
          <a:bodyPr>
            <a:normAutofit/>
          </a:bodyPr>
          <a:lstStyle/>
          <a:p>
            <a:r>
              <a:rPr lang="da-DK" dirty="0"/>
              <a:t>Markisevirksomheden Sol &amp; Skygge, der ikke har nogen kollektiv overenskomst, oplever grundet den solrige sommer 2018 fantastisk succes med deres nyskabende markiseløsninger. Sol &amp; Skygge ser en forretningsmulighed i klimaforandringerne og satser på, at sommeren 2019 bliver lige så solrig. Virksomheden, der ligger i Solbjerg, vil derfor ekspandere og etablere en ny produktionsfacilitet på </a:t>
            </a:r>
            <a:r>
              <a:rPr lang="da-DK" dirty="0" smtClean="0"/>
              <a:t>Sjælland </a:t>
            </a:r>
            <a:endParaRPr lang="da-DK" dirty="0"/>
          </a:p>
          <a:p>
            <a:pPr marL="0" indent="0">
              <a:buNone/>
            </a:pPr>
            <a:endParaRPr lang="da-DK" sz="800" dirty="0"/>
          </a:p>
          <a:p>
            <a:pPr>
              <a:spcBef>
                <a:spcPts val="0"/>
              </a:spcBef>
            </a:pPr>
            <a:r>
              <a:rPr lang="da-DK" dirty="0"/>
              <a:t>Der skal derfor rekrutteres 14 nye medarbejdere til produktionen der: 6 til at fremstille metalskeletterne og montere elektronikken og 8 til at sy og montere </a:t>
            </a:r>
            <a:r>
              <a:rPr lang="da-DK" dirty="0" smtClean="0"/>
              <a:t>markisedugene</a:t>
            </a:r>
            <a:endParaRPr lang="da-DK" dirty="0"/>
          </a:p>
        </p:txBody>
      </p:sp>
    </p:spTree>
    <p:extLst>
      <p:ext uri="{BB962C8B-B14F-4D97-AF65-F5344CB8AC3E}">
        <p14:creationId xmlns:p14="http://schemas.microsoft.com/office/powerpoint/2010/main" val="7772986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lstStyle/>
          <a:p>
            <a:r>
              <a:rPr lang="da-DK" dirty="0"/>
              <a:t>Sol &amp; Skygge - II</a:t>
            </a:r>
          </a:p>
        </p:txBody>
      </p:sp>
      <p:sp>
        <p:nvSpPr>
          <p:cNvPr id="3" name="Pladsholder til tekst 2"/>
          <p:cNvSpPr>
            <a:spLocks noGrp="1"/>
          </p:cNvSpPr>
          <p:nvPr>
            <p:ph type="body" sz="quarter" idx="11"/>
          </p:nvPr>
        </p:nvSpPr>
        <p:spPr>
          <a:xfrm>
            <a:off x="341568" y="1268760"/>
            <a:ext cx="8424863" cy="4752505"/>
          </a:xfrm>
        </p:spPr>
        <p:txBody>
          <a:bodyPr>
            <a:noAutofit/>
          </a:bodyPr>
          <a:lstStyle/>
          <a:p>
            <a:r>
              <a:rPr lang="da-DK" sz="2000" dirty="0"/>
              <a:t>Sol &amp; Skygge vil gerne vise, at man er </a:t>
            </a:r>
            <a:r>
              <a:rPr lang="da-DK" sz="2000" dirty="0" smtClean="0"/>
              <a:t>innovativ, </a:t>
            </a:r>
            <a:r>
              <a:rPr lang="da-DK" sz="2000" dirty="0"/>
              <a:t>og behovet for medarbejdere er samtidig akut, da sommeren står for døren, så for at sætte turbo på processen, annonceres stillingerne i slutningen af marts via et nyt rekrutteringssystem, der er koblet op på Facebook</a:t>
            </a:r>
          </a:p>
          <a:p>
            <a:endParaRPr lang="da-DK" sz="800" dirty="0"/>
          </a:p>
          <a:p>
            <a:pPr>
              <a:spcBef>
                <a:spcPts val="0"/>
              </a:spcBef>
            </a:pPr>
            <a:r>
              <a:rPr lang="da-DK" sz="2000" dirty="0"/>
              <a:t>Ansøgerne skal bare klikke ”interesseret” på en knap, hvorefter rekrutteringssystemet direkte fra Facebook henter de informationer, der i forvejen findes der. Ansøgerne behøver så kun at ulejlige sig med at supplere med de oplysninger, der mangler – typisk </a:t>
            </a:r>
            <a:r>
              <a:rPr lang="da-DK" sz="2000" dirty="0" smtClean="0"/>
              <a:t>CPR-nummer </a:t>
            </a:r>
            <a:r>
              <a:rPr lang="da-DK" sz="2000" dirty="0"/>
              <a:t>og bankkontonummer. Begge dele skal Sol &amp; Skygge jo bruge for at kunne udbetale lønnen. Samtidig får Sol &amp; Skygge direkte adgang til ansøgernes </a:t>
            </a:r>
            <a:r>
              <a:rPr lang="da-DK" sz="2000" dirty="0" smtClean="0"/>
              <a:t>facebookprofil</a:t>
            </a:r>
            <a:endParaRPr lang="da-DK" sz="2000" dirty="0"/>
          </a:p>
        </p:txBody>
      </p:sp>
    </p:spTree>
    <p:extLst>
      <p:ext uri="{BB962C8B-B14F-4D97-AF65-F5344CB8AC3E}">
        <p14:creationId xmlns:p14="http://schemas.microsoft.com/office/powerpoint/2010/main" val="3744226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NorrVind 2017 Skabelon</Template>
  <TotalTime>689</TotalTime>
  <Words>2052</Words>
  <Application>Microsoft Office PowerPoint</Application>
  <PresentationFormat>Skærmshow (4:3)</PresentationFormat>
  <Paragraphs>212</Paragraphs>
  <Slides>31</Slides>
  <Notes>3</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31</vt:i4>
      </vt:variant>
    </vt:vector>
  </HeadingPairs>
  <TitlesOfParts>
    <vt:vector size="34" baseType="lpstr">
      <vt:lpstr>Arial</vt:lpstr>
      <vt:lpstr>Calibri</vt:lpstr>
      <vt:lpstr>Kontortema</vt:lpstr>
      <vt:lpstr>Databeskyttelsesretlige temaer i ansættelsesforholdet</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Kia Hall</dc:creator>
  <cp:lastModifiedBy>Pia Nielsen</cp:lastModifiedBy>
  <cp:revision>39</cp:revision>
  <cp:lastPrinted>2019-05-24T10:32:56Z</cp:lastPrinted>
  <dcterms:created xsi:type="dcterms:W3CDTF">2019-05-10T06:39:53Z</dcterms:created>
  <dcterms:modified xsi:type="dcterms:W3CDTF">2019-05-24T10:33:19Z</dcterms:modified>
</cp:coreProperties>
</file>