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83" r:id="rId5"/>
    <p:sldId id="282" r:id="rId6"/>
    <p:sldId id="269" r:id="rId7"/>
    <p:sldId id="281" r:id="rId8"/>
    <p:sldId id="265" r:id="rId9"/>
    <p:sldId id="267" r:id="rId10"/>
    <p:sldId id="270" r:id="rId11"/>
    <p:sldId id="276" r:id="rId12"/>
    <p:sldId id="277" r:id="rId13"/>
    <p:sldId id="279" r:id="rId14"/>
    <p:sldId id="278" r:id="rId15"/>
    <p:sldId id="261" r:id="rId16"/>
    <p:sldId id="280" r:id="rId17"/>
    <p:sldId id="271" r:id="rId18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7B9FF-C8FA-4660-A81B-D9C4239B4068}" type="datetimeFigureOut">
              <a:rPr lang="da-DK" smtClean="0"/>
              <a:pPr/>
              <a:t>11-06-2013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C665-4CC7-4711-8FFA-4FBF7D683C2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0596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rgbClr val="041A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Bund til titeldi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64238"/>
            <a:ext cx="9144000" cy="893762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9CCD0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rgbClr val="041A3D"/>
                </a:solidFill>
              </a:defRPr>
            </a:lvl1pPr>
          </a:lstStyle>
          <a:p>
            <a:endParaRPr lang="da-D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rgbClr val="041A3D"/>
                </a:solidFill>
              </a:defRPr>
            </a:lvl1pPr>
          </a:lstStyle>
          <a:p>
            <a:endParaRPr lang="da-D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rgbClr val="041A3D"/>
                </a:solidFill>
              </a:defRPr>
            </a:lvl1pPr>
          </a:lstStyle>
          <a:p>
            <a:fld id="{0678766D-6BC2-4C6D-9F17-3170D3C7705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2EF7-F834-4E1D-9981-FCEF0A43B82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56054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56054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1AFD0-949E-4745-AE79-1C2532F964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3F250-0FA6-4DB3-97CB-8B107E7B222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616D-F2AD-4D1B-B09F-4684C5F819D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B4548-768B-43C8-9F82-63409EF6B55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21C5-990F-4DBF-A728-F8E3CD990FB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387C6-5E93-44A9-AB20-085F17CAC1D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9D429-B78B-4A3E-901E-8CBFA3FE602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8AD17-F1FF-415F-A66F-ACD57C67ACC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C9F36-FD42-4752-8F78-D19ED12C962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491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19399"/>
                </a:solidFill>
              </a:defRPr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491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19399"/>
                </a:solidFill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8588" y="6491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19399"/>
                </a:solidFill>
              </a:defRPr>
            </a:lvl1pPr>
          </a:lstStyle>
          <a:p>
            <a:fld id="{A5B2C38F-588C-4A0C-A107-4AE050515E67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777A7C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05C7F"/>
        </a:buClr>
        <a:buChar char="•"/>
        <a:defRPr sz="2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F93A9"/>
        </a:buClr>
        <a:buFont typeface="Verdana" pitchFamily="34" charset="0"/>
        <a:buChar char="–"/>
        <a:defRPr sz="20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Char char="•"/>
        <a:defRPr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–"/>
        <a:defRPr sz="16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»"/>
        <a:defRPr sz="14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»"/>
        <a:defRPr sz="14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»"/>
        <a:defRPr sz="14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»"/>
        <a:defRPr sz="14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FC9D4"/>
        </a:buClr>
        <a:buFont typeface="Verdana" pitchFamily="34" charset="0"/>
        <a:buChar char="»"/>
        <a:defRPr sz="1400">
          <a:solidFill>
            <a:srgbClr val="11111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2087959"/>
          </a:xfrm>
        </p:spPr>
        <p:txBody>
          <a:bodyPr/>
          <a:lstStyle/>
          <a:p>
            <a:r>
              <a:rPr lang="da-DK" dirty="0" err="1" smtClean="0"/>
              <a:t>EU-Domstolens</a:t>
            </a:r>
            <a:r>
              <a:rPr lang="da-DK" dirty="0" smtClean="0"/>
              <a:t> dom af 11. april 2013 i de forenede sager C-335/11 og C-337/11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  <a:r>
              <a:rPr lang="da-DK" sz="2000" dirty="0" smtClean="0"/>
              <a:t>Hvad mente EU-Domstolen så om handicapbegrebet og de andre spørgsmål? </a:t>
            </a:r>
            <a:br>
              <a:rPr lang="da-DK" sz="2000" dirty="0" smtClean="0"/>
            </a:br>
            <a:endParaRPr lang="da-DK" sz="20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2999013" y="2913755"/>
            <a:ext cx="3168352" cy="2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vidste vi i forvejen…. (forts.)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	</a:t>
            </a:r>
            <a:r>
              <a:rPr lang="da-DK" u="sng" dirty="0" smtClean="0"/>
              <a:t>Præmis 45: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i="1" dirty="0" smtClean="0"/>
              <a:t>”…., at lovgiver har tænkt på situationer, hvor vedkommende er forhindret i at deltage i </a:t>
            </a:r>
            <a:r>
              <a:rPr lang="da-DK" i="1" dirty="0" err="1" smtClean="0"/>
              <a:t>erhvervs-livet</a:t>
            </a:r>
            <a:r>
              <a:rPr lang="da-DK" i="1" dirty="0" smtClean="0"/>
              <a:t> i en lang periode. For at være omfattet af begrebet ”handicap” skal begrænsningen muligvis være af lang varighed.”</a:t>
            </a:r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vidste vi i forvejen…. (forts.)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b="1" dirty="0" smtClean="0"/>
              <a:t>	FN-konvention af 13. december 2006 om rettigheder for personer med handicap (tiltrådt af EU og Danmark i 2009):</a:t>
            </a:r>
          </a:p>
          <a:p>
            <a:pPr lvl="1">
              <a:buNone/>
            </a:pPr>
            <a:r>
              <a:rPr lang="da-DK" b="1" dirty="0" smtClean="0"/>
              <a:t>	</a:t>
            </a:r>
            <a:r>
              <a:rPr lang="da-DK" u="sng" dirty="0" smtClean="0"/>
              <a:t>§ 1, stk. 2:</a:t>
            </a:r>
          </a:p>
          <a:p>
            <a:pPr lvl="1">
              <a:buNone/>
            </a:pPr>
            <a:r>
              <a:rPr lang="da-DK" b="1" i="1" dirty="0" smtClean="0"/>
              <a:t>	</a:t>
            </a:r>
            <a:r>
              <a:rPr lang="da-DK" i="1" dirty="0" smtClean="0"/>
              <a:t>”Personer med handicap omfatter personer, der har en langvarig fysisk, psykisk, intellektuel eller sensorisk funktionsnedsættelse, som i samspil med forskellige barrierer kan hindre dem i fuldt og effektivt at deltage i samfundslivet på lige fod med andre.” </a:t>
            </a:r>
            <a:endParaRPr lang="da-DK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til </a:t>
            </a:r>
            <a:r>
              <a:rPr lang="da-DK" dirty="0" smtClean="0"/>
              <a:t>EU-Domstolen og de svar, vi fik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da-DK" sz="2000" b="1" u="sng" dirty="0"/>
              <a:t>Spørgsmål 1:</a:t>
            </a:r>
          </a:p>
          <a:p>
            <a:pPr marL="457200" indent="-457200">
              <a:buAutoNum type="alphaLcParenR"/>
            </a:pPr>
            <a:r>
              <a:rPr lang="da-DK" sz="2000" dirty="0" smtClean="0"/>
              <a:t>Vil enhver person, som på grund af fysiske, mentale eller psykiske skader ikke kan eller  kun i begrænset omfang kan udføre sit arbejde i en periode, der opfylder kravet til længden af perioden som anført i præmis 45 i [</a:t>
            </a:r>
            <a:r>
              <a:rPr lang="da-DK" sz="2000" dirty="0" err="1" smtClean="0"/>
              <a:t>Chacòn</a:t>
            </a:r>
            <a:r>
              <a:rPr lang="da-DK" sz="2000" dirty="0" smtClean="0"/>
              <a:t> </a:t>
            </a:r>
            <a:r>
              <a:rPr lang="da-DK" sz="2000" dirty="0" err="1" smtClean="0"/>
              <a:t>Navas-dommen</a:t>
            </a:r>
            <a:r>
              <a:rPr lang="da-DK" sz="2000" dirty="0" smtClean="0"/>
              <a:t>], være omfattet af begrebet ”handicap” i [direktiv 2000/78’s] forstand?</a:t>
            </a:r>
          </a:p>
          <a:p>
            <a:pPr marL="457200" indent="-457200">
              <a:buAutoNum type="alphaLcParenR"/>
            </a:pPr>
            <a:endParaRPr lang="da-DK" sz="2000" dirty="0" smtClean="0"/>
          </a:p>
          <a:p>
            <a:pPr marL="457200" indent="-457200">
              <a:buAutoNum type="alphaLcParenR"/>
            </a:pPr>
            <a:r>
              <a:rPr lang="da-DK" sz="2000" dirty="0" smtClean="0"/>
              <a:t>Kan en tilstand, der er forårsaget af en lægeligt diagnosticeret uhelbredelig sygdom, være omfattet af begrebet handicap i direktivets forstand?</a:t>
            </a:r>
          </a:p>
          <a:p>
            <a:pPr marL="457200" indent="-457200">
              <a:buAutoNum type="alphaLcParenR"/>
            </a:pPr>
            <a:endParaRPr lang="da-DK" sz="2000" dirty="0" smtClean="0"/>
          </a:p>
          <a:p>
            <a:pPr marL="457200" indent="-457200">
              <a:buAutoNum type="alphaLcParenR"/>
            </a:pPr>
            <a:r>
              <a:rPr lang="da-DK" sz="2000" dirty="0" smtClean="0"/>
              <a:t>Kan en tilstand, der er forårsaget af en lægeligt diagnosticeret forbigående sygdom, være omfattet af begrebet handicap i direktivets forstand?   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xmlns="" val="392495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1 og 2 til EU-Domstolen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400" b="1" u="sng" dirty="0" smtClean="0"/>
          </a:p>
          <a:p>
            <a:pPr marL="0" indent="0">
              <a:buNone/>
            </a:pPr>
            <a:r>
              <a:rPr lang="da-DK" sz="2400" b="1" u="sng" dirty="0" smtClean="0"/>
              <a:t>Spørgsmål 2:</a:t>
            </a:r>
          </a:p>
          <a:p>
            <a:pPr marL="0" indent="0">
              <a:buNone/>
            </a:pPr>
            <a:r>
              <a:rPr lang="da-DK" sz="2000" dirty="0" smtClean="0"/>
              <a:t>Skal en varig funktionsnedsættelse, som ikke afføder behov for særlige hjælpemidler el. lign., som alene eller i det væsentlige består i, at den pågældende person ikke er i stand til at arbejde på fuld tid, anses for et handicap i den forstand, hvori dette udtryk er anvendt i [direktiv 2000/78]?</a:t>
            </a:r>
          </a:p>
          <a:p>
            <a:endParaRPr lang="da-DK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til EU-Domstolen og svar (forts.)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/>
          <a:lstStyle/>
          <a:p>
            <a:pPr algn="just">
              <a:buNone/>
            </a:pPr>
            <a:r>
              <a:rPr lang="da-DK" dirty="0" smtClean="0"/>
              <a:t>	</a:t>
            </a:r>
            <a:r>
              <a:rPr lang="da-DK" b="1" dirty="0" err="1" smtClean="0"/>
              <a:t>EU-Domstolens</a:t>
            </a:r>
            <a:r>
              <a:rPr lang="da-DK" b="1" dirty="0" smtClean="0"/>
              <a:t> svar på </a:t>
            </a:r>
            <a:r>
              <a:rPr lang="da-DK" b="1" dirty="0" err="1" smtClean="0"/>
              <a:t>spsm</a:t>
            </a:r>
            <a:r>
              <a:rPr lang="da-DK" b="1" dirty="0" smtClean="0"/>
              <a:t>. 1 og 2:</a:t>
            </a:r>
          </a:p>
          <a:p>
            <a:pPr algn="just">
              <a:buNone/>
            </a:pPr>
            <a:endParaRPr lang="da-DK" b="1" dirty="0" smtClean="0"/>
          </a:p>
          <a:p>
            <a:pPr algn="just">
              <a:buNone/>
            </a:pPr>
            <a:r>
              <a:rPr lang="da-DK" i="1" dirty="0" smtClean="0"/>
              <a:t>	</a:t>
            </a:r>
            <a:r>
              <a:rPr lang="da-DK" sz="2000" dirty="0" smtClean="0"/>
              <a:t>Begrebet ”handicap” i </a:t>
            </a:r>
            <a:r>
              <a:rPr lang="da-DK" sz="2000" i="1" dirty="0" smtClean="0"/>
              <a:t> </a:t>
            </a:r>
            <a:r>
              <a:rPr lang="da-DK" sz="2000" dirty="0" smtClean="0"/>
              <a:t>[direktiv 2000/78] skal fortolkes således, at det omfatter en </a:t>
            </a:r>
            <a:r>
              <a:rPr lang="da-DK" sz="2000" b="1" dirty="0" smtClean="0"/>
              <a:t>tilstand</a:t>
            </a:r>
            <a:r>
              <a:rPr lang="da-DK" sz="2000" dirty="0" smtClean="0"/>
              <a:t>, der er forårsaget af en lægeligt diagnosticeret helbredelig eller uhelbredelig sygdom, når denne sygdom medfører en </a:t>
            </a:r>
            <a:r>
              <a:rPr lang="da-DK" sz="2000" b="1" dirty="0" smtClean="0"/>
              <a:t>begrænsning</a:t>
            </a:r>
            <a:r>
              <a:rPr lang="da-DK" sz="2000" dirty="0" smtClean="0"/>
              <a:t> som følge af bl.a. fysiske, mentale eller psykiske skader, som </a:t>
            </a:r>
            <a:r>
              <a:rPr lang="da-DK" sz="2000" b="1" dirty="0" smtClean="0"/>
              <a:t>i samspil med forskellige barrierer</a:t>
            </a:r>
            <a:r>
              <a:rPr lang="da-DK" sz="2000" dirty="0" smtClean="0"/>
              <a:t> kan </a:t>
            </a:r>
            <a:r>
              <a:rPr lang="da-DK" sz="2000" b="1" dirty="0" smtClean="0"/>
              <a:t>hindre</a:t>
            </a:r>
            <a:r>
              <a:rPr lang="da-DK" sz="2000" dirty="0" smtClean="0"/>
              <a:t> den berørte person i </a:t>
            </a:r>
            <a:r>
              <a:rPr lang="da-DK" sz="2000" b="1" dirty="0" smtClean="0"/>
              <a:t>fuldt og effektivt at deltage i arbejdslivet på lige fod</a:t>
            </a:r>
            <a:r>
              <a:rPr lang="da-DK" sz="2000" dirty="0" smtClean="0"/>
              <a:t> med andre arbejdstagere, og denne </a:t>
            </a:r>
            <a:r>
              <a:rPr lang="da-DK" sz="2000" b="1" i="1" dirty="0" smtClean="0"/>
              <a:t>begrænsning er af lang varighed</a:t>
            </a:r>
            <a:r>
              <a:rPr lang="da-DK" sz="2000" dirty="0" smtClean="0"/>
              <a:t>.  Karakteren af de foranstaltninger, som arbejdsgiveren skal træffe, er ikke afgørende for, om en persons helbredstilstand skal anses for omfattet af dette begreb.</a:t>
            </a:r>
          </a:p>
          <a:p>
            <a:pPr algn="just"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432047"/>
          </a:xfrm>
        </p:spPr>
        <p:txBody>
          <a:bodyPr/>
          <a:lstStyle/>
          <a:p>
            <a:r>
              <a:rPr lang="da-DK" sz="2400" dirty="0" smtClean="0"/>
              <a:t>Faktum i de underliggende sager</a:t>
            </a:r>
            <a:br>
              <a:rPr lang="da-DK" sz="2400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41639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 smtClean="0"/>
              <a:t>Lone S. Werge mod Pro Display A/S u. konkurs </a:t>
            </a:r>
          </a:p>
          <a:p>
            <a:pPr marL="0" indent="0">
              <a:buNone/>
            </a:pPr>
            <a:r>
              <a:rPr lang="da-DK" sz="2000" dirty="0" smtClean="0"/>
              <a:t>	</a:t>
            </a:r>
          </a:p>
          <a:p>
            <a:r>
              <a:rPr lang="da-DK" sz="2000" dirty="0" smtClean="0"/>
              <a:t>LSW blev ansat i PD i 1998 som sekretær</a:t>
            </a:r>
          </a:p>
          <a:p>
            <a:r>
              <a:rPr lang="da-DK" sz="2000" dirty="0" smtClean="0"/>
              <a:t>I december 2003 var LSW udsat for et færdselsuheld og fik en piskesmældsskade</a:t>
            </a:r>
          </a:p>
          <a:p>
            <a:r>
              <a:rPr lang="da-DK" sz="2000" dirty="0" smtClean="0"/>
              <a:t>LSW var efterfølgende sygemeldt i ca. 3 uger</a:t>
            </a:r>
          </a:p>
          <a:p>
            <a:r>
              <a:rPr lang="da-DK" sz="2000" dirty="0" smtClean="0"/>
              <a:t>LSW blev sygemeldt på deltid primo november 2004	</a:t>
            </a:r>
          </a:p>
          <a:p>
            <a:r>
              <a:rPr lang="da-DK" sz="2000" dirty="0" smtClean="0"/>
              <a:t>LSW blev sygemeldt på fuld tid i januar 2005</a:t>
            </a:r>
          </a:p>
          <a:p>
            <a:r>
              <a:rPr lang="da-DK" sz="2000" dirty="0" smtClean="0"/>
              <a:t>LSW blev opsagt d. 21. april 2005 med henvisning til 120 dages reglen</a:t>
            </a:r>
          </a:p>
          <a:p>
            <a:r>
              <a:rPr lang="da-DK" sz="2000" dirty="0" smtClean="0"/>
              <a:t>Afklaringsforløb i 2005/2006 viste, at </a:t>
            </a:r>
            <a:r>
              <a:rPr lang="da-DK" sz="2000" dirty="0" err="1" smtClean="0"/>
              <a:t>LSW’s</a:t>
            </a:r>
            <a:r>
              <a:rPr lang="da-DK" sz="2000" dirty="0" smtClean="0"/>
              <a:t> arbejdsevne svarede til 8 timer om ugen i langsomt tempo</a:t>
            </a:r>
          </a:p>
          <a:p>
            <a:r>
              <a:rPr lang="da-DK" sz="2000" dirty="0" smtClean="0"/>
              <a:t>LSW fik tilkendt førtidspension fra 1. juni 2006 </a:t>
            </a:r>
          </a:p>
          <a:p>
            <a:endParaRPr lang="da-DK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467544" y="1772817"/>
            <a:ext cx="8532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H="1">
            <a:off x="899592" y="1628801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203848" y="1628801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364088" y="1628801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V="1">
            <a:off x="1907704" y="1628801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 flipV="1">
            <a:off x="4139952" y="16288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6588224" y="1628801"/>
            <a:ext cx="0" cy="288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 flipV="1">
            <a:off x="7884368" y="1628801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1475656" y="1172345"/>
            <a:ext cx="9893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a-DK" sz="1200" dirty="0" smtClean="0"/>
              <a:t>25/2 2008</a:t>
            </a:r>
            <a:endParaRPr lang="en-GB" sz="1200" dirty="0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6228184" y="1124745"/>
            <a:ext cx="9361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200" dirty="0" smtClean="0"/>
              <a:t>7/5 2010</a:t>
            </a:r>
            <a:endParaRPr lang="en-GB" sz="1200" dirty="0"/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7452320" y="1412777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tx2"/>
                </a:solidFill>
              </a:rPr>
              <a:t>29/6 2011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3" name="Line 41"/>
          <p:cNvSpPr>
            <a:spLocks noChangeShapeType="1"/>
          </p:cNvSpPr>
          <p:nvPr/>
        </p:nvSpPr>
        <p:spPr bwMode="auto">
          <a:xfrm>
            <a:off x="304800" y="4494137"/>
            <a:ext cx="85344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4" name="Line 42"/>
          <p:cNvSpPr>
            <a:spLocks noChangeShapeType="1"/>
          </p:cNvSpPr>
          <p:nvPr/>
        </p:nvSpPr>
        <p:spPr bwMode="auto">
          <a:xfrm flipH="1">
            <a:off x="827584" y="4329905"/>
            <a:ext cx="0" cy="360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5" name="Line 43"/>
          <p:cNvSpPr>
            <a:spLocks noChangeShapeType="1"/>
          </p:cNvSpPr>
          <p:nvPr/>
        </p:nvSpPr>
        <p:spPr bwMode="auto">
          <a:xfrm>
            <a:off x="5076056" y="4329905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>
            <a:off x="8458200" y="396073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7" name="Line 53"/>
          <p:cNvSpPr>
            <a:spLocks noChangeShapeType="1"/>
          </p:cNvSpPr>
          <p:nvPr/>
        </p:nvSpPr>
        <p:spPr bwMode="auto">
          <a:xfrm flipV="1">
            <a:off x="3707904" y="432990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8" name="Line 54"/>
          <p:cNvSpPr>
            <a:spLocks noChangeShapeType="1"/>
          </p:cNvSpPr>
          <p:nvPr/>
        </p:nvSpPr>
        <p:spPr bwMode="auto">
          <a:xfrm flipV="1">
            <a:off x="7884368" y="4329905"/>
            <a:ext cx="0" cy="36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7524328" y="4041874"/>
            <a:ext cx="7920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200" dirty="0" smtClean="0"/>
              <a:t>2014??</a:t>
            </a:r>
            <a:endParaRPr lang="en-GB" sz="1200" dirty="0"/>
          </a:p>
        </p:txBody>
      </p:sp>
      <p:sp>
        <p:nvSpPr>
          <p:cNvPr id="20" name="Text Box 78"/>
          <p:cNvSpPr txBox="1">
            <a:spLocks noChangeArrowheads="1"/>
          </p:cNvSpPr>
          <p:nvPr/>
        </p:nvSpPr>
        <p:spPr bwMode="auto">
          <a:xfrm>
            <a:off x="2590800" y="4538587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a-DK" sz="1200">
              <a:solidFill>
                <a:schemeClr val="accent2"/>
              </a:solidFill>
            </a:endParaRPr>
          </a:p>
        </p:txBody>
      </p:sp>
      <p:sp>
        <p:nvSpPr>
          <p:cNvPr id="21" name="Line 79"/>
          <p:cNvSpPr>
            <a:spLocks noChangeShapeType="1"/>
          </p:cNvSpPr>
          <p:nvPr/>
        </p:nvSpPr>
        <p:spPr bwMode="auto">
          <a:xfrm flipV="1">
            <a:off x="6588224" y="4329905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22" name="Text Box 81"/>
          <p:cNvSpPr txBox="1">
            <a:spLocks noChangeArrowheads="1"/>
          </p:cNvSpPr>
          <p:nvPr/>
        </p:nvSpPr>
        <p:spPr bwMode="auto">
          <a:xfrm>
            <a:off x="3995936" y="3825849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da-DK" sz="1200" dirty="0"/>
          </a:p>
          <a:p>
            <a:endParaRPr lang="en-GB" sz="1200" dirty="0"/>
          </a:p>
        </p:txBody>
      </p:sp>
      <p:sp>
        <p:nvSpPr>
          <p:cNvPr id="23" name="Tekstboks 22"/>
          <p:cNvSpPr txBox="1"/>
          <p:nvPr/>
        </p:nvSpPr>
        <p:spPr>
          <a:xfrm>
            <a:off x="467544" y="13407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3/2 2006</a:t>
            </a:r>
            <a:endParaRPr lang="da-DK" sz="1200" dirty="0"/>
          </a:p>
        </p:txBody>
      </p:sp>
      <p:sp>
        <p:nvSpPr>
          <p:cNvPr id="24" name="Tekstboks 23"/>
          <p:cNvSpPr txBox="1"/>
          <p:nvPr/>
        </p:nvSpPr>
        <p:spPr>
          <a:xfrm>
            <a:off x="395536" y="198884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Sag anlagt v.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25" name="Tekstboks 24"/>
          <p:cNvSpPr txBox="1"/>
          <p:nvPr/>
        </p:nvSpPr>
        <p:spPr>
          <a:xfrm>
            <a:off x="1475656" y="1988841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err="1" smtClean="0"/>
              <a:t>Formalitetspro-cedure</a:t>
            </a:r>
            <a:r>
              <a:rPr lang="da-DK" sz="1200" dirty="0" smtClean="0"/>
              <a:t> om forelæggelse</a:t>
            </a:r>
          </a:p>
          <a:p>
            <a:r>
              <a:rPr lang="da-DK" sz="1200" dirty="0" smtClean="0"/>
              <a:t>for EU-domstolen</a:t>
            </a:r>
            <a:endParaRPr lang="da-DK" sz="1200" dirty="0"/>
          </a:p>
        </p:txBody>
      </p:sp>
      <p:sp>
        <p:nvSpPr>
          <p:cNvPr id="26" name="Tekstboks 25"/>
          <p:cNvSpPr txBox="1"/>
          <p:nvPr/>
        </p:nvSpPr>
        <p:spPr>
          <a:xfrm>
            <a:off x="3707904" y="112474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24/8 2009</a:t>
            </a:r>
            <a:endParaRPr lang="da-DK" sz="1200" dirty="0"/>
          </a:p>
        </p:txBody>
      </p:sp>
      <p:sp>
        <p:nvSpPr>
          <p:cNvPr id="27" name="Tekstboks 26"/>
          <p:cNvSpPr txBox="1"/>
          <p:nvPr/>
        </p:nvSpPr>
        <p:spPr>
          <a:xfrm>
            <a:off x="3635896" y="198884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Kendelse fra</a:t>
            </a:r>
          </a:p>
          <a:p>
            <a:r>
              <a:rPr lang="da-DK" sz="1200" dirty="0" smtClean="0"/>
              <a:t>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28" name="Tekstboks 27"/>
          <p:cNvSpPr txBox="1"/>
          <p:nvPr/>
        </p:nvSpPr>
        <p:spPr>
          <a:xfrm>
            <a:off x="2771800" y="138680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23/6 2009</a:t>
            </a:r>
            <a:endParaRPr lang="da-DK" sz="1200" dirty="0"/>
          </a:p>
        </p:txBody>
      </p:sp>
      <p:sp>
        <p:nvSpPr>
          <p:cNvPr id="29" name="Tekstboks 28"/>
          <p:cNvSpPr txBox="1"/>
          <p:nvPr/>
        </p:nvSpPr>
        <p:spPr>
          <a:xfrm>
            <a:off x="2771800" y="198884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err="1" smtClean="0"/>
              <a:t>Hovedfor-handling</a:t>
            </a:r>
            <a:r>
              <a:rPr lang="da-DK" sz="1200" dirty="0" smtClean="0"/>
              <a:t>  i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30" name="Tekstboks 29"/>
          <p:cNvSpPr txBox="1"/>
          <p:nvPr/>
        </p:nvSpPr>
        <p:spPr>
          <a:xfrm>
            <a:off x="4860032" y="134076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26/10 2009</a:t>
            </a:r>
            <a:endParaRPr lang="da-DK" sz="1200" dirty="0"/>
          </a:p>
        </p:txBody>
      </p:sp>
      <p:sp>
        <p:nvSpPr>
          <p:cNvPr id="31" name="Tekstboks 30"/>
          <p:cNvSpPr txBox="1"/>
          <p:nvPr/>
        </p:nvSpPr>
        <p:spPr>
          <a:xfrm>
            <a:off x="4788024" y="1988841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Kæreskrift HR </a:t>
            </a:r>
            <a:r>
              <a:rPr lang="da-DK" sz="1200" dirty="0" err="1" smtClean="0"/>
              <a:t>eft</a:t>
            </a:r>
            <a:r>
              <a:rPr lang="da-DK" sz="1200" dirty="0" smtClean="0"/>
              <a:t>. tilladelse fra </a:t>
            </a:r>
            <a:r>
              <a:rPr lang="da-DK" sz="1200" dirty="0" err="1" smtClean="0"/>
              <a:t>Procesbevil-lingsnævnet</a:t>
            </a:r>
            <a:endParaRPr lang="da-DK" sz="1200" dirty="0"/>
          </a:p>
        </p:txBody>
      </p:sp>
      <p:sp>
        <p:nvSpPr>
          <p:cNvPr id="32" name="Tekstboks 31"/>
          <p:cNvSpPr txBox="1"/>
          <p:nvPr/>
        </p:nvSpPr>
        <p:spPr>
          <a:xfrm>
            <a:off x="6084168" y="198884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Kendelse fra HR</a:t>
            </a:r>
            <a:endParaRPr lang="da-DK" sz="1200" dirty="0"/>
          </a:p>
        </p:txBody>
      </p:sp>
      <p:sp>
        <p:nvSpPr>
          <p:cNvPr id="33" name="Tekstboks 32"/>
          <p:cNvSpPr txBox="1"/>
          <p:nvPr/>
        </p:nvSpPr>
        <p:spPr>
          <a:xfrm>
            <a:off x="7452320" y="1988841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err="1" smtClean="0"/>
              <a:t>Forelæggel-seskendelse</a:t>
            </a:r>
            <a:r>
              <a:rPr lang="da-DK" sz="1200" dirty="0" smtClean="0"/>
              <a:t>  fra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34" name="Tekstboks 33"/>
          <p:cNvSpPr txBox="1"/>
          <p:nvPr/>
        </p:nvSpPr>
        <p:spPr>
          <a:xfrm>
            <a:off x="1835696" y="404187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6/12 2012</a:t>
            </a:r>
            <a:endParaRPr lang="da-DK" sz="1200" dirty="0"/>
          </a:p>
        </p:txBody>
      </p:sp>
      <p:sp>
        <p:nvSpPr>
          <p:cNvPr id="35" name="Tekstboks 34"/>
          <p:cNvSpPr txBox="1"/>
          <p:nvPr/>
        </p:nvSpPr>
        <p:spPr>
          <a:xfrm>
            <a:off x="1331640" y="476195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Generaladvokatens udtalelse</a:t>
            </a:r>
            <a:endParaRPr lang="da-DK" sz="1200" dirty="0"/>
          </a:p>
        </p:txBody>
      </p:sp>
      <p:sp>
        <p:nvSpPr>
          <p:cNvPr id="36" name="Tekstboks 35"/>
          <p:cNvSpPr txBox="1"/>
          <p:nvPr/>
        </p:nvSpPr>
        <p:spPr>
          <a:xfrm rot="10800000" flipV="1">
            <a:off x="3131837" y="3717032"/>
            <a:ext cx="1296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11/4 2013</a:t>
            </a:r>
            <a:endParaRPr lang="da-DK" sz="1200" dirty="0"/>
          </a:p>
        </p:txBody>
      </p:sp>
      <p:sp>
        <p:nvSpPr>
          <p:cNvPr id="37" name="Tekstboks 36"/>
          <p:cNvSpPr txBox="1"/>
          <p:nvPr/>
        </p:nvSpPr>
        <p:spPr>
          <a:xfrm>
            <a:off x="4572000" y="4041873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8.-9/10 2013</a:t>
            </a:r>
            <a:endParaRPr lang="da-DK" sz="1200" dirty="0"/>
          </a:p>
        </p:txBody>
      </p:sp>
      <p:sp>
        <p:nvSpPr>
          <p:cNvPr id="38" name="Tekstboks 37"/>
          <p:cNvSpPr txBox="1"/>
          <p:nvPr/>
        </p:nvSpPr>
        <p:spPr>
          <a:xfrm>
            <a:off x="4283968" y="47971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Ny hoved forhandling i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39" name="Tekstboks 38"/>
          <p:cNvSpPr txBox="1"/>
          <p:nvPr/>
        </p:nvSpPr>
        <p:spPr>
          <a:xfrm>
            <a:off x="2987824" y="476753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EU-domstolens dom</a:t>
            </a:r>
            <a:endParaRPr lang="da-DK" sz="1200" dirty="0"/>
          </a:p>
        </p:txBody>
      </p:sp>
      <p:sp>
        <p:nvSpPr>
          <p:cNvPr id="40" name="Tekstboks 39"/>
          <p:cNvSpPr txBox="1"/>
          <p:nvPr/>
        </p:nvSpPr>
        <p:spPr>
          <a:xfrm>
            <a:off x="6228184" y="375384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 November 2013</a:t>
            </a:r>
            <a:endParaRPr lang="da-DK" sz="1200" dirty="0"/>
          </a:p>
        </p:txBody>
      </p:sp>
      <p:sp>
        <p:nvSpPr>
          <p:cNvPr id="41" name="Tekstboks 40"/>
          <p:cNvSpPr txBox="1"/>
          <p:nvPr/>
        </p:nvSpPr>
        <p:spPr>
          <a:xfrm>
            <a:off x="5940152" y="476195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Dom fra </a:t>
            </a:r>
            <a:r>
              <a:rPr lang="da-DK" sz="1200" dirty="0" err="1" smtClean="0"/>
              <a:t>S&amp;H-retten</a:t>
            </a:r>
            <a:endParaRPr lang="da-DK" sz="1200" dirty="0"/>
          </a:p>
        </p:txBody>
      </p:sp>
      <p:sp>
        <p:nvSpPr>
          <p:cNvPr id="42" name="Tekstboks 41"/>
          <p:cNvSpPr txBox="1"/>
          <p:nvPr/>
        </p:nvSpPr>
        <p:spPr>
          <a:xfrm>
            <a:off x="7380312" y="476195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Højesteret??</a:t>
            </a:r>
            <a:endParaRPr lang="da-DK" sz="1200" dirty="0"/>
          </a:p>
        </p:txBody>
      </p:sp>
      <p:sp>
        <p:nvSpPr>
          <p:cNvPr id="43" name="Tekstboks 42"/>
          <p:cNvSpPr txBox="1"/>
          <p:nvPr/>
        </p:nvSpPr>
        <p:spPr>
          <a:xfrm>
            <a:off x="395536" y="375384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18/10 2012</a:t>
            </a:r>
            <a:endParaRPr lang="da-DK" sz="1200" dirty="0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267744" y="4329905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200"/>
          </a:p>
        </p:txBody>
      </p:sp>
      <p:sp>
        <p:nvSpPr>
          <p:cNvPr id="45" name="Tekstboks 44"/>
          <p:cNvSpPr txBox="1"/>
          <p:nvPr/>
        </p:nvSpPr>
        <p:spPr>
          <a:xfrm>
            <a:off x="179512" y="4761952"/>
            <a:ext cx="131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Mundtlig </a:t>
            </a:r>
            <a:r>
              <a:rPr lang="da-DK" sz="1200" dirty="0" err="1" smtClean="0"/>
              <a:t>for-</a:t>
            </a:r>
            <a:endParaRPr lang="da-DK" sz="1200" dirty="0" smtClean="0"/>
          </a:p>
          <a:p>
            <a:r>
              <a:rPr lang="da-DK" sz="1200" dirty="0" smtClean="0"/>
              <a:t>handling for</a:t>
            </a:r>
          </a:p>
          <a:p>
            <a:r>
              <a:rPr lang="da-DK" sz="1200" dirty="0" smtClean="0"/>
              <a:t>EU-Domstolen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xmlns="" val="201963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Faktum i de underliggende sager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da-DK" sz="2000" b="1" dirty="0" smtClean="0"/>
              <a:t>Jette Ring mod Dansk  Almennyttigt Boligselskab (DAB)</a:t>
            </a:r>
          </a:p>
          <a:p>
            <a:pPr>
              <a:buNone/>
            </a:pPr>
            <a:r>
              <a:rPr lang="da-DK" sz="2000" b="1" dirty="0" smtClean="0"/>
              <a:t> </a:t>
            </a:r>
          </a:p>
          <a:p>
            <a:r>
              <a:rPr lang="da-DK" sz="1800" dirty="0" smtClean="0"/>
              <a:t>JR blev ansat i DAB i 1996 som kontormedarbejder</a:t>
            </a:r>
          </a:p>
          <a:p>
            <a:r>
              <a:rPr lang="da-DK" sz="1800" dirty="0" smtClean="0"/>
              <a:t>JR lider af konstante lændesmerter pga. slidgigt i ryggen</a:t>
            </a:r>
          </a:p>
          <a:p>
            <a:pPr marL="269875" indent="-269875"/>
            <a:r>
              <a:rPr lang="da-DK" sz="1800" dirty="0" smtClean="0"/>
              <a:t> JR var fraværende </a:t>
            </a:r>
            <a:r>
              <a:rPr lang="da-DK" sz="1800" dirty="0" err="1" smtClean="0"/>
              <a:t>pga</a:t>
            </a:r>
            <a:r>
              <a:rPr lang="da-DK" sz="1800" dirty="0" smtClean="0"/>
              <a:t> sygdom i flere perioder mellem 6.6. og 24.11.2005</a:t>
            </a:r>
          </a:p>
          <a:p>
            <a:r>
              <a:rPr lang="da-DK" sz="1800" dirty="0" smtClean="0"/>
              <a:t>JR drøftede med flere overordnede hos DAB sit ønske om fleksjob på nedsat tid, hvilket blev afvist 15.11.2005 og fastholdt 23.11.2005</a:t>
            </a:r>
          </a:p>
          <a:p>
            <a:r>
              <a:rPr lang="da-DK" sz="1800" dirty="0" smtClean="0"/>
              <a:t>Kommunen indstillede JR til fleksjob 10.11.2005</a:t>
            </a:r>
          </a:p>
          <a:p>
            <a:r>
              <a:rPr lang="da-DK" sz="1800" dirty="0" smtClean="0"/>
              <a:t>JR blev opsagt 24.11.2005 med henvisning til 120 dages reglen</a:t>
            </a:r>
          </a:p>
          <a:p>
            <a:r>
              <a:rPr lang="da-DK" sz="1800" dirty="0" smtClean="0"/>
              <a:t>Umiddelbart efter opsigelsen opslog DAB en deltidsstilling som kontorassistent (22 timer)</a:t>
            </a:r>
          </a:p>
          <a:p>
            <a:pPr marL="354013" indent="-354013"/>
            <a:r>
              <a:rPr lang="da-DK" sz="1800" dirty="0" smtClean="0"/>
              <a:t>JR tiltrådte et fleksjob hos en anden arbejdsgiver som receptionist 1.2.2006 med en arbejdstid på 20 timer ugentligt</a:t>
            </a:r>
          </a:p>
          <a:p>
            <a:r>
              <a:rPr lang="da-DK" sz="1800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935831"/>
          </a:xfrm>
        </p:spPr>
        <p:txBody>
          <a:bodyPr/>
          <a:lstStyle/>
          <a:p>
            <a:r>
              <a:rPr lang="da-DK" sz="2800" dirty="0" smtClean="0"/>
              <a:t>Hovedspørgsmål i sagerne</a:t>
            </a:r>
            <a:br>
              <a:rPr lang="da-DK" sz="2800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957663"/>
          </a:xfrm>
        </p:spPr>
        <p:txBody>
          <a:bodyPr/>
          <a:lstStyle/>
          <a:p>
            <a:pPr>
              <a:buNone/>
            </a:pPr>
            <a:endParaRPr lang="da-DK" sz="2400" dirty="0" smtClean="0"/>
          </a:p>
          <a:p>
            <a:pPr>
              <a:buNone/>
            </a:pPr>
            <a:r>
              <a:rPr lang="da-DK" sz="2400" b="1" dirty="0" smtClean="0"/>
              <a:t>Er LSW/JR handicappet? </a:t>
            </a:r>
          </a:p>
          <a:p>
            <a:pPr>
              <a:buNone/>
            </a:pPr>
            <a:endParaRPr lang="da-DK" sz="2400" b="1" dirty="0" smtClean="0"/>
          </a:p>
          <a:p>
            <a:pPr marL="0" indent="0">
              <a:buNone/>
            </a:pPr>
            <a:r>
              <a:rPr lang="da-DK" sz="2400" b="1" dirty="0" smtClean="0"/>
              <a:t>Har virksomheden opfyldt sin kompensationsforpligtelse?</a:t>
            </a:r>
          </a:p>
          <a:p>
            <a:pPr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2400" b="1" dirty="0" smtClean="0"/>
              <a:t>Er LSW/JR opsagt i strid med forskels-behandlingsloven, herunder om opsigelse efter 120-dages reglen var berettiget?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Forbud mod forskelsbehandling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Rådets direktiv 2000/78/EF (beskæftigelsesdirektivet) </a:t>
            </a:r>
          </a:p>
          <a:p>
            <a:r>
              <a:rPr lang="da-DK" dirty="0" smtClean="0"/>
              <a:t>Forskelsbehandlingsloven af 2004 (FBL)</a:t>
            </a:r>
          </a:p>
          <a:p>
            <a:r>
              <a:rPr lang="da-DK" dirty="0" smtClean="0"/>
              <a:t>Forskelsbehandling = enhver direkte eller indirekte forskelsbehandling på grund af race, hudfarve, religion eller tro, politisk anskuelse, seksuel orientering, alder, </a:t>
            </a:r>
            <a:r>
              <a:rPr lang="da-DK" b="1" dirty="0" smtClean="0"/>
              <a:t>handicap </a:t>
            </a:r>
            <a:r>
              <a:rPr lang="da-DK" dirty="0" smtClean="0"/>
              <a:t>eller social eller etnisk oprindelse, jf. FBL § 1</a:t>
            </a:r>
          </a:p>
          <a:p>
            <a:r>
              <a:rPr lang="da-DK" dirty="0" smtClean="0"/>
              <a:t>En arbejdsgiver må ikke forskelsbehandle lønmodtagere eller ansøgere ved ansættelse, </a:t>
            </a:r>
            <a:r>
              <a:rPr lang="da-DK" b="1" dirty="0" smtClean="0"/>
              <a:t>afskedigelse</a:t>
            </a:r>
            <a:r>
              <a:rPr lang="da-DK" dirty="0" smtClean="0"/>
              <a:t>, ….., jf. FBL § 2</a:t>
            </a:r>
          </a:p>
          <a:p>
            <a:r>
              <a:rPr lang="da-DK" dirty="0" smtClean="0"/>
              <a:t>Arbejdsgiveren skal træffe hensigtsmæssige foranstaltninger </a:t>
            </a:r>
            <a:r>
              <a:rPr lang="da-DK" dirty="0" err="1" smtClean="0"/>
              <a:t>ift</a:t>
            </a:r>
            <a:r>
              <a:rPr lang="da-DK" dirty="0" smtClean="0"/>
              <a:t> til en handicappet, jf. FBL § 2a	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Forbud mod forskelsbehandling (forts.)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Direkte forskelsbehandling er altid forbudt</a:t>
            </a:r>
          </a:p>
          <a:p>
            <a:pPr>
              <a:buNone/>
            </a:pPr>
            <a:endParaRPr lang="da-DK" b="1" dirty="0" smtClean="0"/>
          </a:p>
          <a:p>
            <a:r>
              <a:rPr lang="da-DK" b="1" dirty="0" smtClean="0"/>
              <a:t>Indirekte forskelsbehandling er forbudt, </a:t>
            </a:r>
            <a:r>
              <a:rPr lang="da-DK" b="1" u="sng" dirty="0" smtClean="0"/>
              <a:t>medmindre</a:t>
            </a:r>
            <a:r>
              <a:rPr lang="da-DK" b="1" dirty="0" smtClean="0"/>
              <a:t> der er et legitimt/sagligt mål, og midlet (regel, praksis m.v.) er hensigtsmæssigt og nødvendigt </a:t>
            </a:r>
          </a:p>
          <a:p>
            <a:pPr>
              <a:buNone/>
            </a:pPr>
            <a:r>
              <a:rPr lang="da-DK" b="1" dirty="0" smtClean="0"/>
              <a:t>	   </a:t>
            </a:r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Hvad vidste vi i forvejen om begrebet handicap?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b="1" dirty="0" smtClean="0"/>
              <a:t>Direktivet indeholder ingen definition	</a:t>
            </a:r>
          </a:p>
          <a:p>
            <a:pPr>
              <a:buNone/>
            </a:pPr>
            <a:endParaRPr lang="da-DK" b="1" dirty="0" smtClean="0"/>
          </a:p>
          <a:p>
            <a:pPr>
              <a:buNone/>
            </a:pPr>
            <a:r>
              <a:rPr lang="da-DK" b="1" dirty="0" smtClean="0"/>
              <a:t>Forarbejderne til FBL:</a:t>
            </a:r>
          </a:p>
          <a:p>
            <a:pPr lvl="1"/>
            <a:r>
              <a:rPr lang="da-DK" dirty="0" smtClean="0"/>
              <a:t>Det er i forbindelse med implementeringen i første omgang op til medlemsstaterne at definere begrebet i overensstemmelse med national praksis</a:t>
            </a:r>
          </a:p>
          <a:p>
            <a:pPr lvl="1"/>
            <a:r>
              <a:rPr lang="da-DK" dirty="0" smtClean="0"/>
              <a:t>Fastlægges i sidste instans af EU-Domstolen</a:t>
            </a:r>
          </a:p>
          <a:p>
            <a:pPr lvl="1"/>
            <a:r>
              <a:rPr lang="da-DK" dirty="0" smtClean="0"/>
              <a:t>Ingen formel definition i dansk lov, men en ”relativt præcis opfattelse” i praksis</a:t>
            </a:r>
          </a:p>
          <a:p>
            <a:pPr lvl="1"/>
            <a:r>
              <a:rPr lang="da-DK" dirty="0" smtClean="0"/>
              <a:t>Ikke afgørende for beskyttelse efter lovforslaget, at der er et konkret behov for kompensation</a:t>
            </a:r>
          </a:p>
          <a:p>
            <a:pPr lvl="1"/>
            <a:r>
              <a:rPr lang="da-DK" dirty="0" smtClean="0"/>
              <a:t>Årsagen til funktionsnedsættelsen er uden betydning for beskyttelsen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vidste vi i forvejen… (forts.)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412"/>
            <a:ext cx="8229600" cy="4680867"/>
          </a:xfrm>
        </p:spPr>
        <p:txBody>
          <a:bodyPr/>
          <a:lstStyle/>
          <a:p>
            <a:pPr>
              <a:buNone/>
            </a:pPr>
            <a:r>
              <a:rPr lang="da-DK" b="1" dirty="0" smtClean="0"/>
              <a:t>	EU-domstolens dom af 11. juni 2006 i sag C-13/05 (</a:t>
            </a:r>
            <a:r>
              <a:rPr lang="da-DK" b="1" dirty="0" err="1" smtClean="0"/>
              <a:t>Navas</a:t>
            </a:r>
            <a:r>
              <a:rPr lang="da-DK" b="1" dirty="0" smtClean="0"/>
              <a:t>): </a:t>
            </a:r>
          </a:p>
          <a:p>
            <a:pPr lvl="1">
              <a:buNone/>
            </a:pPr>
            <a:r>
              <a:rPr lang="da-DK" dirty="0" smtClean="0"/>
              <a:t>	</a:t>
            </a:r>
            <a:r>
              <a:rPr lang="da-DK" u="sng" dirty="0" smtClean="0"/>
              <a:t>Præmis 43:</a:t>
            </a:r>
          </a:p>
          <a:p>
            <a:pPr lvl="1">
              <a:buNone/>
            </a:pPr>
            <a:r>
              <a:rPr lang="da-DK" dirty="0" smtClean="0"/>
              <a:t>	</a:t>
            </a:r>
            <a:r>
              <a:rPr lang="da-DK" i="1" dirty="0" smtClean="0"/>
              <a:t>”…. skal begrebet ”handicap” forstås således, at det omfatter en begrænsning bl.a. som følge af fysiske, mentale eller psykiske skader, der hindrer, at vedkommende kan deltage i erhvervslivet.”</a:t>
            </a:r>
          </a:p>
          <a:p>
            <a:pPr lvl="1">
              <a:buNone/>
            </a:pPr>
            <a:endParaRPr lang="da-DK" i="1" dirty="0" smtClean="0"/>
          </a:p>
          <a:p>
            <a:pPr lvl="1">
              <a:buNone/>
            </a:pPr>
            <a:r>
              <a:rPr lang="da-DK" i="1" dirty="0" smtClean="0"/>
              <a:t>	</a:t>
            </a:r>
            <a:r>
              <a:rPr lang="da-DK" u="sng" dirty="0" smtClean="0"/>
              <a:t>Præmis 44:</a:t>
            </a:r>
          </a:p>
          <a:p>
            <a:pPr lvl="1">
              <a:buNone/>
            </a:pPr>
            <a:r>
              <a:rPr lang="da-DK" i="1" dirty="0" smtClean="0"/>
              <a:t>	”Lovgiver har dog, ved anvendelsen af begrebet ”handicap” i direktivets artikel 1, bevidst valgt et udtryk, der adskiller sig fra ”sygdom”. En umiddelbar sidestilling af de to begreber er derfor udelukket.”    </a:t>
            </a:r>
          </a:p>
          <a:p>
            <a:pPr lvl="1">
              <a:buNone/>
            </a:pPr>
            <a:r>
              <a:rPr lang="da-DK" dirty="0" smtClean="0"/>
              <a:t>	</a:t>
            </a:r>
          </a:p>
          <a:p>
            <a:pPr lvl="1">
              <a:buNone/>
            </a:pP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skabelon dokument" ma:contentTypeID="0x010100E6916677F54D4670B344C52E3E2B16F800E2A568370FFFB444A65D7EFDFB1245BE" ma:contentTypeVersion="39" ma:contentTypeDescription="GetOrganized dokument" ma:contentTypeScope="" ma:versionID="3bed9a3567313d4cc11f3191a27998f8">
  <xsd:schema xmlns:xsd="http://www.w3.org/2001/XMLSchema" xmlns:xs="http://www.w3.org/2001/XMLSchema" xmlns:p="http://schemas.microsoft.com/office/2006/metadata/properties" xmlns:ns1="http://schemas.microsoft.com/sharepoint/v3" xmlns:ns2="2C75966D-3A52-4EA9-A479-ABE46506D22B" xmlns:ns3="fe476d07-8eee-40f4-80b0-33cd7ca893eb" xmlns:ns4="2c75966d-3a52-4ea9-a479-abe46506d22b" xmlns:ns5="5c7c8bbd-f809-492b-97aa-e51f7c9b25c1" targetNamespace="http://schemas.microsoft.com/office/2006/metadata/properties" ma:root="true" ma:fieldsID="987ee9f46225c16dea6c17a8b8aa8232" ns1:_="" ns2:_="" ns3:_="" ns4:_="" ns5:_="">
    <xsd:import namespace="http://schemas.microsoft.com/sharepoint/v3"/>
    <xsd:import namespace="2C75966D-3A52-4EA9-A479-ABE46506D22B"/>
    <xsd:import namespace="fe476d07-8eee-40f4-80b0-33cd7ca893eb"/>
    <xsd:import namespace="2c75966d-3a52-4ea9-a479-abe46506d22b"/>
    <xsd:import namespace="5c7c8bbd-f809-492b-97aa-e51f7c9b25c1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3:CaseID" minOccurs="0"/>
                <xsd:element ref="ns1:DocID" minOccurs="0"/>
                <xsd:element ref="ns2:Status" minOccurs="0"/>
                <xsd:element ref="ns4:DASkabelonType" minOccurs="0"/>
                <xsd:element ref="ns4:ORG" minOccurs="0"/>
                <xsd:element ref="ns4:Skabelon"/>
                <xsd:element ref="ns5:Dokument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ID" ma:index="10" nillable="true" ma:displayName="Dok ID" ma:default="Not assigned" ma:internalName="Doc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5966D-3A52-4EA9-A479-ABE46506D22B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Beskrivelse" ma:internalName="Description">
      <xsd:simpleType>
        <xsd:restriction base="dms:Note">
          <xsd:maxLength value="255"/>
        </xsd:restriction>
      </xsd:simpleType>
    </xsd:element>
    <xsd:element name="Status" ma:index="11" nillable="true" ma:displayName="Status" ma:default="Ny" ma:internalName="Status">
      <xsd:simpleType>
        <xsd:restriction base="dms:Choice">
          <xsd:enumeration value="Ny"/>
          <xsd:enumeration value="Gamme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76d07-8eee-40f4-80b0-33cd7ca893eb" elementFormDefault="qualified">
    <xsd:import namespace="http://schemas.microsoft.com/office/2006/documentManagement/types"/>
    <xsd:import namespace="http://schemas.microsoft.com/office/infopath/2007/PartnerControls"/>
    <xsd:element name="CaseID" ma:index="9" nillable="true" ma:displayName="Sags ID" ma:default="Not assigned" ma:internalName="Case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5966d-3a52-4ea9-a479-abe46506d22b" elementFormDefault="qualified">
    <xsd:import namespace="http://schemas.microsoft.com/office/2006/documentManagement/types"/>
    <xsd:import namespace="http://schemas.microsoft.com/office/infopath/2007/PartnerControls"/>
    <xsd:element name="DASkabelonType" ma:index="12" nillable="true" ma:displayName="DASkabelonType" ma:internalName="DASkabelonType">
      <xsd:simpleType>
        <xsd:restriction base="dms:Text">
          <xsd:maxLength value="255"/>
        </xsd:restriction>
      </xsd:simpleType>
    </xsd:element>
    <xsd:element name="ORG" ma:index="13" nillable="true" ma:displayName="ORG" ma:internalName="ORG">
      <xsd:simpleType>
        <xsd:restriction base="dms:Text">
          <xsd:maxLength value="255"/>
        </xsd:restriction>
      </xsd:simpleType>
    </xsd:element>
    <xsd:element name="Skabelon" ma:index="14" ma:displayName="Skabelon" ma:internalName="Skabel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c8bbd-f809-492b-97aa-e51f7c9b25c1" elementFormDefault="qualified">
    <xsd:import namespace="http://schemas.microsoft.com/office/2006/documentManagement/types"/>
    <xsd:import namespace="http://schemas.microsoft.com/office/infopath/2007/PartnerControls"/>
    <xsd:element name="Dokumenttype" ma:index="15" ma:displayName="Dokumenttype" ma:format="Dropdown" ma:internalName="Dokumenttype">
      <xsd:simpleType>
        <xsd:restriction base="dms:Choice">
          <xsd:enumeration value="Aftale/protokollat"/>
          <xsd:enumeration value="Analyse"/>
          <xsd:enumeration value="Bilagsforside"/>
          <xsd:enumeration value="Brev"/>
          <xsd:enumeration value="Covernote"/>
          <xsd:enumeration value="Dagsorden"/>
          <xsd:enumeration value="E-mail"/>
          <xsd:enumeration value="Datadokumentation"/>
          <xsd:enumeration value="Fortolkning af love, aftaler og overenskomster"/>
          <xsd:enumeration value="Høring"/>
          <xsd:enumeration value="Ideoplæg"/>
          <xsd:enumeration value="Notat"/>
          <xsd:enumeration value="Overenskomst"/>
          <xsd:enumeration value="Overvågning"/>
          <xsd:enumeration value="Politikpapir"/>
          <xsd:enumeration value="Publikation"/>
          <xsd:enumeration value="Referat"/>
          <xsd:enumeration value="Statistik/data"/>
          <xsd:enumeration value="Strategiplan"/>
          <xsd:enumeration value="Tale/oplæg"/>
          <xsd:enumeration value="Tom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seID xmlns="fe476d07-8eee-40f4-80b0-33cd7ca893eb" xsi:nil="true"/>
    <Skabelon xmlns="2c75966d-3a52-4ea9-a479-abe46506d22b">Tomt</Skabelon>
    <ORG xmlns="2c75966d-3a52-4ea9-a479-abe46506d22b">POS, VLE, POG, ADM, RNU, UDV, ITO</ORG>
    <Dokumenttype xmlns="5c7c8bbd-f809-492b-97aa-e51f7c9b25c1">Tomt</Dokumenttype>
    <Description xmlns="2C75966D-3A52-4EA9-A479-ABE46506D22B" xsi:nil="true"/>
    <Status xmlns="2C75966D-3A52-4EA9-A479-ABE46506D22B">Ny</Status>
    <DASkabelonType xmlns="2c75966d-3a52-4ea9-a479-abe46506d22b">Tomme</DASkabelonType>
    <DocI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F80EF36-37DA-4717-9EF3-6D0982594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75966D-3A52-4EA9-A479-ABE46506D22B"/>
    <ds:schemaRef ds:uri="fe476d07-8eee-40f4-80b0-33cd7ca893eb"/>
    <ds:schemaRef ds:uri="2c75966d-3a52-4ea9-a479-abe46506d22b"/>
    <ds:schemaRef ds:uri="5c7c8bbd-f809-492b-97aa-e51f7c9b2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3150D5-59F5-43AC-AC01-C6E601018D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7744E-1C55-4167-A433-858D0DDEF7A2}">
  <ds:schemaRefs>
    <ds:schemaRef ds:uri="http://schemas.microsoft.com/sharepoint/v3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5c7c8bbd-f809-492b-97aa-e51f7c9b25c1"/>
    <ds:schemaRef ds:uri="2c75966d-3a52-4ea9-a479-abe46506d22b"/>
    <ds:schemaRef ds:uri="fe476d07-8eee-40f4-80b0-33cd7ca893eb"/>
    <ds:schemaRef ds:uri="2C75966D-3A52-4EA9-A479-ABE46506D2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</TotalTime>
  <Words>502</Words>
  <Application>Microsoft Office PowerPoint</Application>
  <PresentationFormat>Skærmshow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Default Theme</vt:lpstr>
      <vt:lpstr>EU-Domstolens dom af 11. april 2013 i de forenede sager C-335/11 og C-337/11   Hvad mente EU-Domstolen så om handicapbegrebet og de andre spørgsmål?  </vt:lpstr>
      <vt:lpstr>Faktum i de underliggende sager </vt:lpstr>
      <vt:lpstr>Dias nummer 3</vt:lpstr>
      <vt:lpstr>Faktum i de underliggende sager</vt:lpstr>
      <vt:lpstr>Hovedspørgsmål i sagerne </vt:lpstr>
      <vt:lpstr>Forbud mod forskelsbehandling</vt:lpstr>
      <vt:lpstr>Forbud mod forskelsbehandling (forts.)</vt:lpstr>
      <vt:lpstr>Hvad vidste vi i forvejen om begrebet handicap?</vt:lpstr>
      <vt:lpstr>Hvad vidste vi i forvejen… (forts.)</vt:lpstr>
      <vt:lpstr>Hvad vidste vi i forvejen…. (forts.)</vt:lpstr>
      <vt:lpstr>Hvad vidste vi i forvejen…. (forts.)</vt:lpstr>
      <vt:lpstr>Spørgsmål til EU-Domstolen og de svar, vi fik</vt:lpstr>
      <vt:lpstr>Spørgsmål 1 og 2 til EU-Domstolen</vt:lpstr>
      <vt:lpstr>Spørgsmål til EU-Domstolen og svar (forts.)</vt:lpstr>
    </vt:vector>
  </TitlesOfParts>
  <Company>Dansk Arbejdsgiverforening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Tomt PowerPoint-dokument</dc:title>
  <dc:creator>Rikke Ellebye</dc:creator>
  <cp:lastModifiedBy>tbs</cp:lastModifiedBy>
  <cp:revision>58</cp:revision>
  <dcterms:created xsi:type="dcterms:W3CDTF">2010-03-31T08:58:42Z</dcterms:created>
  <dcterms:modified xsi:type="dcterms:W3CDTF">2013-06-11T13:07:59Z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0x010100E6916677F54D4670B344C52E3E2B16F800E2A568370FFFB444A65D7EFDFB1245BE</vt:lpwstr>
  </property>
  <property fmtid="{D5CDD505-2E9C-101B-9397-08002B2CF9AE}" pid="3" name="CaseRecordNumber">
    <vt:i4>0</vt:i4>
  </property>
  <property fmtid="{D5CDD505-2E9C-101B-9397-08002B2CF9AE}" pid="4" name="Order">
    <vt:r8>5700</vt:r8>
  </property>
  <property fmtid="{D5CDD505-2E9C-101B-9397-08002B2CF9AE}" pid="5" name="DASkabelonType">
    <vt:lpwstr>Tomme</vt:lpwstr>
  </property>
  <property fmtid="{D5CDD505-2E9C-101B-9397-08002B2CF9AE}" pid="6" name="Indholdsansvarlig">
    <vt:lpwstr/>
  </property>
  <property fmtid="{D5CDD505-2E9C-101B-9397-08002B2CF9AE}" pid="7" name="Eksternt dokument">
    <vt:lpwstr>false</vt:lpwstr>
  </property>
  <property fmtid="{D5CDD505-2E9C-101B-9397-08002B2CF9AE}" pid="8" name="Dokument type">
    <vt:lpwstr>Tomt</vt:lpwstr>
  </property>
  <property fmtid="{D5CDD505-2E9C-101B-9397-08002B2CF9AE}" pid="9" name="Dokumentdato">
    <vt:filetime>2010-05-10T22:00:00Z</vt:filetime>
  </property>
  <property fmtid="{D5CDD505-2E9C-101B-9397-08002B2CF9AE}" pid="10" name="Ansvarlig">
    <vt:lpwstr/>
  </property>
  <property fmtid="{D5CDD505-2E9C-101B-9397-08002B2CF9AE}" pid="11" name="Local Attachment">
    <vt:lpwstr>false</vt:lpwstr>
  </property>
  <property fmtid="{D5CDD505-2E9C-101B-9397-08002B2CF9AE}" pid="12" name="Related">
    <vt:lpwstr>false</vt:lpwstr>
  </property>
  <property fmtid="{D5CDD505-2E9C-101B-9397-08002B2CF9AE}" pid="13" name="Finalized">
    <vt:lpwstr>false</vt:lpwstr>
  </property>
  <property fmtid="{D5CDD505-2E9C-101B-9397-08002B2CF9AE}" pid="14" name="xd_ProgID">
    <vt:lpwstr/>
  </property>
  <property fmtid="{D5CDD505-2E9C-101B-9397-08002B2CF9AE}" pid="15" name="_CopySource">
    <vt:lpwstr/>
  </property>
  <property fmtid="{D5CDD505-2E9C-101B-9397-08002B2CF9AE}" pid="16" name="TemplateUrl">
    <vt:lpwstr/>
  </property>
  <property fmtid="{D5CDD505-2E9C-101B-9397-08002B2CF9AE}" pid="17" name="vti_description">
    <vt:lpwstr/>
  </property>
  <property fmtid="{D5CDD505-2E9C-101B-9397-08002B2CF9AE}" pid="18" name="CCMSystemID">
    <vt:lpwstr>fb8fb37b-6e0b-4273-82d5-82581d7f4b4d</vt:lpwstr>
  </property>
</Properties>
</file>