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4"/>
  </p:sldMasterIdLst>
  <p:handoutMasterIdLst>
    <p:handoutMasterId r:id="rId52"/>
  </p:handoutMasterIdLst>
  <p:sldIdLst>
    <p:sldId id="337" r:id="rId5"/>
    <p:sldId id="371" r:id="rId6"/>
    <p:sldId id="379" r:id="rId7"/>
    <p:sldId id="385" r:id="rId8"/>
    <p:sldId id="384" r:id="rId9"/>
    <p:sldId id="378" r:id="rId10"/>
    <p:sldId id="394" r:id="rId11"/>
    <p:sldId id="342" r:id="rId12"/>
    <p:sldId id="340" r:id="rId13"/>
    <p:sldId id="382" r:id="rId14"/>
    <p:sldId id="398" r:id="rId15"/>
    <p:sldId id="401" r:id="rId16"/>
    <p:sldId id="402" r:id="rId17"/>
    <p:sldId id="403" r:id="rId18"/>
    <p:sldId id="404" r:id="rId19"/>
    <p:sldId id="405" r:id="rId20"/>
    <p:sldId id="406" r:id="rId21"/>
    <p:sldId id="407" r:id="rId22"/>
    <p:sldId id="408" r:id="rId23"/>
    <p:sldId id="409" r:id="rId24"/>
    <p:sldId id="410" r:id="rId25"/>
    <p:sldId id="411" r:id="rId26"/>
    <p:sldId id="412" r:id="rId27"/>
    <p:sldId id="413" r:id="rId28"/>
    <p:sldId id="414" r:id="rId29"/>
    <p:sldId id="415" r:id="rId30"/>
    <p:sldId id="310" r:id="rId31"/>
    <p:sldId id="392" r:id="rId32"/>
    <p:sldId id="391" r:id="rId33"/>
    <p:sldId id="387" r:id="rId34"/>
    <p:sldId id="397" r:id="rId35"/>
    <p:sldId id="368" r:id="rId36"/>
    <p:sldId id="369" r:id="rId37"/>
    <p:sldId id="416" r:id="rId38"/>
    <p:sldId id="417" r:id="rId39"/>
    <p:sldId id="418" r:id="rId40"/>
    <p:sldId id="419" r:id="rId41"/>
    <p:sldId id="420" r:id="rId42"/>
    <p:sldId id="421" r:id="rId43"/>
    <p:sldId id="400" r:id="rId44"/>
    <p:sldId id="363" r:id="rId45"/>
    <p:sldId id="364" r:id="rId46"/>
    <p:sldId id="365" r:id="rId47"/>
    <p:sldId id="373" r:id="rId48"/>
    <p:sldId id="366" r:id="rId49"/>
    <p:sldId id="367" r:id="rId50"/>
    <p:sldId id="374" r:id="rId51"/>
  </p:sldIdLst>
  <p:sldSz cx="9144000" cy="6858000" type="screen4x3"/>
  <p:notesSz cx="6794500" cy="9906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0"/>
            <a:ext cx="2944283" cy="495300"/>
          </a:xfrm>
          <a:prstGeom prst="rect">
            <a:avLst/>
          </a:prstGeom>
        </p:spPr>
        <p:txBody>
          <a:bodyPr vert="horz" lIns="91294" tIns="45647" rIns="91294" bIns="45647" rtlCol="0"/>
          <a:lstStyle>
            <a:lvl1pPr algn="l">
              <a:defRPr sz="1200"/>
            </a:lvl1pPr>
          </a:lstStyle>
          <a:p>
            <a:endParaRPr lang="da-DK" dirty="0"/>
          </a:p>
        </p:txBody>
      </p:sp>
      <p:sp>
        <p:nvSpPr>
          <p:cNvPr id="3" name="Pladsholder til dato 2"/>
          <p:cNvSpPr>
            <a:spLocks noGrp="1"/>
          </p:cNvSpPr>
          <p:nvPr>
            <p:ph type="dt" sz="quarter" idx="1"/>
          </p:nvPr>
        </p:nvSpPr>
        <p:spPr>
          <a:xfrm>
            <a:off x="3848645" y="0"/>
            <a:ext cx="2944283" cy="495300"/>
          </a:xfrm>
          <a:prstGeom prst="rect">
            <a:avLst/>
          </a:prstGeom>
        </p:spPr>
        <p:txBody>
          <a:bodyPr vert="horz" lIns="91294" tIns="45647" rIns="91294" bIns="45647" rtlCol="0"/>
          <a:lstStyle>
            <a:lvl1pPr algn="r">
              <a:defRPr sz="1200"/>
            </a:lvl1pPr>
          </a:lstStyle>
          <a:p>
            <a:fld id="{CB07A47D-CA15-4CCD-8A9A-EBA96795133C}" type="datetimeFigureOut">
              <a:rPr lang="da-DK" smtClean="0"/>
              <a:t>16-05-2018</a:t>
            </a:fld>
            <a:endParaRPr lang="da-DK" dirty="0"/>
          </a:p>
        </p:txBody>
      </p:sp>
      <p:sp>
        <p:nvSpPr>
          <p:cNvPr id="4" name="Pladsholder til sidefod 3"/>
          <p:cNvSpPr>
            <a:spLocks noGrp="1"/>
          </p:cNvSpPr>
          <p:nvPr>
            <p:ph type="ftr" sz="quarter" idx="2"/>
          </p:nvPr>
        </p:nvSpPr>
        <p:spPr>
          <a:xfrm>
            <a:off x="1" y="9408981"/>
            <a:ext cx="2944283" cy="495300"/>
          </a:xfrm>
          <a:prstGeom prst="rect">
            <a:avLst/>
          </a:prstGeom>
        </p:spPr>
        <p:txBody>
          <a:bodyPr vert="horz" lIns="91294" tIns="45647" rIns="91294" bIns="45647" rtlCol="0" anchor="b"/>
          <a:lstStyle>
            <a:lvl1pPr algn="l">
              <a:defRPr sz="1200"/>
            </a:lvl1pPr>
          </a:lstStyle>
          <a:p>
            <a:endParaRPr lang="da-DK" dirty="0"/>
          </a:p>
        </p:txBody>
      </p:sp>
      <p:sp>
        <p:nvSpPr>
          <p:cNvPr id="5" name="Pladsholder til diasnummer 4"/>
          <p:cNvSpPr>
            <a:spLocks noGrp="1"/>
          </p:cNvSpPr>
          <p:nvPr>
            <p:ph type="sldNum" sz="quarter" idx="3"/>
          </p:nvPr>
        </p:nvSpPr>
        <p:spPr>
          <a:xfrm>
            <a:off x="3848645" y="9408981"/>
            <a:ext cx="2944283" cy="495300"/>
          </a:xfrm>
          <a:prstGeom prst="rect">
            <a:avLst/>
          </a:prstGeom>
        </p:spPr>
        <p:txBody>
          <a:bodyPr vert="horz" lIns="91294" tIns="45647" rIns="91294" bIns="45647" rtlCol="0" anchor="b"/>
          <a:lstStyle>
            <a:lvl1pPr algn="r">
              <a:defRPr sz="1200"/>
            </a:lvl1pPr>
          </a:lstStyle>
          <a:p>
            <a:fld id="{F76A3255-0AD9-43E4-BB7A-B8C076D4403E}" type="slidenum">
              <a:rPr lang="da-DK" smtClean="0"/>
              <a:t>‹nr.›</a:t>
            </a:fld>
            <a:endParaRPr lang="da-DK" dirty="0"/>
          </a:p>
        </p:txBody>
      </p:sp>
    </p:spTree>
    <p:extLst>
      <p:ext uri="{BB962C8B-B14F-4D97-AF65-F5344CB8AC3E}">
        <p14:creationId xmlns:p14="http://schemas.microsoft.com/office/powerpoint/2010/main" val="38267887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bg>
      <p:bgPr>
        <a:solidFill>
          <a:srgbClr val="041A3D"/>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a:solidFill>
                  <a:srgbClr val="C9CCD0"/>
                </a:solidFill>
              </a:defRPr>
            </a:lvl1pPr>
          </a:lstStyle>
          <a:p>
            <a:r>
              <a:rPr lang="da-DK" smtClean="0"/>
              <a:t>Klik for at redigere titeltypografi i masteren</a:t>
            </a:r>
            <a:endParaRPr lang="da-DK"/>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bg1"/>
                </a:solidFill>
              </a:defRPr>
            </a:lvl1pPr>
          </a:lstStyle>
          <a:p>
            <a:r>
              <a:rPr lang="da-DK" smtClean="0"/>
              <a:t>Klik for at redigere undertiteltypografien i masteren</a:t>
            </a:r>
            <a:endParaRPr lang="da-DK"/>
          </a:p>
        </p:txBody>
      </p:sp>
      <p:sp>
        <p:nvSpPr>
          <p:cNvPr id="3076" name="Rectangle 4"/>
          <p:cNvSpPr>
            <a:spLocks noGrp="1" noChangeArrowheads="1"/>
          </p:cNvSpPr>
          <p:nvPr>
            <p:ph type="dt" sz="half" idx="2"/>
          </p:nvPr>
        </p:nvSpPr>
        <p:spPr>
          <a:xfrm>
            <a:off x="427580" y="6642398"/>
            <a:ext cx="1296144" cy="215602"/>
          </a:xfrm>
        </p:spPr>
        <p:txBody>
          <a:bodyPr/>
          <a:lstStyle>
            <a:lvl1pPr>
              <a:defRPr sz="800">
                <a:solidFill>
                  <a:srgbClr val="041A3D"/>
                </a:solidFill>
              </a:defRPr>
            </a:lvl1pPr>
          </a:lstStyle>
          <a:p>
            <a:fld id="{8B5CBE77-F3BE-4AA3-8E88-D4932D9C699F}" type="datetimeFigureOut">
              <a:rPr lang="da-DK" smtClean="0"/>
              <a:pPr/>
              <a:t>16-05-2018</a:t>
            </a:fld>
            <a:endParaRPr lang="da-DK" dirty="0" smtClean="0"/>
          </a:p>
          <a:p>
            <a:endParaRPr lang="da-DK" dirty="0"/>
          </a:p>
        </p:txBody>
      </p:sp>
      <p:sp>
        <p:nvSpPr>
          <p:cNvPr id="3077" name="Rectangle 5"/>
          <p:cNvSpPr>
            <a:spLocks noGrp="1" noChangeArrowheads="1"/>
          </p:cNvSpPr>
          <p:nvPr>
            <p:ph type="ftr" sz="quarter" idx="3"/>
          </p:nvPr>
        </p:nvSpPr>
        <p:spPr>
          <a:xfrm>
            <a:off x="3124200" y="6245225"/>
            <a:ext cx="2895600" cy="476250"/>
          </a:xfrm>
        </p:spPr>
        <p:txBody>
          <a:bodyPr/>
          <a:lstStyle>
            <a:lvl1pPr>
              <a:defRPr sz="1400">
                <a:solidFill>
                  <a:srgbClr val="041A3D"/>
                </a:solidFill>
              </a:defRPr>
            </a:lvl1pPr>
          </a:lstStyle>
          <a:p>
            <a:endParaRPr lang="da-DK" dirty="0"/>
          </a:p>
        </p:txBody>
      </p:sp>
      <p:sp>
        <p:nvSpPr>
          <p:cNvPr id="3078" name="Rectangle 6"/>
          <p:cNvSpPr>
            <a:spLocks noGrp="1" noChangeArrowheads="1"/>
          </p:cNvSpPr>
          <p:nvPr>
            <p:ph type="sldNum" sz="quarter" idx="4"/>
          </p:nvPr>
        </p:nvSpPr>
        <p:spPr>
          <a:xfrm>
            <a:off x="6553200" y="6245225"/>
            <a:ext cx="683096" cy="476250"/>
          </a:xfrm>
        </p:spPr>
        <p:txBody>
          <a:bodyPr/>
          <a:lstStyle>
            <a:lvl1pPr>
              <a:defRPr sz="1400">
                <a:solidFill>
                  <a:srgbClr val="041A3D"/>
                </a:solidFill>
              </a:defRPr>
            </a:lvl1pPr>
          </a:lstStyle>
          <a:p>
            <a:fld id="{D98C8FA4-8040-41B4-9868-45306824DB78}" type="slidenum">
              <a:rPr lang="da-DK" smtClean="0"/>
              <a:pPr/>
              <a:t>‹nr.›</a:t>
            </a:fld>
            <a:endParaRPr lang="da-DK"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8B5CBE77-F3BE-4AA3-8E88-D4932D9C699F}" type="datetimeFigureOut">
              <a:rPr lang="da-DK" smtClean="0"/>
              <a:pPr/>
              <a:t>16-05-2018</a:t>
            </a:fld>
            <a:endParaRPr lang="da-DK" dirty="0"/>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fld id="{D98C8FA4-8040-41B4-9868-45306824DB78}" type="slidenum">
              <a:rPr lang="da-DK" smtClean="0"/>
              <a:pPr/>
              <a:t>‹nr.›</a:t>
            </a:fld>
            <a:endParaRPr lang="da-DK"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858000" y="188913"/>
            <a:ext cx="2286000" cy="5605462"/>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0" y="188913"/>
            <a:ext cx="6705600" cy="5605462"/>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8B5CBE77-F3BE-4AA3-8E88-D4932D9C699F}" type="datetimeFigureOut">
              <a:rPr lang="da-DK" smtClean="0"/>
              <a:pPr/>
              <a:t>16-05-2018</a:t>
            </a:fld>
            <a:endParaRPr lang="da-DK" dirty="0"/>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fld id="{D98C8FA4-8040-41B4-9868-45306824DB78}" type="slidenum">
              <a:rPr lang="da-DK" smtClean="0"/>
              <a:pPr/>
              <a:t>‹nr.›</a:t>
            </a:fld>
            <a:endParaRPr lang="da-DK"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A-Kurvediagra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4" name="Pladsholder til dato 3"/>
          <p:cNvSpPr>
            <a:spLocks noGrp="1"/>
          </p:cNvSpPr>
          <p:nvPr>
            <p:ph type="dt" sz="half" idx="10"/>
          </p:nvPr>
        </p:nvSpPr>
        <p:spPr/>
        <p:txBody>
          <a:bodyPr/>
          <a:lstStyle/>
          <a:p>
            <a:fld id="{DCFC840A-C673-4542-86B6-F87DA58F6041}" type="datetimeFigureOut">
              <a:rPr lang="en-US" smtClean="0"/>
              <a:pPr/>
              <a:t>5/16/2018</a:t>
            </a:fld>
            <a:endParaRPr lang="en-US" dirty="0"/>
          </a:p>
        </p:txBody>
      </p:sp>
      <p:sp>
        <p:nvSpPr>
          <p:cNvPr id="5" name="Pladsholder til sidefod 4"/>
          <p:cNvSpPr>
            <a:spLocks noGrp="1"/>
          </p:cNvSpPr>
          <p:nvPr>
            <p:ph type="ftr" sz="quarter" idx="11"/>
          </p:nvPr>
        </p:nvSpPr>
        <p:spPr/>
        <p:txBody>
          <a:bodyPr/>
          <a:lstStyle/>
          <a:p>
            <a:endParaRPr lang="en-US" dirty="0"/>
          </a:p>
        </p:txBody>
      </p:sp>
      <p:sp>
        <p:nvSpPr>
          <p:cNvPr id="6" name="Pladsholder til diasnummer 5"/>
          <p:cNvSpPr>
            <a:spLocks noGrp="1"/>
          </p:cNvSpPr>
          <p:nvPr>
            <p:ph type="sldNum" sz="quarter" idx="12"/>
          </p:nvPr>
        </p:nvSpPr>
        <p:spPr/>
        <p:txBody>
          <a:bodyPr/>
          <a:lstStyle/>
          <a:p>
            <a:fld id="{E2B0508F-B4E7-4825-B960-E72C155A65D2}" type="slidenum">
              <a:rPr lang="en-US" smtClean="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DA-Kurvediagram">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en-US"/>
          </a:p>
        </p:txBody>
      </p:sp>
      <p:sp>
        <p:nvSpPr>
          <p:cNvPr id="4" name="Pladsholder til dato 3"/>
          <p:cNvSpPr>
            <a:spLocks noGrp="1"/>
          </p:cNvSpPr>
          <p:nvPr>
            <p:ph type="dt" sz="half" idx="10"/>
          </p:nvPr>
        </p:nvSpPr>
        <p:spPr/>
        <p:txBody>
          <a:bodyPr/>
          <a:lstStyle/>
          <a:p>
            <a:fld id="{DCFC840A-C673-4542-86B6-F87DA58F6041}" type="datetimeFigureOut">
              <a:rPr lang="en-US" smtClean="0"/>
              <a:pPr/>
              <a:t>5/16/2018</a:t>
            </a:fld>
            <a:endParaRPr lang="en-US" dirty="0"/>
          </a:p>
        </p:txBody>
      </p:sp>
      <p:sp>
        <p:nvSpPr>
          <p:cNvPr id="5" name="Pladsholder til sidefod 4"/>
          <p:cNvSpPr>
            <a:spLocks noGrp="1"/>
          </p:cNvSpPr>
          <p:nvPr>
            <p:ph type="ftr" sz="quarter" idx="11"/>
          </p:nvPr>
        </p:nvSpPr>
        <p:spPr/>
        <p:txBody>
          <a:bodyPr/>
          <a:lstStyle/>
          <a:p>
            <a:endParaRPr lang="en-US" dirty="0"/>
          </a:p>
        </p:txBody>
      </p:sp>
      <p:sp>
        <p:nvSpPr>
          <p:cNvPr id="6" name="Pladsholder til diasnummer 5"/>
          <p:cNvSpPr>
            <a:spLocks noGrp="1"/>
          </p:cNvSpPr>
          <p:nvPr>
            <p:ph type="sldNum" sz="quarter" idx="12"/>
          </p:nvPr>
        </p:nvSpPr>
        <p:spPr/>
        <p:txBody>
          <a:bodyPr/>
          <a:lstStyle/>
          <a:p>
            <a:fld id="{E2B0508F-B4E7-4825-B960-E72C155A65D2}" type="slidenum">
              <a:rPr lang="en-US" smtClean="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da-DK" smtClean="0"/>
              <a:t>Klik for at redigere i master</a:t>
            </a:r>
            <a:endParaRPr lang="da-DK"/>
          </a:p>
        </p:txBody>
      </p:sp>
      <p:sp>
        <p:nvSpPr>
          <p:cNvPr id="3" name="Und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69931EE1-4529-464E-AA6F-A7E62295FB80}" type="datetimeFigureOut">
              <a:rPr lang="da-DK" smtClean="0"/>
              <a:t>16-05-2018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985C58BD-510D-4946-A03A-886D6D1FB767}" type="slidenum">
              <a:rPr lang="da-DK" smtClean="0"/>
              <a:t>‹nr.›</a:t>
            </a:fld>
            <a:endParaRPr lang="da-DK"/>
          </a:p>
        </p:txBody>
      </p:sp>
    </p:spTree>
    <p:extLst>
      <p:ext uri="{BB962C8B-B14F-4D97-AF65-F5344CB8AC3E}">
        <p14:creationId xmlns:p14="http://schemas.microsoft.com/office/powerpoint/2010/main" val="3037409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611560" y="1268413"/>
            <a:ext cx="8075240" cy="4525962"/>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11" name="Titel 10"/>
          <p:cNvSpPr>
            <a:spLocks noGrp="1"/>
          </p:cNvSpPr>
          <p:nvPr>
            <p:ph type="title"/>
          </p:nvPr>
        </p:nvSpPr>
        <p:spPr/>
        <p:txBody>
          <a:bodyPr/>
          <a:lstStyle/>
          <a:p>
            <a:r>
              <a:rPr lang="da-DK" smtClean="0"/>
              <a:t>Klik for at redigere titeltypografi i masteren</a:t>
            </a:r>
            <a:endParaRPr lang="da-DK"/>
          </a:p>
        </p:txBody>
      </p:sp>
      <p:sp>
        <p:nvSpPr>
          <p:cNvPr id="12" name="Pladsholder til dato 11"/>
          <p:cNvSpPr>
            <a:spLocks noGrp="1"/>
          </p:cNvSpPr>
          <p:nvPr>
            <p:ph type="dt" sz="half" idx="10"/>
          </p:nvPr>
        </p:nvSpPr>
        <p:spPr>
          <a:xfrm>
            <a:off x="395536" y="6697166"/>
            <a:ext cx="2133600" cy="476250"/>
          </a:xfrm>
        </p:spPr>
        <p:txBody>
          <a:bodyPr/>
          <a:lstStyle>
            <a:lvl1pPr>
              <a:defRPr sz="900"/>
            </a:lvl1pPr>
          </a:lstStyle>
          <a:p>
            <a:fld id="{8B5CBE77-F3BE-4AA3-8E88-D4932D9C699F}" type="datetimeFigureOut">
              <a:rPr lang="da-DK" smtClean="0"/>
              <a:pPr/>
              <a:t>16-05-2018</a:t>
            </a:fld>
            <a:endParaRPr lang="da-DK" dirty="0"/>
          </a:p>
        </p:txBody>
      </p:sp>
      <p:sp>
        <p:nvSpPr>
          <p:cNvPr id="13" name="Pladsholder til diasnummer 12"/>
          <p:cNvSpPr>
            <a:spLocks noGrp="1"/>
          </p:cNvSpPr>
          <p:nvPr>
            <p:ph type="sldNum" sz="quarter" idx="11"/>
          </p:nvPr>
        </p:nvSpPr>
        <p:spPr>
          <a:xfrm>
            <a:off x="6478588" y="6491288"/>
            <a:ext cx="829716" cy="476250"/>
          </a:xfrm>
        </p:spPr>
        <p:txBody>
          <a:bodyPr/>
          <a:lstStyle/>
          <a:p>
            <a:fld id="{D98C8FA4-8040-41B4-9868-45306824DB78}" type="slidenum">
              <a:rPr lang="da-DK" smtClean="0"/>
              <a:pPr/>
              <a:t>‹nr.›</a:t>
            </a:fld>
            <a:endParaRPr lang="da-DK" dirty="0"/>
          </a:p>
        </p:txBody>
      </p:sp>
      <p:sp>
        <p:nvSpPr>
          <p:cNvPr id="14" name="Pladsholder til sidefod 13"/>
          <p:cNvSpPr>
            <a:spLocks noGrp="1"/>
          </p:cNvSpPr>
          <p:nvPr>
            <p:ph type="ftr" sz="quarter" idx="12"/>
          </p:nvPr>
        </p:nvSpPr>
        <p:spPr>
          <a:xfrm>
            <a:off x="2483644" y="6491288"/>
            <a:ext cx="4176713" cy="476250"/>
          </a:xfrm>
        </p:spPr>
        <p:txBody>
          <a:bodyPr/>
          <a:lstStyle>
            <a:lvl1pPr algn="ctr">
              <a:defRPr/>
            </a:lvl1pPr>
          </a:lstStyle>
          <a:p>
            <a:endParaRPr lang="da-DK"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fld id="{8B5CBE77-F3BE-4AA3-8E88-D4932D9C699F}" type="datetimeFigureOut">
              <a:rPr lang="da-DK" smtClean="0"/>
              <a:pPr/>
              <a:t>16-05-2018</a:t>
            </a:fld>
            <a:endParaRPr lang="da-DK" dirty="0"/>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fld id="{D98C8FA4-8040-41B4-9868-45306824DB78}" type="slidenum">
              <a:rPr lang="da-DK" smtClean="0"/>
              <a:pPr/>
              <a:t>‹nr.›</a:t>
            </a:fld>
            <a:endParaRPr lang="da-DK"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2684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fld id="{8B5CBE77-F3BE-4AA3-8E88-D4932D9C699F}" type="datetimeFigureOut">
              <a:rPr lang="da-DK" smtClean="0"/>
              <a:pPr/>
              <a:t>16-05-2018</a:t>
            </a:fld>
            <a:endParaRPr lang="da-DK" dirty="0"/>
          </a:p>
        </p:txBody>
      </p:sp>
      <p:sp>
        <p:nvSpPr>
          <p:cNvPr id="6" name="Pladsholder til sidefod 5"/>
          <p:cNvSpPr>
            <a:spLocks noGrp="1"/>
          </p:cNvSpPr>
          <p:nvPr>
            <p:ph type="ftr" sz="quarter" idx="11"/>
          </p:nvPr>
        </p:nvSpPr>
        <p:spPr/>
        <p:txBody>
          <a:bodyPr/>
          <a:lstStyle>
            <a:lvl1pPr>
              <a:defRPr/>
            </a:lvl1pPr>
          </a:lstStyle>
          <a:p>
            <a:endParaRPr lang="da-DK" dirty="0"/>
          </a:p>
        </p:txBody>
      </p:sp>
      <p:sp>
        <p:nvSpPr>
          <p:cNvPr id="7" name="Pladsholder til diasnummer 6"/>
          <p:cNvSpPr>
            <a:spLocks noGrp="1"/>
          </p:cNvSpPr>
          <p:nvPr>
            <p:ph type="sldNum" sz="quarter" idx="12"/>
          </p:nvPr>
        </p:nvSpPr>
        <p:spPr/>
        <p:txBody>
          <a:bodyPr/>
          <a:lstStyle>
            <a:lvl1pPr>
              <a:defRPr/>
            </a:lvl1pPr>
          </a:lstStyle>
          <a:p>
            <a:fld id="{D98C8FA4-8040-41B4-9868-45306824DB78}" type="slidenum">
              <a:rPr lang="da-DK" smtClean="0"/>
              <a:pPr/>
              <a:t>‹nr.›</a:t>
            </a:fld>
            <a:endParaRPr lang="da-D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fld id="{8B5CBE77-F3BE-4AA3-8E88-D4932D9C699F}" type="datetimeFigureOut">
              <a:rPr lang="da-DK" smtClean="0"/>
              <a:pPr/>
              <a:t>16-05-2018</a:t>
            </a:fld>
            <a:endParaRPr lang="da-DK" dirty="0"/>
          </a:p>
        </p:txBody>
      </p:sp>
      <p:sp>
        <p:nvSpPr>
          <p:cNvPr id="8" name="Pladsholder til sidefod 7"/>
          <p:cNvSpPr>
            <a:spLocks noGrp="1"/>
          </p:cNvSpPr>
          <p:nvPr>
            <p:ph type="ftr" sz="quarter" idx="11"/>
          </p:nvPr>
        </p:nvSpPr>
        <p:spPr/>
        <p:txBody>
          <a:bodyPr/>
          <a:lstStyle>
            <a:lvl1pPr>
              <a:defRPr/>
            </a:lvl1pPr>
          </a:lstStyle>
          <a:p>
            <a:endParaRPr lang="da-DK" dirty="0"/>
          </a:p>
        </p:txBody>
      </p:sp>
      <p:sp>
        <p:nvSpPr>
          <p:cNvPr id="9" name="Pladsholder til diasnummer 8"/>
          <p:cNvSpPr>
            <a:spLocks noGrp="1"/>
          </p:cNvSpPr>
          <p:nvPr>
            <p:ph type="sldNum" sz="quarter" idx="12"/>
          </p:nvPr>
        </p:nvSpPr>
        <p:spPr/>
        <p:txBody>
          <a:bodyPr/>
          <a:lstStyle>
            <a:lvl1pPr>
              <a:defRPr/>
            </a:lvl1pPr>
          </a:lstStyle>
          <a:p>
            <a:fld id="{D98C8FA4-8040-41B4-9868-45306824DB78}" type="slidenum">
              <a:rPr lang="da-DK" smtClean="0"/>
              <a:pPr/>
              <a:t>‹nr.›</a:t>
            </a:fld>
            <a:endParaRPr lang="da-DK"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lvl1pPr>
              <a:defRPr/>
            </a:lvl1pPr>
          </a:lstStyle>
          <a:p>
            <a:fld id="{8B5CBE77-F3BE-4AA3-8E88-D4932D9C699F}" type="datetimeFigureOut">
              <a:rPr lang="da-DK" smtClean="0"/>
              <a:pPr/>
              <a:t>16-05-2018</a:t>
            </a:fld>
            <a:endParaRPr lang="da-DK" dirty="0"/>
          </a:p>
        </p:txBody>
      </p:sp>
      <p:sp>
        <p:nvSpPr>
          <p:cNvPr id="4" name="Pladsholder til sidefod 3"/>
          <p:cNvSpPr>
            <a:spLocks noGrp="1"/>
          </p:cNvSpPr>
          <p:nvPr>
            <p:ph type="ftr" sz="quarter" idx="11"/>
          </p:nvPr>
        </p:nvSpPr>
        <p:spPr/>
        <p:txBody>
          <a:bodyPr/>
          <a:lstStyle>
            <a:lvl1pPr>
              <a:defRPr/>
            </a:lvl1pPr>
          </a:lstStyle>
          <a:p>
            <a:endParaRPr lang="da-DK" dirty="0"/>
          </a:p>
        </p:txBody>
      </p:sp>
      <p:sp>
        <p:nvSpPr>
          <p:cNvPr id="5" name="Pladsholder til diasnummer 4"/>
          <p:cNvSpPr>
            <a:spLocks noGrp="1"/>
          </p:cNvSpPr>
          <p:nvPr>
            <p:ph type="sldNum" sz="quarter" idx="12"/>
          </p:nvPr>
        </p:nvSpPr>
        <p:spPr/>
        <p:txBody>
          <a:bodyPr/>
          <a:lstStyle>
            <a:lvl1pPr>
              <a:defRPr/>
            </a:lvl1pPr>
          </a:lstStyle>
          <a:p>
            <a:fld id="{D98C8FA4-8040-41B4-9868-45306824DB78}" type="slidenum">
              <a:rPr lang="da-DK" smtClean="0"/>
              <a:pPr/>
              <a:t>‹nr.›</a:t>
            </a:fld>
            <a:endParaRPr lang="da-DK"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fld id="{8B5CBE77-F3BE-4AA3-8E88-D4932D9C699F}" type="datetimeFigureOut">
              <a:rPr lang="da-DK" smtClean="0"/>
              <a:pPr/>
              <a:t>16-05-2018</a:t>
            </a:fld>
            <a:endParaRPr lang="da-DK" dirty="0"/>
          </a:p>
        </p:txBody>
      </p:sp>
      <p:sp>
        <p:nvSpPr>
          <p:cNvPr id="3" name="Pladsholder til sidefod 2"/>
          <p:cNvSpPr>
            <a:spLocks noGrp="1"/>
          </p:cNvSpPr>
          <p:nvPr>
            <p:ph type="ftr" sz="quarter" idx="11"/>
          </p:nvPr>
        </p:nvSpPr>
        <p:spPr/>
        <p:txBody>
          <a:bodyPr/>
          <a:lstStyle>
            <a:lvl1pPr>
              <a:defRPr/>
            </a:lvl1pPr>
          </a:lstStyle>
          <a:p>
            <a:endParaRPr lang="da-DK" dirty="0"/>
          </a:p>
        </p:txBody>
      </p:sp>
      <p:sp>
        <p:nvSpPr>
          <p:cNvPr id="4" name="Pladsholder til diasnummer 3"/>
          <p:cNvSpPr>
            <a:spLocks noGrp="1"/>
          </p:cNvSpPr>
          <p:nvPr>
            <p:ph type="sldNum" sz="quarter" idx="12"/>
          </p:nvPr>
        </p:nvSpPr>
        <p:spPr/>
        <p:txBody>
          <a:bodyPr/>
          <a:lstStyle>
            <a:lvl1pPr>
              <a:defRPr/>
            </a:lvl1pPr>
          </a:lstStyle>
          <a:p>
            <a:fld id="{D98C8FA4-8040-41B4-9868-45306824DB78}" type="slidenum">
              <a:rPr lang="da-DK" smtClean="0"/>
              <a:pPr/>
              <a:t>‹nr.›</a:t>
            </a:fld>
            <a:endParaRPr lang="da-DK"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8B5CBE77-F3BE-4AA3-8E88-D4932D9C699F}" type="datetimeFigureOut">
              <a:rPr lang="da-DK" smtClean="0"/>
              <a:pPr/>
              <a:t>16-05-2018</a:t>
            </a:fld>
            <a:endParaRPr lang="da-DK" dirty="0"/>
          </a:p>
        </p:txBody>
      </p:sp>
      <p:sp>
        <p:nvSpPr>
          <p:cNvPr id="6" name="Pladsholder til sidefod 5"/>
          <p:cNvSpPr>
            <a:spLocks noGrp="1"/>
          </p:cNvSpPr>
          <p:nvPr>
            <p:ph type="ftr" sz="quarter" idx="11"/>
          </p:nvPr>
        </p:nvSpPr>
        <p:spPr/>
        <p:txBody>
          <a:bodyPr/>
          <a:lstStyle>
            <a:lvl1pPr>
              <a:defRPr/>
            </a:lvl1pPr>
          </a:lstStyle>
          <a:p>
            <a:endParaRPr lang="da-DK" dirty="0"/>
          </a:p>
        </p:txBody>
      </p:sp>
      <p:sp>
        <p:nvSpPr>
          <p:cNvPr id="7" name="Pladsholder til diasnummer 6"/>
          <p:cNvSpPr>
            <a:spLocks noGrp="1"/>
          </p:cNvSpPr>
          <p:nvPr>
            <p:ph type="sldNum" sz="quarter" idx="12"/>
          </p:nvPr>
        </p:nvSpPr>
        <p:spPr/>
        <p:txBody>
          <a:bodyPr/>
          <a:lstStyle>
            <a:lvl1pPr>
              <a:defRPr/>
            </a:lvl1pPr>
          </a:lstStyle>
          <a:p>
            <a:fld id="{D98C8FA4-8040-41B4-9868-45306824DB78}" type="slidenum">
              <a:rPr lang="da-DK" smtClean="0"/>
              <a:pPr/>
              <a:t>‹nr.›</a:t>
            </a:fld>
            <a:endParaRPr lang="da-DK"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dirty="0" smtClean="0"/>
              <a:t>Klik på ikonet for at tilføje et billede</a:t>
            </a:r>
            <a:endParaRPr lang="da-DK" dirty="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fld id="{8B5CBE77-F3BE-4AA3-8E88-D4932D9C699F}" type="datetimeFigureOut">
              <a:rPr lang="da-DK" smtClean="0"/>
              <a:pPr/>
              <a:t>16-05-2018</a:t>
            </a:fld>
            <a:endParaRPr lang="da-DK" dirty="0"/>
          </a:p>
        </p:txBody>
      </p:sp>
      <p:sp>
        <p:nvSpPr>
          <p:cNvPr id="6" name="Pladsholder til sidefod 5"/>
          <p:cNvSpPr>
            <a:spLocks noGrp="1"/>
          </p:cNvSpPr>
          <p:nvPr>
            <p:ph type="ftr" sz="quarter" idx="11"/>
          </p:nvPr>
        </p:nvSpPr>
        <p:spPr/>
        <p:txBody>
          <a:bodyPr/>
          <a:lstStyle>
            <a:lvl1pPr>
              <a:defRPr/>
            </a:lvl1pPr>
          </a:lstStyle>
          <a:p>
            <a:endParaRPr lang="da-DK" dirty="0"/>
          </a:p>
        </p:txBody>
      </p:sp>
      <p:sp>
        <p:nvSpPr>
          <p:cNvPr id="7" name="Pladsholder til diasnummer 6"/>
          <p:cNvSpPr>
            <a:spLocks noGrp="1"/>
          </p:cNvSpPr>
          <p:nvPr>
            <p:ph type="sldNum" sz="quarter" idx="12"/>
          </p:nvPr>
        </p:nvSpPr>
        <p:spPr/>
        <p:txBody>
          <a:bodyPr/>
          <a:lstStyle>
            <a:lvl1pPr>
              <a:defRPr/>
            </a:lvl1pPr>
          </a:lstStyle>
          <a:p>
            <a:fld id="{D98C8FA4-8040-41B4-9868-45306824DB78}" type="slidenum">
              <a:rPr lang="da-DK" smtClean="0"/>
              <a:pPr/>
              <a:t>‹nr.›</a:t>
            </a:fld>
            <a:endParaRPr lang="da-DK"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1560" y="188640"/>
            <a:ext cx="7921625" cy="630237"/>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normAutofit/>
          </a:bodyPr>
          <a:lstStyle/>
          <a:p>
            <a:pPr lvl="0"/>
            <a:r>
              <a:rPr lang="da-DK" dirty="0" smtClean="0"/>
              <a:t>Klik for at redigere titeltypografi</a:t>
            </a:r>
          </a:p>
        </p:txBody>
      </p:sp>
      <p:sp>
        <p:nvSpPr>
          <p:cNvPr id="1027" name="Rectangle 3"/>
          <p:cNvSpPr>
            <a:spLocks noGrp="1" noChangeArrowheads="1"/>
          </p:cNvSpPr>
          <p:nvPr>
            <p:ph type="body" idx="1"/>
          </p:nvPr>
        </p:nvSpPr>
        <p:spPr bwMode="auto">
          <a:xfrm>
            <a:off x="457200" y="1268413"/>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1028" name="Rectangle 4"/>
          <p:cNvSpPr>
            <a:spLocks noGrp="1" noChangeArrowheads="1"/>
          </p:cNvSpPr>
          <p:nvPr>
            <p:ph type="dt" sz="half" idx="2"/>
          </p:nvPr>
        </p:nvSpPr>
        <p:spPr bwMode="auto">
          <a:xfrm>
            <a:off x="1692275" y="6491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919399"/>
                </a:solidFill>
              </a:defRPr>
            </a:lvl1pPr>
          </a:lstStyle>
          <a:p>
            <a:fld id="{8B5CBE77-F3BE-4AA3-8E88-D4932D9C699F}" type="datetimeFigureOut">
              <a:rPr lang="da-DK" smtClean="0"/>
              <a:pPr/>
              <a:t>16-05-2018</a:t>
            </a:fld>
            <a:endParaRPr lang="da-DK" dirty="0"/>
          </a:p>
        </p:txBody>
      </p:sp>
      <p:sp>
        <p:nvSpPr>
          <p:cNvPr id="1029" name="Rectangle 5"/>
          <p:cNvSpPr>
            <a:spLocks noGrp="1" noChangeArrowheads="1"/>
          </p:cNvSpPr>
          <p:nvPr>
            <p:ph type="ftr" sz="quarter" idx="3"/>
          </p:nvPr>
        </p:nvSpPr>
        <p:spPr bwMode="auto">
          <a:xfrm>
            <a:off x="3924300" y="6491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919399"/>
                </a:solidFill>
              </a:defRPr>
            </a:lvl1pPr>
          </a:lstStyle>
          <a:p>
            <a:endParaRPr lang="da-DK" dirty="0"/>
          </a:p>
        </p:txBody>
      </p:sp>
      <p:sp>
        <p:nvSpPr>
          <p:cNvPr id="1030" name="Rectangle 6"/>
          <p:cNvSpPr>
            <a:spLocks noGrp="1" noChangeArrowheads="1"/>
          </p:cNvSpPr>
          <p:nvPr>
            <p:ph type="sldNum" sz="quarter" idx="4"/>
          </p:nvPr>
        </p:nvSpPr>
        <p:spPr bwMode="auto">
          <a:xfrm>
            <a:off x="6478588" y="6491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919399"/>
                </a:solidFill>
              </a:defRPr>
            </a:lvl1pPr>
          </a:lstStyle>
          <a:p>
            <a:fld id="{D98C8FA4-8040-41B4-9868-45306824DB78}" type="slidenum">
              <a:rPr lang="da-DK" smtClean="0"/>
              <a:pPr/>
              <a:t>‹nr.›</a:t>
            </a:fld>
            <a:endParaRPr lang="da-DK" dirty="0"/>
          </a:p>
        </p:txBody>
      </p:sp>
      <p:pic>
        <p:nvPicPr>
          <p:cNvPr id="8" name="Billede 7" descr="PowerPoint_undergrafik.png"/>
          <p:cNvPicPr>
            <a:picLocks noChangeAspect="1"/>
          </p:cNvPicPr>
          <p:nvPr/>
        </p:nvPicPr>
        <p:blipFill>
          <a:blip r:embed="rId16" cstate="print"/>
          <a:stretch>
            <a:fillRect/>
          </a:stretch>
        </p:blipFill>
        <p:spPr>
          <a:xfrm>
            <a:off x="-812" y="5970582"/>
            <a:ext cx="9144000" cy="890294"/>
          </a:xfrm>
          <a:prstGeom prst="rect">
            <a:avLst/>
          </a:prstGeom>
        </p:spPr>
      </p:pic>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24" r:id="rId13"/>
    <p:sldLayoutId id="2147483751" r:id="rId14"/>
  </p:sldLayoutIdLst>
  <p:txStyles>
    <p:titleStyle>
      <a:lvl1pPr algn="ctr" rtl="0" eaLnBrk="1" fontAlgn="base" hangingPunct="1">
        <a:spcBef>
          <a:spcPct val="0"/>
        </a:spcBef>
        <a:spcAft>
          <a:spcPct val="0"/>
        </a:spcAft>
        <a:defRPr sz="2600" b="1">
          <a:solidFill>
            <a:srgbClr val="777A7C"/>
          </a:solidFill>
          <a:latin typeface="+mj-lt"/>
          <a:ea typeface="+mj-ea"/>
          <a:cs typeface="+mj-cs"/>
        </a:defRPr>
      </a:lvl1pPr>
      <a:lvl2pPr algn="ctr" rtl="0" eaLnBrk="1" fontAlgn="base" hangingPunct="1">
        <a:spcBef>
          <a:spcPct val="0"/>
        </a:spcBef>
        <a:spcAft>
          <a:spcPct val="0"/>
        </a:spcAft>
        <a:defRPr sz="2600" b="1">
          <a:solidFill>
            <a:srgbClr val="777A7C"/>
          </a:solidFill>
          <a:latin typeface="Verdana" pitchFamily="34" charset="0"/>
        </a:defRPr>
      </a:lvl2pPr>
      <a:lvl3pPr algn="ctr" rtl="0" eaLnBrk="1" fontAlgn="base" hangingPunct="1">
        <a:spcBef>
          <a:spcPct val="0"/>
        </a:spcBef>
        <a:spcAft>
          <a:spcPct val="0"/>
        </a:spcAft>
        <a:defRPr sz="2600" b="1">
          <a:solidFill>
            <a:srgbClr val="777A7C"/>
          </a:solidFill>
          <a:latin typeface="Verdana" pitchFamily="34" charset="0"/>
        </a:defRPr>
      </a:lvl3pPr>
      <a:lvl4pPr algn="ctr" rtl="0" eaLnBrk="1" fontAlgn="base" hangingPunct="1">
        <a:spcBef>
          <a:spcPct val="0"/>
        </a:spcBef>
        <a:spcAft>
          <a:spcPct val="0"/>
        </a:spcAft>
        <a:defRPr sz="2600" b="1">
          <a:solidFill>
            <a:srgbClr val="777A7C"/>
          </a:solidFill>
          <a:latin typeface="Verdana" pitchFamily="34" charset="0"/>
        </a:defRPr>
      </a:lvl4pPr>
      <a:lvl5pPr algn="ctr" rtl="0" eaLnBrk="1" fontAlgn="base" hangingPunct="1">
        <a:spcBef>
          <a:spcPct val="0"/>
        </a:spcBef>
        <a:spcAft>
          <a:spcPct val="0"/>
        </a:spcAft>
        <a:defRPr sz="2600" b="1">
          <a:solidFill>
            <a:srgbClr val="777A7C"/>
          </a:solidFill>
          <a:latin typeface="Verdana" pitchFamily="34" charset="0"/>
        </a:defRPr>
      </a:lvl5pPr>
      <a:lvl6pPr marL="457200" algn="ctr" rtl="0" eaLnBrk="1" fontAlgn="base" hangingPunct="1">
        <a:spcBef>
          <a:spcPct val="0"/>
        </a:spcBef>
        <a:spcAft>
          <a:spcPct val="0"/>
        </a:spcAft>
        <a:defRPr sz="2600" b="1">
          <a:solidFill>
            <a:srgbClr val="777A7C"/>
          </a:solidFill>
          <a:latin typeface="Verdana" pitchFamily="34" charset="0"/>
        </a:defRPr>
      </a:lvl6pPr>
      <a:lvl7pPr marL="914400" algn="ctr" rtl="0" eaLnBrk="1" fontAlgn="base" hangingPunct="1">
        <a:spcBef>
          <a:spcPct val="0"/>
        </a:spcBef>
        <a:spcAft>
          <a:spcPct val="0"/>
        </a:spcAft>
        <a:defRPr sz="2600" b="1">
          <a:solidFill>
            <a:srgbClr val="777A7C"/>
          </a:solidFill>
          <a:latin typeface="Verdana" pitchFamily="34" charset="0"/>
        </a:defRPr>
      </a:lvl7pPr>
      <a:lvl8pPr marL="1371600" algn="ctr" rtl="0" eaLnBrk="1" fontAlgn="base" hangingPunct="1">
        <a:spcBef>
          <a:spcPct val="0"/>
        </a:spcBef>
        <a:spcAft>
          <a:spcPct val="0"/>
        </a:spcAft>
        <a:defRPr sz="2600" b="1">
          <a:solidFill>
            <a:srgbClr val="777A7C"/>
          </a:solidFill>
          <a:latin typeface="Verdana" pitchFamily="34" charset="0"/>
        </a:defRPr>
      </a:lvl8pPr>
      <a:lvl9pPr marL="1828800" algn="ctr" rtl="0" eaLnBrk="1" fontAlgn="base" hangingPunct="1">
        <a:spcBef>
          <a:spcPct val="0"/>
        </a:spcBef>
        <a:spcAft>
          <a:spcPct val="0"/>
        </a:spcAft>
        <a:defRPr sz="2600" b="1">
          <a:solidFill>
            <a:srgbClr val="777A7C"/>
          </a:solidFill>
          <a:latin typeface="Verdana" pitchFamily="34" charset="0"/>
        </a:defRPr>
      </a:lvl9pPr>
    </p:titleStyle>
    <p:bodyStyle>
      <a:lvl1pPr marL="342900" indent="-342900" algn="l" rtl="0" eaLnBrk="1" fontAlgn="base" hangingPunct="1">
        <a:spcBef>
          <a:spcPct val="20000"/>
        </a:spcBef>
        <a:spcAft>
          <a:spcPct val="0"/>
        </a:spcAft>
        <a:buClr>
          <a:srgbClr val="405C7F"/>
        </a:buClr>
        <a:buChar char="•"/>
        <a:defRPr sz="2200">
          <a:solidFill>
            <a:srgbClr val="111111"/>
          </a:solidFill>
          <a:latin typeface="+mn-lt"/>
          <a:ea typeface="+mn-ea"/>
          <a:cs typeface="+mn-cs"/>
        </a:defRPr>
      </a:lvl1pPr>
      <a:lvl2pPr marL="742950" indent="-285750" algn="l" rtl="0" eaLnBrk="1" fontAlgn="base" hangingPunct="1">
        <a:spcBef>
          <a:spcPct val="20000"/>
        </a:spcBef>
        <a:spcAft>
          <a:spcPct val="0"/>
        </a:spcAft>
        <a:buClr>
          <a:srgbClr val="7F93A9"/>
        </a:buClr>
        <a:buFont typeface="Verdana" pitchFamily="34" charset="0"/>
        <a:buChar char="–"/>
        <a:defRPr sz="2000">
          <a:solidFill>
            <a:srgbClr val="111111"/>
          </a:solidFill>
          <a:latin typeface="+mn-lt"/>
        </a:defRPr>
      </a:lvl2pPr>
      <a:lvl3pPr marL="1143000" indent="-228600" algn="l" rtl="0" eaLnBrk="1" fontAlgn="base" hangingPunct="1">
        <a:spcBef>
          <a:spcPct val="20000"/>
        </a:spcBef>
        <a:spcAft>
          <a:spcPct val="0"/>
        </a:spcAft>
        <a:buClr>
          <a:srgbClr val="BFC9D4"/>
        </a:buClr>
        <a:buChar char="•"/>
        <a:defRPr>
          <a:solidFill>
            <a:srgbClr val="111111"/>
          </a:solidFill>
          <a:latin typeface="+mn-lt"/>
        </a:defRPr>
      </a:lvl3pPr>
      <a:lvl4pPr marL="1600200" indent="-228600" algn="l" rtl="0" eaLnBrk="1" fontAlgn="base" hangingPunct="1">
        <a:spcBef>
          <a:spcPct val="20000"/>
        </a:spcBef>
        <a:spcAft>
          <a:spcPct val="0"/>
        </a:spcAft>
        <a:buClr>
          <a:srgbClr val="BFC9D4"/>
        </a:buClr>
        <a:buFont typeface="Verdana" pitchFamily="34" charset="0"/>
        <a:buChar char="–"/>
        <a:defRPr sz="1600">
          <a:solidFill>
            <a:srgbClr val="111111"/>
          </a:solidFill>
          <a:latin typeface="+mn-lt"/>
        </a:defRPr>
      </a:lvl4pPr>
      <a:lvl5pPr marL="20574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5pPr>
      <a:lvl6pPr marL="25146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6pPr>
      <a:lvl7pPr marL="29718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7pPr>
      <a:lvl8pPr marL="34290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8pPr>
      <a:lvl9pPr marL="3886200" indent="-228600" algn="l" rtl="0" eaLnBrk="1" fontAlgn="base" hangingPunct="1">
        <a:spcBef>
          <a:spcPct val="20000"/>
        </a:spcBef>
        <a:spcAft>
          <a:spcPct val="0"/>
        </a:spcAft>
        <a:buClr>
          <a:srgbClr val="BFC9D4"/>
        </a:buClr>
        <a:buFont typeface="Verdana" pitchFamily="34" charset="0"/>
        <a:buChar char="»"/>
        <a:defRPr sz="1400">
          <a:solidFill>
            <a:srgbClr val="11111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a-DK" dirty="0" smtClean="0"/>
              <a:t>Indgåelse af overenskomst med udenlandske virksomheder, dobbelt betaling, bevisbyrde og bod</a:t>
            </a:r>
            <a:br>
              <a:rPr lang="da-DK" dirty="0" smtClean="0"/>
            </a:br>
            <a:r>
              <a:rPr lang="da-DK" dirty="0" smtClean="0"/>
              <a:t> </a:t>
            </a:r>
            <a:r>
              <a:rPr lang="da-DK" sz="2200" dirty="0" smtClean="0"/>
              <a:t>v/Ulrik Mayland LO og Jeanette Justesen DA</a:t>
            </a:r>
            <a:endParaRPr lang="da-DK" sz="2200" dirty="0"/>
          </a:p>
        </p:txBody>
      </p:sp>
      <p:sp>
        <p:nvSpPr>
          <p:cNvPr id="3" name="Undertitel 2"/>
          <p:cNvSpPr>
            <a:spLocks noGrp="1"/>
          </p:cNvSpPr>
          <p:nvPr>
            <p:ph type="subTitle" idx="1"/>
          </p:nvPr>
        </p:nvSpPr>
        <p:spPr/>
        <p:txBody>
          <a:bodyPr/>
          <a:lstStyle/>
          <a:p>
            <a:r>
              <a:rPr lang="da-DK" dirty="0" smtClean="0"/>
              <a:t>Dansk Forening for Arbejdsret </a:t>
            </a:r>
          </a:p>
          <a:p>
            <a:r>
              <a:rPr lang="da-DK" dirty="0" smtClean="0"/>
              <a:t>onsdag den 16. maj 2018</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217097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endParaRPr lang="da-DK" dirty="0" smtClean="0"/>
          </a:p>
          <a:p>
            <a:endParaRPr lang="da-DK" dirty="0"/>
          </a:p>
          <a:p>
            <a:r>
              <a:rPr lang="da-DK" dirty="0"/>
              <a:t>Hvis virksomheden kan </a:t>
            </a:r>
            <a:r>
              <a:rPr lang="da-DK" b="1" dirty="0"/>
              <a:t>dokumentere</a:t>
            </a:r>
            <a:r>
              <a:rPr lang="da-DK" dirty="0"/>
              <a:t>, at der i hjemlandet er udbetalt eller hensat beløb, der modsvarer det til Feriekassen indbetalte beløb, kan det for meget indbetalte </a:t>
            </a:r>
            <a:r>
              <a:rPr lang="da-DK" dirty="0" smtClean="0"/>
              <a:t>efterfølgende refunderes.</a:t>
            </a:r>
          </a:p>
          <a:p>
            <a:endParaRPr lang="da-DK" dirty="0"/>
          </a:p>
        </p:txBody>
      </p:sp>
      <p:sp>
        <p:nvSpPr>
          <p:cNvPr id="3" name="Titel 2"/>
          <p:cNvSpPr>
            <a:spLocks noGrp="1"/>
          </p:cNvSpPr>
          <p:nvPr>
            <p:ph type="title"/>
          </p:nvPr>
        </p:nvSpPr>
        <p:spPr/>
        <p:txBody>
          <a:bodyPr/>
          <a:lstStyle/>
          <a:p>
            <a:r>
              <a:rPr lang="da-DK" dirty="0" smtClean="0"/>
              <a:t>Opsat løn modregning</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1131051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r>
              <a:rPr lang="da-DK" sz="2000" b="1" dirty="0"/>
              <a:t>Forsamlings- og foreningsfrihed</a:t>
            </a:r>
            <a:r>
              <a:rPr lang="da-DK" sz="2000" dirty="0"/>
              <a:t/>
            </a:r>
            <a:br>
              <a:rPr lang="da-DK" sz="2000" dirty="0"/>
            </a:br>
            <a:r>
              <a:rPr lang="da-DK" sz="2000" dirty="0"/>
              <a:t>1. Enhver har ret til frit at deltage i fredelige forsamlinger og til foreningsfrihed, herunder ret til at oprette og slutte sig til fagforeninger for at beskytte sine interesser.</a:t>
            </a:r>
            <a:br>
              <a:rPr lang="da-DK" sz="2000" dirty="0"/>
            </a:br>
            <a:r>
              <a:rPr lang="da-DK" sz="2000" dirty="0"/>
              <a:t>2. Der må ikke gøres andre indskrænkninger i udøvelsen af disse rettigheder end sådanne, som er foreskrevet ved lov og er nødvendige i et demokratisk samfund af hensyn til den nationale sikkerhed eller den offentlige tryghed, for at forebygge uro eller forbrydelse, for at beskytte sundheden eller sædeligheden eller for at beskytte andres rettigheder og friheder. Denne Artikel skal ikke forhindre, at der pålægges medlemmer af statens væbnede styrker, politi eller forvaltning lovlige indskrænkninger i udøvelsen af disse rettigheder.</a:t>
            </a:r>
          </a:p>
          <a:p>
            <a:endParaRPr lang="da-DK" dirty="0"/>
          </a:p>
        </p:txBody>
      </p:sp>
      <p:sp>
        <p:nvSpPr>
          <p:cNvPr id="3" name="Titel 2"/>
          <p:cNvSpPr>
            <a:spLocks noGrp="1"/>
          </p:cNvSpPr>
          <p:nvPr>
            <p:ph type="title"/>
          </p:nvPr>
        </p:nvSpPr>
        <p:spPr/>
        <p:txBody>
          <a:bodyPr/>
          <a:lstStyle/>
          <a:p>
            <a:r>
              <a:rPr lang="da-DK" dirty="0" smtClean="0"/>
              <a:t>EMRK artikel 11</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329566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73484" y="332656"/>
            <a:ext cx="7206916" cy="439152"/>
          </a:xfrm>
        </p:spPr>
        <p:txBody>
          <a:bodyPr>
            <a:noAutofit/>
          </a:bodyPr>
          <a:lstStyle/>
          <a:p>
            <a:r>
              <a:rPr lang="da-DK" sz="2700" dirty="0" smtClean="0"/>
              <a:t>Overenskomstindgåelse</a:t>
            </a:r>
            <a:endParaRPr lang="da-DK" sz="2700" dirty="0"/>
          </a:p>
        </p:txBody>
      </p:sp>
      <p:sp>
        <p:nvSpPr>
          <p:cNvPr id="3" name="Undertitel 2"/>
          <p:cNvSpPr>
            <a:spLocks noGrp="1"/>
          </p:cNvSpPr>
          <p:nvPr>
            <p:ph type="subTitle" idx="1"/>
          </p:nvPr>
        </p:nvSpPr>
        <p:spPr>
          <a:xfrm>
            <a:off x="794085" y="1120778"/>
            <a:ext cx="7573879" cy="3964406"/>
          </a:xfrm>
        </p:spPr>
        <p:txBody>
          <a:bodyPr>
            <a:noAutofit/>
          </a:bodyPr>
          <a:lstStyle/>
          <a:p>
            <a:pPr marL="342900" indent="-342900" algn="l">
              <a:buFont typeface="Arial" panose="020B0604020202020204" pitchFamily="34" charset="0"/>
              <a:buChar char="•"/>
            </a:pPr>
            <a:r>
              <a:rPr lang="da-DK" sz="2000" dirty="0"/>
              <a:t>DONG Energi – Fredericia. Hovedentreprenør CB&amp;I havde flere underentreprenører bl.a. </a:t>
            </a:r>
            <a:r>
              <a:rPr lang="da-DK" sz="2000" dirty="0" err="1"/>
              <a:t>Solesi</a:t>
            </a:r>
            <a:r>
              <a:rPr lang="da-DK" sz="2000" dirty="0"/>
              <a:t> </a:t>
            </a:r>
            <a:r>
              <a:rPr lang="da-DK" sz="2000" dirty="0" err="1" smtClean="0"/>
              <a:t>SpA</a:t>
            </a:r>
            <a:r>
              <a:rPr lang="da-DK" sz="2000" dirty="0" smtClean="0"/>
              <a:t>.</a:t>
            </a:r>
            <a:endParaRPr lang="da-DK" sz="2000" dirty="0"/>
          </a:p>
          <a:p>
            <a:pPr marL="342900" indent="-342900" algn="l">
              <a:buFont typeface="Arial" panose="020B0604020202020204" pitchFamily="34" charset="0"/>
              <a:buChar char="•"/>
            </a:pPr>
            <a:r>
              <a:rPr lang="da-DK" sz="2000" dirty="0"/>
              <a:t>Kontakt til </a:t>
            </a:r>
            <a:r>
              <a:rPr lang="da-DK" sz="2000" dirty="0" err="1"/>
              <a:t>Solesi</a:t>
            </a:r>
            <a:r>
              <a:rPr lang="da-DK" sz="2000" dirty="0"/>
              <a:t> med henblik på at indgå i forhandling om indgåelse af overenskomst – første gang i august 2013. Der afholdtes flere møder, og der blev afgivet et konfliktvarsel med frist til den 22. november 2013. </a:t>
            </a:r>
          </a:p>
          <a:p>
            <a:pPr marL="342900" indent="-342900" algn="l">
              <a:buFont typeface="Arial" panose="020B0604020202020204" pitchFamily="34" charset="0"/>
              <a:buChar char="•"/>
            </a:pPr>
            <a:r>
              <a:rPr lang="da-DK" sz="2000" dirty="0"/>
              <a:t>Nyt møde aftaltes til afholdelse i december, hvorfor konflikten suspenderes. Mødet afholdtes den 3. december 2013 – hvor bygherre, hovedentreprenør, </a:t>
            </a:r>
            <a:r>
              <a:rPr lang="da-DK" sz="2000" dirty="0" err="1"/>
              <a:t>Solesi</a:t>
            </a:r>
            <a:r>
              <a:rPr lang="da-DK" sz="2000" dirty="0"/>
              <a:t> og 3F deltog.   </a:t>
            </a:r>
          </a:p>
          <a:p>
            <a:pPr marL="342900" indent="-342900" algn="l">
              <a:buFont typeface="Arial" panose="020B0604020202020204" pitchFamily="34" charset="0"/>
              <a:buChar char="•"/>
            </a:pPr>
            <a:r>
              <a:rPr lang="da-DK" sz="2000" dirty="0" err="1"/>
              <a:t>Solesi</a:t>
            </a:r>
            <a:r>
              <a:rPr lang="da-DK" sz="2000" dirty="0"/>
              <a:t> indgik aftale med bygherre/hovedentreprenør om kompensation for at påtage sig </a:t>
            </a:r>
            <a:r>
              <a:rPr lang="da-DK" sz="2000" dirty="0" smtClean="0"/>
              <a:t>overenskomsten.</a:t>
            </a:r>
            <a:endParaRPr lang="da-DK" sz="2000" dirty="0"/>
          </a:p>
          <a:p>
            <a:pPr marL="342900" indent="-342900" algn="l">
              <a:buFont typeface="Arial" panose="020B0604020202020204" pitchFamily="34" charset="0"/>
              <a:buChar char="•"/>
            </a:pPr>
            <a:r>
              <a:rPr lang="da-DK" sz="2000" dirty="0"/>
              <a:t>Med virkning fra den 6. december 2013 blev overenskomst indgået. </a:t>
            </a:r>
          </a:p>
        </p:txBody>
      </p:sp>
      <p:pic>
        <p:nvPicPr>
          <p:cNvPr id="5" name="Billede 4"/>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538129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14368"/>
            <a:ext cx="7886700" cy="472115"/>
          </a:xfrm>
        </p:spPr>
        <p:txBody>
          <a:bodyPr>
            <a:normAutofit fontScale="90000"/>
          </a:bodyPr>
          <a:lstStyle/>
          <a:p>
            <a:r>
              <a:rPr lang="da-DK" sz="2700" dirty="0" smtClean="0"/>
              <a:t>Tvist om betaling </a:t>
            </a:r>
            <a:endParaRPr lang="da-DK" sz="2700" dirty="0"/>
          </a:p>
        </p:txBody>
      </p:sp>
      <p:sp>
        <p:nvSpPr>
          <p:cNvPr id="3" name="Pladsholder til indhold 2"/>
          <p:cNvSpPr>
            <a:spLocks noGrp="1"/>
          </p:cNvSpPr>
          <p:nvPr>
            <p:ph idx="1"/>
          </p:nvPr>
        </p:nvSpPr>
        <p:spPr>
          <a:xfrm>
            <a:off x="628650" y="1414445"/>
            <a:ext cx="7886700" cy="3886763"/>
          </a:xfrm>
        </p:spPr>
        <p:txBody>
          <a:bodyPr>
            <a:normAutofit fontScale="92500" lnSpcReduction="20000"/>
          </a:bodyPr>
          <a:lstStyle/>
          <a:p>
            <a:r>
              <a:rPr lang="da-DK" dirty="0" smtClean="0"/>
              <a:t>Opsat løn skal betales månedligt.</a:t>
            </a:r>
          </a:p>
          <a:p>
            <a:r>
              <a:rPr lang="da-DK" dirty="0" smtClean="0"/>
              <a:t>Medio februar 2014 betales et acontobeløb – ingen indberetning blot oplysninger om 39 personer.</a:t>
            </a:r>
          </a:p>
          <a:p>
            <a:r>
              <a:rPr lang="da-DK" dirty="0" smtClean="0"/>
              <a:t>Der var ca. 150 mand på pladsen. </a:t>
            </a:r>
          </a:p>
          <a:p>
            <a:r>
              <a:rPr lang="da-DK" dirty="0" smtClean="0"/>
              <a:t>Fagretsligt møde i marts 2014, hvor parterne er enige om overenskomstens forpligtelse til indberetning/indbetaling.</a:t>
            </a:r>
          </a:p>
          <a:p>
            <a:r>
              <a:rPr lang="da-DK" dirty="0" smtClean="0"/>
              <a:t>Endnu et fagretsligt møde i maj 2014 – tvist om størrelsen af opsat løn og om, hvorvidt der i Italien er udbetalt beløb, som modsvarer det til feriekassen indbetalte beløb.  </a:t>
            </a:r>
          </a:p>
          <a:p>
            <a:r>
              <a:rPr lang="da-DK" dirty="0" smtClean="0"/>
              <a:t>Virksomheden ophørte helt med at betale opsat løn efter mødet i maj 2014. På det tidspunkt havde virksomheden indbetalt ca. 1,4 mio. </a:t>
            </a:r>
            <a:r>
              <a:rPr lang="da-DK" dirty="0"/>
              <a:t>kr.  </a:t>
            </a:r>
          </a:p>
        </p:txBody>
      </p:sp>
      <p:pic>
        <p:nvPicPr>
          <p:cNvPr id="5" name="Billede 4"/>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19441457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14368"/>
            <a:ext cx="7886700" cy="472115"/>
          </a:xfrm>
        </p:spPr>
        <p:txBody>
          <a:bodyPr>
            <a:normAutofit fontScale="90000"/>
          </a:bodyPr>
          <a:lstStyle/>
          <a:p>
            <a:r>
              <a:rPr lang="da-DK" dirty="0" smtClean="0"/>
              <a:t>Faglig voldgift</a:t>
            </a:r>
            <a:endParaRPr lang="da-DK" dirty="0"/>
          </a:p>
        </p:txBody>
      </p:sp>
      <p:sp>
        <p:nvSpPr>
          <p:cNvPr id="3" name="Pladsholder til indhold 2"/>
          <p:cNvSpPr>
            <a:spLocks noGrp="1"/>
          </p:cNvSpPr>
          <p:nvPr>
            <p:ph idx="1"/>
          </p:nvPr>
        </p:nvSpPr>
        <p:spPr>
          <a:xfrm>
            <a:off x="628650" y="1340768"/>
            <a:ext cx="7886700" cy="3886763"/>
          </a:xfrm>
        </p:spPr>
        <p:txBody>
          <a:bodyPr>
            <a:normAutofit fontScale="85000" lnSpcReduction="20000"/>
          </a:bodyPr>
          <a:lstStyle/>
          <a:p>
            <a:r>
              <a:rPr lang="da-DK" dirty="0" smtClean="0"/>
              <a:t>Overenskomst – hjemmel for Faglig Voldgift som forum, for så vidt angår udenlandske medarbejderes løn- og arbejdsvilkår. </a:t>
            </a:r>
          </a:p>
          <a:p>
            <a:r>
              <a:rPr lang="da-DK" dirty="0" smtClean="0"/>
              <a:t>3F’s påstande var overordnet betaling af den manglende løn (ej honoreret alle arbejdstimer) og opsat løn i forhold til overenskomsten for alle de udenlandske medarbejdere.    </a:t>
            </a:r>
          </a:p>
          <a:p>
            <a:r>
              <a:rPr lang="da-DK" dirty="0" smtClean="0"/>
              <a:t>Indsigelser:</a:t>
            </a:r>
          </a:p>
          <a:p>
            <a:pPr marL="400050" lvl="1" indent="0">
              <a:buNone/>
            </a:pPr>
            <a:r>
              <a:rPr lang="da-DK" dirty="0" smtClean="0"/>
              <a:t>1) Ikke muligt at rejse krav for </a:t>
            </a:r>
            <a:r>
              <a:rPr lang="da-DK" b="1" dirty="0" smtClean="0"/>
              <a:t>ikke-medlemmer </a:t>
            </a:r>
            <a:r>
              <a:rPr lang="da-DK" dirty="0" smtClean="0"/>
              <a:t>af 3F. </a:t>
            </a:r>
          </a:p>
          <a:p>
            <a:pPr marL="400050" lvl="1" indent="0">
              <a:buNone/>
            </a:pPr>
            <a:r>
              <a:rPr lang="da-DK" dirty="0" smtClean="0"/>
              <a:t>2) Alle </a:t>
            </a:r>
            <a:r>
              <a:rPr lang="da-DK" b="1" dirty="0" smtClean="0"/>
              <a:t>arbejdstimer</a:t>
            </a:r>
            <a:r>
              <a:rPr lang="da-DK" dirty="0" smtClean="0"/>
              <a:t> er honoreret.</a:t>
            </a:r>
          </a:p>
          <a:p>
            <a:pPr marL="400050" lvl="1" indent="0">
              <a:buNone/>
            </a:pPr>
            <a:r>
              <a:rPr lang="da-DK" dirty="0" smtClean="0"/>
              <a:t>3) </a:t>
            </a:r>
            <a:r>
              <a:rPr lang="da-DK" b="1" dirty="0" smtClean="0"/>
              <a:t>Feriepenge</a:t>
            </a:r>
            <a:r>
              <a:rPr lang="da-DK" dirty="0" smtClean="0"/>
              <a:t> var allerede betalt i Italien. Betaling til </a:t>
            </a:r>
            <a:r>
              <a:rPr lang="da-DK" dirty="0"/>
              <a:t>f</a:t>
            </a:r>
            <a:r>
              <a:rPr lang="da-DK" dirty="0" smtClean="0"/>
              <a:t>eriekassen er en dobbeltbetaling i strid med EU-retten – fri bevægelighed af tjenesteydelser.</a:t>
            </a:r>
          </a:p>
          <a:p>
            <a:pPr marL="400050" lvl="1" indent="0">
              <a:buNone/>
            </a:pPr>
            <a:r>
              <a:rPr lang="da-DK" dirty="0" smtClean="0"/>
              <a:t>4) </a:t>
            </a:r>
            <a:r>
              <a:rPr lang="da-DK" b="1" dirty="0" smtClean="0"/>
              <a:t>Pensionsbidrag</a:t>
            </a:r>
            <a:r>
              <a:rPr lang="da-DK" dirty="0" smtClean="0"/>
              <a:t> indbetales for medarbejderne i Italien. Krav om betaling til feriekassen er i strid med pensionsdirektivets artikel 6, stk. 2.  </a:t>
            </a:r>
          </a:p>
        </p:txBody>
      </p:sp>
      <p:pic>
        <p:nvPicPr>
          <p:cNvPr id="5" name="Billede 4"/>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36017337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32656"/>
            <a:ext cx="7886700" cy="466098"/>
          </a:xfrm>
        </p:spPr>
        <p:txBody>
          <a:bodyPr>
            <a:normAutofit fontScale="90000"/>
          </a:bodyPr>
          <a:lstStyle/>
          <a:p>
            <a:r>
              <a:rPr lang="da-DK" dirty="0" smtClean="0"/>
              <a:t>Faglig voldgift fortsat</a:t>
            </a:r>
            <a:endParaRPr lang="da-DK" dirty="0"/>
          </a:p>
        </p:txBody>
      </p:sp>
      <p:sp>
        <p:nvSpPr>
          <p:cNvPr id="3" name="Pladsholder til indhold 2"/>
          <p:cNvSpPr>
            <a:spLocks noGrp="1"/>
          </p:cNvSpPr>
          <p:nvPr>
            <p:ph idx="1"/>
          </p:nvPr>
        </p:nvSpPr>
        <p:spPr>
          <a:xfrm>
            <a:off x="628650" y="1268760"/>
            <a:ext cx="7886700" cy="3983016"/>
          </a:xfrm>
        </p:spPr>
        <p:txBody>
          <a:bodyPr>
            <a:normAutofit fontScale="77500" lnSpcReduction="20000"/>
          </a:bodyPr>
          <a:lstStyle/>
          <a:p>
            <a:r>
              <a:rPr lang="da-DK" b="1" dirty="0" smtClean="0"/>
              <a:t>Opmanden:</a:t>
            </a:r>
          </a:p>
          <a:p>
            <a:r>
              <a:rPr lang="da-DK" b="1" dirty="0" smtClean="0"/>
              <a:t>Ikke-medlemmer </a:t>
            </a:r>
            <a:r>
              <a:rPr lang="da-DK" dirty="0" smtClean="0"/>
              <a:t>–</a:t>
            </a:r>
            <a:r>
              <a:rPr lang="da-DK" b="1" dirty="0" smtClean="0"/>
              <a:t> </a:t>
            </a:r>
            <a:r>
              <a:rPr lang="da-DK" dirty="0"/>
              <a:t>p</a:t>
            </a:r>
            <a:r>
              <a:rPr lang="da-DK" dirty="0" smtClean="0"/>
              <a:t>raksis for Faglig voldgift om at 3F kan indtale underbetaling for såvel medlemmer som ikke-medlemmer kan ikke udledes af overenskomsten. Derfor kan kravet ikke behandles i den faglige voldgift mod Solesis indsigelse.  </a:t>
            </a:r>
          </a:p>
          <a:p>
            <a:pPr lvl="0"/>
            <a:r>
              <a:rPr lang="da-DK" b="1" dirty="0" smtClean="0">
                <a:solidFill>
                  <a:prstClr val="black"/>
                </a:solidFill>
              </a:rPr>
              <a:t>Feriepenge </a:t>
            </a:r>
            <a:r>
              <a:rPr lang="da-DK" b="1" dirty="0">
                <a:solidFill>
                  <a:prstClr val="black"/>
                </a:solidFill>
              </a:rPr>
              <a:t>og </a:t>
            </a:r>
            <a:r>
              <a:rPr lang="da-DK" b="1" dirty="0" smtClean="0">
                <a:solidFill>
                  <a:prstClr val="black"/>
                </a:solidFill>
              </a:rPr>
              <a:t>pensionsbidrag </a:t>
            </a:r>
            <a:r>
              <a:rPr lang="da-DK" dirty="0" smtClean="0">
                <a:solidFill>
                  <a:prstClr val="black"/>
                </a:solidFill>
              </a:rPr>
              <a:t>– mest </a:t>
            </a:r>
            <a:r>
              <a:rPr lang="da-DK" dirty="0">
                <a:solidFill>
                  <a:prstClr val="black"/>
                </a:solidFill>
              </a:rPr>
              <a:t>hensigtsmæssigt behandles i </a:t>
            </a:r>
            <a:r>
              <a:rPr lang="da-DK" dirty="0" smtClean="0">
                <a:solidFill>
                  <a:prstClr val="black"/>
                </a:solidFill>
              </a:rPr>
              <a:t>Arbejdsretten sammen med kravet for ikke-medlemmer. </a:t>
            </a:r>
          </a:p>
          <a:p>
            <a:pPr lvl="0"/>
            <a:r>
              <a:rPr lang="da-DK" b="1" dirty="0" smtClean="0"/>
              <a:t>Arbejdstid</a:t>
            </a:r>
            <a:r>
              <a:rPr lang="da-DK" dirty="0" smtClean="0"/>
              <a:t> for medlemmerne af 3F. Medarbejderne var i busser blevet kørt til og fra pladsen. Pladsen var hegnet og med portvagt, hvis udskrifter var fremlagt. Herudover var der fremlagt udskrift fra fire medlemmers kalendere.</a:t>
            </a:r>
            <a:r>
              <a:rPr lang="da-DK" dirty="0">
                <a:solidFill>
                  <a:prstClr val="black"/>
                </a:solidFill>
              </a:rPr>
              <a:t> </a:t>
            </a:r>
          </a:p>
          <a:p>
            <a:r>
              <a:rPr lang="da-DK" dirty="0" smtClean="0"/>
              <a:t>3F foretog ud fra </a:t>
            </a:r>
            <a:r>
              <a:rPr lang="da-DK" dirty="0"/>
              <a:t>de </a:t>
            </a:r>
            <a:r>
              <a:rPr lang="da-DK" dirty="0" smtClean="0"/>
              <a:t>fire </a:t>
            </a:r>
            <a:r>
              <a:rPr lang="da-DK" dirty="0"/>
              <a:t>medlemmer en </a:t>
            </a:r>
            <a:r>
              <a:rPr lang="da-DK" dirty="0" smtClean="0"/>
              <a:t>gennemsnitsberegning af underbetalingen pr. måned. Dette gennemsnit – underbetaling pr. måned – blev anvendt ved opgørelsen af de otte medlemmers samlede underbetaling.        </a:t>
            </a:r>
          </a:p>
          <a:p>
            <a:endParaRPr lang="da-DK" dirty="0"/>
          </a:p>
        </p:txBody>
      </p:sp>
      <p:pic>
        <p:nvPicPr>
          <p:cNvPr id="5" name="Billede 4"/>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3361396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32656"/>
            <a:ext cx="7886700" cy="451370"/>
          </a:xfrm>
        </p:spPr>
        <p:txBody>
          <a:bodyPr>
            <a:normAutofit fontScale="90000"/>
          </a:bodyPr>
          <a:lstStyle/>
          <a:p>
            <a:r>
              <a:rPr lang="da-DK" dirty="0" smtClean="0"/>
              <a:t>Faglig voldgift fortsat</a:t>
            </a:r>
            <a:endParaRPr lang="da-DK" dirty="0"/>
          </a:p>
        </p:txBody>
      </p:sp>
      <p:sp>
        <p:nvSpPr>
          <p:cNvPr id="3" name="Pladsholder til indhold 2"/>
          <p:cNvSpPr>
            <a:spLocks noGrp="1"/>
          </p:cNvSpPr>
          <p:nvPr>
            <p:ph idx="1"/>
          </p:nvPr>
        </p:nvSpPr>
        <p:spPr>
          <a:xfrm>
            <a:off x="628650" y="1582465"/>
            <a:ext cx="7886700" cy="3907508"/>
          </a:xfrm>
        </p:spPr>
        <p:txBody>
          <a:bodyPr/>
          <a:lstStyle/>
          <a:p>
            <a:r>
              <a:rPr lang="da-DK" dirty="0" smtClean="0"/>
              <a:t>Medarbejderne havde generelt befundet sig på pladsen i samme tidsrum, hvorfor 3F ikke kunne kritiseres for at have foretaget gennemsnits beregninger af medarbejdernes arbejdstid.  </a:t>
            </a:r>
          </a:p>
          <a:p>
            <a:r>
              <a:rPr lang="da-DK" dirty="0" smtClean="0"/>
              <a:t>Efterbetalingen blev fastsat skønsmæssigt til 400.000 </a:t>
            </a:r>
            <a:r>
              <a:rPr lang="da-DK" dirty="0"/>
              <a:t>kr.</a:t>
            </a:r>
          </a:p>
        </p:txBody>
      </p:sp>
      <p:pic>
        <p:nvPicPr>
          <p:cNvPr id="5" name="Billede 4"/>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33332323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32656"/>
            <a:ext cx="7886700" cy="448051"/>
          </a:xfrm>
        </p:spPr>
        <p:txBody>
          <a:bodyPr>
            <a:normAutofit fontScale="90000"/>
          </a:bodyPr>
          <a:lstStyle/>
          <a:p>
            <a:r>
              <a:rPr lang="da-DK" dirty="0" smtClean="0"/>
              <a:t>Arbejdsretten</a:t>
            </a:r>
            <a:endParaRPr lang="da-DK" dirty="0"/>
          </a:p>
        </p:txBody>
      </p:sp>
      <p:sp>
        <p:nvSpPr>
          <p:cNvPr id="3" name="Pladsholder til indhold 2"/>
          <p:cNvSpPr>
            <a:spLocks noGrp="1"/>
          </p:cNvSpPr>
          <p:nvPr>
            <p:ph idx="1"/>
          </p:nvPr>
        </p:nvSpPr>
        <p:spPr>
          <a:xfrm>
            <a:off x="628650" y="1412776"/>
            <a:ext cx="7886700" cy="3868717"/>
          </a:xfrm>
        </p:spPr>
        <p:txBody>
          <a:bodyPr>
            <a:normAutofit fontScale="85000" lnSpcReduction="20000"/>
          </a:bodyPr>
          <a:lstStyle/>
          <a:p>
            <a:r>
              <a:rPr lang="da-DK" dirty="0" smtClean="0"/>
              <a:t>Påstand om bod – som fastsættes ud fra difference princippet – indklagedes besparelse med tillæg af et </a:t>
            </a:r>
            <a:r>
              <a:rPr lang="da-DK" dirty="0" err="1" smtClean="0"/>
              <a:t>pønalt</a:t>
            </a:r>
            <a:r>
              <a:rPr lang="da-DK" dirty="0" smtClean="0"/>
              <a:t> element. </a:t>
            </a:r>
          </a:p>
          <a:p>
            <a:r>
              <a:rPr lang="da-DK" dirty="0" smtClean="0"/>
              <a:t>Bod for ikke-medlemmer fast praksis.</a:t>
            </a:r>
          </a:p>
          <a:p>
            <a:pPr lvl="0"/>
            <a:r>
              <a:rPr lang="da-DK" dirty="0">
                <a:solidFill>
                  <a:prstClr val="black"/>
                </a:solidFill>
              </a:rPr>
              <a:t>”Besparelsen” – opgjort efter principperne i den faglige voldgift med gennemsnitsberegninger.</a:t>
            </a:r>
          </a:p>
          <a:p>
            <a:pPr lvl="0"/>
            <a:r>
              <a:rPr lang="da-DK" dirty="0">
                <a:solidFill>
                  <a:prstClr val="black"/>
                </a:solidFill>
              </a:rPr>
              <a:t>Opfordrede </a:t>
            </a:r>
            <a:r>
              <a:rPr lang="da-DK" dirty="0" err="1">
                <a:solidFill>
                  <a:prstClr val="black"/>
                </a:solidFill>
              </a:rPr>
              <a:t>Solesi</a:t>
            </a:r>
            <a:r>
              <a:rPr lang="da-DK" dirty="0">
                <a:solidFill>
                  <a:prstClr val="black"/>
                </a:solidFill>
              </a:rPr>
              <a:t> til at fremlægge dokumentation, såfremt </a:t>
            </a:r>
            <a:r>
              <a:rPr lang="da-DK" dirty="0" err="1">
                <a:solidFill>
                  <a:prstClr val="black"/>
                </a:solidFill>
              </a:rPr>
              <a:t>Solesi</a:t>
            </a:r>
            <a:r>
              <a:rPr lang="da-DK" dirty="0">
                <a:solidFill>
                  <a:prstClr val="black"/>
                </a:solidFill>
              </a:rPr>
              <a:t> bestred opgørelsen af ”besparelsen”. </a:t>
            </a:r>
            <a:endParaRPr lang="da-DK" dirty="0" smtClean="0">
              <a:solidFill>
                <a:prstClr val="black"/>
              </a:solidFill>
            </a:endParaRPr>
          </a:p>
          <a:p>
            <a:pPr lvl="0"/>
            <a:r>
              <a:rPr lang="da-DK" dirty="0" smtClean="0">
                <a:solidFill>
                  <a:prstClr val="black"/>
                </a:solidFill>
              </a:rPr>
              <a:t>Påstand om, at indberette for de indbetalte 1,4 mio</a:t>
            </a:r>
            <a:r>
              <a:rPr lang="da-DK" dirty="0">
                <a:solidFill>
                  <a:prstClr val="black"/>
                </a:solidFill>
              </a:rPr>
              <a:t>. kr</a:t>
            </a:r>
            <a:r>
              <a:rPr lang="da-DK" dirty="0" smtClean="0">
                <a:solidFill>
                  <a:prstClr val="black"/>
                </a:solidFill>
              </a:rPr>
              <a:t>., subsidiært at beløbet fordeles forholdsmæssigt på medarbejdere, der var indberettet om, dog uden opgørelse af beløb. </a:t>
            </a:r>
            <a:endParaRPr lang="da-DK" dirty="0" smtClean="0"/>
          </a:p>
          <a:p>
            <a:r>
              <a:rPr lang="da-DK" dirty="0" smtClean="0"/>
              <a:t>3F’s Laval-overenskomsten ugyldig?</a:t>
            </a:r>
          </a:p>
          <a:p>
            <a:r>
              <a:rPr lang="da-DK" dirty="0" smtClean="0"/>
              <a:t>Underbetaling?</a:t>
            </a:r>
          </a:p>
          <a:p>
            <a:pPr marL="0" indent="0">
              <a:buNone/>
            </a:pPr>
            <a:endParaRPr lang="da-DK" dirty="0"/>
          </a:p>
        </p:txBody>
      </p:sp>
      <p:pic>
        <p:nvPicPr>
          <p:cNvPr id="6" name="Billede 5"/>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2153959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32656"/>
            <a:ext cx="7886700" cy="454067"/>
          </a:xfrm>
        </p:spPr>
        <p:txBody>
          <a:bodyPr>
            <a:normAutofit fontScale="90000"/>
          </a:bodyPr>
          <a:lstStyle/>
          <a:p>
            <a:r>
              <a:rPr lang="da-DK" dirty="0" smtClean="0">
                <a:solidFill>
                  <a:schemeClr val="bg1">
                    <a:lumMod val="50000"/>
                  </a:schemeClr>
                </a:solidFill>
              </a:rPr>
              <a:t>Arbejdsretten – klagers argumenter</a:t>
            </a:r>
            <a:endParaRPr lang="da-DK" dirty="0">
              <a:solidFill>
                <a:schemeClr val="bg1">
                  <a:lumMod val="50000"/>
                </a:schemeClr>
              </a:solidFill>
            </a:endParaRPr>
          </a:p>
        </p:txBody>
      </p:sp>
      <p:sp>
        <p:nvSpPr>
          <p:cNvPr id="3" name="Pladsholder til indhold 2"/>
          <p:cNvSpPr>
            <a:spLocks noGrp="1"/>
          </p:cNvSpPr>
          <p:nvPr>
            <p:ph idx="1"/>
          </p:nvPr>
        </p:nvSpPr>
        <p:spPr>
          <a:xfrm>
            <a:off x="628650" y="1585162"/>
            <a:ext cx="7886700" cy="3904811"/>
          </a:xfrm>
        </p:spPr>
        <p:txBody>
          <a:bodyPr>
            <a:normAutofit fontScale="85000" lnSpcReduction="20000"/>
          </a:bodyPr>
          <a:lstStyle/>
          <a:p>
            <a:r>
              <a:rPr lang="da-DK" sz="2400" b="1" dirty="0" smtClean="0"/>
              <a:t>18. december 2007 </a:t>
            </a:r>
            <a:r>
              <a:rPr lang="da-DK" sz="2400" dirty="0" smtClean="0"/>
              <a:t>– Laval-afgørelsen (C-341/05). Lettiske selskab, som med kollektive kampskridt blev mødt med krav om overenskomst, men hvor lønnen skulle forhandles efterfølgende. </a:t>
            </a:r>
          </a:p>
          <a:p>
            <a:r>
              <a:rPr lang="da-DK" sz="2400" dirty="0" smtClean="0"/>
              <a:t>Præmis 110/111 – krav at en udenlandsk tjenesteyder skal kunne få klarhed over, hvilke betingelser den skal overholde med hensyn til mindstelønnen.   </a:t>
            </a:r>
          </a:p>
          <a:p>
            <a:pPr lvl="0"/>
            <a:r>
              <a:rPr lang="da-DK" sz="2400" b="1" dirty="0">
                <a:solidFill>
                  <a:prstClr val="black"/>
                </a:solidFill>
              </a:rPr>
              <a:t>3. december 2008 </a:t>
            </a:r>
            <a:r>
              <a:rPr lang="da-DK" sz="2400" dirty="0">
                <a:solidFill>
                  <a:prstClr val="black"/>
                </a:solidFill>
              </a:rPr>
              <a:t>– </a:t>
            </a:r>
            <a:r>
              <a:rPr lang="da-DK" sz="2400" dirty="0" smtClean="0">
                <a:solidFill>
                  <a:prstClr val="black"/>
                </a:solidFill>
              </a:rPr>
              <a:t>betænkning </a:t>
            </a:r>
            <a:r>
              <a:rPr lang="da-DK" sz="2400" dirty="0">
                <a:solidFill>
                  <a:prstClr val="black"/>
                </a:solidFill>
              </a:rPr>
              <a:t>over </a:t>
            </a:r>
            <a:r>
              <a:rPr lang="da-DK" sz="2400" dirty="0" smtClean="0">
                <a:solidFill>
                  <a:prstClr val="black"/>
                </a:solidFill>
              </a:rPr>
              <a:t>forslag </a:t>
            </a:r>
            <a:r>
              <a:rPr lang="da-DK" sz="2400" dirty="0">
                <a:solidFill>
                  <a:prstClr val="black"/>
                </a:solidFill>
              </a:rPr>
              <a:t>til lov om udstationering af lønmodtagere.</a:t>
            </a:r>
          </a:p>
          <a:p>
            <a:pPr lvl="0"/>
            <a:r>
              <a:rPr lang="da-DK" sz="2400" dirty="0">
                <a:solidFill>
                  <a:prstClr val="black"/>
                </a:solidFill>
              </a:rPr>
              <a:t>Betænkningen – </a:t>
            </a:r>
            <a:r>
              <a:rPr lang="da-DK" sz="2400" dirty="0" smtClean="0">
                <a:solidFill>
                  <a:prstClr val="black"/>
                </a:solidFill>
              </a:rPr>
              <a:t>udarbejdes </a:t>
            </a:r>
            <a:r>
              <a:rPr lang="da-DK" sz="2400" dirty="0">
                <a:solidFill>
                  <a:prstClr val="black"/>
                </a:solidFill>
              </a:rPr>
              <a:t>på baggrund af </a:t>
            </a:r>
            <a:r>
              <a:rPr lang="da-DK" sz="2400" dirty="0" smtClean="0">
                <a:solidFill>
                  <a:prstClr val="black"/>
                </a:solidFill>
              </a:rPr>
              <a:t>Laval-afgørelsen</a:t>
            </a:r>
            <a:r>
              <a:rPr lang="da-DK" sz="2400" dirty="0">
                <a:solidFill>
                  <a:prstClr val="black"/>
                </a:solidFill>
              </a:rPr>
              <a:t>. </a:t>
            </a:r>
            <a:endParaRPr lang="da-DK" sz="2400" dirty="0" smtClean="0">
              <a:solidFill>
                <a:prstClr val="black"/>
              </a:solidFill>
            </a:endParaRPr>
          </a:p>
          <a:p>
            <a:pPr lvl="0"/>
            <a:r>
              <a:rPr lang="da-DK" sz="2400" dirty="0">
                <a:solidFill>
                  <a:prstClr val="black"/>
                </a:solidFill>
              </a:rPr>
              <a:t>Formål at hindre social dumping samtidig </a:t>
            </a:r>
            <a:r>
              <a:rPr lang="da-DK" sz="2400" dirty="0" smtClean="0">
                <a:solidFill>
                  <a:prstClr val="black"/>
                </a:solidFill>
              </a:rPr>
              <a:t>med, </a:t>
            </a:r>
            <a:r>
              <a:rPr lang="da-DK" sz="2400" dirty="0">
                <a:solidFill>
                  <a:prstClr val="black"/>
                </a:solidFill>
              </a:rPr>
              <a:t>at der sker en ligestilling af indenlandske og udenlandske arbejdsgivere. </a:t>
            </a:r>
          </a:p>
          <a:p>
            <a:endParaRPr lang="da-DK" dirty="0" smtClean="0"/>
          </a:p>
          <a:p>
            <a:endParaRPr lang="da-DK" dirty="0" smtClean="0"/>
          </a:p>
          <a:p>
            <a:endParaRPr lang="da-DK" dirty="0" smtClean="0"/>
          </a:p>
        </p:txBody>
      </p:sp>
      <p:pic>
        <p:nvPicPr>
          <p:cNvPr id="6" name="Billede 5"/>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509255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32656"/>
            <a:ext cx="7886700" cy="482901"/>
          </a:xfrm>
        </p:spPr>
        <p:txBody>
          <a:bodyPr>
            <a:normAutofit fontScale="90000"/>
          </a:bodyPr>
          <a:lstStyle/>
          <a:p>
            <a:r>
              <a:rPr lang="da-DK" dirty="0" smtClean="0">
                <a:solidFill>
                  <a:schemeClr val="bg1">
                    <a:lumMod val="50000"/>
                  </a:schemeClr>
                </a:solidFill>
              </a:rPr>
              <a:t>Arbejdsretten – klagers argumenter</a:t>
            </a:r>
            <a:endParaRPr lang="da-DK" dirty="0">
              <a:solidFill>
                <a:schemeClr val="bg1">
                  <a:lumMod val="50000"/>
                </a:schemeClr>
              </a:solidFill>
            </a:endParaRPr>
          </a:p>
        </p:txBody>
      </p:sp>
      <p:sp>
        <p:nvSpPr>
          <p:cNvPr id="3" name="Pladsholder til indhold 2"/>
          <p:cNvSpPr>
            <a:spLocks noGrp="1"/>
          </p:cNvSpPr>
          <p:nvPr>
            <p:ph idx="1"/>
          </p:nvPr>
        </p:nvSpPr>
        <p:spPr>
          <a:xfrm>
            <a:off x="628650" y="1484784"/>
            <a:ext cx="7886700" cy="3875977"/>
          </a:xfrm>
        </p:spPr>
        <p:txBody>
          <a:bodyPr>
            <a:normAutofit/>
          </a:bodyPr>
          <a:lstStyle/>
          <a:p>
            <a:r>
              <a:rPr lang="da-DK" dirty="0" smtClean="0"/>
              <a:t>Der skal være klarhed over, hvilke minimumsbetingelser den udenlandske tjenesteyder skal overholde.    </a:t>
            </a:r>
          </a:p>
          <a:p>
            <a:r>
              <a:rPr lang="da-DK" smtClean="0"/>
              <a:t>Med </a:t>
            </a:r>
            <a:r>
              <a:rPr lang="da-DK" dirty="0" smtClean="0"/>
              <a:t>3F’s Laval-overenskomst  og opsat løn var samtlige hensyn iagttaget – ikke mindst med hjemlen for at refundere virksomheden eventuelle dobbeltbetalinger.  </a:t>
            </a:r>
          </a:p>
          <a:p>
            <a:r>
              <a:rPr lang="da-DK" dirty="0" smtClean="0"/>
              <a:t>AR2013.0828 – accepteret Laval-overenskomst.  </a:t>
            </a:r>
          </a:p>
        </p:txBody>
      </p:sp>
      <p:pic>
        <p:nvPicPr>
          <p:cNvPr id="6" name="Billede 5"/>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1776823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pPr lvl="1"/>
            <a:endParaRPr lang="da-DK" dirty="0"/>
          </a:p>
          <a:p>
            <a:pPr marL="0" indent="0" algn="ctr">
              <a:buNone/>
            </a:pPr>
            <a:r>
              <a:rPr lang="da-DK" dirty="0" smtClean="0"/>
              <a:t>LO for Fagligt Fælles Forbund</a:t>
            </a:r>
          </a:p>
          <a:p>
            <a:pPr marL="0" indent="0" algn="ctr">
              <a:buNone/>
            </a:pPr>
            <a:r>
              <a:rPr lang="da-DK" dirty="0" smtClean="0"/>
              <a:t>mod</a:t>
            </a:r>
          </a:p>
          <a:p>
            <a:pPr marL="0" indent="0" algn="ctr">
              <a:buNone/>
            </a:pPr>
            <a:r>
              <a:rPr lang="da-DK" dirty="0" err="1" smtClean="0"/>
              <a:t>Solesi</a:t>
            </a:r>
            <a:r>
              <a:rPr lang="da-DK" dirty="0" smtClean="0"/>
              <a:t> </a:t>
            </a:r>
            <a:r>
              <a:rPr lang="da-DK" dirty="0" err="1" smtClean="0"/>
              <a:t>S.p.A</a:t>
            </a:r>
            <a:r>
              <a:rPr lang="da-DK" dirty="0" smtClean="0"/>
              <a:t>. (uorganiseret)</a:t>
            </a:r>
          </a:p>
          <a:p>
            <a:pPr algn="ctr"/>
            <a:endParaRPr lang="da-DK" dirty="0"/>
          </a:p>
        </p:txBody>
      </p:sp>
      <p:sp>
        <p:nvSpPr>
          <p:cNvPr id="3" name="Titel 2"/>
          <p:cNvSpPr>
            <a:spLocks noGrp="1"/>
          </p:cNvSpPr>
          <p:nvPr>
            <p:ph type="title"/>
          </p:nvPr>
        </p:nvSpPr>
        <p:spPr>
          <a:xfrm>
            <a:off x="0" y="188640"/>
            <a:ext cx="9144000" cy="630237"/>
          </a:xfrm>
        </p:spPr>
        <p:txBody>
          <a:bodyPr>
            <a:normAutofit fontScale="90000"/>
          </a:bodyPr>
          <a:lstStyle/>
          <a:p>
            <a:r>
              <a:rPr lang="da-DK" dirty="0" smtClean="0"/>
              <a:t/>
            </a:r>
            <a:br>
              <a:rPr lang="da-DK" dirty="0" smtClean="0"/>
            </a:br>
            <a:r>
              <a:rPr lang="da-DK" dirty="0" smtClean="0"/>
              <a:t>Arbejdsrettens </a:t>
            </a:r>
            <a:r>
              <a:rPr lang="da-DK" dirty="0"/>
              <a:t>dom af 8. december </a:t>
            </a:r>
            <a:r>
              <a:rPr lang="da-DK" dirty="0" smtClean="0"/>
              <a:t>2017</a:t>
            </a:r>
            <a:br>
              <a:rPr lang="da-DK" dirty="0" smtClean="0"/>
            </a:br>
            <a:r>
              <a:rPr lang="da-DK" dirty="0" smtClean="0"/>
              <a:t>AR 2015.0254</a:t>
            </a:r>
            <a:r>
              <a:rPr lang="da-DK" dirty="0"/>
              <a:t/>
            </a:r>
            <a:br>
              <a:rPr lang="da-DK" dirty="0"/>
            </a:b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12263290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10613"/>
            <a:ext cx="7886700" cy="498667"/>
          </a:xfrm>
        </p:spPr>
        <p:txBody>
          <a:bodyPr>
            <a:normAutofit/>
          </a:bodyPr>
          <a:lstStyle/>
          <a:p>
            <a:r>
              <a:rPr lang="da-DK" dirty="0" smtClean="0">
                <a:solidFill>
                  <a:schemeClr val="bg1">
                    <a:lumMod val="50000"/>
                  </a:schemeClr>
                </a:solidFill>
              </a:rPr>
              <a:t>Arbejdsretten – klagers argumenter</a:t>
            </a:r>
            <a:endParaRPr lang="da-DK" dirty="0">
              <a:solidFill>
                <a:schemeClr val="bg1">
                  <a:lumMod val="50000"/>
                </a:schemeClr>
              </a:solidFill>
            </a:endParaRPr>
          </a:p>
        </p:txBody>
      </p:sp>
      <p:sp>
        <p:nvSpPr>
          <p:cNvPr id="3" name="Pladsholder til indhold 2"/>
          <p:cNvSpPr>
            <a:spLocks noGrp="1"/>
          </p:cNvSpPr>
          <p:nvPr>
            <p:ph idx="1"/>
          </p:nvPr>
        </p:nvSpPr>
        <p:spPr>
          <a:xfrm>
            <a:off x="628650" y="1629761"/>
            <a:ext cx="7886700" cy="3860212"/>
          </a:xfrm>
        </p:spPr>
        <p:txBody>
          <a:bodyPr>
            <a:normAutofit/>
          </a:bodyPr>
          <a:lstStyle/>
          <a:p>
            <a:pPr lvl="0"/>
            <a:r>
              <a:rPr lang="da-DK" dirty="0" smtClean="0">
                <a:solidFill>
                  <a:prstClr val="black"/>
                </a:solidFill>
              </a:rPr>
              <a:t>3F’s Laval-overenskomst for så vidt angår feriepenge i strid med EU-retten? </a:t>
            </a:r>
          </a:p>
          <a:p>
            <a:pPr lvl="0"/>
            <a:r>
              <a:rPr lang="da-DK" b="1" dirty="0" smtClean="0">
                <a:solidFill>
                  <a:prstClr val="black"/>
                </a:solidFill>
              </a:rPr>
              <a:t>Finalarte-afgørelserne</a:t>
            </a:r>
            <a:r>
              <a:rPr lang="da-DK" dirty="0" smtClean="0">
                <a:solidFill>
                  <a:prstClr val="black"/>
                </a:solidFill>
              </a:rPr>
              <a:t> </a:t>
            </a:r>
            <a:r>
              <a:rPr lang="da-DK" dirty="0">
                <a:solidFill>
                  <a:prstClr val="black"/>
                </a:solidFill>
              </a:rPr>
              <a:t>(C-49/98 m.fl</a:t>
            </a:r>
            <a:r>
              <a:rPr lang="da-DK" dirty="0" smtClean="0">
                <a:solidFill>
                  <a:prstClr val="black"/>
                </a:solidFill>
              </a:rPr>
              <a:t>.) </a:t>
            </a:r>
            <a:br>
              <a:rPr lang="da-DK" dirty="0" smtClean="0">
                <a:solidFill>
                  <a:prstClr val="black"/>
                </a:solidFill>
              </a:rPr>
            </a:br>
            <a:r>
              <a:rPr lang="da-DK" dirty="0" smtClean="0">
                <a:solidFill>
                  <a:prstClr val="black"/>
                </a:solidFill>
              </a:rPr>
              <a:t>Ni </a:t>
            </a:r>
            <a:r>
              <a:rPr lang="da-DK" dirty="0">
                <a:solidFill>
                  <a:prstClr val="black"/>
                </a:solidFill>
              </a:rPr>
              <a:t>sager </a:t>
            </a:r>
            <a:r>
              <a:rPr lang="da-DK" dirty="0" smtClean="0">
                <a:solidFill>
                  <a:prstClr val="black"/>
                </a:solidFill>
              </a:rPr>
              <a:t>vedrørende lovligheden af lovkrav om betaling til en tysk feriekasse.    </a:t>
            </a:r>
            <a:endParaRPr lang="da-DK" dirty="0">
              <a:solidFill>
                <a:prstClr val="black"/>
              </a:solidFill>
            </a:endParaRPr>
          </a:p>
          <a:p>
            <a:r>
              <a:rPr lang="da-DK" dirty="0" smtClean="0"/>
              <a:t>Fri udveksling af tjenesteydelser et grundlæggende princip kun begrænses ved regler, der er begrundet i </a:t>
            </a:r>
            <a:r>
              <a:rPr lang="da-DK" b="1" dirty="0" smtClean="0"/>
              <a:t>tvingende almene hensyn</a:t>
            </a:r>
            <a:r>
              <a:rPr lang="da-DK" dirty="0" smtClean="0"/>
              <a:t> (præmis 31).</a:t>
            </a:r>
          </a:p>
          <a:p>
            <a:r>
              <a:rPr lang="da-DK" dirty="0" smtClean="0"/>
              <a:t>Blandt de </a:t>
            </a:r>
            <a:r>
              <a:rPr lang="da-DK" dirty="0"/>
              <a:t>tvingende </a:t>
            </a:r>
            <a:r>
              <a:rPr lang="da-DK" dirty="0" smtClean="0"/>
              <a:t>almene hensyn er </a:t>
            </a:r>
            <a:r>
              <a:rPr lang="da-DK" b="1" dirty="0" smtClean="0"/>
              <a:t>beskyttelsen af arbejdstagere</a:t>
            </a:r>
            <a:r>
              <a:rPr lang="da-DK" dirty="0" smtClean="0"/>
              <a:t> (præmis 33).</a:t>
            </a:r>
          </a:p>
        </p:txBody>
      </p:sp>
      <p:pic>
        <p:nvPicPr>
          <p:cNvPr id="5" name="Billede 4"/>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32303278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41800"/>
            <a:ext cx="7886700" cy="404074"/>
          </a:xfrm>
        </p:spPr>
        <p:txBody>
          <a:bodyPr>
            <a:normAutofit fontScale="90000"/>
          </a:bodyPr>
          <a:lstStyle/>
          <a:p>
            <a:r>
              <a:rPr lang="da-DK" dirty="0" smtClean="0">
                <a:solidFill>
                  <a:schemeClr val="bg1">
                    <a:lumMod val="50000"/>
                  </a:schemeClr>
                </a:solidFill>
              </a:rPr>
              <a:t>Arbejdsretten – klagers argumenter</a:t>
            </a:r>
            <a:endParaRPr lang="da-DK" dirty="0">
              <a:solidFill>
                <a:schemeClr val="bg1">
                  <a:lumMod val="50000"/>
                </a:schemeClr>
              </a:solidFill>
            </a:endParaRPr>
          </a:p>
        </p:txBody>
      </p:sp>
      <p:sp>
        <p:nvSpPr>
          <p:cNvPr id="3" name="Pladsholder til indhold 2"/>
          <p:cNvSpPr>
            <a:spLocks noGrp="1"/>
          </p:cNvSpPr>
          <p:nvPr>
            <p:ph idx="1"/>
          </p:nvPr>
        </p:nvSpPr>
        <p:spPr>
          <a:xfrm>
            <a:off x="628650" y="1535168"/>
            <a:ext cx="7886700" cy="3954805"/>
          </a:xfrm>
        </p:spPr>
        <p:txBody>
          <a:bodyPr>
            <a:normAutofit fontScale="92500" lnSpcReduction="20000"/>
          </a:bodyPr>
          <a:lstStyle/>
          <a:p>
            <a:pPr lvl="0"/>
            <a:r>
              <a:rPr lang="da-DK" dirty="0">
                <a:solidFill>
                  <a:prstClr val="black"/>
                </a:solidFill>
              </a:rPr>
              <a:t>Den forelæggende ret skal tage stilling til, om den i hovedsagerne omhandlede </a:t>
            </a:r>
            <a:r>
              <a:rPr lang="da-DK" b="1" dirty="0">
                <a:solidFill>
                  <a:prstClr val="black"/>
                </a:solidFill>
              </a:rPr>
              <a:t>lovgivning objektivt set </a:t>
            </a:r>
            <a:r>
              <a:rPr lang="da-DK" dirty="0">
                <a:solidFill>
                  <a:prstClr val="black"/>
                </a:solidFill>
              </a:rPr>
              <a:t>fremmer beskyttelsen af de udstationerede </a:t>
            </a:r>
            <a:r>
              <a:rPr lang="da-DK" dirty="0" smtClean="0">
                <a:solidFill>
                  <a:prstClr val="black"/>
                </a:solidFill>
              </a:rPr>
              <a:t>arbejdstagere (præmis </a:t>
            </a:r>
            <a:r>
              <a:rPr lang="da-DK" dirty="0">
                <a:solidFill>
                  <a:prstClr val="black"/>
                </a:solidFill>
              </a:rPr>
              <a:t>42</a:t>
            </a:r>
            <a:r>
              <a:rPr lang="da-DK" dirty="0" smtClean="0">
                <a:solidFill>
                  <a:prstClr val="black"/>
                </a:solidFill>
              </a:rPr>
              <a:t>).</a:t>
            </a:r>
            <a:endParaRPr lang="da-DK" dirty="0">
              <a:solidFill>
                <a:prstClr val="black"/>
              </a:solidFill>
            </a:endParaRPr>
          </a:p>
          <a:p>
            <a:pPr lvl="0"/>
            <a:r>
              <a:rPr lang="da-DK" dirty="0" smtClean="0">
                <a:solidFill>
                  <a:prstClr val="black"/>
                </a:solidFill>
              </a:rPr>
              <a:t>Den </a:t>
            </a:r>
            <a:r>
              <a:rPr lang="da-DK" dirty="0">
                <a:solidFill>
                  <a:prstClr val="black"/>
                </a:solidFill>
              </a:rPr>
              <a:t>forelæggende ret skal undersøge, om de berørte </a:t>
            </a:r>
            <a:r>
              <a:rPr lang="da-DK" dirty="0" smtClean="0">
                <a:solidFill>
                  <a:prstClr val="black"/>
                </a:solidFill>
              </a:rPr>
              <a:t>arbejdstagere, </a:t>
            </a:r>
            <a:r>
              <a:rPr lang="da-DK" dirty="0">
                <a:solidFill>
                  <a:prstClr val="black"/>
                </a:solidFill>
              </a:rPr>
              <a:t>når de kommer </a:t>
            </a:r>
            <a:r>
              <a:rPr lang="da-DK" dirty="0" smtClean="0">
                <a:solidFill>
                  <a:prstClr val="black"/>
                </a:solidFill>
              </a:rPr>
              <a:t>hjem, </a:t>
            </a:r>
            <a:r>
              <a:rPr lang="da-DK" b="1" dirty="0">
                <a:solidFill>
                  <a:prstClr val="black"/>
                </a:solidFill>
              </a:rPr>
              <a:t>reelt kan gøre deres ret </a:t>
            </a:r>
            <a:r>
              <a:rPr lang="da-DK" b="1" dirty="0" smtClean="0">
                <a:solidFill>
                  <a:prstClr val="black"/>
                </a:solidFill>
              </a:rPr>
              <a:t>gældende </a:t>
            </a:r>
            <a:r>
              <a:rPr lang="da-DK" dirty="0" smtClean="0">
                <a:solidFill>
                  <a:prstClr val="black"/>
                </a:solidFill>
              </a:rPr>
              <a:t>(præmis </a:t>
            </a:r>
            <a:r>
              <a:rPr lang="da-DK" dirty="0">
                <a:solidFill>
                  <a:prstClr val="black"/>
                </a:solidFill>
              </a:rPr>
              <a:t>48</a:t>
            </a:r>
            <a:r>
              <a:rPr lang="da-DK" dirty="0" smtClean="0">
                <a:solidFill>
                  <a:prstClr val="black"/>
                </a:solidFill>
              </a:rPr>
              <a:t>).</a:t>
            </a:r>
            <a:endParaRPr lang="da-DK" dirty="0">
              <a:solidFill>
                <a:prstClr val="black"/>
              </a:solidFill>
            </a:endParaRPr>
          </a:p>
          <a:p>
            <a:pPr lvl="0"/>
            <a:r>
              <a:rPr lang="da-DK" dirty="0">
                <a:solidFill>
                  <a:prstClr val="black"/>
                </a:solidFill>
              </a:rPr>
              <a:t>Endelig skal lovgivningen være </a:t>
            </a:r>
            <a:r>
              <a:rPr lang="da-DK" b="1" dirty="0" smtClean="0">
                <a:solidFill>
                  <a:prstClr val="black"/>
                </a:solidFill>
              </a:rPr>
              <a:t>proportional</a:t>
            </a:r>
            <a:r>
              <a:rPr lang="da-DK" dirty="0" smtClean="0">
                <a:solidFill>
                  <a:prstClr val="black"/>
                </a:solidFill>
              </a:rPr>
              <a:t> </a:t>
            </a:r>
            <a:r>
              <a:rPr lang="da-DK" dirty="0">
                <a:solidFill>
                  <a:prstClr val="black"/>
                </a:solidFill>
              </a:rPr>
              <a:t>(præmis 49</a:t>
            </a:r>
            <a:r>
              <a:rPr lang="da-DK" dirty="0" smtClean="0">
                <a:solidFill>
                  <a:prstClr val="black"/>
                </a:solidFill>
              </a:rPr>
              <a:t>).</a:t>
            </a:r>
            <a:endParaRPr lang="da-DK" dirty="0">
              <a:solidFill>
                <a:prstClr val="black"/>
              </a:solidFill>
            </a:endParaRPr>
          </a:p>
          <a:p>
            <a:pPr lvl="1"/>
            <a:r>
              <a:rPr lang="da-DK" dirty="0" smtClean="0"/>
              <a:t>Arbejdsretssagen AR 2013.0246 – (også en italiensk entreprenør) indbetaltes opsat løn til feriekassen for ca. 8.5 mio. </a:t>
            </a:r>
            <a:r>
              <a:rPr lang="da-DK" dirty="0"/>
              <a:t>kr</a:t>
            </a:r>
            <a:r>
              <a:rPr lang="da-DK" dirty="0" smtClean="0"/>
              <a:t>. Heraf blev 2,1 mio</a:t>
            </a:r>
            <a:r>
              <a:rPr lang="da-DK" dirty="0"/>
              <a:t>. kr</a:t>
            </a:r>
            <a:r>
              <a:rPr lang="da-DK" dirty="0" smtClean="0"/>
              <a:t>. udbetalt til medarbejderne – de resterende blev returneret til virksomheden. </a:t>
            </a:r>
          </a:p>
          <a:p>
            <a:pPr marL="0" indent="0">
              <a:buNone/>
            </a:pPr>
            <a:endParaRPr lang="da-DK" dirty="0" smtClean="0"/>
          </a:p>
        </p:txBody>
      </p:sp>
      <p:pic>
        <p:nvPicPr>
          <p:cNvPr id="6" name="Billede 5"/>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32056455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269792"/>
            <a:ext cx="7886700" cy="530198"/>
          </a:xfrm>
        </p:spPr>
        <p:txBody>
          <a:bodyPr>
            <a:normAutofit/>
          </a:bodyPr>
          <a:lstStyle/>
          <a:p>
            <a:r>
              <a:rPr lang="da-DK" dirty="0" smtClean="0"/>
              <a:t>Arbejdsretten – klagers argumenter</a:t>
            </a:r>
            <a:endParaRPr lang="da-DK" dirty="0"/>
          </a:p>
        </p:txBody>
      </p:sp>
      <p:sp>
        <p:nvSpPr>
          <p:cNvPr id="3" name="Pladsholder til indhold 2"/>
          <p:cNvSpPr>
            <a:spLocks noGrp="1"/>
          </p:cNvSpPr>
          <p:nvPr>
            <p:ph idx="1"/>
          </p:nvPr>
        </p:nvSpPr>
        <p:spPr>
          <a:xfrm>
            <a:off x="628650" y="1556792"/>
            <a:ext cx="7886700" cy="3710440"/>
          </a:xfrm>
        </p:spPr>
        <p:txBody>
          <a:bodyPr>
            <a:normAutofit fontScale="85000" lnSpcReduction="20000"/>
          </a:bodyPr>
          <a:lstStyle/>
          <a:p>
            <a:r>
              <a:rPr lang="da-DK" sz="2400" dirty="0" smtClean="0"/>
              <a:t>Underbetaling</a:t>
            </a:r>
          </a:p>
          <a:p>
            <a:r>
              <a:rPr lang="da-DK" sz="2400" b="1" dirty="0" smtClean="0"/>
              <a:t>Feriepenge</a:t>
            </a:r>
            <a:r>
              <a:rPr lang="da-DK" sz="2400" dirty="0" smtClean="0"/>
              <a:t> – uenighed om ”besparelsen” – størrelsen af feriepenge/søgnehelligdage, der var betalt i Italien. </a:t>
            </a:r>
          </a:p>
          <a:p>
            <a:r>
              <a:rPr lang="da-DK" sz="2400" dirty="0" err="1" smtClean="0"/>
              <a:t>Solesi</a:t>
            </a:r>
            <a:r>
              <a:rPr lang="da-DK" sz="2400" dirty="0" smtClean="0"/>
              <a:t> oplyste med henvisning til en italiensk overenskomst, at der blev betalt feriepenge (18,5 pct.) til den italienske Feriekasse – </a:t>
            </a:r>
            <a:r>
              <a:rPr lang="da-DK" sz="2400" dirty="0" err="1" smtClean="0"/>
              <a:t>Cassa</a:t>
            </a:r>
            <a:r>
              <a:rPr lang="da-DK" sz="2400" dirty="0" smtClean="0"/>
              <a:t> </a:t>
            </a:r>
            <a:r>
              <a:rPr lang="da-DK" sz="2400" dirty="0" err="1" smtClean="0"/>
              <a:t>Edile</a:t>
            </a:r>
            <a:r>
              <a:rPr lang="da-DK" sz="2400" dirty="0" smtClean="0"/>
              <a:t>.  </a:t>
            </a:r>
          </a:p>
          <a:p>
            <a:r>
              <a:rPr lang="da-DK" sz="2400" dirty="0">
                <a:solidFill>
                  <a:prstClr val="black"/>
                </a:solidFill>
              </a:rPr>
              <a:t>Dansk feriegodtgørelse 12,5 </a:t>
            </a:r>
            <a:r>
              <a:rPr lang="da-DK" sz="2400" dirty="0" smtClean="0">
                <a:solidFill>
                  <a:prstClr val="black"/>
                </a:solidFill>
              </a:rPr>
              <a:t>pct. </a:t>
            </a:r>
            <a:r>
              <a:rPr lang="da-DK" sz="2400" dirty="0">
                <a:solidFill>
                  <a:prstClr val="black"/>
                </a:solidFill>
              </a:rPr>
              <a:t>af lønnen, overarbejde </a:t>
            </a:r>
            <a:r>
              <a:rPr lang="da-DK" sz="2400" dirty="0" smtClean="0">
                <a:solidFill>
                  <a:prstClr val="black"/>
                </a:solidFill>
              </a:rPr>
              <a:t>m.v</a:t>
            </a:r>
            <a:r>
              <a:rPr lang="da-DK" sz="2400" dirty="0">
                <a:solidFill>
                  <a:prstClr val="black"/>
                </a:solidFill>
              </a:rPr>
              <a:t>. </a:t>
            </a:r>
            <a:br>
              <a:rPr lang="da-DK" sz="2400" dirty="0">
                <a:solidFill>
                  <a:prstClr val="black"/>
                </a:solidFill>
              </a:rPr>
            </a:br>
            <a:r>
              <a:rPr lang="da-DK" sz="2400" b="1" dirty="0" smtClean="0">
                <a:solidFill>
                  <a:prstClr val="black"/>
                </a:solidFill>
              </a:rPr>
              <a:t>Tillæg</a:t>
            </a:r>
            <a:r>
              <a:rPr lang="da-DK" sz="2400" dirty="0" smtClean="0">
                <a:solidFill>
                  <a:prstClr val="black"/>
                </a:solidFill>
              </a:rPr>
              <a:t> </a:t>
            </a:r>
            <a:r>
              <a:rPr lang="da-DK" sz="2400" dirty="0">
                <a:solidFill>
                  <a:prstClr val="black"/>
                </a:solidFill>
              </a:rPr>
              <a:t>til lønnen. </a:t>
            </a:r>
          </a:p>
          <a:p>
            <a:pPr lvl="0"/>
            <a:r>
              <a:rPr lang="da-DK" sz="2400" dirty="0" smtClean="0">
                <a:solidFill>
                  <a:prstClr val="black"/>
                </a:solidFill>
              </a:rPr>
              <a:t>I det </a:t>
            </a:r>
            <a:r>
              <a:rPr lang="da-DK" sz="2400" dirty="0">
                <a:solidFill>
                  <a:prstClr val="black"/>
                </a:solidFill>
              </a:rPr>
              <a:t>i</a:t>
            </a:r>
            <a:r>
              <a:rPr lang="da-DK" sz="2400" dirty="0" smtClean="0">
                <a:solidFill>
                  <a:prstClr val="black"/>
                </a:solidFill>
              </a:rPr>
              <a:t>talienske </a:t>
            </a:r>
            <a:r>
              <a:rPr lang="da-DK" sz="2400" dirty="0">
                <a:solidFill>
                  <a:prstClr val="black"/>
                </a:solidFill>
              </a:rPr>
              <a:t>system fratrækkes medarbejderne </a:t>
            </a:r>
            <a:r>
              <a:rPr lang="da-DK" sz="2400" dirty="0" smtClean="0">
                <a:solidFill>
                  <a:prstClr val="black"/>
                </a:solidFill>
              </a:rPr>
              <a:t>løbende på </a:t>
            </a:r>
            <a:r>
              <a:rPr lang="da-DK" sz="2400" dirty="0">
                <a:solidFill>
                  <a:prstClr val="black"/>
                </a:solidFill>
              </a:rPr>
              <a:t>lønsedlen ca. 18,5 </a:t>
            </a:r>
            <a:r>
              <a:rPr lang="da-DK" sz="2400" dirty="0" smtClean="0">
                <a:solidFill>
                  <a:prstClr val="black"/>
                </a:solidFill>
              </a:rPr>
              <a:t>pct. </a:t>
            </a:r>
            <a:r>
              <a:rPr lang="da-DK" sz="2400" dirty="0">
                <a:solidFill>
                  <a:prstClr val="black"/>
                </a:solidFill>
              </a:rPr>
              <a:t>af en beregnet ”</a:t>
            </a:r>
            <a:r>
              <a:rPr lang="da-DK" sz="2400" dirty="0" err="1">
                <a:solidFill>
                  <a:prstClr val="black"/>
                </a:solidFill>
              </a:rPr>
              <a:t>løndel</a:t>
            </a:r>
            <a:r>
              <a:rPr lang="da-DK" sz="2400" dirty="0" smtClean="0">
                <a:solidFill>
                  <a:prstClr val="black"/>
                </a:solidFill>
              </a:rPr>
              <a:t>”, </a:t>
            </a:r>
            <a:r>
              <a:rPr lang="da-DK" sz="2400" dirty="0">
                <a:solidFill>
                  <a:prstClr val="black"/>
                </a:solidFill>
              </a:rPr>
              <a:t>og beløbet indsættes på en konto i </a:t>
            </a:r>
            <a:r>
              <a:rPr lang="da-DK" sz="2400" dirty="0" err="1">
                <a:solidFill>
                  <a:prstClr val="black"/>
                </a:solidFill>
              </a:rPr>
              <a:t>Cassa</a:t>
            </a:r>
            <a:r>
              <a:rPr lang="da-DK" sz="2400" dirty="0">
                <a:solidFill>
                  <a:prstClr val="black"/>
                </a:solidFill>
              </a:rPr>
              <a:t> </a:t>
            </a:r>
            <a:r>
              <a:rPr lang="da-DK" sz="2400" dirty="0" err="1">
                <a:solidFill>
                  <a:prstClr val="black"/>
                </a:solidFill>
              </a:rPr>
              <a:t>Edile</a:t>
            </a:r>
            <a:r>
              <a:rPr lang="da-DK" sz="2400" dirty="0">
                <a:solidFill>
                  <a:prstClr val="black"/>
                </a:solidFill>
              </a:rPr>
              <a:t>. </a:t>
            </a:r>
            <a:r>
              <a:rPr lang="da-DK" sz="2400" b="1" dirty="0" smtClean="0">
                <a:solidFill>
                  <a:prstClr val="black"/>
                </a:solidFill>
              </a:rPr>
              <a:t>Ikke </a:t>
            </a:r>
            <a:r>
              <a:rPr lang="da-DK" sz="2400" b="1" dirty="0">
                <a:solidFill>
                  <a:prstClr val="black"/>
                </a:solidFill>
              </a:rPr>
              <a:t>et tillæg </a:t>
            </a:r>
            <a:r>
              <a:rPr lang="da-DK" sz="2400" dirty="0">
                <a:solidFill>
                  <a:prstClr val="black"/>
                </a:solidFill>
              </a:rPr>
              <a:t>til </a:t>
            </a:r>
            <a:r>
              <a:rPr lang="da-DK" sz="2400" dirty="0" smtClean="0">
                <a:solidFill>
                  <a:prstClr val="black"/>
                </a:solidFill>
              </a:rPr>
              <a:t>lønnen.</a:t>
            </a:r>
          </a:p>
          <a:p>
            <a:pPr lvl="0"/>
            <a:endParaRPr lang="da-DK" dirty="0">
              <a:solidFill>
                <a:prstClr val="black"/>
              </a:solidFill>
            </a:endParaRPr>
          </a:p>
        </p:txBody>
      </p:sp>
      <p:pic>
        <p:nvPicPr>
          <p:cNvPr id="6" name="Billede 5"/>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9596720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278936"/>
            <a:ext cx="7886700" cy="530198"/>
          </a:xfrm>
        </p:spPr>
        <p:txBody>
          <a:bodyPr>
            <a:normAutofit/>
          </a:bodyPr>
          <a:lstStyle/>
          <a:p>
            <a:r>
              <a:rPr lang="da-DK" dirty="0" smtClean="0">
                <a:solidFill>
                  <a:schemeClr val="bg1">
                    <a:lumMod val="50000"/>
                  </a:schemeClr>
                </a:solidFill>
              </a:rPr>
              <a:t>Arbejdsretten – klagers argumenter</a:t>
            </a:r>
            <a:endParaRPr lang="da-DK" dirty="0">
              <a:solidFill>
                <a:schemeClr val="bg1">
                  <a:lumMod val="50000"/>
                </a:schemeClr>
              </a:solidFill>
            </a:endParaRPr>
          </a:p>
        </p:txBody>
      </p:sp>
      <p:sp>
        <p:nvSpPr>
          <p:cNvPr id="3" name="Pladsholder til indhold 2"/>
          <p:cNvSpPr>
            <a:spLocks noGrp="1"/>
          </p:cNvSpPr>
          <p:nvPr>
            <p:ph idx="1"/>
          </p:nvPr>
        </p:nvSpPr>
        <p:spPr>
          <a:xfrm>
            <a:off x="628650" y="1484784"/>
            <a:ext cx="7886700" cy="3828680"/>
          </a:xfrm>
        </p:spPr>
        <p:txBody>
          <a:bodyPr>
            <a:normAutofit fontScale="85000" lnSpcReduction="20000"/>
          </a:bodyPr>
          <a:lstStyle/>
          <a:p>
            <a:r>
              <a:rPr lang="da-DK" b="1" dirty="0" smtClean="0"/>
              <a:t>Pensionsbidrag </a:t>
            </a:r>
          </a:p>
          <a:p>
            <a:r>
              <a:rPr lang="da-DK" dirty="0" smtClean="0"/>
              <a:t>INPS er en socialsikringsordning – omfattet af direktivet 883/2004, artikel 3. </a:t>
            </a:r>
          </a:p>
          <a:p>
            <a:r>
              <a:rPr lang="da-DK" dirty="0" smtClean="0"/>
              <a:t>I henhold til pensionsdirektivet (betragtning 5) kan pensioner ikke være omfattet af både direktiv 883/2004 og pensionsdirektivet. Derved kan INPS ikke være en supplerende pensionsordning.   </a:t>
            </a:r>
          </a:p>
          <a:p>
            <a:r>
              <a:rPr lang="da-DK" dirty="0" smtClean="0"/>
              <a:t>Pensionsdirektivet artikel 6, stk. 2.</a:t>
            </a:r>
          </a:p>
          <a:p>
            <a:r>
              <a:rPr lang="da-DK" i="1" dirty="0" smtClean="0"/>
              <a:t>”Når der i medfør af stk. 1 under udstationeringen fortsat betales til en supplerende pensionsordning i oprindelsesmedlemsstaten, skal den udstationerende arbejdstager og, hvor det er relevant, dennes arbejdsgiver, være undtaget fra enhver forpligtelse til at betale bidrag til en supplerende pensionsordning i en anden medlemsstat.”  </a:t>
            </a:r>
          </a:p>
          <a:p>
            <a:endParaRPr lang="da-DK" dirty="0" smtClean="0"/>
          </a:p>
          <a:p>
            <a:endParaRPr lang="da-DK" dirty="0" smtClean="0"/>
          </a:p>
          <a:p>
            <a:endParaRPr lang="da-DK" dirty="0" smtClean="0"/>
          </a:p>
          <a:p>
            <a:endParaRPr lang="da-DK" dirty="0" smtClean="0"/>
          </a:p>
          <a:p>
            <a:endParaRPr lang="da-DK" dirty="0"/>
          </a:p>
        </p:txBody>
      </p:sp>
      <p:pic>
        <p:nvPicPr>
          <p:cNvPr id="6" name="Billede 5"/>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5127625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05224"/>
            <a:ext cx="7886700" cy="502193"/>
          </a:xfrm>
        </p:spPr>
        <p:txBody>
          <a:bodyPr>
            <a:normAutofit/>
          </a:bodyPr>
          <a:lstStyle/>
          <a:p>
            <a:r>
              <a:rPr lang="da-DK" dirty="0" smtClean="0">
                <a:solidFill>
                  <a:schemeClr val="bg1">
                    <a:lumMod val="50000"/>
                  </a:schemeClr>
                </a:solidFill>
              </a:rPr>
              <a:t>Arbejdsretten – klagers argumenter</a:t>
            </a:r>
            <a:endParaRPr lang="da-DK" dirty="0">
              <a:solidFill>
                <a:schemeClr val="bg1">
                  <a:lumMod val="50000"/>
                </a:schemeClr>
              </a:solidFill>
            </a:endParaRPr>
          </a:p>
        </p:txBody>
      </p:sp>
      <p:sp>
        <p:nvSpPr>
          <p:cNvPr id="3" name="Pladsholder til indhold 2"/>
          <p:cNvSpPr>
            <a:spLocks noGrp="1"/>
          </p:cNvSpPr>
          <p:nvPr>
            <p:ph idx="1"/>
          </p:nvPr>
        </p:nvSpPr>
        <p:spPr>
          <a:xfrm>
            <a:off x="628650" y="1633288"/>
            <a:ext cx="7886700" cy="3856685"/>
          </a:xfrm>
        </p:spPr>
        <p:txBody>
          <a:bodyPr/>
          <a:lstStyle/>
          <a:p>
            <a:pPr lvl="0"/>
            <a:r>
              <a:rPr lang="da-DK" dirty="0">
                <a:solidFill>
                  <a:prstClr val="black"/>
                </a:solidFill>
              </a:rPr>
              <a:t>Opsat løn i </a:t>
            </a:r>
            <a:r>
              <a:rPr lang="da-DK" dirty="0" smtClean="0">
                <a:solidFill>
                  <a:prstClr val="black"/>
                </a:solidFill>
              </a:rPr>
              <a:t>3F’s Laval-overenskomst </a:t>
            </a:r>
            <a:r>
              <a:rPr lang="da-DK" dirty="0">
                <a:solidFill>
                  <a:prstClr val="black"/>
                </a:solidFill>
              </a:rPr>
              <a:t>krænker ikke </a:t>
            </a:r>
            <a:r>
              <a:rPr lang="da-DK" dirty="0" smtClean="0">
                <a:solidFill>
                  <a:prstClr val="black"/>
                </a:solidFill>
              </a:rPr>
              <a:t>artikel </a:t>
            </a:r>
            <a:r>
              <a:rPr lang="da-DK" dirty="0">
                <a:solidFill>
                  <a:prstClr val="black"/>
                </a:solidFill>
              </a:rPr>
              <a:t>6, stk. 2 – tvinger </a:t>
            </a:r>
            <a:r>
              <a:rPr lang="da-DK" dirty="0" smtClean="0">
                <a:solidFill>
                  <a:prstClr val="black"/>
                </a:solidFill>
              </a:rPr>
              <a:t>netop ikke </a:t>
            </a:r>
            <a:r>
              <a:rPr lang="da-DK" dirty="0">
                <a:solidFill>
                  <a:prstClr val="black"/>
                </a:solidFill>
              </a:rPr>
              <a:t>indbetaling til en pensionsordning</a:t>
            </a:r>
            <a:r>
              <a:rPr lang="da-DK" dirty="0" smtClean="0">
                <a:solidFill>
                  <a:prstClr val="black"/>
                </a:solidFill>
              </a:rPr>
              <a:t>. Samtidig ligestilles </a:t>
            </a:r>
            <a:r>
              <a:rPr lang="da-DK" dirty="0">
                <a:solidFill>
                  <a:prstClr val="black"/>
                </a:solidFill>
              </a:rPr>
              <a:t>indenlandske og udenlandske arbejdsgivere.</a:t>
            </a:r>
            <a:r>
              <a:rPr lang="da-DK" dirty="0" smtClean="0">
                <a:solidFill>
                  <a:prstClr val="black"/>
                </a:solidFill>
              </a:rPr>
              <a:t> </a:t>
            </a:r>
            <a:endParaRPr lang="da-DK" dirty="0">
              <a:solidFill>
                <a:prstClr val="black"/>
              </a:solidFill>
            </a:endParaRPr>
          </a:p>
          <a:p>
            <a:pPr lvl="0"/>
            <a:r>
              <a:rPr lang="da-DK" dirty="0" smtClean="0">
                <a:solidFill>
                  <a:prstClr val="black"/>
                </a:solidFill>
              </a:rPr>
              <a:t>Anerkendte, </a:t>
            </a:r>
            <a:r>
              <a:rPr lang="da-DK" dirty="0">
                <a:solidFill>
                  <a:prstClr val="black"/>
                </a:solidFill>
              </a:rPr>
              <a:t>at </a:t>
            </a:r>
            <a:r>
              <a:rPr lang="da-DK" dirty="0" smtClean="0">
                <a:solidFill>
                  <a:prstClr val="black"/>
                </a:solidFill>
              </a:rPr>
              <a:t>”</a:t>
            </a:r>
            <a:r>
              <a:rPr lang="da-DK" dirty="0" err="1" smtClean="0">
                <a:solidFill>
                  <a:prstClr val="black"/>
                </a:solidFill>
              </a:rPr>
              <a:t>Prevedi</a:t>
            </a:r>
            <a:r>
              <a:rPr lang="da-DK" dirty="0" smtClean="0">
                <a:solidFill>
                  <a:prstClr val="black"/>
                </a:solidFill>
              </a:rPr>
              <a:t>” </a:t>
            </a:r>
            <a:r>
              <a:rPr lang="da-DK" dirty="0">
                <a:solidFill>
                  <a:prstClr val="black"/>
                </a:solidFill>
              </a:rPr>
              <a:t>var en supplerende pensionsordning – men ej </a:t>
            </a:r>
            <a:r>
              <a:rPr lang="da-DK" dirty="0" smtClean="0">
                <a:solidFill>
                  <a:prstClr val="black"/>
                </a:solidFill>
              </a:rPr>
              <a:t>dokumentation, </a:t>
            </a:r>
            <a:r>
              <a:rPr lang="da-DK" dirty="0">
                <a:solidFill>
                  <a:prstClr val="black"/>
                </a:solidFill>
              </a:rPr>
              <a:t>for at der var sket indbetaling </a:t>
            </a:r>
            <a:r>
              <a:rPr lang="da-DK" dirty="0" smtClean="0">
                <a:solidFill>
                  <a:prstClr val="black"/>
                </a:solidFill>
              </a:rPr>
              <a:t>hertil.</a:t>
            </a:r>
          </a:p>
          <a:p>
            <a:pPr lvl="0"/>
            <a:r>
              <a:rPr lang="da-DK" dirty="0" smtClean="0">
                <a:solidFill>
                  <a:prstClr val="black"/>
                </a:solidFill>
              </a:rPr>
              <a:t>Argument både for, at indklagede ikke havde indbetalt pensionsbidrag og argument for, at overenskomst/varsel var gyldigt. </a:t>
            </a:r>
            <a:endParaRPr lang="da-DK" dirty="0">
              <a:solidFill>
                <a:prstClr val="black"/>
              </a:solidFill>
            </a:endParaRPr>
          </a:p>
          <a:p>
            <a:endParaRPr lang="da-DK" dirty="0"/>
          </a:p>
        </p:txBody>
      </p:sp>
      <p:pic>
        <p:nvPicPr>
          <p:cNvPr id="6" name="Billede 5"/>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33367440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13334"/>
            <a:ext cx="7886700" cy="451370"/>
          </a:xfrm>
        </p:spPr>
        <p:txBody>
          <a:bodyPr>
            <a:normAutofit fontScale="90000"/>
          </a:bodyPr>
          <a:lstStyle/>
          <a:p>
            <a:r>
              <a:rPr lang="da-DK" dirty="0" smtClean="0">
                <a:solidFill>
                  <a:schemeClr val="bg1">
                    <a:lumMod val="50000"/>
                  </a:schemeClr>
                </a:solidFill>
              </a:rPr>
              <a:t>Arbejdsretten – klagers argumenter</a:t>
            </a:r>
            <a:endParaRPr lang="da-DK" dirty="0">
              <a:solidFill>
                <a:schemeClr val="bg1">
                  <a:lumMod val="50000"/>
                </a:schemeClr>
              </a:solidFill>
            </a:endParaRPr>
          </a:p>
        </p:txBody>
      </p:sp>
      <p:sp>
        <p:nvSpPr>
          <p:cNvPr id="3" name="Pladsholder til indhold 2"/>
          <p:cNvSpPr>
            <a:spLocks noGrp="1"/>
          </p:cNvSpPr>
          <p:nvPr>
            <p:ph idx="1"/>
          </p:nvPr>
        </p:nvSpPr>
        <p:spPr>
          <a:xfrm>
            <a:off x="628650" y="692696"/>
            <a:ext cx="7886700" cy="3907508"/>
          </a:xfrm>
        </p:spPr>
        <p:txBody>
          <a:bodyPr/>
          <a:lstStyle/>
          <a:p>
            <a:pPr lvl="0"/>
            <a:r>
              <a:rPr lang="da-DK" sz="2100" b="1" smtClean="0">
                <a:solidFill>
                  <a:prstClr val="black"/>
                </a:solidFill>
              </a:rPr>
              <a:t>Landsdækkende </a:t>
            </a:r>
            <a:r>
              <a:rPr lang="da-DK" sz="2100" b="1" dirty="0" smtClean="0">
                <a:solidFill>
                  <a:prstClr val="black"/>
                </a:solidFill>
              </a:rPr>
              <a:t>overenskomst </a:t>
            </a:r>
            <a:r>
              <a:rPr lang="da-DK" sz="2100" dirty="0" smtClean="0">
                <a:solidFill>
                  <a:prstClr val="black"/>
                </a:solidFill>
              </a:rPr>
              <a:t>– udstationeringslovens § 6a.</a:t>
            </a:r>
          </a:p>
          <a:p>
            <a:pPr lvl="0"/>
            <a:r>
              <a:rPr lang="da-DK" sz="2100" dirty="0" smtClean="0">
                <a:solidFill>
                  <a:prstClr val="black"/>
                </a:solidFill>
              </a:rPr>
              <a:t>§ 6a, stk. 2: </a:t>
            </a:r>
            <a:r>
              <a:rPr lang="da-DK" sz="2100" i="1" dirty="0" smtClean="0">
                <a:solidFill>
                  <a:prstClr val="black"/>
                </a:solidFill>
              </a:rPr>
              <a:t>”Det er en betingelse for iværksættelse af kollektiv kampskridt som nævnt i stk. 1, at der forinden over for den udenlandske tjenesteyder er henvist til bestemmelser i de kollektive overenskomster, der indgås af de mest repræsentative arbejdsmarkedsparter i Danmark, og som gælder på hele det danske område. Det skal af disse overenskomster med den fornødne klarhed fremgår, hvilken løn der efter overenskomsterne skal betales.”</a:t>
            </a:r>
            <a:endParaRPr lang="da-DK" sz="2100" i="1" dirty="0">
              <a:solidFill>
                <a:prstClr val="black"/>
              </a:solidFill>
            </a:endParaRPr>
          </a:p>
          <a:p>
            <a:endParaRPr lang="da-DK" dirty="0"/>
          </a:p>
        </p:txBody>
      </p:sp>
      <p:pic>
        <p:nvPicPr>
          <p:cNvPr id="5" name="Billede 4"/>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9466642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288080"/>
            <a:ext cx="7886700" cy="514432"/>
          </a:xfrm>
        </p:spPr>
        <p:txBody>
          <a:bodyPr>
            <a:normAutofit fontScale="90000"/>
          </a:bodyPr>
          <a:lstStyle/>
          <a:p>
            <a:r>
              <a:rPr lang="da-DK" sz="3000" dirty="0" smtClean="0">
                <a:solidFill>
                  <a:schemeClr val="bg1">
                    <a:lumMod val="50000"/>
                  </a:schemeClr>
                </a:solidFill>
              </a:rPr>
              <a:t>Arbejdsretten – klagers argumenter</a:t>
            </a:r>
            <a:endParaRPr lang="da-DK" dirty="0">
              <a:solidFill>
                <a:schemeClr val="bg1">
                  <a:lumMod val="50000"/>
                </a:schemeClr>
              </a:solidFill>
            </a:endParaRPr>
          </a:p>
        </p:txBody>
      </p:sp>
      <p:sp>
        <p:nvSpPr>
          <p:cNvPr id="3" name="Pladsholder til indhold 2"/>
          <p:cNvSpPr>
            <a:spLocks noGrp="1"/>
          </p:cNvSpPr>
          <p:nvPr>
            <p:ph idx="1"/>
          </p:nvPr>
        </p:nvSpPr>
        <p:spPr>
          <a:xfrm>
            <a:off x="628650" y="1340768"/>
            <a:ext cx="7886700" cy="3844447"/>
          </a:xfrm>
        </p:spPr>
        <p:txBody>
          <a:bodyPr>
            <a:normAutofit fontScale="92500"/>
          </a:bodyPr>
          <a:lstStyle/>
          <a:p>
            <a:r>
              <a:rPr lang="da-DK" dirty="0" smtClean="0"/>
              <a:t>Bygge- og anlægsoverenskomsten (3F og Dansk Byggeri), som der var henvist til i sagen dækker hele Danmark bortset fra København og Frederiksberg.</a:t>
            </a:r>
          </a:p>
          <a:p>
            <a:r>
              <a:rPr lang="da-DK" dirty="0" smtClean="0"/>
              <a:t>Jord &amp; Betonoverenskomsten (Bygge-, Jord- og Miljøarbejdernes Fagforening – som er en afdeling af 3F og Dansk Byggeri) dækker København og Frederiksberg. </a:t>
            </a:r>
          </a:p>
          <a:p>
            <a:r>
              <a:rPr lang="da-DK" dirty="0" smtClean="0"/>
              <a:t>Overenskomsternes indhold er materielt sammenfaldende. </a:t>
            </a:r>
          </a:p>
          <a:p>
            <a:r>
              <a:rPr lang="da-DK" dirty="0" smtClean="0"/>
              <a:t>Ikke afgørende, om Danmark som overenskomstområde er delt mellem to organisationer – men afgørende om lønvilkårene gælder for hele det danske område.   </a:t>
            </a:r>
            <a:endParaRPr lang="da-DK" dirty="0"/>
          </a:p>
        </p:txBody>
      </p:sp>
      <p:pic>
        <p:nvPicPr>
          <p:cNvPr id="5" name="Billede 4"/>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24914996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323528" y="631230"/>
            <a:ext cx="8075240" cy="4525962"/>
          </a:xfrm>
        </p:spPr>
        <p:txBody>
          <a:bodyPr/>
          <a:lstStyle/>
          <a:p>
            <a:endParaRPr lang="da-DK" sz="2000" dirty="0" smtClean="0"/>
          </a:p>
          <a:p>
            <a:endParaRPr lang="da-DK" sz="2000" dirty="0" smtClean="0"/>
          </a:p>
          <a:p>
            <a:endParaRPr lang="da-DK" sz="2000" dirty="0" smtClean="0"/>
          </a:p>
          <a:p>
            <a:endParaRPr lang="da-DK" sz="2000" dirty="0"/>
          </a:p>
          <a:p>
            <a:r>
              <a:rPr lang="da-DK" sz="2000" dirty="0" err="1" smtClean="0"/>
              <a:t>Solesi</a:t>
            </a:r>
            <a:r>
              <a:rPr lang="da-DK" sz="2000" dirty="0" smtClean="0"/>
              <a:t> er ikke bundet af overenskomsten, da virksomheden ikke har tiltrådt overenskomsten frivilligt, men derimod er blevet påtvunget overenskomsten under </a:t>
            </a:r>
            <a:r>
              <a:rPr lang="da-DK" sz="2000" dirty="0"/>
              <a:t>trussel om </a:t>
            </a:r>
            <a:r>
              <a:rPr lang="da-DK" sz="2000" dirty="0" smtClean="0"/>
              <a:t>ulovlig konflikt og ulovlig tvang.</a:t>
            </a:r>
          </a:p>
          <a:p>
            <a:pPr marL="0" indent="0">
              <a:buNone/>
            </a:pPr>
            <a:endParaRPr lang="da-DK" sz="2000" dirty="0" smtClean="0"/>
          </a:p>
          <a:p>
            <a:endParaRPr lang="da-DK" sz="2000" dirty="0" smtClean="0"/>
          </a:p>
          <a:p>
            <a:pPr marL="0" indent="0">
              <a:buNone/>
            </a:pPr>
            <a:endParaRPr lang="da-DK" sz="2000" dirty="0" smtClean="0"/>
          </a:p>
        </p:txBody>
      </p:sp>
      <p:sp>
        <p:nvSpPr>
          <p:cNvPr id="3" name="Titel 2"/>
          <p:cNvSpPr>
            <a:spLocks noGrp="1"/>
          </p:cNvSpPr>
          <p:nvPr>
            <p:ph type="title"/>
          </p:nvPr>
        </p:nvSpPr>
        <p:spPr/>
        <p:txBody>
          <a:bodyPr/>
          <a:lstStyle/>
          <a:p>
            <a:r>
              <a:rPr lang="da-DK" dirty="0" smtClean="0"/>
              <a:t>Solesis anbringender</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26140821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endParaRPr lang="da-DK" sz="2000" dirty="0" smtClean="0"/>
          </a:p>
          <a:p>
            <a:endParaRPr lang="da-DK" sz="2000" dirty="0"/>
          </a:p>
          <a:p>
            <a:r>
              <a:rPr lang="da-DK" sz="2000" dirty="0" smtClean="0"/>
              <a:t>Den tiltrædelsesoverenskomst, som </a:t>
            </a:r>
            <a:r>
              <a:rPr lang="da-DK" sz="2000" dirty="0"/>
              <a:t>3F sendte til </a:t>
            </a:r>
            <a:r>
              <a:rPr lang="da-DK" sz="2000" dirty="0" err="1"/>
              <a:t>Solesi</a:t>
            </a:r>
            <a:r>
              <a:rPr lang="da-DK" sz="2000" dirty="0"/>
              <a:t>, var </a:t>
            </a:r>
            <a:r>
              <a:rPr lang="da-DK" sz="2000" b="1" dirty="0"/>
              <a:t>ikke en Laval-overenskomst</a:t>
            </a:r>
            <a:r>
              <a:rPr lang="da-DK" sz="2000" dirty="0"/>
              <a:t>. De konfliktvarsler, </a:t>
            </a:r>
            <a:r>
              <a:rPr lang="da-DK" sz="2000" dirty="0" smtClean="0"/>
              <a:t>der </a:t>
            </a:r>
            <a:r>
              <a:rPr lang="da-DK" sz="2000" dirty="0"/>
              <a:t>blev afgivet af </a:t>
            </a:r>
            <a:r>
              <a:rPr lang="da-DK" sz="2000" dirty="0" smtClean="0"/>
              <a:t>3F </a:t>
            </a:r>
            <a:r>
              <a:rPr lang="da-DK" sz="2000" dirty="0"/>
              <a:t>forud for </a:t>
            </a:r>
            <a:r>
              <a:rPr lang="da-DK" sz="2000" dirty="0" err="1"/>
              <a:t>Solesi’s</a:t>
            </a:r>
            <a:r>
              <a:rPr lang="da-DK" sz="2000" dirty="0"/>
              <a:t> underskrift på tiltrædelsesoverenskomsten, var </a:t>
            </a:r>
            <a:r>
              <a:rPr lang="da-DK" sz="2000" dirty="0" smtClean="0"/>
              <a:t>allerede af den grund ulovlige.</a:t>
            </a:r>
          </a:p>
          <a:p>
            <a:endParaRPr lang="da-DK" sz="2000" dirty="0"/>
          </a:p>
          <a:p>
            <a:r>
              <a:rPr lang="da-DK" sz="2000" dirty="0"/>
              <a:t>Overenskomsten er i strid med udstationeringslovens § </a:t>
            </a:r>
            <a:r>
              <a:rPr lang="da-DK" sz="2000" dirty="0" smtClean="0"/>
              <a:t>6a </a:t>
            </a:r>
            <a:r>
              <a:rPr lang="da-DK" sz="2000" dirty="0"/>
              <a:t>og dermed ikke en </a:t>
            </a:r>
            <a:r>
              <a:rPr lang="da-DK" sz="2000" dirty="0" smtClean="0"/>
              <a:t>Laval-overenskomst, </a:t>
            </a:r>
            <a:r>
              <a:rPr lang="da-DK" sz="2000" dirty="0"/>
              <a:t>bl.a. fordi tiltrædelsesoverenskomsten ikke var </a:t>
            </a:r>
            <a:r>
              <a:rPr lang="da-DK" sz="2000" dirty="0" smtClean="0"/>
              <a:t>landsdækkende.</a:t>
            </a:r>
            <a:endParaRPr lang="da-DK" sz="2400" dirty="0"/>
          </a:p>
          <a:p>
            <a:endParaRPr lang="da-DK" dirty="0"/>
          </a:p>
        </p:txBody>
      </p:sp>
      <p:sp>
        <p:nvSpPr>
          <p:cNvPr id="3" name="Titel 2"/>
          <p:cNvSpPr>
            <a:spLocks noGrp="1"/>
          </p:cNvSpPr>
          <p:nvPr>
            <p:ph type="title"/>
          </p:nvPr>
        </p:nvSpPr>
        <p:spPr/>
        <p:txBody>
          <a:bodyPr/>
          <a:lstStyle/>
          <a:p>
            <a:r>
              <a:rPr lang="da-DK" dirty="0" smtClean="0"/>
              <a:t>Solesis </a:t>
            </a:r>
            <a:r>
              <a:rPr lang="da-DK" dirty="0"/>
              <a:t>anbringender</a:t>
            </a:r>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10951034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pPr marL="0" indent="0">
              <a:buNone/>
            </a:pPr>
            <a:endParaRPr lang="da-DK" sz="2000" dirty="0" smtClean="0"/>
          </a:p>
          <a:p>
            <a:r>
              <a:rPr lang="da-DK" sz="2000" dirty="0"/>
              <a:t>Overenskomstens krav om forlods indbetaling til 3F’s feriekasse er </a:t>
            </a:r>
            <a:r>
              <a:rPr lang="da-DK" sz="2000" dirty="0" smtClean="0"/>
              <a:t>nationalitetsdiskriminerende og i øvrigt i </a:t>
            </a:r>
            <a:r>
              <a:rPr lang="da-DK" sz="2000" dirty="0"/>
              <a:t>strid med EU-rettens regler om fri bevægelighed </a:t>
            </a:r>
            <a:r>
              <a:rPr lang="da-DK" sz="2000" dirty="0" smtClean="0"/>
              <a:t>(fordi der allerede betales ferie efter italienske regler).</a:t>
            </a:r>
          </a:p>
          <a:p>
            <a:endParaRPr lang="da-DK" sz="2000" dirty="0"/>
          </a:p>
          <a:p>
            <a:r>
              <a:rPr lang="da-DK" sz="2000" dirty="0" smtClean="0"/>
              <a:t>Den </a:t>
            </a:r>
            <a:r>
              <a:rPr lang="da-DK" sz="2000" dirty="0"/>
              <a:t>opsatte løn er </a:t>
            </a:r>
            <a:r>
              <a:rPr lang="da-DK" sz="2000" dirty="0" smtClean="0"/>
              <a:t>for så vidt angår </a:t>
            </a:r>
            <a:r>
              <a:rPr lang="da-DK" sz="2000" dirty="0"/>
              <a:t>pensionsdelen en retsstridig omgåelse af pensionsdirektivets </a:t>
            </a:r>
            <a:r>
              <a:rPr lang="da-DK" sz="2000" dirty="0" smtClean="0"/>
              <a:t>artikel 6, stk. 2. </a:t>
            </a:r>
          </a:p>
          <a:p>
            <a:endParaRPr lang="da-DK" sz="2000" dirty="0"/>
          </a:p>
          <a:p>
            <a:r>
              <a:rPr lang="da-DK" sz="2000" dirty="0" smtClean="0"/>
              <a:t>Som følge af, at overenskomsten er udformet i strid med EU-retten, er 3F’s konfliktvarsler ulovlige, og 3F er dermed afskåret fra at håndhæve overenskomsten.</a:t>
            </a:r>
            <a:endParaRPr lang="da-DK" sz="2000" dirty="0"/>
          </a:p>
          <a:p>
            <a:endParaRPr lang="da-DK" sz="2400" dirty="0"/>
          </a:p>
          <a:p>
            <a:endParaRPr lang="da-DK" dirty="0"/>
          </a:p>
        </p:txBody>
      </p:sp>
      <p:sp>
        <p:nvSpPr>
          <p:cNvPr id="3" name="Titel 2"/>
          <p:cNvSpPr>
            <a:spLocks noGrp="1"/>
          </p:cNvSpPr>
          <p:nvPr>
            <p:ph type="title"/>
          </p:nvPr>
        </p:nvSpPr>
        <p:spPr/>
        <p:txBody>
          <a:bodyPr/>
          <a:lstStyle/>
          <a:p>
            <a:r>
              <a:rPr lang="da-DK" dirty="0" smtClean="0"/>
              <a:t>Solesis </a:t>
            </a:r>
            <a:r>
              <a:rPr lang="da-DK" dirty="0"/>
              <a:t>anbringender</a:t>
            </a:r>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2745787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endParaRPr lang="da-DK" dirty="0" smtClean="0"/>
          </a:p>
          <a:p>
            <a:r>
              <a:rPr lang="da-DK" dirty="0" smtClean="0"/>
              <a:t>TEUF artikel 56 og 57 sikrer fri udveksling af tjenesteydelser inden for unionen og opstiller et forbud mod restriktioner, der hindre fri udveksling af tjenesteydelser.</a:t>
            </a:r>
          </a:p>
          <a:p>
            <a:endParaRPr lang="da-DK" dirty="0" smtClean="0"/>
          </a:p>
          <a:p>
            <a:endParaRPr lang="da-DK" dirty="0" smtClean="0"/>
          </a:p>
          <a:p>
            <a:endParaRPr lang="da-DK" dirty="0" smtClean="0"/>
          </a:p>
        </p:txBody>
      </p:sp>
      <p:sp>
        <p:nvSpPr>
          <p:cNvPr id="3" name="Titel 2"/>
          <p:cNvSpPr>
            <a:spLocks noGrp="1"/>
          </p:cNvSpPr>
          <p:nvPr>
            <p:ph type="title"/>
          </p:nvPr>
        </p:nvSpPr>
        <p:spPr/>
        <p:txBody>
          <a:bodyPr>
            <a:normAutofit fontScale="90000"/>
          </a:bodyPr>
          <a:lstStyle/>
          <a:p>
            <a:r>
              <a:rPr lang="da-DK" dirty="0" smtClean="0"/>
              <a:t>Fri bevægelighed og forbud mod</a:t>
            </a:r>
            <a:br>
              <a:rPr lang="da-DK" dirty="0" smtClean="0"/>
            </a:br>
            <a:r>
              <a:rPr lang="da-DK" dirty="0" smtClean="0"/>
              <a:t> restriktioner</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42666027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endParaRPr lang="da-DK" dirty="0" smtClean="0"/>
          </a:p>
          <a:p>
            <a:r>
              <a:rPr lang="da-DK" sz="2000" dirty="0" smtClean="0"/>
              <a:t>Det er klager, som har bevisbyrden for, at </a:t>
            </a:r>
            <a:r>
              <a:rPr lang="da-DK" sz="2000" dirty="0" err="1" smtClean="0"/>
              <a:t>Solesi</a:t>
            </a:r>
            <a:r>
              <a:rPr lang="da-DK" sz="2000" dirty="0" smtClean="0"/>
              <a:t> ikke har betalt korrekt løn til hver enkelt medarbejder.</a:t>
            </a:r>
          </a:p>
          <a:p>
            <a:pPr marL="0" indent="0">
              <a:buNone/>
            </a:pPr>
            <a:endParaRPr lang="da-DK" sz="2000" dirty="0" smtClean="0"/>
          </a:p>
          <a:p>
            <a:r>
              <a:rPr lang="da-DK" sz="2000" dirty="0" smtClean="0"/>
              <a:t>Bevisførelsen for voldgiftsretten angik alene fire medarbejdere og kan derfor ikke danner grundlag for opgørelsen af den påståede underbetaling, som omhandler 150 medarbejdere.</a:t>
            </a:r>
            <a:endParaRPr lang="da-DK" sz="2000" dirty="0"/>
          </a:p>
        </p:txBody>
      </p:sp>
      <p:sp>
        <p:nvSpPr>
          <p:cNvPr id="3" name="Titel 2"/>
          <p:cNvSpPr>
            <a:spLocks noGrp="1"/>
          </p:cNvSpPr>
          <p:nvPr>
            <p:ph type="title"/>
          </p:nvPr>
        </p:nvSpPr>
        <p:spPr/>
        <p:txBody>
          <a:bodyPr/>
          <a:lstStyle/>
          <a:p>
            <a:r>
              <a:rPr lang="da-DK" dirty="0" smtClean="0"/>
              <a:t>Solesis </a:t>
            </a:r>
            <a:r>
              <a:rPr lang="da-DK" dirty="0"/>
              <a:t>anbringender</a:t>
            </a:r>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31156106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endParaRPr lang="da-DK" dirty="0" smtClean="0"/>
          </a:p>
          <a:p>
            <a:r>
              <a:rPr lang="da-DK" sz="2400" dirty="0"/>
              <a:t>Krav om bod for uorganiserede medarbejdere er i strid med EMRK </a:t>
            </a:r>
            <a:r>
              <a:rPr lang="da-DK" sz="2400" dirty="0" smtClean="0"/>
              <a:t>artikel 11 og EU-charteret artikel 12 (</a:t>
            </a:r>
            <a:r>
              <a:rPr lang="da-DK" sz="2000" dirty="0" smtClean="0"/>
              <a:t>som beskytter den positive og negative foreningsfrihed</a:t>
            </a:r>
            <a:r>
              <a:rPr lang="da-DK" sz="2400" dirty="0" smtClean="0"/>
              <a:t>).</a:t>
            </a:r>
          </a:p>
          <a:p>
            <a:endParaRPr lang="da-DK" sz="2400" dirty="0"/>
          </a:p>
          <a:p>
            <a:r>
              <a:rPr lang="da-DK" sz="2400" dirty="0" smtClean="0"/>
              <a:t>Såfremt </a:t>
            </a:r>
            <a:r>
              <a:rPr lang="da-DK" sz="2400" dirty="0" err="1" smtClean="0"/>
              <a:t>Solesi</a:t>
            </a:r>
            <a:r>
              <a:rPr lang="da-DK" sz="2400" dirty="0" smtClean="0"/>
              <a:t> bliver dømt til at betale bod for de uorganiserede, vil vinding gå til 3F, som medarbejderne direkte har valgt ikke at være medlem af = i strid med den negative foreningsfrihed.</a:t>
            </a:r>
            <a:endParaRPr lang="da-DK" sz="2400" dirty="0"/>
          </a:p>
          <a:p>
            <a:endParaRPr lang="da-DK" dirty="0"/>
          </a:p>
        </p:txBody>
      </p:sp>
      <p:sp>
        <p:nvSpPr>
          <p:cNvPr id="3" name="Titel 2"/>
          <p:cNvSpPr>
            <a:spLocks noGrp="1"/>
          </p:cNvSpPr>
          <p:nvPr>
            <p:ph type="title"/>
          </p:nvPr>
        </p:nvSpPr>
        <p:spPr/>
        <p:txBody>
          <a:bodyPr/>
          <a:lstStyle/>
          <a:p>
            <a:r>
              <a:rPr lang="da-DK" dirty="0" smtClean="0"/>
              <a:t>Solesis anbringender </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14781667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457945" y="908720"/>
            <a:ext cx="8075240" cy="4968552"/>
          </a:xfrm>
        </p:spPr>
        <p:txBody>
          <a:bodyPr/>
          <a:lstStyle/>
          <a:p>
            <a:endParaRPr lang="da-DK" dirty="0" smtClean="0"/>
          </a:p>
          <a:p>
            <a:endParaRPr lang="da-DK" dirty="0"/>
          </a:p>
          <a:p>
            <a:r>
              <a:rPr lang="da-DK" dirty="0" smtClean="0"/>
              <a:t>1. Om </a:t>
            </a:r>
            <a:r>
              <a:rPr lang="da-DK" dirty="0"/>
              <a:t>der er indgået en frivillig aftale, når 3F under gentagne </a:t>
            </a:r>
            <a:r>
              <a:rPr lang="da-DK" dirty="0" smtClean="0"/>
              <a:t>konflikttrusler </a:t>
            </a:r>
            <a:r>
              <a:rPr lang="da-DK" dirty="0"/>
              <a:t>påtvang </a:t>
            </a:r>
            <a:r>
              <a:rPr lang="da-DK" dirty="0" err="1" smtClean="0"/>
              <a:t>Solesi</a:t>
            </a:r>
            <a:r>
              <a:rPr lang="da-DK" dirty="0" smtClean="0"/>
              <a:t> </a:t>
            </a:r>
            <a:r>
              <a:rPr lang="da-DK" dirty="0"/>
              <a:t>at tiltræde en overenskomst, som dels er stridende mod udstationeringsdirektivets artikel 3, stk. 1, litra c, </a:t>
            </a:r>
            <a:r>
              <a:rPr lang="da-DK" dirty="0" smtClean="0"/>
              <a:t>og artikel </a:t>
            </a:r>
            <a:r>
              <a:rPr lang="da-DK" dirty="0"/>
              <a:t>56 i TEUF i relation til kravet om dobbeltbetaling af feriegodtgørelse og </a:t>
            </a:r>
            <a:r>
              <a:rPr lang="da-DK" dirty="0" smtClean="0"/>
              <a:t>søgnehelligdagsbetaling, </a:t>
            </a:r>
            <a:r>
              <a:rPr lang="da-DK" dirty="0"/>
              <a:t>særligt om kravet om </a:t>
            </a:r>
            <a:r>
              <a:rPr lang="da-DK" dirty="0" smtClean="0"/>
              <a:t>forlods betaling, </a:t>
            </a:r>
            <a:r>
              <a:rPr lang="da-DK" dirty="0"/>
              <a:t>udgør en restriktion af den frie udveksling af </a:t>
            </a:r>
            <a:r>
              <a:rPr lang="da-DK" dirty="0" smtClean="0"/>
              <a:t>tjenesteydelser</a:t>
            </a:r>
            <a:r>
              <a:rPr lang="da-DK" dirty="0"/>
              <a:t>. </a:t>
            </a:r>
          </a:p>
        </p:txBody>
      </p:sp>
      <p:sp>
        <p:nvSpPr>
          <p:cNvPr id="3" name="Titel 2"/>
          <p:cNvSpPr>
            <a:spLocks noGrp="1"/>
          </p:cNvSpPr>
          <p:nvPr>
            <p:ph type="title"/>
          </p:nvPr>
        </p:nvSpPr>
        <p:spPr/>
        <p:txBody>
          <a:bodyPr>
            <a:normAutofit/>
          </a:bodyPr>
          <a:lstStyle/>
          <a:p>
            <a:r>
              <a:rPr lang="da-DK" dirty="0" smtClean="0"/>
              <a:t>Forelæggelse for EU-Domstolen</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21390446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467544" y="1124744"/>
            <a:ext cx="8352928" cy="4525962"/>
          </a:xfrm>
        </p:spPr>
        <p:txBody>
          <a:bodyPr/>
          <a:lstStyle/>
          <a:p>
            <a:endParaRPr lang="da-DK" dirty="0" smtClean="0"/>
          </a:p>
          <a:p>
            <a:r>
              <a:rPr lang="da-DK" dirty="0" smtClean="0"/>
              <a:t>2. Om </a:t>
            </a:r>
            <a:r>
              <a:rPr lang="da-DK" dirty="0"/>
              <a:t>artikel 11 i </a:t>
            </a:r>
            <a:r>
              <a:rPr lang="da-DK" dirty="0" smtClean="0"/>
              <a:t>EMRK og </a:t>
            </a:r>
            <a:r>
              <a:rPr lang="da-DK" dirty="0"/>
              <a:t>artikel 12 i </a:t>
            </a:r>
            <a:r>
              <a:rPr lang="da-DK" dirty="0" smtClean="0"/>
              <a:t>EU-charteret </a:t>
            </a:r>
            <a:r>
              <a:rPr lang="da-DK" dirty="0"/>
              <a:t>om grundlæggende rettigheder krænkes i relation til de uorganiserede udenlandske </a:t>
            </a:r>
            <a:r>
              <a:rPr lang="da-DK" dirty="0" smtClean="0"/>
              <a:t>medarbejdere, </a:t>
            </a:r>
            <a:r>
              <a:rPr lang="da-DK" dirty="0"/>
              <a:t>såfremt </a:t>
            </a:r>
            <a:r>
              <a:rPr lang="da-DK" dirty="0" err="1"/>
              <a:t>Solesi</a:t>
            </a:r>
            <a:r>
              <a:rPr lang="da-DK" dirty="0"/>
              <a:t> pådømmes en </a:t>
            </a:r>
            <a:r>
              <a:rPr lang="da-DK" dirty="0" smtClean="0"/>
              <a:t>bod, som baserer sig på 3F’s ekstrapolation af beviserne for den påståede underbetaling. </a:t>
            </a:r>
            <a:endParaRPr lang="da-DK" dirty="0"/>
          </a:p>
        </p:txBody>
      </p:sp>
      <p:pic>
        <p:nvPicPr>
          <p:cNvPr id="3" name="Billede 2"/>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19519545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32656"/>
            <a:ext cx="7886700" cy="427722"/>
          </a:xfrm>
        </p:spPr>
        <p:txBody>
          <a:bodyPr>
            <a:noAutofit/>
          </a:bodyPr>
          <a:lstStyle/>
          <a:p>
            <a:r>
              <a:rPr lang="da-DK" sz="2700" dirty="0" smtClean="0"/>
              <a:t>Arbejdsrettens resultat</a:t>
            </a:r>
            <a:endParaRPr lang="da-DK" sz="2700" dirty="0"/>
          </a:p>
        </p:txBody>
      </p:sp>
      <p:sp>
        <p:nvSpPr>
          <p:cNvPr id="3" name="Pladsholder til indhold 2"/>
          <p:cNvSpPr>
            <a:spLocks noGrp="1"/>
          </p:cNvSpPr>
          <p:nvPr>
            <p:ph idx="1"/>
          </p:nvPr>
        </p:nvSpPr>
        <p:spPr>
          <a:xfrm>
            <a:off x="628650" y="1268760"/>
            <a:ext cx="7886700" cy="3860212"/>
          </a:xfrm>
        </p:spPr>
        <p:txBody>
          <a:bodyPr/>
          <a:lstStyle/>
          <a:p>
            <a:pPr marL="0" indent="0">
              <a:buNone/>
            </a:pPr>
            <a:r>
              <a:rPr lang="da-DK" b="1" dirty="0" smtClean="0"/>
              <a:t>Landsdækkende overenskomst</a:t>
            </a:r>
            <a:r>
              <a:rPr lang="da-DK" dirty="0" smtClean="0"/>
              <a:t>. Bygge- og anlægsoverenskomsten og Jord- og betonoverenskomsten dækker tilsammen Danmark. Lovens § 6a er opfyldt. </a:t>
            </a:r>
          </a:p>
          <a:p>
            <a:pPr marL="0" indent="0">
              <a:buNone/>
            </a:pPr>
            <a:endParaRPr lang="da-DK" dirty="0"/>
          </a:p>
          <a:p>
            <a:pPr marL="0" indent="0">
              <a:buNone/>
            </a:pPr>
            <a:r>
              <a:rPr lang="da-DK" b="1" dirty="0" smtClean="0"/>
              <a:t>Krav om indbetaling af Feriepenge til feriekassen </a:t>
            </a:r>
            <a:r>
              <a:rPr lang="da-DK" dirty="0" smtClean="0"/>
              <a:t>– dobbeltbetaling er lovlig. </a:t>
            </a:r>
          </a:p>
          <a:p>
            <a:pPr marL="0" indent="0">
              <a:buNone/>
            </a:pPr>
            <a:r>
              <a:rPr lang="da-DK" dirty="0" smtClean="0"/>
              <a:t>Arbejdsretten lægger til grund: </a:t>
            </a:r>
          </a:p>
          <a:p>
            <a:pPr lvl="0">
              <a:buFontTx/>
              <a:buChar char="-"/>
            </a:pPr>
            <a:r>
              <a:rPr lang="da-DK" dirty="0" smtClean="0"/>
              <a:t>at </a:t>
            </a:r>
            <a:r>
              <a:rPr lang="da-DK" dirty="0" err="1" smtClean="0"/>
              <a:t>Cassa</a:t>
            </a:r>
            <a:r>
              <a:rPr lang="da-DK" dirty="0" smtClean="0"/>
              <a:t> </a:t>
            </a:r>
            <a:r>
              <a:rPr lang="da-DK" dirty="0" err="1" smtClean="0"/>
              <a:t>Edile</a:t>
            </a:r>
            <a:r>
              <a:rPr lang="da-DK" dirty="0" smtClean="0"/>
              <a:t> er mindre gunstig for medarbejderne end 3F’s feriekasse</a:t>
            </a:r>
          </a:p>
          <a:p>
            <a:pPr lvl="0">
              <a:buFontTx/>
              <a:buChar char="-"/>
            </a:pPr>
            <a:r>
              <a:rPr lang="da-DK" dirty="0"/>
              <a:t>a</a:t>
            </a:r>
            <a:r>
              <a:rPr lang="da-DK" dirty="0" smtClean="0"/>
              <a:t>t udstationerende virksomheder er dårligere stillet end danske </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13175318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32656"/>
            <a:ext cx="7886700" cy="443487"/>
          </a:xfrm>
        </p:spPr>
        <p:txBody>
          <a:bodyPr>
            <a:normAutofit fontScale="90000"/>
          </a:bodyPr>
          <a:lstStyle/>
          <a:p>
            <a:r>
              <a:rPr lang="da-DK" sz="3000" dirty="0" smtClean="0">
                <a:solidFill>
                  <a:schemeClr val="bg1">
                    <a:lumMod val="50000"/>
                  </a:schemeClr>
                </a:solidFill>
              </a:rPr>
              <a:t>Arbejdsrettens resultat</a:t>
            </a:r>
            <a:endParaRPr lang="da-DK" dirty="0">
              <a:solidFill>
                <a:schemeClr val="bg1">
                  <a:lumMod val="50000"/>
                </a:schemeClr>
              </a:solidFill>
            </a:endParaRPr>
          </a:p>
        </p:txBody>
      </p:sp>
      <p:sp>
        <p:nvSpPr>
          <p:cNvPr id="3" name="Pladsholder til indhold 2"/>
          <p:cNvSpPr>
            <a:spLocks noGrp="1"/>
          </p:cNvSpPr>
          <p:nvPr>
            <p:ph idx="1"/>
          </p:nvPr>
        </p:nvSpPr>
        <p:spPr>
          <a:xfrm>
            <a:off x="628650" y="1268760"/>
            <a:ext cx="7886700" cy="3915391"/>
          </a:xfrm>
        </p:spPr>
        <p:txBody>
          <a:bodyPr>
            <a:normAutofit fontScale="92500"/>
          </a:bodyPr>
          <a:lstStyle/>
          <a:p>
            <a:pPr marL="0" indent="0">
              <a:buNone/>
            </a:pPr>
            <a:r>
              <a:rPr lang="da-DK" dirty="0" smtClean="0"/>
              <a:t>- at ordningen er begrundet i effektiv sikring af de udenlandske medarbejderes rettigheder og</a:t>
            </a:r>
          </a:p>
          <a:p>
            <a:pPr marL="0" indent="0">
              <a:buNone/>
            </a:pPr>
            <a:r>
              <a:rPr lang="da-DK" dirty="0" smtClean="0"/>
              <a:t>- at 3F har administreret feriekassen på rimelig måde</a:t>
            </a:r>
          </a:p>
          <a:p>
            <a:r>
              <a:rPr lang="da-DK" dirty="0" smtClean="0"/>
              <a:t>Henviser til C-577/10 (som i sine præmisser henviser til Finalarte-afgørelserne) og til</a:t>
            </a:r>
            <a:r>
              <a:rPr lang="da-DK" dirty="0" smtClean="0">
                <a:solidFill>
                  <a:prstClr val="black"/>
                </a:solidFill>
              </a:rPr>
              <a:t> AR2013.0828.</a:t>
            </a:r>
            <a:endParaRPr lang="da-DK" dirty="0"/>
          </a:p>
          <a:p>
            <a:r>
              <a:rPr lang="da-DK" b="1" dirty="0" smtClean="0"/>
              <a:t>Pensionsbidrag</a:t>
            </a:r>
          </a:p>
          <a:p>
            <a:r>
              <a:rPr lang="da-DK" dirty="0" smtClean="0"/>
              <a:t>Arbejdsretten finder ikke, at </a:t>
            </a:r>
            <a:r>
              <a:rPr lang="da-DK" dirty="0" err="1" smtClean="0"/>
              <a:t>Solesi</a:t>
            </a:r>
            <a:r>
              <a:rPr lang="da-DK" dirty="0" smtClean="0"/>
              <a:t> har bevist, at der er betalt pensionsbidrag til sine ansatte i Italien. Derfor er der ikke grundlag for at fastslå, at betaling af pensionsbidrag som en del af den opsatte løn er i strid med pensionsdirektivet. Bevisvurdering.</a:t>
            </a:r>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18449739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41800"/>
            <a:ext cx="7886700" cy="411956"/>
          </a:xfrm>
        </p:spPr>
        <p:txBody>
          <a:bodyPr>
            <a:noAutofit/>
          </a:bodyPr>
          <a:lstStyle/>
          <a:p>
            <a:r>
              <a:rPr lang="da-DK" sz="2700" dirty="0" smtClean="0">
                <a:solidFill>
                  <a:schemeClr val="bg1">
                    <a:lumMod val="50000"/>
                  </a:schemeClr>
                </a:solidFill>
              </a:rPr>
              <a:t>Arbejdsrettens resultat</a:t>
            </a:r>
            <a:endParaRPr lang="da-DK" sz="2700" dirty="0">
              <a:solidFill>
                <a:schemeClr val="bg1">
                  <a:lumMod val="50000"/>
                </a:schemeClr>
              </a:solidFill>
            </a:endParaRPr>
          </a:p>
        </p:txBody>
      </p:sp>
      <p:sp>
        <p:nvSpPr>
          <p:cNvPr id="3" name="Pladsholder til indhold 2"/>
          <p:cNvSpPr>
            <a:spLocks noGrp="1"/>
          </p:cNvSpPr>
          <p:nvPr>
            <p:ph idx="1"/>
          </p:nvPr>
        </p:nvSpPr>
        <p:spPr>
          <a:xfrm>
            <a:off x="628650" y="1543051"/>
            <a:ext cx="7886700" cy="3946922"/>
          </a:xfrm>
        </p:spPr>
        <p:txBody>
          <a:bodyPr>
            <a:normAutofit fontScale="92500" lnSpcReduction="20000"/>
          </a:bodyPr>
          <a:lstStyle/>
          <a:p>
            <a:r>
              <a:rPr lang="da-DK" b="1" dirty="0" smtClean="0"/>
              <a:t>Ulovlig tvang</a:t>
            </a:r>
          </a:p>
          <a:p>
            <a:r>
              <a:rPr lang="da-DK" dirty="0" smtClean="0"/>
              <a:t>Ved overenskomstindgåelse var </a:t>
            </a:r>
            <a:r>
              <a:rPr lang="da-DK" dirty="0" err="1" smtClean="0"/>
              <a:t>Solesi</a:t>
            </a:r>
            <a:r>
              <a:rPr lang="da-DK" dirty="0" smtClean="0"/>
              <a:t> </a:t>
            </a:r>
            <a:r>
              <a:rPr lang="da-DK" b="1" dirty="0" smtClean="0"/>
              <a:t>bistået af advokat</a:t>
            </a:r>
            <a:r>
              <a:rPr lang="da-DK" dirty="0" smtClean="0"/>
              <a:t>.</a:t>
            </a:r>
          </a:p>
          <a:p>
            <a:r>
              <a:rPr lang="da-DK" dirty="0" smtClean="0"/>
              <a:t>Hovedentreprenøren lovede at </a:t>
            </a:r>
            <a:r>
              <a:rPr lang="da-DK" b="1" dirty="0" smtClean="0"/>
              <a:t>kompensere </a:t>
            </a:r>
            <a:r>
              <a:rPr lang="da-DK" b="1" dirty="0" err="1" smtClean="0"/>
              <a:t>Solesi</a:t>
            </a:r>
            <a:r>
              <a:rPr lang="da-DK" b="1" dirty="0" smtClean="0"/>
              <a:t> </a:t>
            </a:r>
            <a:r>
              <a:rPr lang="da-DK" dirty="0" smtClean="0"/>
              <a:t>for dennes medudgifter som følge af overenskomsten. </a:t>
            </a:r>
            <a:endParaRPr lang="da-DK" dirty="0"/>
          </a:p>
          <a:p>
            <a:r>
              <a:rPr lang="da-DK" b="1" dirty="0" smtClean="0"/>
              <a:t>Presset</a:t>
            </a:r>
            <a:r>
              <a:rPr lang="da-DK" dirty="0" smtClean="0"/>
              <a:t> for underskrivelse af overenskomst </a:t>
            </a:r>
            <a:r>
              <a:rPr lang="da-DK" b="1" dirty="0" smtClean="0"/>
              <a:t>kom fra hovedentreprenør/bygherre</a:t>
            </a:r>
            <a:r>
              <a:rPr lang="da-DK" dirty="0" smtClean="0"/>
              <a:t>. Ikke ulovlig tvang. </a:t>
            </a:r>
          </a:p>
          <a:p>
            <a:r>
              <a:rPr lang="da-DK" dirty="0" smtClean="0"/>
              <a:t>Understøttes yderligere af at indklagede ikke indbragte spørgsmålet om lovligheden for Arbejdsretten, jf. arbejdsretsloven § 9, stk. 1, nr. 5., og </a:t>
            </a:r>
          </a:p>
          <a:p>
            <a:r>
              <a:rPr lang="da-DK" dirty="0"/>
              <a:t>a</a:t>
            </a:r>
            <a:r>
              <a:rPr lang="da-DK" dirty="0" smtClean="0"/>
              <a:t>f at parterne havde møder efter overenskomst-indgåelsen, uden at det blev anført, at virksomheden havde været udsat for ulovlig tvang.   </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23423630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278936"/>
            <a:ext cx="7886700" cy="530198"/>
          </a:xfrm>
        </p:spPr>
        <p:txBody>
          <a:bodyPr/>
          <a:lstStyle/>
          <a:p>
            <a:r>
              <a:rPr lang="da-DK" sz="2700" dirty="0" smtClean="0">
                <a:solidFill>
                  <a:schemeClr val="bg1">
                    <a:lumMod val="50000"/>
                  </a:schemeClr>
                </a:solidFill>
              </a:rPr>
              <a:t>Arbejdsrettens resultat</a:t>
            </a:r>
            <a:endParaRPr lang="da-DK" dirty="0">
              <a:solidFill>
                <a:schemeClr val="bg1">
                  <a:lumMod val="50000"/>
                </a:schemeClr>
              </a:solidFill>
            </a:endParaRPr>
          </a:p>
        </p:txBody>
      </p:sp>
      <p:sp>
        <p:nvSpPr>
          <p:cNvPr id="3" name="Pladsholder til indhold 2"/>
          <p:cNvSpPr>
            <a:spLocks noGrp="1"/>
          </p:cNvSpPr>
          <p:nvPr>
            <p:ph idx="1"/>
          </p:nvPr>
        </p:nvSpPr>
        <p:spPr>
          <a:xfrm>
            <a:off x="628650" y="1124744"/>
            <a:ext cx="7886700" cy="3828680"/>
          </a:xfrm>
        </p:spPr>
        <p:txBody>
          <a:bodyPr/>
          <a:lstStyle/>
          <a:p>
            <a:r>
              <a:rPr lang="da-DK" b="1" dirty="0" smtClean="0"/>
              <a:t>Bod</a:t>
            </a:r>
          </a:p>
          <a:p>
            <a:r>
              <a:rPr lang="da-DK" dirty="0" smtClean="0"/>
              <a:t>Arbejdsretten finder, at beregningerne er foretaget på et fyldestgørende grundlag og udtryk for et forsigtigt skøn. Indklagede har ikke trods opfordret hertil fremkommet med dokumentation, der viser, at beregningerne er fejlbehæftede, eller at beregningerne af anden grund bør tilsidesættes.</a:t>
            </a:r>
          </a:p>
          <a:p>
            <a:r>
              <a:rPr lang="da-DK" dirty="0" smtClean="0"/>
              <a:t>Indklagedes egen opgørelse kan ikke føre til andet resultat, da den ikke er baseret på konkrete oplysninger om de ansattes arbejdstimer, som </a:t>
            </a:r>
            <a:r>
              <a:rPr lang="da-DK" dirty="0" err="1" smtClean="0"/>
              <a:t>Solesi</a:t>
            </a:r>
            <a:r>
              <a:rPr lang="da-DK" dirty="0" smtClean="0"/>
              <a:t> – som den eneste af parterne – er i besiddelse af. </a:t>
            </a:r>
          </a:p>
          <a:p>
            <a:r>
              <a:rPr lang="da-DK" dirty="0" smtClean="0"/>
              <a:t>Bod udmåles som differenceprincip – 14 mio</a:t>
            </a:r>
            <a:r>
              <a:rPr lang="da-DK" dirty="0"/>
              <a:t>. kr. </a:t>
            </a:r>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9274616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32656"/>
            <a:ext cx="7886700" cy="435605"/>
          </a:xfrm>
        </p:spPr>
        <p:txBody>
          <a:bodyPr>
            <a:noAutofit/>
          </a:bodyPr>
          <a:lstStyle/>
          <a:p>
            <a:r>
              <a:rPr lang="da-DK" sz="2700" dirty="0" smtClean="0">
                <a:solidFill>
                  <a:schemeClr val="bg1">
                    <a:lumMod val="50000"/>
                  </a:schemeClr>
                </a:solidFill>
              </a:rPr>
              <a:t>Arbejdsrettens resultat</a:t>
            </a:r>
            <a:endParaRPr lang="da-DK" sz="2700" dirty="0">
              <a:solidFill>
                <a:schemeClr val="bg1">
                  <a:lumMod val="50000"/>
                </a:schemeClr>
              </a:solidFill>
            </a:endParaRPr>
          </a:p>
        </p:txBody>
      </p:sp>
      <p:sp>
        <p:nvSpPr>
          <p:cNvPr id="3" name="Pladsholder til indhold 2"/>
          <p:cNvSpPr>
            <a:spLocks noGrp="1"/>
          </p:cNvSpPr>
          <p:nvPr>
            <p:ph idx="1"/>
          </p:nvPr>
        </p:nvSpPr>
        <p:spPr>
          <a:xfrm>
            <a:off x="628650" y="1566700"/>
            <a:ext cx="7886700" cy="3923273"/>
          </a:xfrm>
        </p:spPr>
        <p:txBody>
          <a:bodyPr>
            <a:normAutofit/>
          </a:bodyPr>
          <a:lstStyle/>
          <a:p>
            <a:pPr lvl="0"/>
            <a:r>
              <a:rPr lang="da-DK" dirty="0" smtClean="0"/>
              <a:t>Endelig tilkendegav Arbejdsretten, at den allerede indbetalte opsatte løn (1,4 mio. kr.) skulle fordeles forholdsmæssigt mellem de medarbejdere, </a:t>
            </a:r>
            <a:r>
              <a:rPr lang="da-DK" dirty="0" smtClean="0">
                <a:solidFill>
                  <a:prstClr val="black"/>
                </a:solidFill>
              </a:rPr>
              <a:t>som </a:t>
            </a:r>
            <a:r>
              <a:rPr lang="da-DK" dirty="0">
                <a:solidFill>
                  <a:prstClr val="black"/>
                </a:solidFill>
              </a:rPr>
              <a:t>der </a:t>
            </a:r>
            <a:r>
              <a:rPr lang="da-DK" dirty="0" smtClean="0">
                <a:solidFill>
                  <a:prstClr val="black"/>
                </a:solidFill>
              </a:rPr>
              <a:t>allerede var </a:t>
            </a:r>
            <a:r>
              <a:rPr lang="da-DK" dirty="0">
                <a:solidFill>
                  <a:prstClr val="black"/>
                </a:solidFill>
              </a:rPr>
              <a:t>indberettet om dog uden opgørelse af beløb. </a:t>
            </a:r>
          </a:p>
          <a:p>
            <a:pPr marL="0" indent="0">
              <a:buNone/>
            </a:pP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316444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endParaRPr lang="da-DK" dirty="0" smtClean="0"/>
          </a:p>
          <a:p>
            <a:r>
              <a:rPr lang="da-DK" dirty="0" smtClean="0"/>
              <a:t>Afviste, at bod for de uorganiserede ville udgøre et brud på EMRK artikel 11.</a:t>
            </a:r>
          </a:p>
          <a:p>
            <a:endParaRPr lang="da-DK" dirty="0"/>
          </a:p>
          <a:p>
            <a:r>
              <a:rPr lang="da-DK" dirty="0" smtClean="0"/>
              <a:t>Det grundlæggende hensyn bag reglerne – at undgå social dumping – vil ellers ikke kunne opnås.</a:t>
            </a:r>
          </a:p>
          <a:p>
            <a:endParaRPr lang="da-DK" dirty="0"/>
          </a:p>
          <a:p>
            <a:endParaRPr lang="da-DK" dirty="0"/>
          </a:p>
        </p:txBody>
      </p:sp>
      <p:sp>
        <p:nvSpPr>
          <p:cNvPr id="3" name="Titel 2"/>
          <p:cNvSpPr>
            <a:spLocks noGrp="1"/>
          </p:cNvSpPr>
          <p:nvPr>
            <p:ph type="title"/>
          </p:nvPr>
        </p:nvSpPr>
        <p:spPr/>
        <p:txBody>
          <a:bodyPr/>
          <a:lstStyle/>
          <a:p>
            <a:r>
              <a:rPr lang="da-DK" dirty="0" smtClean="0"/>
              <a:t>Arbejdsrettens dom EMRK artikel 11</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2899175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endParaRPr lang="da-DK" dirty="0" smtClean="0"/>
          </a:p>
          <a:p>
            <a:pPr marL="0" indent="0">
              <a:buNone/>
            </a:pPr>
            <a:r>
              <a:rPr lang="da-DK" sz="2000" dirty="0"/>
              <a:t>Formål bag udstationeringslovens § </a:t>
            </a:r>
            <a:r>
              <a:rPr lang="da-DK" sz="2000" dirty="0" smtClean="0"/>
              <a:t>6a er:</a:t>
            </a:r>
          </a:p>
          <a:p>
            <a:endParaRPr lang="da-DK" sz="2000" dirty="0"/>
          </a:p>
          <a:p>
            <a:r>
              <a:rPr lang="da-DK" sz="2000" dirty="0" smtClean="0"/>
              <a:t>at </a:t>
            </a:r>
            <a:r>
              <a:rPr lang="da-DK" sz="2000" dirty="0"/>
              <a:t>sikre udstationerede lønmodtagere </a:t>
            </a:r>
            <a:r>
              <a:rPr lang="da-DK" sz="2000" dirty="0" smtClean="0"/>
              <a:t>løn, der svarer </a:t>
            </a:r>
            <a:r>
              <a:rPr lang="da-DK" sz="2000" dirty="0"/>
              <a:t>til, hvad danske arbejdsgivere er forpligtet til at </a:t>
            </a:r>
            <a:r>
              <a:rPr lang="da-DK" sz="2000" dirty="0" smtClean="0"/>
              <a:t>betale og </a:t>
            </a:r>
          </a:p>
          <a:p>
            <a:endParaRPr lang="da-DK" sz="2000" dirty="0"/>
          </a:p>
          <a:p>
            <a:r>
              <a:rPr lang="da-DK" sz="2000" dirty="0" smtClean="0"/>
              <a:t>at modvirke </a:t>
            </a:r>
            <a:r>
              <a:rPr lang="da-DK" sz="2000" dirty="0"/>
              <a:t>social </a:t>
            </a:r>
            <a:r>
              <a:rPr lang="da-DK" sz="2000" dirty="0" smtClean="0"/>
              <a:t>dumping</a:t>
            </a:r>
            <a:endParaRPr lang="da-DK" sz="2000" dirty="0"/>
          </a:p>
          <a:p>
            <a:endParaRPr lang="da-DK" dirty="0"/>
          </a:p>
        </p:txBody>
      </p:sp>
      <p:sp>
        <p:nvSpPr>
          <p:cNvPr id="3" name="Titel 2"/>
          <p:cNvSpPr>
            <a:spLocks noGrp="1"/>
          </p:cNvSpPr>
          <p:nvPr>
            <p:ph type="title"/>
          </p:nvPr>
        </p:nvSpPr>
        <p:spPr/>
        <p:txBody>
          <a:bodyPr/>
          <a:lstStyle/>
          <a:p>
            <a:r>
              <a:rPr lang="da-DK" dirty="0" smtClean="0"/>
              <a:t>Udstationeringsloven § 6a</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32009463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endParaRPr lang="da-DK" dirty="0" smtClean="0"/>
          </a:p>
          <a:p>
            <a:r>
              <a:rPr lang="da-DK" dirty="0" smtClean="0"/>
              <a:t>Arbejdsretten afviste forelæggelse for EU-Domstolen med henvisning til den bevismæssige bedømmelse af sagens konkrete omstændigheder.</a:t>
            </a:r>
          </a:p>
          <a:p>
            <a:endParaRPr lang="da-DK" dirty="0"/>
          </a:p>
          <a:p>
            <a:r>
              <a:rPr lang="da-DK" dirty="0" smtClean="0"/>
              <a:t>Adgangen til at kræve forlods betaling af feriepenge følger allerede af EU-Domstolens praksis.</a:t>
            </a:r>
            <a:endParaRPr lang="da-DK" dirty="0"/>
          </a:p>
        </p:txBody>
      </p:sp>
      <p:sp>
        <p:nvSpPr>
          <p:cNvPr id="3" name="Titel 2"/>
          <p:cNvSpPr>
            <a:spLocks noGrp="1"/>
          </p:cNvSpPr>
          <p:nvPr>
            <p:ph type="title"/>
          </p:nvPr>
        </p:nvSpPr>
        <p:spPr/>
        <p:txBody>
          <a:bodyPr>
            <a:normAutofit/>
          </a:bodyPr>
          <a:lstStyle/>
          <a:p>
            <a:r>
              <a:rPr lang="da-DK" dirty="0" smtClean="0"/>
              <a:t>Forelæggelse for EU domstolen</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35004080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611560" y="818876"/>
            <a:ext cx="8075240" cy="4986387"/>
          </a:xfrm>
        </p:spPr>
        <p:txBody>
          <a:bodyPr/>
          <a:lstStyle/>
          <a:p>
            <a:endParaRPr lang="da-DK" dirty="0" smtClean="0"/>
          </a:p>
          <a:p>
            <a:r>
              <a:rPr lang="da-DK" dirty="0" err="1" smtClean="0"/>
              <a:t>Solesi</a:t>
            </a:r>
            <a:r>
              <a:rPr lang="da-DK" dirty="0" smtClean="0"/>
              <a:t> afgørelsen tager ikke </a:t>
            </a:r>
            <a:r>
              <a:rPr lang="da-DK" b="1" dirty="0" smtClean="0"/>
              <a:t>konkret</a:t>
            </a:r>
            <a:r>
              <a:rPr lang="da-DK" dirty="0" smtClean="0"/>
              <a:t> stilling til en række af de rejste problematikker, men afgør flere spørgsmål ud fra en almindelig bevisvurdering.</a:t>
            </a:r>
          </a:p>
          <a:p>
            <a:pPr marL="0" indent="0">
              <a:buNone/>
            </a:pPr>
            <a:endParaRPr lang="da-DK" dirty="0" smtClean="0"/>
          </a:p>
          <a:p>
            <a:r>
              <a:rPr lang="da-DK" dirty="0" smtClean="0"/>
              <a:t>Særligt åbent er forsat spørgsmålet om, hvorvidt det er EU-medholdeligt at kræve pension betalt enten som en del af opsat løn eller som en almindelig </a:t>
            </a:r>
            <a:r>
              <a:rPr lang="da-DK" dirty="0" err="1" smtClean="0"/>
              <a:t>løndel</a:t>
            </a:r>
            <a:r>
              <a:rPr lang="da-DK" dirty="0" smtClean="0"/>
              <a:t>, når der også betales pension i hjemlandet?  (</a:t>
            </a:r>
            <a:r>
              <a:rPr lang="da-DK" sz="2000" dirty="0" smtClean="0"/>
              <a:t>differencen mellem det, der betales i hjemlandet, og det som skal betales efter den danske overenskomst).</a:t>
            </a:r>
          </a:p>
          <a:p>
            <a:pPr marL="0" indent="0">
              <a:buNone/>
            </a:pPr>
            <a:endParaRPr lang="da-DK" dirty="0" smtClean="0"/>
          </a:p>
        </p:txBody>
      </p:sp>
      <p:sp>
        <p:nvSpPr>
          <p:cNvPr id="3" name="Titel 2"/>
          <p:cNvSpPr>
            <a:spLocks noGrp="1"/>
          </p:cNvSpPr>
          <p:nvPr>
            <p:ph type="title"/>
          </p:nvPr>
        </p:nvSpPr>
        <p:spPr/>
        <p:txBody>
          <a:bodyPr/>
          <a:lstStyle/>
          <a:p>
            <a:r>
              <a:rPr lang="da-DK" dirty="0" smtClean="0"/>
              <a:t>Er vi blevet klogere???</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23123336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endParaRPr lang="da-DK" dirty="0" smtClean="0"/>
          </a:p>
          <a:p>
            <a:pPr marL="0" indent="0">
              <a:buNone/>
            </a:pPr>
            <a:r>
              <a:rPr lang="da-DK" b="1" dirty="0" smtClean="0"/>
              <a:t>Feriekasser</a:t>
            </a:r>
          </a:p>
          <a:p>
            <a:r>
              <a:rPr lang="da-DK" dirty="0" smtClean="0"/>
              <a:t>Der må i hvert enkelt tilfælde foretages en vurdering af hjemlandets ordning. </a:t>
            </a:r>
          </a:p>
          <a:p>
            <a:r>
              <a:rPr lang="da-DK" dirty="0" smtClean="0"/>
              <a:t>Er ordningen dårligere, end hvad der gælder efter danske regler, vil det formentlig være EU-medholdeligt at opretholde en ordning, som forudsætter forlods indbetaling til en dansk feriekasse med henblik på at sikre lønmodtagernes rettigheder </a:t>
            </a:r>
            <a:r>
              <a:rPr lang="da-DK" sz="2000" dirty="0" smtClean="0"/>
              <a:t>(eventuelt med mulighed for efterfølgende refusion).</a:t>
            </a:r>
            <a:endParaRPr lang="da-DK" sz="2000" dirty="0"/>
          </a:p>
        </p:txBody>
      </p:sp>
      <p:sp>
        <p:nvSpPr>
          <p:cNvPr id="3" name="Titel 2"/>
          <p:cNvSpPr>
            <a:spLocks noGrp="1"/>
          </p:cNvSpPr>
          <p:nvPr>
            <p:ph type="title"/>
          </p:nvPr>
        </p:nvSpPr>
        <p:spPr/>
        <p:txBody>
          <a:bodyPr/>
          <a:lstStyle/>
          <a:p>
            <a:r>
              <a:rPr lang="da-DK" dirty="0" smtClean="0"/>
              <a:t>Afgørelsen giver os pejlemærker</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3247552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endParaRPr lang="da-DK" dirty="0" smtClean="0"/>
          </a:p>
          <a:p>
            <a:r>
              <a:rPr lang="da-DK" dirty="0" smtClean="0"/>
              <a:t>Arbejdsretten forholder sig ikke konkret til pensionsproblematikken, men afgør sagen på et ”allerede-fordi-grundlag”.</a:t>
            </a:r>
          </a:p>
          <a:p>
            <a:endParaRPr lang="da-DK" dirty="0"/>
          </a:p>
          <a:p>
            <a:r>
              <a:rPr lang="da-DK" dirty="0" smtClean="0"/>
              <a:t>Hvis den udenlandske virksomhed vil gøre sig håb om at kunne modregne betalinger i hjemlandet eller i øvrigt vil udfordre EU-problematikken, så kræver det som minimum, at virksomheden nøje dokumenterer, at der er betalt i hjemlandet, til hvem og med hvor stort et beløb.</a:t>
            </a:r>
            <a:endParaRPr lang="da-DK" dirty="0"/>
          </a:p>
        </p:txBody>
      </p:sp>
      <p:sp>
        <p:nvSpPr>
          <p:cNvPr id="3" name="Titel 2"/>
          <p:cNvSpPr>
            <a:spLocks noGrp="1"/>
          </p:cNvSpPr>
          <p:nvPr>
            <p:ph type="title"/>
          </p:nvPr>
        </p:nvSpPr>
        <p:spPr/>
        <p:txBody>
          <a:bodyPr/>
          <a:lstStyle/>
          <a:p>
            <a:r>
              <a:rPr lang="da-DK" dirty="0" smtClean="0"/>
              <a:t>Pension</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36879393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endParaRPr lang="da-DK" dirty="0" smtClean="0"/>
          </a:p>
          <a:p>
            <a:r>
              <a:rPr lang="da-DK" dirty="0" smtClean="0"/>
              <a:t>Hvis en virksomheder mener, at den overenskomst, som et forbund varsler konflikt for at opnå, ikke er en Laval-overenskomst eller i øvrigt har andre indsigelser mod varslernes lovlighed, skal spørgsmålet indbringes for </a:t>
            </a:r>
            <a:r>
              <a:rPr lang="da-DK" b="1" dirty="0" smtClean="0"/>
              <a:t>Arbejdsretten</a:t>
            </a:r>
            <a:r>
              <a:rPr lang="da-DK" dirty="0" smtClean="0"/>
              <a:t> i henhold til ARL § 9, stk. 1, nr. 5.</a:t>
            </a:r>
          </a:p>
          <a:p>
            <a:endParaRPr lang="da-DK" dirty="0"/>
          </a:p>
          <a:p>
            <a:r>
              <a:rPr lang="da-DK" dirty="0" smtClean="0"/>
              <a:t>Dette skal formentlig ske i forbindelse med, at der varsles konflikt, men dette er uafklaret.</a:t>
            </a:r>
            <a:endParaRPr lang="da-DK" dirty="0"/>
          </a:p>
        </p:txBody>
      </p:sp>
      <p:sp>
        <p:nvSpPr>
          <p:cNvPr id="3" name="Titel 2"/>
          <p:cNvSpPr>
            <a:spLocks noGrp="1"/>
          </p:cNvSpPr>
          <p:nvPr>
            <p:ph type="title"/>
          </p:nvPr>
        </p:nvSpPr>
        <p:spPr/>
        <p:txBody>
          <a:bodyPr>
            <a:normAutofit fontScale="90000"/>
          </a:bodyPr>
          <a:lstStyle/>
          <a:p>
            <a:r>
              <a:rPr lang="da-DK" dirty="0" smtClean="0"/>
              <a:t>Laval-overenskomst /lovligheden af konfliktvarsel</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37235891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611560" y="1196752"/>
            <a:ext cx="8075240" cy="4525962"/>
          </a:xfrm>
        </p:spPr>
        <p:txBody>
          <a:bodyPr/>
          <a:lstStyle/>
          <a:p>
            <a:pPr marL="0" indent="0">
              <a:buNone/>
            </a:pPr>
            <a:r>
              <a:rPr lang="da-DK" dirty="0" smtClean="0"/>
              <a:t>Både voldgiftsretten og Arbejdsretten har ”blåstemplet” klagers fremgangsmåde ved opgørelsen af underbetalingen.</a:t>
            </a:r>
          </a:p>
          <a:p>
            <a:pPr marL="0" indent="0">
              <a:buNone/>
            </a:pPr>
            <a:endParaRPr lang="da-DK" dirty="0" smtClean="0"/>
          </a:p>
          <a:p>
            <a:pPr marL="0" indent="0">
              <a:buNone/>
            </a:pPr>
            <a:r>
              <a:rPr lang="da-DK" dirty="0" smtClean="0"/>
              <a:t>Hvis klager har sandsynliggjort, at de udstationerede medarbejdere med overvejende sandsynlighed arbejder efter samme mønster, og dette i øvrigt understøttes af andre forhold, så er det ok, at klager alene tager udgangspunkt i en lille del af medarbejderne, og beregner det samlede krav på dette grundlag.  </a:t>
            </a:r>
            <a:endParaRPr lang="da-DK" dirty="0"/>
          </a:p>
        </p:txBody>
      </p:sp>
      <p:sp>
        <p:nvSpPr>
          <p:cNvPr id="3" name="Titel 2"/>
          <p:cNvSpPr>
            <a:spLocks noGrp="1"/>
          </p:cNvSpPr>
          <p:nvPr>
            <p:ph type="title"/>
          </p:nvPr>
        </p:nvSpPr>
        <p:spPr/>
        <p:txBody>
          <a:bodyPr/>
          <a:lstStyle/>
          <a:p>
            <a:r>
              <a:rPr lang="da-DK" dirty="0" smtClean="0"/>
              <a:t>Underbetaling</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29774781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646058" y="980728"/>
            <a:ext cx="7958390" cy="4752528"/>
          </a:xfrm>
        </p:spPr>
        <p:txBody>
          <a:bodyPr/>
          <a:lstStyle/>
          <a:p>
            <a:pPr marL="0" indent="0">
              <a:buNone/>
            </a:pPr>
            <a:r>
              <a:rPr lang="da-DK" dirty="0" smtClean="0"/>
              <a:t>Det betyder: </a:t>
            </a:r>
          </a:p>
          <a:p>
            <a:r>
              <a:rPr lang="da-DK" dirty="0" smtClean="0"/>
              <a:t>Selv om </a:t>
            </a:r>
            <a:r>
              <a:rPr lang="da-DK" dirty="0"/>
              <a:t>bevisbyrden </a:t>
            </a:r>
            <a:r>
              <a:rPr lang="da-DK" dirty="0" smtClean="0"/>
              <a:t>for, </a:t>
            </a:r>
            <a:r>
              <a:rPr lang="da-DK" dirty="0"/>
              <a:t>at der består et </a:t>
            </a:r>
            <a:r>
              <a:rPr lang="da-DK" dirty="0" smtClean="0"/>
              <a:t>krav, </a:t>
            </a:r>
            <a:r>
              <a:rPr lang="da-DK" dirty="0"/>
              <a:t>i udgangspunktet påhviler </a:t>
            </a:r>
            <a:r>
              <a:rPr lang="da-DK" dirty="0" smtClean="0"/>
              <a:t>forbundet, </a:t>
            </a:r>
            <a:r>
              <a:rPr lang="da-DK" dirty="0"/>
              <a:t>så bliver det op til </a:t>
            </a:r>
            <a:r>
              <a:rPr lang="da-DK" dirty="0" smtClean="0"/>
              <a:t>virksomheden </a:t>
            </a:r>
            <a:r>
              <a:rPr lang="da-DK" dirty="0"/>
              <a:t>at </a:t>
            </a:r>
            <a:r>
              <a:rPr lang="da-DK" dirty="0" smtClean="0"/>
              <a:t>dokumentere, </a:t>
            </a:r>
            <a:r>
              <a:rPr lang="da-DK" dirty="0"/>
              <a:t>at </a:t>
            </a:r>
            <a:r>
              <a:rPr lang="da-DK" dirty="0" smtClean="0"/>
              <a:t>medarbejderne </a:t>
            </a:r>
            <a:r>
              <a:rPr lang="da-DK" dirty="0"/>
              <a:t>ikke har haft samme </a:t>
            </a:r>
            <a:r>
              <a:rPr lang="da-DK" dirty="0" smtClean="0"/>
              <a:t>arbejdstid, </a:t>
            </a:r>
            <a:r>
              <a:rPr lang="da-DK" dirty="0"/>
              <a:t>eller at der i øvrigt er </a:t>
            </a:r>
            <a:r>
              <a:rPr lang="da-DK" dirty="0" smtClean="0"/>
              <a:t>forhold, </a:t>
            </a:r>
            <a:r>
              <a:rPr lang="da-DK" dirty="0"/>
              <a:t>som </a:t>
            </a:r>
            <a:r>
              <a:rPr lang="da-DK" dirty="0" smtClean="0"/>
              <a:t>gør, </a:t>
            </a:r>
            <a:r>
              <a:rPr lang="da-DK" dirty="0"/>
              <a:t>at medarbejdernes </a:t>
            </a:r>
            <a:r>
              <a:rPr lang="da-DK" dirty="0" smtClean="0"/>
              <a:t>arbejdstid </a:t>
            </a:r>
            <a:r>
              <a:rPr lang="da-DK" dirty="0"/>
              <a:t>ikke er </a:t>
            </a:r>
            <a:r>
              <a:rPr lang="da-DK" dirty="0" smtClean="0"/>
              <a:t>identisk (processuel skade virkning).</a:t>
            </a:r>
          </a:p>
          <a:p>
            <a:pPr marL="0" indent="0">
              <a:buNone/>
            </a:pPr>
            <a:endParaRPr lang="da-DK" dirty="0" smtClean="0"/>
          </a:p>
          <a:p>
            <a:r>
              <a:rPr lang="da-DK" dirty="0" smtClean="0"/>
              <a:t>Gør virksomheden </a:t>
            </a:r>
            <a:r>
              <a:rPr lang="da-DK" dirty="0"/>
              <a:t>ikke det, </a:t>
            </a:r>
            <a:r>
              <a:rPr lang="da-DK" dirty="0" smtClean="0"/>
              <a:t>vil en </a:t>
            </a:r>
            <a:r>
              <a:rPr lang="da-DK" dirty="0"/>
              <a:t>gennemsnitsberegning, der alene </a:t>
            </a:r>
            <a:r>
              <a:rPr lang="da-DK" dirty="0" smtClean="0"/>
              <a:t>baserer </a:t>
            </a:r>
            <a:r>
              <a:rPr lang="da-DK" dirty="0"/>
              <a:t>sig på ganske få </a:t>
            </a:r>
            <a:r>
              <a:rPr lang="da-DK" dirty="0" smtClean="0"/>
              <a:t>medarbejdere (ekstrapolation), kunne danne </a:t>
            </a:r>
            <a:r>
              <a:rPr lang="da-DK" dirty="0"/>
              <a:t>grundlag for et </a:t>
            </a:r>
            <a:r>
              <a:rPr lang="da-DK" dirty="0" smtClean="0"/>
              <a:t>efterbetalingskrav </a:t>
            </a:r>
            <a:r>
              <a:rPr lang="da-DK" dirty="0"/>
              <a:t>og </a:t>
            </a:r>
            <a:r>
              <a:rPr lang="da-DK" dirty="0" smtClean="0"/>
              <a:t>dermed indgå </a:t>
            </a:r>
            <a:r>
              <a:rPr lang="da-DK" dirty="0"/>
              <a:t>i udmåling af den samlede </a:t>
            </a:r>
            <a:r>
              <a:rPr lang="da-DK" dirty="0" smtClean="0"/>
              <a:t>bod.</a:t>
            </a:r>
            <a:endParaRPr lang="da-DK" dirty="0"/>
          </a:p>
          <a:p>
            <a:endParaRPr lang="da-DK" dirty="0"/>
          </a:p>
        </p:txBody>
      </p:sp>
      <p:sp>
        <p:nvSpPr>
          <p:cNvPr id="3" name="Titel 2"/>
          <p:cNvSpPr>
            <a:spLocks noGrp="1"/>
          </p:cNvSpPr>
          <p:nvPr>
            <p:ph type="title"/>
          </p:nvPr>
        </p:nvSpPr>
        <p:spPr/>
        <p:txBody>
          <a:bodyPr/>
          <a:lstStyle/>
          <a:p>
            <a:r>
              <a:rPr lang="da-DK" dirty="0" smtClean="0"/>
              <a:t>Opgørelse af krav</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21630942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endParaRPr lang="da-DK" dirty="0" smtClean="0"/>
          </a:p>
          <a:p>
            <a:pPr marL="0" indent="0">
              <a:buNone/>
            </a:pPr>
            <a:r>
              <a:rPr lang="da-DK" dirty="0" smtClean="0"/>
              <a:t>En række verserende sager om udenlandsk pension Spanien, Polen, Litauen, Bulgarien, Italien.</a:t>
            </a:r>
          </a:p>
          <a:p>
            <a:endParaRPr lang="da-DK" dirty="0"/>
          </a:p>
          <a:p>
            <a:r>
              <a:rPr lang="da-DK" dirty="0" smtClean="0"/>
              <a:t>DI/CO-I har aftalt et protokollat, som bl.a. giver adgang til at modregne betalinger i hjemlandet. </a:t>
            </a:r>
          </a:p>
          <a:p>
            <a:r>
              <a:rPr lang="da-DK" dirty="0" smtClean="0"/>
              <a:t>Uenighed om kravene til hjemlandets pensionsordning. </a:t>
            </a:r>
          </a:p>
          <a:p>
            <a:r>
              <a:rPr lang="da-DK" dirty="0" smtClean="0"/>
              <a:t>P.t. anlagt voldgift, som skal tage stilling til, om det polske ZUS er en pension i protokollatets forstand.</a:t>
            </a:r>
            <a:endParaRPr lang="da-DK" dirty="0"/>
          </a:p>
        </p:txBody>
      </p:sp>
      <p:sp>
        <p:nvSpPr>
          <p:cNvPr id="3" name="Titel 2"/>
          <p:cNvSpPr>
            <a:spLocks noGrp="1"/>
          </p:cNvSpPr>
          <p:nvPr>
            <p:ph type="title"/>
          </p:nvPr>
        </p:nvSpPr>
        <p:spPr/>
        <p:txBody>
          <a:bodyPr/>
          <a:lstStyle/>
          <a:p>
            <a:r>
              <a:rPr lang="da-DK" dirty="0" smtClean="0"/>
              <a:t>Status </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1120724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pPr marL="0" indent="0">
              <a:buNone/>
            </a:pPr>
            <a:r>
              <a:rPr lang="da-DK" dirty="0" smtClean="0"/>
              <a:t>Angiver, </a:t>
            </a:r>
            <a:r>
              <a:rPr lang="da-DK" dirty="0"/>
              <a:t>under hvilke </a:t>
            </a:r>
            <a:r>
              <a:rPr lang="da-DK" dirty="0" smtClean="0"/>
              <a:t>omstændigheder </a:t>
            </a:r>
            <a:r>
              <a:rPr lang="da-DK" dirty="0"/>
              <a:t>der kan konfliktes </a:t>
            </a:r>
            <a:r>
              <a:rPr lang="da-DK" dirty="0" smtClean="0"/>
              <a:t>over for </a:t>
            </a:r>
            <a:r>
              <a:rPr lang="da-DK" dirty="0"/>
              <a:t>udenlandske tjenesteydere med krav om </a:t>
            </a:r>
            <a:r>
              <a:rPr lang="da-DK" dirty="0" smtClean="0"/>
              <a:t>overenskomst.</a:t>
            </a:r>
            <a:endParaRPr lang="da-DK" dirty="0"/>
          </a:p>
          <a:p>
            <a:pPr marL="0" indent="0">
              <a:buNone/>
            </a:pPr>
            <a:r>
              <a:rPr lang="da-DK" b="1" dirty="0" smtClean="0"/>
              <a:t>Tre hovedkrav:</a:t>
            </a:r>
            <a:endParaRPr lang="da-DK" dirty="0" smtClean="0"/>
          </a:p>
          <a:p>
            <a:pPr marL="457200" indent="-457200">
              <a:buFont typeface="+mj-lt"/>
              <a:buAutoNum type="arabicPeriod"/>
            </a:pPr>
            <a:r>
              <a:rPr lang="da-DK" dirty="0" smtClean="0"/>
              <a:t>Lønkrav skal svare til det, som danske arbejdsgivere er forpligtet til at betale.</a:t>
            </a:r>
          </a:p>
          <a:p>
            <a:pPr marL="457200" indent="-457200">
              <a:buFont typeface="+mj-lt"/>
              <a:buAutoNum type="arabicPeriod"/>
            </a:pPr>
            <a:r>
              <a:rPr lang="da-DK" dirty="0" smtClean="0"/>
              <a:t>Lønkravet skal have udspring i en overenskomst, der er indgået af </a:t>
            </a:r>
            <a:r>
              <a:rPr lang="da-DK" dirty="0"/>
              <a:t>mest repræsentative arbejdsmarkedsparter i Danmark, og som gælder på hele det danske </a:t>
            </a:r>
            <a:r>
              <a:rPr lang="da-DK" dirty="0" smtClean="0"/>
              <a:t>område.</a:t>
            </a:r>
            <a:endParaRPr lang="da-DK" dirty="0"/>
          </a:p>
          <a:p>
            <a:pPr marL="457200" indent="-457200">
              <a:buFont typeface="+mj-lt"/>
              <a:buAutoNum type="arabicPeriod"/>
            </a:pPr>
            <a:r>
              <a:rPr lang="da-DK" dirty="0" smtClean="0"/>
              <a:t>Lønkravet skal have den fornødne klarhed.</a:t>
            </a:r>
            <a:endParaRPr lang="da-DK" dirty="0"/>
          </a:p>
        </p:txBody>
      </p:sp>
      <p:sp>
        <p:nvSpPr>
          <p:cNvPr id="3" name="Titel 2"/>
          <p:cNvSpPr>
            <a:spLocks noGrp="1"/>
          </p:cNvSpPr>
          <p:nvPr>
            <p:ph type="title"/>
          </p:nvPr>
        </p:nvSpPr>
        <p:spPr/>
        <p:txBody>
          <a:bodyPr>
            <a:normAutofit fontScale="90000"/>
          </a:bodyPr>
          <a:lstStyle/>
          <a:p>
            <a:r>
              <a:rPr lang="da-DK" dirty="0"/>
              <a:t>Udstationeringslovens § </a:t>
            </a:r>
            <a:r>
              <a:rPr lang="da-DK" dirty="0" smtClean="0"/>
              <a:t>6a</a:t>
            </a:r>
            <a:r>
              <a:rPr lang="da-DK" dirty="0"/>
              <a:t/>
            </a:r>
            <a:br>
              <a:rPr lang="da-DK" dirty="0"/>
            </a:b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2607181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endParaRPr lang="da-DK" dirty="0" smtClean="0"/>
          </a:p>
          <a:p>
            <a:endParaRPr lang="da-DK" dirty="0"/>
          </a:p>
          <a:p>
            <a:r>
              <a:rPr lang="da-DK" dirty="0"/>
              <a:t>Der kan </a:t>
            </a:r>
            <a:r>
              <a:rPr lang="da-DK" b="1" dirty="0"/>
              <a:t>ikke</a:t>
            </a:r>
            <a:r>
              <a:rPr lang="da-DK" dirty="0"/>
              <a:t> kræves ydelser eller løndele, som de udstationerede allerede betaler i deres hjemland, fremgår </a:t>
            </a:r>
            <a:r>
              <a:rPr lang="da-DK" dirty="0" smtClean="0"/>
              <a:t>det af </a:t>
            </a:r>
            <a:r>
              <a:rPr lang="da-DK" dirty="0"/>
              <a:t>betænkning til </a:t>
            </a:r>
            <a:r>
              <a:rPr lang="da-DK" dirty="0" smtClean="0"/>
              <a:t>udstationeringsloven </a:t>
            </a:r>
            <a:r>
              <a:rPr lang="da-DK" dirty="0"/>
              <a:t>og </a:t>
            </a:r>
            <a:r>
              <a:rPr lang="da-DK" dirty="0" smtClean="0"/>
              <a:t>praksis fra EU-Domstolen, Laval</a:t>
            </a:r>
            <a:r>
              <a:rPr lang="da-DK" dirty="0"/>
              <a:t>, Viking, Ruffort </a:t>
            </a:r>
            <a:r>
              <a:rPr lang="da-DK" dirty="0" smtClean="0"/>
              <a:t>m.fl.</a:t>
            </a:r>
          </a:p>
          <a:p>
            <a:endParaRPr lang="da-DK" u="sng" dirty="0"/>
          </a:p>
          <a:p>
            <a:endParaRPr lang="da-DK" dirty="0"/>
          </a:p>
        </p:txBody>
      </p:sp>
      <p:sp>
        <p:nvSpPr>
          <p:cNvPr id="3" name="Titel 2"/>
          <p:cNvSpPr>
            <a:spLocks noGrp="1"/>
          </p:cNvSpPr>
          <p:nvPr>
            <p:ph type="title"/>
          </p:nvPr>
        </p:nvSpPr>
        <p:spPr/>
        <p:txBody>
          <a:bodyPr/>
          <a:lstStyle/>
          <a:p>
            <a:r>
              <a:rPr lang="da-DK" dirty="0" smtClean="0"/>
              <a:t>Udstationeringslovens § 6a</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516817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pPr marL="0" indent="0">
              <a:buNone/>
            </a:pPr>
            <a:endParaRPr lang="da-DK" dirty="0"/>
          </a:p>
          <a:p>
            <a:pPr marL="0" indent="0">
              <a:buNone/>
            </a:pPr>
            <a:r>
              <a:rPr lang="da-DK" sz="2400" dirty="0" smtClean="0"/>
              <a:t>Laval-overenskomst:</a:t>
            </a:r>
          </a:p>
          <a:p>
            <a:pPr marL="0" indent="0">
              <a:buNone/>
            </a:pPr>
            <a:r>
              <a:rPr lang="da-DK" sz="2400" dirty="0" smtClean="0"/>
              <a:t>En overenskomst, </a:t>
            </a:r>
            <a:r>
              <a:rPr lang="da-DK" sz="2400" dirty="0"/>
              <a:t>som opfylder betingelserne i udstationeringslovens § </a:t>
            </a:r>
            <a:r>
              <a:rPr lang="da-DK" sz="2400" dirty="0" smtClean="0"/>
              <a:t>6a (</a:t>
            </a:r>
            <a:r>
              <a:rPr lang="da-DK" sz="2000" dirty="0" smtClean="0"/>
              <a:t>og udstationeringslovens artikel 3).</a:t>
            </a:r>
            <a:endParaRPr lang="da-DK" sz="2000" dirty="0"/>
          </a:p>
          <a:p>
            <a:pPr marL="0" indent="0">
              <a:buNone/>
            </a:pPr>
            <a:r>
              <a:rPr lang="da-DK" sz="2400" dirty="0"/>
              <a:t/>
            </a:r>
            <a:br>
              <a:rPr lang="da-DK" sz="2400" dirty="0"/>
            </a:br>
            <a:endParaRPr lang="da-DK" sz="2400" dirty="0" smtClean="0"/>
          </a:p>
        </p:txBody>
      </p:sp>
      <p:sp>
        <p:nvSpPr>
          <p:cNvPr id="3" name="Titel 2"/>
          <p:cNvSpPr>
            <a:spLocks noGrp="1"/>
          </p:cNvSpPr>
          <p:nvPr>
            <p:ph type="title"/>
          </p:nvPr>
        </p:nvSpPr>
        <p:spPr>
          <a:xfrm>
            <a:off x="971600" y="404664"/>
            <a:ext cx="7921625" cy="630237"/>
          </a:xfrm>
        </p:spPr>
        <p:txBody>
          <a:bodyPr>
            <a:normAutofit/>
          </a:bodyPr>
          <a:lstStyle/>
          <a:p>
            <a:r>
              <a:rPr lang="da-DK" dirty="0" smtClean="0"/>
              <a:t>Laval-overenskomst </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249056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endParaRPr lang="da-DK" dirty="0" smtClean="0"/>
          </a:p>
          <a:p>
            <a:r>
              <a:rPr lang="da-DK" dirty="0"/>
              <a:t>Pension er særskilt reguleret i direktiv 98/49 </a:t>
            </a:r>
            <a:r>
              <a:rPr lang="da-DK" dirty="0" smtClean="0"/>
              <a:t>EF artikel 6, stk.2:</a:t>
            </a:r>
            <a:endParaRPr lang="da-DK" dirty="0"/>
          </a:p>
          <a:p>
            <a:r>
              <a:rPr lang="da-DK" dirty="0" smtClean="0"/>
              <a:t>”</a:t>
            </a:r>
            <a:r>
              <a:rPr lang="da-DK" b="1" i="1" dirty="0" smtClean="0"/>
              <a:t>Når </a:t>
            </a:r>
            <a:r>
              <a:rPr lang="da-DK" b="1" i="1" dirty="0"/>
              <a:t>der i medfør af stk. 1 under udstationeringen fortsat betales bidrag til en supplerende pensionsordning i oprindelsesmedlemsstaten, skal den udstationerende arbejdstager og hvor det er relevant </a:t>
            </a:r>
            <a:r>
              <a:rPr lang="da-DK" b="1" i="1" dirty="0" smtClean="0"/>
              <a:t>dennes arbejdsgiver være undtaget fra enhver forpligtelse til at betale til en supplerende pensionsordning i en anden </a:t>
            </a:r>
            <a:r>
              <a:rPr lang="da-DK" b="1" i="1" dirty="0"/>
              <a:t>medlemsstat.”</a:t>
            </a:r>
          </a:p>
          <a:p>
            <a:endParaRPr lang="da-DK" dirty="0"/>
          </a:p>
        </p:txBody>
      </p:sp>
      <p:sp>
        <p:nvSpPr>
          <p:cNvPr id="3" name="Titel 2"/>
          <p:cNvSpPr>
            <a:spLocks noGrp="1"/>
          </p:cNvSpPr>
          <p:nvPr>
            <p:ph type="title"/>
          </p:nvPr>
        </p:nvSpPr>
        <p:spPr/>
        <p:txBody>
          <a:bodyPr/>
          <a:lstStyle/>
          <a:p>
            <a:r>
              <a:rPr lang="da-DK" dirty="0" smtClean="0"/>
              <a:t>Direktiv 98/49/EF</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3206398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endParaRPr lang="da-DK" dirty="0" smtClean="0"/>
          </a:p>
          <a:p>
            <a:r>
              <a:rPr lang="da-DK" i="1" dirty="0"/>
              <a:t>§ 3 – Opsat løn </a:t>
            </a:r>
            <a:endParaRPr lang="da-DK" dirty="0"/>
          </a:p>
          <a:p>
            <a:r>
              <a:rPr lang="da-DK" dirty="0" smtClean="0"/>
              <a:t>Beløbet </a:t>
            </a:r>
            <a:r>
              <a:rPr lang="da-DK" dirty="0"/>
              <a:t>er beregnet på baggrund af bestemmelserne om pension, om </a:t>
            </a:r>
            <a:r>
              <a:rPr lang="da-DK" dirty="0" smtClean="0"/>
              <a:t>barsel</a:t>
            </a:r>
            <a:r>
              <a:rPr lang="da-DK" dirty="0"/>
              <a:t>, om ferie, om </a:t>
            </a:r>
            <a:r>
              <a:rPr lang="da-DK" dirty="0" smtClean="0"/>
              <a:t>søgnehelligdage </a:t>
            </a:r>
            <a:r>
              <a:rPr lang="da-DK" dirty="0"/>
              <a:t>i den aktuelle </a:t>
            </a:r>
            <a:r>
              <a:rPr lang="da-DK" dirty="0" smtClean="0"/>
              <a:t>overenskomst </a:t>
            </a:r>
            <a:r>
              <a:rPr lang="da-DK" sz="2000" dirty="0" smtClean="0"/>
              <a:t>(svarende til hvad danske virksomheder skal betale). </a:t>
            </a:r>
          </a:p>
          <a:p>
            <a:pPr marL="0" indent="0">
              <a:buNone/>
            </a:pPr>
            <a:endParaRPr lang="da-DK" sz="2000" dirty="0" smtClean="0"/>
          </a:p>
          <a:p>
            <a:r>
              <a:rPr lang="da-DK" dirty="0" smtClean="0"/>
              <a:t>Den opsatte løn </a:t>
            </a:r>
            <a:r>
              <a:rPr lang="da-DK" dirty="0"/>
              <a:t>indsættes i 3F’s feriekasse</a:t>
            </a:r>
            <a:r>
              <a:rPr lang="da-DK" dirty="0" smtClean="0"/>
              <a:t>.</a:t>
            </a:r>
          </a:p>
          <a:p>
            <a:pPr marL="0" indent="0">
              <a:buNone/>
            </a:pPr>
            <a:endParaRPr lang="da-DK" dirty="0" smtClean="0"/>
          </a:p>
          <a:p>
            <a:r>
              <a:rPr lang="da-DK" dirty="0" smtClean="0"/>
              <a:t>Beløbet </a:t>
            </a:r>
            <a:r>
              <a:rPr lang="da-DK" dirty="0"/>
              <a:t>udbetales </a:t>
            </a:r>
            <a:r>
              <a:rPr lang="da-DK" dirty="0" smtClean="0"/>
              <a:t>af feriekassen til </a:t>
            </a:r>
            <a:r>
              <a:rPr lang="da-DK" dirty="0"/>
              <a:t>medarbejderne efter ferielovens bestemmelser. </a:t>
            </a:r>
          </a:p>
        </p:txBody>
      </p:sp>
      <p:sp>
        <p:nvSpPr>
          <p:cNvPr id="3" name="Titel 2"/>
          <p:cNvSpPr>
            <a:spLocks noGrp="1"/>
          </p:cNvSpPr>
          <p:nvPr>
            <p:ph type="title"/>
          </p:nvPr>
        </p:nvSpPr>
        <p:spPr/>
        <p:txBody>
          <a:bodyPr/>
          <a:lstStyle/>
          <a:p>
            <a:r>
              <a:rPr lang="da-DK" dirty="0" smtClean="0"/>
              <a:t>Opsat løn</a:t>
            </a:r>
            <a:endParaRPr lang="da-DK" dirty="0"/>
          </a:p>
        </p:txBody>
      </p:sp>
      <p:pic>
        <p:nvPicPr>
          <p:cNvPr id="4" name="Billede 3"/>
          <p:cNvPicPr>
            <a:picLocks noChangeAspect="1"/>
          </p:cNvPicPr>
          <p:nvPr/>
        </p:nvPicPr>
        <p:blipFill rotWithShape="1">
          <a:blip r:embed="rId2" cstate="print">
            <a:extLst>
              <a:ext uri="{28A0092B-C50C-407E-A947-70E740481C1C}">
                <a14:useLocalDpi xmlns:a14="http://schemas.microsoft.com/office/drawing/2010/main" val="0"/>
              </a:ext>
            </a:extLst>
          </a:blip>
          <a:srcRect l="7342" t="9100" r="7061" b="5305"/>
          <a:stretch/>
        </p:blipFill>
        <p:spPr>
          <a:xfrm>
            <a:off x="1362457" y="6088680"/>
            <a:ext cx="608112" cy="608111"/>
          </a:xfrm>
          <a:prstGeom prst="rect">
            <a:avLst/>
          </a:prstGeom>
        </p:spPr>
      </p:pic>
    </p:spTree>
    <p:extLst>
      <p:ext uri="{BB962C8B-B14F-4D97-AF65-F5344CB8AC3E}">
        <p14:creationId xmlns:p14="http://schemas.microsoft.com/office/powerpoint/2010/main" val="3931825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GetOrganized dokument" ma:contentTypeID="0x010100AC085CFC53BC46CEA2EADE194AD9D482001C3EB417C1F1754CB534906B50FB9883" ma:contentTypeVersion="3" ma:contentTypeDescription="GetOrganized dokument" ma:contentTypeScope="" ma:versionID="685405e8872e0a3b05fbd6ae3e98d275">
  <xsd:schema xmlns:xsd="http://www.w3.org/2001/XMLSchema" xmlns:xs="http://www.w3.org/2001/XMLSchema" xmlns:p="http://schemas.microsoft.com/office/2006/metadata/properties" xmlns:ns1="http://schemas.microsoft.com/sharepoint/v3" xmlns:ns2="e02c8c23-e5e7-4ddd-ad45-0fea765a0ba4" xmlns:ns3="a9495b4f-ea18-4f85-8cbd-c152b9e28889" targetNamespace="http://schemas.microsoft.com/office/2006/metadata/properties" ma:root="true" ma:fieldsID="7e28fa4161d237906e34912667b26077" ns1:_="" ns2:_="" ns3:_="">
    <xsd:import namespace="http://schemas.microsoft.com/sharepoint/v3"/>
    <xsd:import namespace="e02c8c23-e5e7-4ddd-ad45-0fea765a0ba4"/>
    <xsd:import namespace="a9495b4f-ea18-4f85-8cbd-c152b9e28889"/>
    <xsd:element name="properties">
      <xsd:complexType>
        <xsd:sequence>
          <xsd:element name="documentManagement">
            <xsd:complexType>
              <xsd:all>
                <xsd:element ref="ns2:Ansvarlig" minOccurs="0"/>
                <xsd:element ref="ns1:Dokumentdato"/>
                <xsd:element ref="ns2:EksterntDokument" minOccurs="0"/>
                <xsd:element ref="ns2:Aar" minOccurs="0"/>
                <xsd:element ref="ns2:Mode" minOccurs="0"/>
                <xsd:element ref="ns2:Modtaget" minOccurs="0"/>
                <xsd:element ref="ns2:Afsendt" minOccurs="0"/>
                <xsd:element ref="ns2:Emne" minOccurs="0"/>
                <xsd:element ref="ns2:Afsender" minOccurs="0"/>
                <xsd:element ref="ns2:Fortrolighed" minOccurs="0"/>
                <xsd:element ref="ns2:Preview" minOccurs="0"/>
                <xsd:element ref="ns1:CaseID" minOccurs="0"/>
                <xsd:element ref="ns1:DocID" minOccurs="0"/>
                <xsd:element ref="ns1:Finalized" minOccurs="0"/>
                <xsd:element ref="ns1:Related" minOccurs="0"/>
                <xsd:element ref="ns1:RegistrationDate" minOccurs="0"/>
                <xsd:element ref="ns1:CaseRecordNumber" minOccurs="0"/>
                <xsd:element ref="ns1:LocalAttachment" minOccurs="0"/>
                <xsd:element ref="ns1:CCMTemplateName" minOccurs="0"/>
                <xsd:element ref="ns1:CCMTemplateVersion" minOccurs="0"/>
                <xsd:element ref="ns1:CCMTemplateID" minOccurs="0"/>
                <xsd:element ref="ns1:CCMSystemID" minOccurs="0"/>
                <xsd:element ref="ns1:WasEncrypted" minOccurs="0"/>
                <xsd:element ref="ns1:WasSigned" minOccurs="0"/>
                <xsd:element ref="ns1:MailHasAttachments" minOccurs="0"/>
                <xsd:element ref="ns3:TaxCatchAll" minOccurs="0"/>
                <xsd:element ref="ns2:ed42407b259941f1b64fa098d7fa42c8" minOccurs="0"/>
                <xsd:element ref="ns1:CCMConversation" minOccurs="0"/>
                <xsd:element ref="ns1:CCMOriginalDocID" minOccurs="0"/>
                <xsd:element ref="ns2:b95f92a51e9541c0bae0e08e6a8ad344" minOccurs="0"/>
                <xsd:element ref="ns2:h0541e38f0dc4d34a37d30f01b8e16a5" minOccurs="0"/>
                <xsd:element ref="ns2:d8f665dbe47746899b57756169a25e3b" minOccurs="0"/>
                <xsd:element ref="ns1:CCMVisualId" minOccurs="0"/>
                <xsd:element ref="ns2:Adviseringsbruger" minOccurs="0"/>
                <xsd:element ref="ns2:Adviseringsdato" minOccurs="0"/>
                <xsd:element ref="ns2:Adviseringskomment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kumentdato" ma:index="3" ma:displayName="Dokumentdato" ma:description="" ma:format="DateOnly" ma:internalName="Dokumentdato">
      <xsd:simpleType>
        <xsd:restriction base="dms:DateTime"/>
      </xsd:simpleType>
    </xsd:element>
    <xsd:element name="CaseID" ma:index="23" nillable="true" ma:displayName="Sags ID" ma:default="Tildeler" ma:internalName="CaseID" ma:readOnly="true">
      <xsd:simpleType>
        <xsd:restriction base="dms:Text"/>
      </xsd:simpleType>
    </xsd:element>
    <xsd:element name="DocID" ma:index="24" nillable="true" ma:displayName="Dok ID" ma:default="Tildeler" ma:internalName="DocID" ma:readOnly="true">
      <xsd:simpleType>
        <xsd:restriction base="dms:Text"/>
      </xsd:simpleType>
    </xsd:element>
    <xsd:element name="Finalized" ma:index="25" nillable="true" ma:displayName="Endeligt" ma:default="False" ma:internalName="Finalized" ma:readOnly="true">
      <xsd:simpleType>
        <xsd:restriction base="dms:Boolean"/>
      </xsd:simpleType>
    </xsd:element>
    <xsd:element name="Related" ma:index="26" nillable="true" ma:displayName="Vedhæftet dokument" ma:default="False" ma:internalName="Related" ma:readOnly="true">
      <xsd:simpleType>
        <xsd:restriction base="dms:Boolean"/>
      </xsd:simpleType>
    </xsd:element>
    <xsd:element name="RegistrationDate" ma:index="27" nillable="true" ma:displayName="Registrerings dato" ma:description="" ma:format="DateTime" ma:internalName="RegistrationDate" ma:readOnly="true">
      <xsd:simpleType>
        <xsd:restriction base="dms:DateTime"/>
      </xsd:simpleType>
    </xsd:element>
    <xsd:element name="CaseRecordNumber" ma:index="28" nillable="true" ma:displayName="Akt ID" ma:decimals="0" ma:default="0" ma:internalName="CaseRecordNumber" ma:readOnly="true">
      <xsd:simpleType>
        <xsd:restriction base="dms:Number"/>
      </xsd:simpleType>
    </xsd:element>
    <xsd:element name="LocalAttachment" ma:index="29" nillable="true" ma:displayName="Lokalt bilag" ma:default="False" ma:internalName="LocalAttachment" ma:readOnly="true">
      <xsd:simpleType>
        <xsd:restriction base="dms:Boolean"/>
      </xsd:simpleType>
    </xsd:element>
    <xsd:element name="CCMTemplateName" ma:index="30" nillable="true" ma:displayName="Skabelon navn" ma:internalName="CCMTemplateName" ma:readOnly="true">
      <xsd:simpleType>
        <xsd:restriction base="dms:Text"/>
      </xsd:simpleType>
    </xsd:element>
    <xsd:element name="CCMTemplateVersion" ma:index="31" nillable="true" ma:displayName="Skabelon version" ma:internalName="CCMTemplateVersion" ma:readOnly="true">
      <xsd:simpleType>
        <xsd:restriction base="dms:Text"/>
      </xsd:simpleType>
    </xsd:element>
    <xsd:element name="CCMTemplateID" ma:index="32" nillable="true" ma:displayName="CCMTemplateID" ma:decimals="0" ma:default="0" ma:hidden="true" ma:internalName="CCMTemplateID" ma:readOnly="true">
      <xsd:simpleType>
        <xsd:restriction base="dms:Number"/>
      </xsd:simpleType>
    </xsd:element>
    <xsd:element name="CCMSystemID" ma:index="33" nillable="true" ma:displayName="CCMSystemID" ma:hidden="true" ma:internalName="CCMSystemID" ma:readOnly="true">
      <xsd:simpleType>
        <xsd:restriction base="dms:Text"/>
      </xsd:simpleType>
    </xsd:element>
    <xsd:element name="WasEncrypted" ma:index="34" nillable="true" ma:displayName="Krypteret" ma:default="False" ma:internalName="WasEncrypted" ma:readOnly="true">
      <xsd:simpleType>
        <xsd:restriction base="dms:Boolean"/>
      </xsd:simpleType>
    </xsd:element>
    <xsd:element name="WasSigned" ma:index="35" nillable="true" ma:displayName="Signeret" ma:default="False" ma:internalName="WasSigned" ma:readOnly="true">
      <xsd:simpleType>
        <xsd:restriction base="dms:Boolean"/>
      </xsd:simpleType>
    </xsd:element>
    <xsd:element name="MailHasAttachments" ma:index="36" nillable="true" ma:displayName="E-mail har vedhæftede filer" ma:default="False" ma:internalName="MailHasAttachments" ma:readOnly="true">
      <xsd:simpleType>
        <xsd:restriction base="dms:Boolean"/>
      </xsd:simpleType>
    </xsd:element>
    <xsd:element name="CCMConversation" ma:index="39" nillable="true" ma:displayName="Samtale" ma:internalName="CCMConversation" ma:readOnly="true">
      <xsd:simpleType>
        <xsd:restriction base="dms:Text"/>
      </xsd:simpleType>
    </xsd:element>
    <xsd:element name="CCMOriginalDocID" ma:index="41" nillable="true" ma:displayName="Originalt Dok ID" ma:description="" ma:internalName="CCMOriginalDocID" ma:readOnly="true">
      <xsd:simpleType>
        <xsd:restriction base="dms:Text"/>
      </xsd:simpleType>
    </xsd:element>
    <xsd:element name="CCMVisualId" ma:index="46" nillable="true" ma:displayName="Sags ID" ma:default="Tildeler" ma:internalName="CCMVisual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2c8c23-e5e7-4ddd-ad45-0fea765a0ba4" elementFormDefault="qualified">
    <xsd:import namespace="http://schemas.microsoft.com/office/2006/documentManagement/types"/>
    <xsd:import namespace="http://schemas.microsoft.com/office/infopath/2007/PartnerControls"/>
    <xsd:element name="Ansvarlig" ma:index="2" nillable="true" ma:displayName="Ansvarlig" ma:description="Ansvarlig for DA-dokumenter, f.eks. underskriver" ma:list="UserInfo" ma:SharePointGroup="0" ma:internalName="Ansvarlig"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ksterntDokument" ma:index="5" nillable="true" ma:displayName="Eksternt dokument" ma:default="0" ma:internalName="EksterntDokument">
      <xsd:simpleType>
        <xsd:restriction base="dms:Boolean"/>
      </xsd:simpleType>
    </xsd:element>
    <xsd:element name="Aar" ma:index="9" nillable="true" ma:displayName="År" ma:internalName="Aar">
      <xsd:simpleType>
        <xsd:restriction base="dms:Text">
          <xsd:maxLength value="4"/>
        </xsd:restriction>
      </xsd:simpleType>
    </xsd:element>
    <xsd:element name="Mode" ma:index="10" nillable="true" ma:displayName="Møde" ma:list="{A43EB708-3182-4558-BE50-9C27CB423DAE}" ma:internalName="Mode" ma:showField="Title">
      <xsd:simpleType>
        <xsd:restriction base="dms:Lookup"/>
      </xsd:simpleType>
    </xsd:element>
    <xsd:element name="Modtaget" ma:index="11" nillable="true" ma:displayName="Modtaget" ma:format="DateTime" ma:internalName="Modtaget">
      <xsd:simpleType>
        <xsd:restriction base="dms:DateTime"/>
      </xsd:simpleType>
    </xsd:element>
    <xsd:element name="Afsendt" ma:index="12" nillable="true" ma:displayName="Afsendt" ma:format="DateTime" ma:internalName="Afsendt">
      <xsd:simpleType>
        <xsd:restriction base="dms:DateTime"/>
      </xsd:simpleType>
    </xsd:element>
    <xsd:element name="Emne" ma:index="13" nillable="true" ma:displayName="Emne" ma:internalName="Emne">
      <xsd:simpleType>
        <xsd:restriction base="dms:Text">
          <xsd:maxLength value="255"/>
        </xsd:restriction>
      </xsd:simpleType>
    </xsd:element>
    <xsd:element name="Afsender" ma:index="14" nillable="true" ma:displayName="Afsender" ma:internalName="Afsender">
      <xsd:simpleType>
        <xsd:restriction base="dms:Text">
          <xsd:maxLength value="255"/>
        </xsd:restriction>
      </xsd:simpleType>
    </xsd:element>
    <xsd:element name="Fortrolighed" ma:index="15" nillable="true" ma:displayName="Fortrolighed" ma:internalName="Fortrolighed" ma:readOnly="true">
      <xsd:simpleType>
        <xsd:restriction base="dms:Text">
          <xsd:maxLength value="255"/>
        </xsd:restriction>
      </xsd:simpleType>
    </xsd:element>
    <xsd:element name="Preview" ma:index="16" nillable="true" ma:displayName="Preview" ma:internalName="Preview">
      <xsd:simpleType>
        <xsd:restriction base="dms:Unknown"/>
      </xsd:simpleType>
    </xsd:element>
    <xsd:element name="ed42407b259941f1b64fa098d7fa42c8" ma:index="38" ma:taxonomy="true" ma:internalName="ed42407b259941f1b64fa098d7fa42c8" ma:taxonomyFieldName="MMDokumenttype" ma:displayName="Dokumenttype" ma:default="" ma:fieldId="{ed42407b-2599-41f1-b64f-a098d7fa42c8}" ma:sspId="c92aeb95-4648-4b78-a619-fea4b7739beb" ma:termSetId="8d7df786-f089-4772-bac3-172fd5f30c2d" ma:anchorId="187b646d-6949-4599-9eac-fa690b6c27f0" ma:open="false" ma:isKeyword="false">
      <xsd:complexType>
        <xsd:sequence>
          <xsd:element ref="pc:Terms" minOccurs="0" maxOccurs="1"/>
        </xsd:sequence>
      </xsd:complexType>
    </xsd:element>
    <xsd:element name="b95f92a51e9541c0bae0e08e6a8ad344" ma:index="43" nillable="true" ma:taxonomy="true" ma:internalName="b95f92a51e9541c0bae0e08e6a8ad344" ma:taxonomyFieldName="EksternInteressent" ma:displayName="Ekstern interessent" ma:default="" ma:fieldId="{b95f92a5-1e95-41c0-bae0-e08e6a8ad344}" ma:taxonomyMulti="true" ma:sspId="c92aeb95-4648-4b78-a619-fea4b7739beb" ma:termSetId="2608a7f6-3ed2-4ebb-8c0e-7069e7f6705d" ma:anchorId="2c12a32a-5d99-42da-be8e-11458b4f4e6d" ma:open="true" ma:isKeyword="false">
      <xsd:complexType>
        <xsd:sequence>
          <xsd:element ref="pc:Terms" minOccurs="0" maxOccurs="1"/>
        </xsd:sequence>
      </xsd:complexType>
    </xsd:element>
    <xsd:element name="h0541e38f0dc4d34a37d30f01b8e16a5" ma:index="44" nillable="true" ma:taxonomy="true" ma:internalName="h0541e38f0dc4d34a37d30f01b8e16a5" ma:taxonomyFieldName="Medlemsorganisationer" ma:displayName="Medlemsorganisationer" ma:default="" ma:fieldId="{10541e38-f0dc-4d34-a37d-30f01b8e16a5}" ma:taxonomyMulti="true" ma:sspId="c92aeb95-4648-4b78-a619-fea4b7739beb" ma:termSetId="18dfca4f-5edc-423c-b350-73841531ef66" ma:anchorId="86013926-6c03-42a1-a471-8d9ed026a9a4" ma:open="false" ma:isKeyword="false">
      <xsd:complexType>
        <xsd:sequence>
          <xsd:element ref="pc:Terms" minOccurs="0" maxOccurs="1"/>
        </xsd:sequence>
      </xsd:complexType>
    </xsd:element>
    <xsd:element name="d8f665dbe47746899b57756169a25e3b" ma:index="45" nillable="true" ma:taxonomy="true" ma:internalName="d8f665dbe47746899b57756169a25e3b" ma:taxonomyFieldName="Aktivitet" ma:displayName="Aktivitet" ma:default="" ma:fieldId="{d8f665db-e477-4689-9b57-756169a25e3b}" ma:taxonomyMulti="true" ma:sspId="c92aeb95-4648-4b78-a619-fea4b7739beb" ma:termSetId="8d7df786-f089-4772-bac3-172fd5f30c2d" ma:anchorId="0409e4b4-a5a0-4f96-aa95-69984ede3c73" ma:open="false" ma:isKeyword="false">
      <xsd:complexType>
        <xsd:sequence>
          <xsd:element ref="pc:Terms" minOccurs="0" maxOccurs="1"/>
        </xsd:sequence>
      </xsd:complexType>
    </xsd:element>
    <xsd:element name="Adviseringsbruger" ma:index="47" nillable="true" ma:displayName="Adviseringsbruger" ma:SharePointGroup="0" ma:internalName="Adviseringsbruger">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dviseringsdato" ma:index="48" nillable="true" ma:displayName="Adviseringsdato" ma:format="DateOnly" ma:internalName="Adviseringsdato">
      <xsd:simpleType>
        <xsd:restriction base="dms:DateTime"/>
      </xsd:simpleType>
    </xsd:element>
    <xsd:element name="Adviseringskommentar" ma:index="49" nillable="true" ma:displayName="Adviseringskommentar" ma:internalName="Adviseringskommentar">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9495b4f-ea18-4f85-8cbd-c152b9e28889" elementFormDefault="qualified">
    <xsd:import namespace="http://schemas.microsoft.com/office/2006/documentManagement/types"/>
    <xsd:import namespace="http://schemas.microsoft.com/office/infopath/2007/PartnerControls"/>
    <xsd:element name="TaxCatchAll" ma:index="37" nillable="true" ma:displayName="Taxonomy Catch All Column" ma:description="" ma:hidden="true" ma:list="{07935543-423d-4808-8ea8-07e788de7d9b}" ma:internalName="TaxCatchAll" ma:showField="CatchAllData" ma:web="a9495b4f-ea18-4f85-8cbd-c152b9e2888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Indholdstype"/>
        <xsd:element ref="dc:title"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ocID xmlns="http://schemas.microsoft.com/sharepoint/v3">92575</DocID>
    <CaseID xmlns="http://schemas.microsoft.com/sharepoint/v3">OMF-2015-00020</CaseID>
    <Dokumentdato xmlns="http://schemas.microsoft.com/sharepoint/v3">2016-11-30T23:00:00+00:00</Dokumentdato>
    <LocalAttachment xmlns="http://schemas.microsoft.com/sharepoint/v3">false</LocalAttachment>
    <Finalized xmlns="http://schemas.microsoft.com/sharepoint/v3">false</Finalized>
    <CCMSystemID xmlns="http://schemas.microsoft.com/sharepoint/v3">fb8fb37b-6e0b-4273-82d5-82581d7f4b4d</CCMSystemID>
    <CCMTemplateVersion xmlns="http://schemas.microsoft.com/sharepoint/v3" xsi:nil="true"/>
    <CaseRecordNumber xmlns="http://schemas.microsoft.com/sharepoint/v3">0</CaseRecordNumber>
    <RegistrationDate xmlns="http://schemas.microsoft.com/sharepoint/v3" xsi:nil="true"/>
    <Related xmlns="http://schemas.microsoft.com/sharepoint/v3">false</Related>
    <CCMTemplateName xmlns="http://schemas.microsoft.com/sharepoint/v3" xsi:nil="true"/>
    <CCMTemplateID xmlns="http://schemas.microsoft.com/sharepoint/v3">0</CCMTemplateID>
    <TaxCatchAll xmlns="a9495b4f-ea18-4f85-8cbd-c152b9e28889">
      <Value>5</Value>
    </TaxCatchAll>
    <Preview xmlns="e02c8c23-e5e7-4ddd-ad45-0fea765a0ba4" xsi:nil="true"/>
    <Modtaget xmlns="e02c8c23-e5e7-4ddd-ad45-0fea765a0ba4" xsi:nil="true"/>
    <Afsender xmlns="e02c8c23-e5e7-4ddd-ad45-0fea765a0ba4" xsi:nil="true"/>
    <Ansvarlig xmlns="e02c8c23-e5e7-4ddd-ad45-0fea765a0ba4">
      <UserInfo>
        <DisplayName>i:0#.w|dadom\jej</DisplayName>
        <AccountId>82</AccountId>
        <AccountType/>
      </UserInfo>
    </Ansvarlig>
    <Afsendt xmlns="e02c8c23-e5e7-4ddd-ad45-0fea765a0ba4" xsi:nil="true"/>
    <Fortrolighed xmlns="e02c8c23-e5e7-4ddd-ad45-0fea765a0ba4" xsi:nil="true"/>
    <Emne xmlns="e02c8c23-e5e7-4ddd-ad45-0fea765a0ba4" xsi:nil="true"/>
    <ed42407b259941f1b64fa098d7fa42c8 xmlns="e02c8c23-e5e7-4ddd-ad45-0fea765a0ba4">
      <Terms xmlns="http://schemas.microsoft.com/office/infopath/2007/PartnerControls">
        <TermInfo xmlns="http://schemas.microsoft.com/office/infopath/2007/PartnerControls">
          <TermName xmlns="http://schemas.microsoft.com/office/infopath/2007/PartnerControls">Tale/oplæg</TermName>
          <TermId xmlns="http://schemas.microsoft.com/office/infopath/2007/PartnerControls">41dd0716-f369-41d5-b766-9ccb36e758e1</TermId>
        </TermInfo>
      </Terms>
    </ed42407b259941f1b64fa098d7fa42c8>
    <Mode xmlns="e02c8c23-e5e7-4ddd-ad45-0fea765a0ba4" xsi:nil="true"/>
    <Aar xmlns="e02c8c23-e5e7-4ddd-ad45-0fea765a0ba4" xsi:nil="true"/>
    <b95f92a51e9541c0bae0e08e6a8ad344 xmlns="e02c8c23-e5e7-4ddd-ad45-0fea765a0ba4">
      <Terms xmlns="http://schemas.microsoft.com/office/infopath/2007/PartnerControls"/>
    </b95f92a51e9541c0bae0e08e6a8ad344>
    <Adviseringskommentar xmlns="e02c8c23-e5e7-4ddd-ad45-0fea765a0ba4" xsi:nil="true"/>
    <h0541e38f0dc4d34a37d30f01b8e16a5 xmlns="e02c8c23-e5e7-4ddd-ad45-0fea765a0ba4">
      <Terms xmlns="http://schemas.microsoft.com/office/infopath/2007/PartnerControls"/>
    </h0541e38f0dc4d34a37d30f01b8e16a5>
    <Adviseringsbruger xmlns="e02c8c23-e5e7-4ddd-ad45-0fea765a0ba4">
      <UserInfo>
        <DisplayName/>
        <AccountId xsi:nil="true"/>
        <AccountType/>
      </UserInfo>
    </Adviseringsbruger>
    <EksterntDokument xmlns="e02c8c23-e5e7-4ddd-ad45-0fea765a0ba4">false</EksterntDokument>
    <Adviseringsdato xmlns="e02c8c23-e5e7-4ddd-ad45-0fea765a0ba4" xsi:nil="true"/>
    <d8f665dbe47746899b57756169a25e3b xmlns="e02c8c23-e5e7-4ddd-ad45-0fea765a0ba4">
      <Terms xmlns="http://schemas.microsoft.com/office/infopath/2007/PartnerControls"/>
    </d8f665dbe47746899b57756169a25e3b>
    <CCMVisualId xmlns="http://schemas.microsoft.com/sharepoint/v3">OMF-2015-00020</CCMVisualId>
  </documentManagement>
</p:properties>
</file>

<file path=customXml/itemProps1.xml><?xml version="1.0" encoding="utf-8"?>
<ds:datastoreItem xmlns:ds="http://schemas.openxmlformats.org/officeDocument/2006/customXml" ds:itemID="{02ECCAEF-1370-4AA1-8128-999AC4ECE14C}">
  <ds:schemaRefs>
    <ds:schemaRef ds:uri="http://schemas.microsoft.com/sharepoint/v3/contenttype/forms"/>
  </ds:schemaRefs>
</ds:datastoreItem>
</file>

<file path=customXml/itemProps2.xml><?xml version="1.0" encoding="utf-8"?>
<ds:datastoreItem xmlns:ds="http://schemas.openxmlformats.org/officeDocument/2006/customXml" ds:itemID="{A5EA38E8-EF28-451C-A750-0A829DE39A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02c8c23-e5e7-4ddd-ad45-0fea765a0ba4"/>
    <ds:schemaRef ds:uri="a9495b4f-ea18-4f85-8cbd-c152b9e288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4F2CDD-D5A7-4E1A-AD55-63E8A220251E}">
  <ds:schemaRefs>
    <ds:schemaRef ds:uri="http://schemas.microsoft.com/sharepoint/v3"/>
    <ds:schemaRef ds:uri="http://purl.org/dc/elements/1.1/"/>
    <ds:schemaRef ds:uri="e02c8c23-e5e7-4ddd-ad45-0fea765a0ba4"/>
    <ds:schemaRef ds:uri="http://schemas.openxmlformats.org/package/2006/metadata/core-properties"/>
    <ds:schemaRef ds:uri="http://www.w3.org/XML/1998/namespace"/>
    <ds:schemaRef ds:uri="http://schemas.microsoft.com/office/infopath/2007/PartnerControls"/>
    <ds:schemaRef ds:uri="http://purl.org/dc/terms/"/>
    <ds:schemaRef ds:uri="a9495b4f-ea18-4f85-8cbd-c152b9e28889"/>
    <ds:schemaRef ds:uri="http://schemas.microsoft.com/office/2006/documentManagement/typ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Default Theme</Template>
  <TotalTime>1491</TotalTime>
  <Words>3043</Words>
  <Application>Microsoft Office PowerPoint</Application>
  <PresentationFormat>Skærmshow (4:3)</PresentationFormat>
  <Paragraphs>247</Paragraphs>
  <Slides>47</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47</vt:i4>
      </vt:variant>
    </vt:vector>
  </HeadingPairs>
  <TitlesOfParts>
    <vt:vector size="51" baseType="lpstr">
      <vt:lpstr>Arial</vt:lpstr>
      <vt:lpstr>Calibri</vt:lpstr>
      <vt:lpstr>Verdana</vt:lpstr>
      <vt:lpstr>Default Theme</vt:lpstr>
      <vt:lpstr>Indgåelse af overenskomst med udenlandske virksomheder, dobbelt betaling, bevisbyrde og bod  v/Ulrik Mayland LO og Jeanette Justesen DA</vt:lpstr>
      <vt:lpstr> Arbejdsrettens dom af 8. december 2017 AR 2015.0254 </vt:lpstr>
      <vt:lpstr>Fri bevægelighed og forbud mod  restriktioner</vt:lpstr>
      <vt:lpstr>Udstationeringsloven § 6a</vt:lpstr>
      <vt:lpstr>Udstationeringslovens § 6a </vt:lpstr>
      <vt:lpstr>Udstationeringslovens § 6a</vt:lpstr>
      <vt:lpstr>Laval-overenskomst </vt:lpstr>
      <vt:lpstr>Direktiv 98/49/EF</vt:lpstr>
      <vt:lpstr>Opsat løn</vt:lpstr>
      <vt:lpstr>Opsat løn modregning</vt:lpstr>
      <vt:lpstr>EMRK artikel 11</vt:lpstr>
      <vt:lpstr>Overenskomstindgåelse</vt:lpstr>
      <vt:lpstr>Tvist om betaling </vt:lpstr>
      <vt:lpstr>Faglig voldgift</vt:lpstr>
      <vt:lpstr>Faglig voldgift fortsat</vt:lpstr>
      <vt:lpstr>Faglig voldgift fortsat</vt:lpstr>
      <vt:lpstr>Arbejdsretten</vt:lpstr>
      <vt:lpstr>Arbejdsretten – klagers argumenter</vt:lpstr>
      <vt:lpstr>Arbejdsretten – klagers argumenter</vt:lpstr>
      <vt:lpstr>Arbejdsretten – klagers argumenter</vt:lpstr>
      <vt:lpstr>Arbejdsretten – klagers argumenter</vt:lpstr>
      <vt:lpstr>Arbejdsretten – klagers argumenter</vt:lpstr>
      <vt:lpstr>Arbejdsretten – klagers argumenter</vt:lpstr>
      <vt:lpstr>Arbejdsretten – klagers argumenter</vt:lpstr>
      <vt:lpstr>Arbejdsretten – klagers argumenter</vt:lpstr>
      <vt:lpstr>Arbejdsretten – klagers argumenter</vt:lpstr>
      <vt:lpstr>Solesis anbringender</vt:lpstr>
      <vt:lpstr>Solesis anbringender</vt:lpstr>
      <vt:lpstr>Solesis anbringender</vt:lpstr>
      <vt:lpstr>Solesis anbringender</vt:lpstr>
      <vt:lpstr>Solesis anbringender </vt:lpstr>
      <vt:lpstr>Forelæggelse for EU-Domstolen</vt:lpstr>
      <vt:lpstr>PowerPoint-præsentation</vt:lpstr>
      <vt:lpstr>Arbejdsrettens resultat</vt:lpstr>
      <vt:lpstr>Arbejdsrettens resultat</vt:lpstr>
      <vt:lpstr>Arbejdsrettens resultat</vt:lpstr>
      <vt:lpstr>Arbejdsrettens resultat</vt:lpstr>
      <vt:lpstr>Arbejdsrettens resultat</vt:lpstr>
      <vt:lpstr>Arbejdsrettens dom EMRK artikel 11</vt:lpstr>
      <vt:lpstr>Forelæggelse for EU domstolen</vt:lpstr>
      <vt:lpstr>Er vi blevet klogere???</vt:lpstr>
      <vt:lpstr>Afgørelsen giver os pejlemærker</vt:lpstr>
      <vt:lpstr>Pension</vt:lpstr>
      <vt:lpstr>Laval-overenskomst /lovligheden af konfliktvarsel</vt:lpstr>
      <vt:lpstr>Underbetaling</vt:lpstr>
      <vt:lpstr>Opgørelse af krav</vt:lpstr>
      <vt:lpstr>Status </vt:lpstr>
    </vt:vector>
  </TitlesOfParts>
  <Company>Dansk Arbejdsgiverforening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06-12-2016 JEJ oplæg</dc:title>
  <dc:creator>clk</dc:creator>
  <cp:lastModifiedBy>uma</cp:lastModifiedBy>
  <cp:revision>205</cp:revision>
  <cp:lastPrinted>2018-05-15T12:15:04Z</cp:lastPrinted>
  <dcterms:created xsi:type="dcterms:W3CDTF">2013-11-08T09:40:24Z</dcterms:created>
  <dcterms:modified xsi:type="dcterms:W3CDTF">2018-05-16T08:13:14Z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ocal Attachment">
    <vt:lpwstr>false</vt:lpwstr>
  </property>
  <property fmtid="{D5CDD505-2E9C-101B-9397-08002B2CF9AE}" pid="3" name="Order">
    <vt:r8>5700</vt:r8>
  </property>
  <property fmtid="{D5CDD505-2E9C-101B-9397-08002B2CF9AE}" pid="4" name="Dokument type">
    <vt:lpwstr>Tomt</vt:lpwstr>
  </property>
  <property fmtid="{D5CDD505-2E9C-101B-9397-08002B2CF9AE}" pid="5" name="xd_ProgID">
    <vt:lpwstr/>
  </property>
  <property fmtid="{D5CDD505-2E9C-101B-9397-08002B2CF9AE}" pid="6" name="View">
    <vt:lpwstr>Tomme</vt:lpwstr>
  </property>
  <property fmtid="{D5CDD505-2E9C-101B-9397-08002B2CF9AE}" pid="7" name="ContentTypeId">
    <vt:lpwstr>0x010100AC085CFC53BC46CEA2EADE194AD9D482001C3EB417C1F1754CB534906B50FB9883</vt:lpwstr>
  </property>
  <property fmtid="{D5CDD505-2E9C-101B-9397-08002B2CF9AE}" pid="8" name="Finalized">
    <vt:lpwstr>false</vt:lpwstr>
  </property>
  <property fmtid="{D5CDD505-2E9C-101B-9397-08002B2CF9AE}" pid="9" name="CCMSystemID">
    <vt:lpwstr>fb8fb37b-6e0b-4273-82d5-82581d7f4b4d</vt:lpwstr>
  </property>
  <property fmtid="{D5CDD505-2E9C-101B-9397-08002B2CF9AE}" pid="10" name="CCMSystem">
    <vt:lpwstr> </vt:lpwstr>
  </property>
  <property fmtid="{D5CDD505-2E9C-101B-9397-08002B2CF9AE}" pid="11" name="TemplateUrl">
    <vt:lpwstr/>
  </property>
  <property fmtid="{D5CDD505-2E9C-101B-9397-08002B2CF9AE}" pid="12" name="CaseRecordNumber">
    <vt:i4>0</vt:i4>
  </property>
  <property fmtid="{D5CDD505-2E9C-101B-9397-08002B2CF9AE}" pid="13" name="Indholdsansvarlig">
    <vt:lpwstr/>
  </property>
  <property fmtid="{D5CDD505-2E9C-101B-9397-08002B2CF9AE}" pid="14" name="Eksternt dokument">
    <vt:lpwstr>false</vt:lpwstr>
  </property>
  <property fmtid="{D5CDD505-2E9C-101B-9397-08002B2CF9AE}" pid="15" name="Ansvarlig">
    <vt:lpwstr/>
  </property>
  <property fmtid="{D5CDD505-2E9C-101B-9397-08002B2CF9AE}" pid="16" name="vti_description">
    <vt:lpwstr/>
  </property>
  <property fmtid="{D5CDD505-2E9C-101B-9397-08002B2CF9AE}" pid="17" name="Related">
    <vt:lpwstr>false</vt:lpwstr>
  </property>
  <property fmtid="{D5CDD505-2E9C-101B-9397-08002B2CF9AE}" pid="18" name="_CopySource">
    <vt:lpwstr/>
  </property>
  <property fmtid="{D5CDD505-2E9C-101B-9397-08002B2CF9AE}" pid="19" name="Dokumentdato">
    <vt:filetime>2010-05-10T22:00:00Z</vt:filetime>
  </property>
  <property fmtid="{D5CDD505-2E9C-101B-9397-08002B2CF9AE}" pid="20" name="CCMTemplateVersion">
    <vt:lpwstr/>
  </property>
  <property fmtid="{D5CDD505-2E9C-101B-9397-08002B2CF9AE}" pid="21" name="CCMTemplateName">
    <vt:lpwstr/>
  </property>
  <property fmtid="{D5CDD505-2E9C-101B-9397-08002B2CF9AE}" pid="22" name="MMDokumenttype">
    <vt:lpwstr>5;#Tale/oplæg|41dd0716-f369-41d5-b766-9ccb36e758e1</vt:lpwstr>
  </property>
  <property fmtid="{D5CDD505-2E9C-101B-9397-08002B2CF9AE}" pid="23" name="a8ce7523cba54441843a982fc920ecf4">
    <vt:lpwstr>Tomt|64424c27-f17d-41c6-a896-30ec81eefc4f</vt:lpwstr>
  </property>
  <property fmtid="{D5CDD505-2E9C-101B-9397-08002B2CF9AE}" pid="24" name="MMParti_x0020_som_x0020_interessent">
    <vt:lpwstr/>
  </property>
  <property fmtid="{D5CDD505-2E9C-101B-9397-08002B2CF9AE}" pid="25" name="MMMO_x0020_som_x0020_interessent">
    <vt:lpwstr/>
  </property>
  <property fmtid="{D5CDD505-2E9C-101B-9397-08002B2CF9AE}" pid="26" name="MMUnderskriver_x0020_brev_x002f_e_x002d_mail">
    <vt:lpwstr/>
  </property>
  <property fmtid="{D5CDD505-2E9C-101B-9397-08002B2CF9AE}" pid="27" name="MMEmneord">
    <vt:lpwstr>15;#Kollektiv arbejdsret (overenskomst m.m.)|ec8ec087-8127-46e7-b81f-1ac0b6befe1d</vt:lpwstr>
  </property>
  <property fmtid="{D5CDD505-2E9C-101B-9397-08002B2CF9AE}" pid="28" name="MMInternational_x0020_part_x0020_som_x0020_interessent">
    <vt:lpwstr/>
  </property>
  <property fmtid="{D5CDD505-2E9C-101B-9397-08002B2CF9AE}" pid="29" name="MMMinisterium_x0020_som_x0020_interessent">
    <vt:lpwstr/>
  </property>
  <property fmtid="{D5CDD505-2E9C-101B-9397-08002B2CF9AE}" pid="30" name="MMOrganisation_x0020_som_x0020_interessent">
    <vt:lpwstr/>
  </property>
  <property fmtid="{D5CDD505-2E9C-101B-9397-08002B2CF9AE}" pid="31" name="MMMinisterium som interessent">
    <vt:lpwstr/>
  </property>
  <property fmtid="{D5CDD505-2E9C-101B-9397-08002B2CF9AE}" pid="32" name="MMParti som interessent">
    <vt:lpwstr/>
  </property>
  <property fmtid="{D5CDD505-2E9C-101B-9397-08002B2CF9AE}" pid="33" name="MMMO som interessent">
    <vt:lpwstr/>
  </property>
  <property fmtid="{D5CDD505-2E9C-101B-9397-08002B2CF9AE}" pid="34" name="MMInternational part som interessent">
    <vt:lpwstr/>
  </property>
  <property fmtid="{D5CDD505-2E9C-101B-9397-08002B2CF9AE}" pid="35" name="MMOrganisation som interessent">
    <vt:lpwstr/>
  </property>
  <property fmtid="{D5CDD505-2E9C-101B-9397-08002B2CF9AE}" pid="36" name="MMUnderskriver brev/e-mail">
    <vt:lpwstr/>
  </property>
  <property fmtid="{D5CDD505-2E9C-101B-9397-08002B2CF9AE}" pid="37" name="CCMEventContext">
    <vt:lpwstr>0e9bec49-7fe5-48ea-8e21-0aa55cf7fcb5</vt:lpwstr>
  </property>
  <property fmtid="{D5CDD505-2E9C-101B-9397-08002B2CF9AE}" pid="38" name="Medlemsorganisationer">
    <vt:lpwstr/>
  </property>
  <property fmtid="{D5CDD505-2E9C-101B-9397-08002B2CF9AE}" pid="39" name="EksternInteressent">
    <vt:lpwstr/>
  </property>
  <property fmtid="{D5CDD505-2E9C-101B-9397-08002B2CF9AE}" pid="40" name="Aktivitet">
    <vt:lpwstr/>
  </property>
</Properties>
</file>