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0"/>
  </p:handoutMasterIdLst>
  <p:sldIdLst>
    <p:sldId id="283" r:id="rId5"/>
    <p:sldId id="281" r:id="rId6"/>
    <p:sldId id="265" r:id="rId7"/>
    <p:sldId id="284" r:id="rId8"/>
    <p:sldId id="285" r:id="rId9"/>
    <p:sldId id="286" r:id="rId10"/>
    <p:sldId id="287" r:id="rId11"/>
    <p:sldId id="288" r:id="rId12"/>
    <p:sldId id="289" r:id="rId13"/>
    <p:sldId id="290" r:id="rId14"/>
    <p:sldId id="291" r:id="rId15"/>
    <p:sldId id="292" r:id="rId16"/>
    <p:sldId id="293" r:id="rId17"/>
    <p:sldId id="294" r:id="rId18"/>
    <p:sldId id="269" r:id="rId19"/>
  </p:sldIdLst>
  <p:sldSz cx="9144000" cy="6858000" type="screen4x3"/>
  <p:notesSz cx="6794500" cy="9906000"/>
  <p:defaultTextStyle>
    <a:defPPr>
      <a:defRPr lang="da-DK"/>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1" autoAdjust="0"/>
  </p:normalViewPr>
  <p:slideViewPr>
    <p:cSldViewPr showGuides="1">
      <p:cViewPr varScale="1">
        <p:scale>
          <a:sx n="103" d="100"/>
          <a:sy n="103" d="100"/>
        </p:scale>
        <p:origin x="-11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vl1pPr>
          </a:lstStyle>
          <a:p>
            <a:fld id="{10E7B9FF-C8FA-4660-A81B-D9C4239B4068}" type="datetimeFigureOut">
              <a:rPr lang="da-DK" smtClean="0"/>
              <a:pPr/>
              <a:t>31-03-2014</a:t>
            </a:fld>
            <a:endParaRPr lang="da-DK"/>
          </a:p>
        </p:txBody>
      </p:sp>
      <p:sp>
        <p:nvSpPr>
          <p:cNvPr id="4" name="Pladsholder til sidefod 3"/>
          <p:cNvSpPr>
            <a:spLocks noGrp="1"/>
          </p:cNvSpPr>
          <p:nvPr>
            <p:ph type="ftr" sz="quarter" idx="2"/>
          </p:nvPr>
        </p:nvSpPr>
        <p:spPr>
          <a:xfrm>
            <a:off x="0" y="9409113"/>
            <a:ext cx="2944813" cy="4953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48100" y="9409113"/>
            <a:ext cx="2944813" cy="495300"/>
          </a:xfrm>
          <a:prstGeom prst="rect">
            <a:avLst/>
          </a:prstGeom>
        </p:spPr>
        <p:txBody>
          <a:bodyPr vert="horz" lIns="91440" tIns="45720" rIns="91440" bIns="45720" rtlCol="0" anchor="b"/>
          <a:lstStyle>
            <a:lvl1pPr algn="r">
              <a:defRPr sz="1200"/>
            </a:lvl1pPr>
          </a:lstStyle>
          <a:p>
            <a:fld id="{0B8AC665-4CC7-4711-8FFA-4FBF7D683C26}" type="slidenum">
              <a:rPr lang="da-DK" smtClean="0"/>
              <a:pPr/>
              <a:t>‹nr.›</a:t>
            </a:fld>
            <a:endParaRPr lang="da-DK"/>
          </a:p>
        </p:txBody>
      </p:sp>
    </p:spTree>
    <p:extLst>
      <p:ext uri="{BB962C8B-B14F-4D97-AF65-F5344CB8AC3E}">
        <p14:creationId xmlns:p14="http://schemas.microsoft.com/office/powerpoint/2010/main" val="30259812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Pr>
        <a:solidFill>
          <a:srgbClr val="041A3D"/>
        </a:solidFill>
        <a:effectLst/>
      </p:bgPr>
    </p:bg>
    <p:spTree>
      <p:nvGrpSpPr>
        <p:cNvPr id="1" name=""/>
        <p:cNvGrpSpPr/>
        <p:nvPr/>
      </p:nvGrpSpPr>
      <p:grpSpPr>
        <a:xfrm>
          <a:off x="0" y="0"/>
          <a:ext cx="0" cy="0"/>
          <a:chOff x="0" y="0"/>
          <a:chExt cx="0" cy="0"/>
        </a:xfrm>
      </p:grpSpPr>
      <p:pic>
        <p:nvPicPr>
          <p:cNvPr id="3079" name="Picture 7" descr="Bund til titeldias"/>
          <p:cNvPicPr>
            <a:picLocks noChangeAspect="1" noChangeArrowheads="1"/>
          </p:cNvPicPr>
          <p:nvPr/>
        </p:nvPicPr>
        <p:blipFill>
          <a:blip r:embed="rId2" cstate="print"/>
          <a:srcRect/>
          <a:stretch>
            <a:fillRect/>
          </a:stretch>
        </p:blipFill>
        <p:spPr bwMode="auto">
          <a:xfrm>
            <a:off x="0" y="5964238"/>
            <a:ext cx="9144000" cy="893762"/>
          </a:xfrm>
          <a:prstGeom prst="rect">
            <a:avLst/>
          </a:prstGeom>
          <a:noFill/>
        </p:spPr>
      </p:pic>
      <p:sp>
        <p:nvSpPr>
          <p:cNvPr id="3074" name="Rectangle 2"/>
          <p:cNvSpPr>
            <a:spLocks noGrp="1" noChangeArrowheads="1"/>
          </p:cNvSpPr>
          <p:nvPr>
            <p:ph type="ctrTitle"/>
          </p:nvPr>
        </p:nvSpPr>
        <p:spPr>
          <a:xfrm>
            <a:off x="685800" y="2130425"/>
            <a:ext cx="7772400" cy="1470025"/>
          </a:xfrm>
        </p:spPr>
        <p:txBody>
          <a:bodyPr/>
          <a:lstStyle>
            <a:lvl1pPr>
              <a:defRPr>
                <a:solidFill>
                  <a:srgbClr val="C9CCD0"/>
                </a:solidFill>
              </a:defRPr>
            </a:lvl1pPr>
          </a:lstStyle>
          <a:p>
            <a:r>
              <a:rPr lang="da-DK" smtClean="0"/>
              <a:t>Klik for at redigere titeltypografi i masteren</a:t>
            </a:r>
            <a:endParaRPr lang="da-DK"/>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bg1"/>
                </a:solidFill>
              </a:defRPr>
            </a:lvl1pPr>
          </a:lstStyle>
          <a:p>
            <a:r>
              <a:rPr lang="da-DK" smtClean="0"/>
              <a:t>Klik for at redigere undertiteltypografien i masteren</a:t>
            </a:r>
            <a:endParaRPr lang="da-DK"/>
          </a:p>
        </p:txBody>
      </p:sp>
      <p:sp>
        <p:nvSpPr>
          <p:cNvPr id="3076" name="Rectangle 4"/>
          <p:cNvSpPr>
            <a:spLocks noGrp="1" noChangeArrowheads="1"/>
          </p:cNvSpPr>
          <p:nvPr>
            <p:ph type="dt" sz="half" idx="2"/>
          </p:nvPr>
        </p:nvSpPr>
        <p:spPr>
          <a:xfrm>
            <a:off x="457200" y="6245225"/>
            <a:ext cx="2133600" cy="476250"/>
          </a:xfrm>
        </p:spPr>
        <p:txBody>
          <a:bodyPr/>
          <a:lstStyle>
            <a:lvl1pPr>
              <a:defRPr sz="1400">
                <a:solidFill>
                  <a:srgbClr val="041A3D"/>
                </a:solidFill>
              </a:defRPr>
            </a:lvl1pPr>
          </a:lstStyle>
          <a:p>
            <a:endParaRPr lang="da-DK"/>
          </a:p>
        </p:txBody>
      </p:sp>
      <p:sp>
        <p:nvSpPr>
          <p:cNvPr id="3077" name="Rectangle 5"/>
          <p:cNvSpPr>
            <a:spLocks noGrp="1" noChangeArrowheads="1"/>
          </p:cNvSpPr>
          <p:nvPr>
            <p:ph type="ftr" sz="quarter" idx="3"/>
          </p:nvPr>
        </p:nvSpPr>
        <p:spPr>
          <a:xfrm>
            <a:off x="3124200" y="6245225"/>
            <a:ext cx="2895600" cy="476250"/>
          </a:xfrm>
        </p:spPr>
        <p:txBody>
          <a:bodyPr/>
          <a:lstStyle>
            <a:lvl1pPr>
              <a:defRPr sz="1400">
                <a:solidFill>
                  <a:srgbClr val="041A3D"/>
                </a:solidFill>
              </a:defRPr>
            </a:lvl1pPr>
          </a:lstStyle>
          <a:p>
            <a:endParaRPr lang="da-DK"/>
          </a:p>
        </p:txBody>
      </p:sp>
      <p:sp>
        <p:nvSpPr>
          <p:cNvPr id="3078" name="Rectangle 6"/>
          <p:cNvSpPr>
            <a:spLocks noGrp="1" noChangeArrowheads="1"/>
          </p:cNvSpPr>
          <p:nvPr>
            <p:ph type="sldNum" sz="quarter" idx="4"/>
          </p:nvPr>
        </p:nvSpPr>
        <p:spPr>
          <a:xfrm>
            <a:off x="6553200" y="6245225"/>
            <a:ext cx="2133600" cy="476250"/>
          </a:xfrm>
        </p:spPr>
        <p:txBody>
          <a:bodyPr/>
          <a:lstStyle>
            <a:lvl1pPr>
              <a:defRPr sz="1400">
                <a:solidFill>
                  <a:srgbClr val="041A3D"/>
                </a:solidFill>
              </a:defRPr>
            </a:lvl1pPr>
          </a:lstStyle>
          <a:p>
            <a:fld id="{0678766D-6BC2-4C6D-9F17-3170D3C77057}" type="slidenum">
              <a:rPr lang="da-DK"/>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39962EF7-F834-4E1D-9981-FCEF0A43B825}" type="slidenum">
              <a:rPr lang="da-DK"/>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858000" y="188913"/>
            <a:ext cx="2286000" cy="5605462"/>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0" y="188913"/>
            <a:ext cx="6705600" cy="5605462"/>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2A91AFD0-949E-4745-AE79-1C2532F9645F}" type="slidenum">
              <a:rPr lang="da-DK"/>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A333F250-0FA6-4DB3-97CB-8B107E7B2226}" type="slidenum">
              <a:rPr lang="da-DK"/>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F592616D-F2AD-4D1B-B09F-4684C5F819D8}" type="slidenum">
              <a:rPr lang="da-DK"/>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endParaRPr lang="da-DK"/>
          </a:p>
        </p:txBody>
      </p:sp>
      <p:sp>
        <p:nvSpPr>
          <p:cNvPr id="6" name="Pladsholder til sidefod 5"/>
          <p:cNvSpPr>
            <a:spLocks noGrp="1"/>
          </p:cNvSpPr>
          <p:nvPr>
            <p:ph type="ftr" sz="quarter" idx="11"/>
          </p:nvPr>
        </p:nvSpPr>
        <p:spPr/>
        <p:txBody>
          <a:bodyPr/>
          <a:lstStyle>
            <a:lvl1pPr>
              <a:defRPr/>
            </a:lvl1pPr>
          </a:lstStyle>
          <a:p>
            <a:endParaRPr lang="da-DK"/>
          </a:p>
        </p:txBody>
      </p:sp>
      <p:sp>
        <p:nvSpPr>
          <p:cNvPr id="7" name="Pladsholder til diasnummer 6"/>
          <p:cNvSpPr>
            <a:spLocks noGrp="1"/>
          </p:cNvSpPr>
          <p:nvPr>
            <p:ph type="sldNum" sz="quarter" idx="12"/>
          </p:nvPr>
        </p:nvSpPr>
        <p:spPr/>
        <p:txBody>
          <a:bodyPr/>
          <a:lstStyle>
            <a:lvl1pPr>
              <a:defRPr/>
            </a:lvl1pPr>
          </a:lstStyle>
          <a:p>
            <a:fld id="{9D4B4548-768B-43C8-9F82-63409EF6B55C}" type="slidenum">
              <a:rPr lang="da-DK"/>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endParaRPr lang="da-DK"/>
          </a:p>
        </p:txBody>
      </p:sp>
      <p:sp>
        <p:nvSpPr>
          <p:cNvPr id="8" name="Pladsholder til sidefod 7"/>
          <p:cNvSpPr>
            <a:spLocks noGrp="1"/>
          </p:cNvSpPr>
          <p:nvPr>
            <p:ph type="ftr" sz="quarter" idx="11"/>
          </p:nvPr>
        </p:nvSpPr>
        <p:spPr/>
        <p:txBody>
          <a:bodyPr/>
          <a:lstStyle>
            <a:lvl1pPr>
              <a:defRPr/>
            </a:lvl1pPr>
          </a:lstStyle>
          <a:p>
            <a:endParaRPr lang="da-DK"/>
          </a:p>
        </p:txBody>
      </p:sp>
      <p:sp>
        <p:nvSpPr>
          <p:cNvPr id="9" name="Pladsholder til diasnummer 8"/>
          <p:cNvSpPr>
            <a:spLocks noGrp="1"/>
          </p:cNvSpPr>
          <p:nvPr>
            <p:ph type="sldNum" sz="quarter" idx="12"/>
          </p:nvPr>
        </p:nvSpPr>
        <p:spPr/>
        <p:txBody>
          <a:bodyPr/>
          <a:lstStyle>
            <a:lvl1pPr>
              <a:defRPr/>
            </a:lvl1pPr>
          </a:lstStyle>
          <a:p>
            <a:fld id="{E4E621C5-990F-4DBF-A728-F8E3CD990FB7}" type="slidenum">
              <a:rPr lang="da-DK"/>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lvl1pPr>
              <a:defRPr/>
            </a:lvl1pPr>
          </a:lstStyle>
          <a:p>
            <a:endParaRPr lang="da-DK"/>
          </a:p>
        </p:txBody>
      </p:sp>
      <p:sp>
        <p:nvSpPr>
          <p:cNvPr id="4" name="Pladsholder til sidefod 3"/>
          <p:cNvSpPr>
            <a:spLocks noGrp="1"/>
          </p:cNvSpPr>
          <p:nvPr>
            <p:ph type="ftr" sz="quarter" idx="11"/>
          </p:nvPr>
        </p:nvSpPr>
        <p:spPr/>
        <p:txBody>
          <a:bodyPr/>
          <a:lstStyle>
            <a:lvl1pPr>
              <a:defRPr/>
            </a:lvl1pPr>
          </a:lstStyle>
          <a:p>
            <a:endParaRPr lang="da-DK"/>
          </a:p>
        </p:txBody>
      </p:sp>
      <p:sp>
        <p:nvSpPr>
          <p:cNvPr id="5" name="Pladsholder til diasnummer 4"/>
          <p:cNvSpPr>
            <a:spLocks noGrp="1"/>
          </p:cNvSpPr>
          <p:nvPr>
            <p:ph type="sldNum" sz="quarter" idx="12"/>
          </p:nvPr>
        </p:nvSpPr>
        <p:spPr/>
        <p:txBody>
          <a:bodyPr/>
          <a:lstStyle>
            <a:lvl1pPr>
              <a:defRPr/>
            </a:lvl1pPr>
          </a:lstStyle>
          <a:p>
            <a:fld id="{D7D387C6-5E93-44A9-AB20-085F17CAC1DA}" type="slidenum">
              <a:rPr lang="da-DK"/>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endParaRPr lang="da-DK"/>
          </a:p>
        </p:txBody>
      </p:sp>
      <p:sp>
        <p:nvSpPr>
          <p:cNvPr id="3" name="Pladsholder til sidefod 2"/>
          <p:cNvSpPr>
            <a:spLocks noGrp="1"/>
          </p:cNvSpPr>
          <p:nvPr>
            <p:ph type="ftr" sz="quarter" idx="11"/>
          </p:nvPr>
        </p:nvSpPr>
        <p:spPr/>
        <p:txBody>
          <a:bodyPr/>
          <a:lstStyle>
            <a:lvl1pPr>
              <a:defRPr/>
            </a:lvl1pPr>
          </a:lstStyle>
          <a:p>
            <a:endParaRPr lang="da-DK"/>
          </a:p>
        </p:txBody>
      </p:sp>
      <p:sp>
        <p:nvSpPr>
          <p:cNvPr id="4" name="Pladsholder til diasnummer 3"/>
          <p:cNvSpPr>
            <a:spLocks noGrp="1"/>
          </p:cNvSpPr>
          <p:nvPr>
            <p:ph type="sldNum" sz="quarter" idx="12"/>
          </p:nvPr>
        </p:nvSpPr>
        <p:spPr/>
        <p:txBody>
          <a:bodyPr/>
          <a:lstStyle>
            <a:lvl1pPr>
              <a:defRPr/>
            </a:lvl1pPr>
          </a:lstStyle>
          <a:p>
            <a:fld id="{4E69D429-B78B-4A3E-901E-8CBFA3FE602D}" type="slidenum">
              <a:rPr lang="da-DK"/>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endParaRPr lang="da-DK"/>
          </a:p>
        </p:txBody>
      </p:sp>
      <p:sp>
        <p:nvSpPr>
          <p:cNvPr id="6" name="Pladsholder til sidefod 5"/>
          <p:cNvSpPr>
            <a:spLocks noGrp="1"/>
          </p:cNvSpPr>
          <p:nvPr>
            <p:ph type="ftr" sz="quarter" idx="11"/>
          </p:nvPr>
        </p:nvSpPr>
        <p:spPr/>
        <p:txBody>
          <a:bodyPr/>
          <a:lstStyle>
            <a:lvl1pPr>
              <a:defRPr/>
            </a:lvl1pPr>
          </a:lstStyle>
          <a:p>
            <a:endParaRPr lang="da-DK"/>
          </a:p>
        </p:txBody>
      </p:sp>
      <p:sp>
        <p:nvSpPr>
          <p:cNvPr id="7" name="Pladsholder til diasnummer 6"/>
          <p:cNvSpPr>
            <a:spLocks noGrp="1"/>
          </p:cNvSpPr>
          <p:nvPr>
            <p:ph type="sldNum" sz="quarter" idx="12"/>
          </p:nvPr>
        </p:nvSpPr>
        <p:spPr/>
        <p:txBody>
          <a:bodyPr/>
          <a:lstStyle>
            <a:lvl1pPr>
              <a:defRPr/>
            </a:lvl1pPr>
          </a:lstStyle>
          <a:p>
            <a:fld id="{C628AD17-F1FF-415F-A66F-ACD57C67ACC6}" type="slidenum">
              <a:rPr lang="da-DK"/>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endParaRPr lang="da-DK"/>
          </a:p>
        </p:txBody>
      </p:sp>
      <p:sp>
        <p:nvSpPr>
          <p:cNvPr id="6" name="Pladsholder til sidefod 5"/>
          <p:cNvSpPr>
            <a:spLocks noGrp="1"/>
          </p:cNvSpPr>
          <p:nvPr>
            <p:ph type="ftr" sz="quarter" idx="11"/>
          </p:nvPr>
        </p:nvSpPr>
        <p:spPr/>
        <p:txBody>
          <a:bodyPr/>
          <a:lstStyle>
            <a:lvl1pPr>
              <a:defRPr/>
            </a:lvl1pPr>
          </a:lstStyle>
          <a:p>
            <a:endParaRPr lang="da-DK"/>
          </a:p>
        </p:txBody>
      </p:sp>
      <p:sp>
        <p:nvSpPr>
          <p:cNvPr id="7" name="Pladsholder til diasnummer 6"/>
          <p:cNvSpPr>
            <a:spLocks noGrp="1"/>
          </p:cNvSpPr>
          <p:nvPr>
            <p:ph type="sldNum" sz="quarter" idx="12"/>
          </p:nvPr>
        </p:nvSpPr>
        <p:spPr/>
        <p:txBody>
          <a:bodyPr/>
          <a:lstStyle>
            <a:lvl1pPr>
              <a:defRPr/>
            </a:lvl1pPr>
          </a:lstStyle>
          <a:p>
            <a:fld id="{FF0C9F36-FD42-4752-8F78-D19ED12C962F}" type="slidenum">
              <a:rPr lang="da-DK"/>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bund"/>
          <p:cNvPicPr>
            <a:picLocks noChangeAspect="1" noChangeArrowheads="1"/>
          </p:cNvPicPr>
          <p:nvPr/>
        </p:nvPicPr>
        <p:blipFill>
          <a:blip r:embed="rId13" cstate="print"/>
          <a:srcRect/>
          <a:stretch>
            <a:fillRect/>
          </a:stretch>
        </p:blipFill>
        <p:spPr bwMode="auto">
          <a:xfrm>
            <a:off x="0" y="5961063"/>
            <a:ext cx="9144000" cy="896937"/>
          </a:xfrm>
          <a:prstGeom prst="rect">
            <a:avLst/>
          </a:prstGeom>
          <a:noFill/>
        </p:spPr>
      </p:pic>
      <p:sp>
        <p:nvSpPr>
          <p:cNvPr id="1026" name="Rectangle 2"/>
          <p:cNvSpPr>
            <a:spLocks noGrp="1" noChangeArrowheads="1"/>
          </p:cNvSpPr>
          <p:nvPr>
            <p:ph type="title"/>
          </p:nvPr>
        </p:nvSpPr>
        <p:spPr bwMode="auto">
          <a:xfrm>
            <a:off x="0" y="188913"/>
            <a:ext cx="9144000" cy="6302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a-DK" smtClean="0"/>
              <a:t>Klik for at redigere titeltypografi</a:t>
            </a:r>
          </a:p>
        </p:txBody>
      </p:sp>
      <p:sp>
        <p:nvSpPr>
          <p:cNvPr id="1027" name="Rectangle 3"/>
          <p:cNvSpPr>
            <a:spLocks noGrp="1" noChangeArrowheads="1"/>
          </p:cNvSpPr>
          <p:nvPr>
            <p:ph type="body" idx="1"/>
          </p:nvPr>
        </p:nvSpPr>
        <p:spPr bwMode="auto">
          <a:xfrm>
            <a:off x="457200" y="1268413"/>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1028" name="Rectangle 4"/>
          <p:cNvSpPr>
            <a:spLocks noGrp="1" noChangeArrowheads="1"/>
          </p:cNvSpPr>
          <p:nvPr>
            <p:ph type="dt" sz="half" idx="2"/>
          </p:nvPr>
        </p:nvSpPr>
        <p:spPr bwMode="auto">
          <a:xfrm>
            <a:off x="1692275" y="6491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919399"/>
                </a:solidFill>
              </a:defRPr>
            </a:lvl1pPr>
          </a:lstStyle>
          <a:p>
            <a:endParaRPr lang="da-DK"/>
          </a:p>
        </p:txBody>
      </p:sp>
      <p:sp>
        <p:nvSpPr>
          <p:cNvPr id="1029" name="Rectangle 5"/>
          <p:cNvSpPr>
            <a:spLocks noGrp="1" noChangeArrowheads="1"/>
          </p:cNvSpPr>
          <p:nvPr>
            <p:ph type="ftr" sz="quarter" idx="3"/>
          </p:nvPr>
        </p:nvSpPr>
        <p:spPr bwMode="auto">
          <a:xfrm>
            <a:off x="3924300" y="6491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919399"/>
                </a:solidFill>
              </a:defRPr>
            </a:lvl1pPr>
          </a:lstStyle>
          <a:p>
            <a:endParaRPr lang="da-DK"/>
          </a:p>
        </p:txBody>
      </p:sp>
      <p:sp>
        <p:nvSpPr>
          <p:cNvPr id="1030" name="Rectangle 6"/>
          <p:cNvSpPr>
            <a:spLocks noGrp="1" noChangeArrowheads="1"/>
          </p:cNvSpPr>
          <p:nvPr>
            <p:ph type="sldNum" sz="quarter" idx="4"/>
          </p:nvPr>
        </p:nvSpPr>
        <p:spPr bwMode="auto">
          <a:xfrm>
            <a:off x="6478588" y="6491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919399"/>
                </a:solidFill>
              </a:defRPr>
            </a:lvl1pPr>
          </a:lstStyle>
          <a:p>
            <a:fld id="{A5B2C38F-588C-4A0C-A107-4AE050515E67}" type="slidenum">
              <a:rPr lang="da-DK"/>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2600" b="1">
          <a:solidFill>
            <a:srgbClr val="777A7C"/>
          </a:solidFill>
          <a:latin typeface="+mj-lt"/>
          <a:ea typeface="+mj-ea"/>
          <a:cs typeface="+mj-cs"/>
        </a:defRPr>
      </a:lvl1pPr>
      <a:lvl2pPr algn="ctr" rtl="0" eaLnBrk="1" fontAlgn="base" hangingPunct="1">
        <a:spcBef>
          <a:spcPct val="0"/>
        </a:spcBef>
        <a:spcAft>
          <a:spcPct val="0"/>
        </a:spcAft>
        <a:defRPr sz="2600" b="1">
          <a:solidFill>
            <a:srgbClr val="777A7C"/>
          </a:solidFill>
          <a:latin typeface="Verdana" pitchFamily="34" charset="0"/>
        </a:defRPr>
      </a:lvl2pPr>
      <a:lvl3pPr algn="ctr" rtl="0" eaLnBrk="1" fontAlgn="base" hangingPunct="1">
        <a:spcBef>
          <a:spcPct val="0"/>
        </a:spcBef>
        <a:spcAft>
          <a:spcPct val="0"/>
        </a:spcAft>
        <a:defRPr sz="2600" b="1">
          <a:solidFill>
            <a:srgbClr val="777A7C"/>
          </a:solidFill>
          <a:latin typeface="Verdana" pitchFamily="34" charset="0"/>
        </a:defRPr>
      </a:lvl3pPr>
      <a:lvl4pPr algn="ctr" rtl="0" eaLnBrk="1" fontAlgn="base" hangingPunct="1">
        <a:spcBef>
          <a:spcPct val="0"/>
        </a:spcBef>
        <a:spcAft>
          <a:spcPct val="0"/>
        </a:spcAft>
        <a:defRPr sz="2600" b="1">
          <a:solidFill>
            <a:srgbClr val="777A7C"/>
          </a:solidFill>
          <a:latin typeface="Verdana" pitchFamily="34" charset="0"/>
        </a:defRPr>
      </a:lvl4pPr>
      <a:lvl5pPr algn="ctr" rtl="0" eaLnBrk="1" fontAlgn="base" hangingPunct="1">
        <a:spcBef>
          <a:spcPct val="0"/>
        </a:spcBef>
        <a:spcAft>
          <a:spcPct val="0"/>
        </a:spcAft>
        <a:defRPr sz="2600" b="1">
          <a:solidFill>
            <a:srgbClr val="777A7C"/>
          </a:solidFill>
          <a:latin typeface="Verdana" pitchFamily="34" charset="0"/>
        </a:defRPr>
      </a:lvl5pPr>
      <a:lvl6pPr marL="457200" algn="ctr" rtl="0" eaLnBrk="1" fontAlgn="base" hangingPunct="1">
        <a:spcBef>
          <a:spcPct val="0"/>
        </a:spcBef>
        <a:spcAft>
          <a:spcPct val="0"/>
        </a:spcAft>
        <a:defRPr sz="2600" b="1">
          <a:solidFill>
            <a:srgbClr val="777A7C"/>
          </a:solidFill>
          <a:latin typeface="Verdana" pitchFamily="34" charset="0"/>
        </a:defRPr>
      </a:lvl6pPr>
      <a:lvl7pPr marL="914400" algn="ctr" rtl="0" eaLnBrk="1" fontAlgn="base" hangingPunct="1">
        <a:spcBef>
          <a:spcPct val="0"/>
        </a:spcBef>
        <a:spcAft>
          <a:spcPct val="0"/>
        </a:spcAft>
        <a:defRPr sz="2600" b="1">
          <a:solidFill>
            <a:srgbClr val="777A7C"/>
          </a:solidFill>
          <a:latin typeface="Verdana" pitchFamily="34" charset="0"/>
        </a:defRPr>
      </a:lvl7pPr>
      <a:lvl8pPr marL="1371600" algn="ctr" rtl="0" eaLnBrk="1" fontAlgn="base" hangingPunct="1">
        <a:spcBef>
          <a:spcPct val="0"/>
        </a:spcBef>
        <a:spcAft>
          <a:spcPct val="0"/>
        </a:spcAft>
        <a:defRPr sz="2600" b="1">
          <a:solidFill>
            <a:srgbClr val="777A7C"/>
          </a:solidFill>
          <a:latin typeface="Verdana" pitchFamily="34" charset="0"/>
        </a:defRPr>
      </a:lvl8pPr>
      <a:lvl9pPr marL="1828800" algn="ctr" rtl="0" eaLnBrk="1" fontAlgn="base" hangingPunct="1">
        <a:spcBef>
          <a:spcPct val="0"/>
        </a:spcBef>
        <a:spcAft>
          <a:spcPct val="0"/>
        </a:spcAft>
        <a:defRPr sz="2600" b="1">
          <a:solidFill>
            <a:srgbClr val="777A7C"/>
          </a:solidFill>
          <a:latin typeface="Verdana" pitchFamily="34" charset="0"/>
        </a:defRPr>
      </a:lvl9pPr>
    </p:titleStyle>
    <p:bodyStyle>
      <a:lvl1pPr marL="342900" indent="-342900" algn="l" rtl="0" eaLnBrk="1" fontAlgn="base" hangingPunct="1">
        <a:spcBef>
          <a:spcPct val="20000"/>
        </a:spcBef>
        <a:spcAft>
          <a:spcPct val="0"/>
        </a:spcAft>
        <a:buClr>
          <a:srgbClr val="405C7F"/>
        </a:buClr>
        <a:buChar char="•"/>
        <a:defRPr sz="2200">
          <a:solidFill>
            <a:srgbClr val="111111"/>
          </a:solidFill>
          <a:latin typeface="+mn-lt"/>
          <a:ea typeface="+mn-ea"/>
          <a:cs typeface="+mn-cs"/>
        </a:defRPr>
      </a:lvl1pPr>
      <a:lvl2pPr marL="742950" indent="-285750" algn="l" rtl="0" eaLnBrk="1" fontAlgn="base" hangingPunct="1">
        <a:spcBef>
          <a:spcPct val="20000"/>
        </a:spcBef>
        <a:spcAft>
          <a:spcPct val="0"/>
        </a:spcAft>
        <a:buClr>
          <a:srgbClr val="7F93A9"/>
        </a:buClr>
        <a:buFont typeface="Verdana" pitchFamily="34" charset="0"/>
        <a:buChar char="–"/>
        <a:defRPr sz="2000">
          <a:solidFill>
            <a:srgbClr val="111111"/>
          </a:solidFill>
          <a:latin typeface="+mn-lt"/>
        </a:defRPr>
      </a:lvl2pPr>
      <a:lvl3pPr marL="1143000" indent="-228600" algn="l" rtl="0" eaLnBrk="1" fontAlgn="base" hangingPunct="1">
        <a:spcBef>
          <a:spcPct val="20000"/>
        </a:spcBef>
        <a:spcAft>
          <a:spcPct val="0"/>
        </a:spcAft>
        <a:buClr>
          <a:srgbClr val="BFC9D4"/>
        </a:buClr>
        <a:buChar char="•"/>
        <a:defRPr>
          <a:solidFill>
            <a:srgbClr val="111111"/>
          </a:solidFill>
          <a:latin typeface="+mn-lt"/>
        </a:defRPr>
      </a:lvl3pPr>
      <a:lvl4pPr marL="1600200" indent="-228600" algn="l" rtl="0" eaLnBrk="1" fontAlgn="base" hangingPunct="1">
        <a:spcBef>
          <a:spcPct val="20000"/>
        </a:spcBef>
        <a:spcAft>
          <a:spcPct val="0"/>
        </a:spcAft>
        <a:buClr>
          <a:srgbClr val="BFC9D4"/>
        </a:buClr>
        <a:buFont typeface="Verdana" pitchFamily="34" charset="0"/>
        <a:buChar char="–"/>
        <a:defRPr sz="1600">
          <a:solidFill>
            <a:srgbClr val="111111"/>
          </a:solidFill>
          <a:latin typeface="+mn-lt"/>
        </a:defRPr>
      </a:lvl4pPr>
      <a:lvl5pPr marL="20574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5pPr>
      <a:lvl6pPr marL="25146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6pPr>
      <a:lvl7pPr marL="29718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7pPr>
      <a:lvl8pPr marL="34290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8pPr>
      <a:lvl9pPr marL="38862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Hvorfor har DA anket Sø- og Handelsrettens dom af 31. januar 2014</a:t>
            </a:r>
            <a:endParaRPr lang="da-DK" dirty="0"/>
          </a:p>
        </p:txBody>
      </p:sp>
      <p:sp>
        <p:nvSpPr>
          <p:cNvPr id="3" name="Pladsholder til indhold 2"/>
          <p:cNvSpPr>
            <a:spLocks noGrp="1"/>
          </p:cNvSpPr>
          <p:nvPr>
            <p:ph idx="1"/>
          </p:nvPr>
        </p:nvSpPr>
        <p:spPr/>
        <p:txBody>
          <a:bodyPr/>
          <a:lstStyle/>
          <a:p>
            <a:endParaRPr lang="da-DK" b="1" dirty="0" smtClean="0"/>
          </a:p>
          <a:p>
            <a:r>
              <a:rPr lang="da-DK" b="1" dirty="0" smtClean="0"/>
              <a:t>Handicapbegrebet</a:t>
            </a:r>
          </a:p>
          <a:p>
            <a:pPr lvl="1">
              <a:buFont typeface="Arial" panose="020B0604020202020204" pitchFamily="34" charset="0"/>
              <a:buChar char="•"/>
            </a:pPr>
            <a:r>
              <a:rPr lang="da-DK" sz="1800" b="1" dirty="0" smtClean="0"/>
              <a:t>Præcisering af krav til dok. for lægelig diagnose</a:t>
            </a:r>
          </a:p>
          <a:p>
            <a:pPr lvl="1">
              <a:buFont typeface="Arial" panose="020B0604020202020204" pitchFamily="34" charset="0"/>
              <a:buChar char="•"/>
            </a:pPr>
            <a:r>
              <a:rPr lang="da-DK" sz="1800" b="1" dirty="0"/>
              <a:t>Præcisering af krav til varighed</a:t>
            </a:r>
          </a:p>
          <a:p>
            <a:pPr lvl="1"/>
            <a:endParaRPr lang="da-DK" sz="1800" b="1" dirty="0" smtClean="0"/>
          </a:p>
          <a:p>
            <a:pPr marL="342900" lvl="1" indent="-342900">
              <a:buFont typeface="Arial" panose="020B0604020202020204" pitchFamily="34" charset="0"/>
              <a:buChar char="•"/>
            </a:pPr>
            <a:r>
              <a:rPr lang="da-DK" b="1" dirty="0" smtClean="0"/>
              <a:t>Vurdering af, om kompetent, egnet, disponibel</a:t>
            </a:r>
          </a:p>
          <a:p>
            <a:pPr marL="742950" lvl="2" indent="-298450">
              <a:buFont typeface="Arial" panose="020B0604020202020204" pitchFamily="34" charset="0"/>
              <a:buChar char="•"/>
            </a:pPr>
            <a:r>
              <a:rPr lang="da-DK" b="1" dirty="0" smtClean="0"/>
              <a:t>Betydningen af en efterfølgende arbejdsprøvning</a:t>
            </a:r>
          </a:p>
          <a:p>
            <a:pPr marL="742950" lvl="2" indent="-298450">
              <a:buFont typeface="Arial" panose="020B0604020202020204" pitchFamily="34" charset="0"/>
              <a:buChar char="•"/>
            </a:pPr>
            <a:endParaRPr lang="da-DK" b="1" dirty="0"/>
          </a:p>
          <a:p>
            <a:pPr marL="0" lvl="2" indent="444500">
              <a:buFont typeface="Arial" panose="020B0604020202020204" pitchFamily="34" charset="0"/>
              <a:buChar char="•"/>
              <a:tabLst>
                <a:tab pos="0" algn="l"/>
                <a:tab pos="444500" algn="l"/>
              </a:tabLst>
            </a:pPr>
            <a:r>
              <a:rPr lang="da-DK" sz="2000" b="1" dirty="0" smtClean="0"/>
              <a:t>Krav til arbejdsgiverens tilpasningsforanstaltninger, 		jf. FBL § 2a</a:t>
            </a:r>
          </a:p>
          <a:p>
            <a:pPr marL="457200" lvl="3" indent="444500">
              <a:buFont typeface="Arial" panose="020B0604020202020204" pitchFamily="34" charset="0"/>
              <a:buChar char="•"/>
              <a:tabLst>
                <a:tab pos="0" algn="l"/>
                <a:tab pos="444500" algn="l"/>
              </a:tabLst>
            </a:pPr>
            <a:r>
              <a:rPr lang="da-DK" sz="1800" b="1" dirty="0" smtClean="0"/>
              <a:t>Kan en deltidssygemelding sidestilles med nedsat 	arbejdstid?</a:t>
            </a:r>
            <a:endParaRPr lang="da-DK"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200" dirty="0"/>
              <a:t>Praksis i Ligebehandlingsnævnet efter EU-Domstolens dom af 11. april 2013 i sagerne C-335/11 og C-337/11</a:t>
            </a:r>
          </a:p>
        </p:txBody>
      </p:sp>
      <p:sp>
        <p:nvSpPr>
          <p:cNvPr id="3" name="Pladsholder til indhold 2"/>
          <p:cNvSpPr>
            <a:spLocks noGrp="1"/>
          </p:cNvSpPr>
          <p:nvPr>
            <p:ph idx="1"/>
          </p:nvPr>
        </p:nvSpPr>
        <p:spPr/>
        <p:txBody>
          <a:bodyPr/>
          <a:lstStyle/>
          <a:p>
            <a:pPr marL="857250" lvl="2" indent="0">
              <a:buNone/>
              <a:tabLst>
                <a:tab pos="896938" algn="l"/>
              </a:tabLst>
            </a:pPr>
            <a:r>
              <a:rPr lang="da-DK" dirty="0" smtClean="0"/>
              <a:t>og forskellige </a:t>
            </a:r>
            <a:r>
              <a:rPr lang="da-DK" dirty="0"/>
              <a:t>uheldige </a:t>
            </a:r>
            <a:r>
              <a:rPr lang="da-DK" dirty="0" smtClean="0"/>
              <a:t>episoder. Medarbejderen blev anset for handicappet, men med henvisning til betragtning 17 i direktiv 2000/78, fandt 	nævnet ikke grundlag for at tilsidesætte </a:t>
            </a:r>
            <a:r>
              <a:rPr lang="da-DK" dirty="0" err="1" smtClean="0"/>
              <a:t>AG’s</a:t>
            </a:r>
            <a:r>
              <a:rPr lang="da-DK" dirty="0" smtClean="0"/>
              <a:t> vurdering af, at ansættelsen ikke kunne fortsætte pga. hans adfærd/anfald, der kunne 	komme uden, at nogen lagde mærke til det.</a:t>
            </a:r>
          </a:p>
          <a:p>
            <a:pPr lvl="1">
              <a:buFont typeface="Arial" panose="020B0604020202020204" pitchFamily="34" charset="0"/>
              <a:buChar char="•"/>
            </a:pPr>
            <a:r>
              <a:rPr lang="da-DK" sz="1800" b="1" u="sng" dirty="0" err="1" smtClean="0"/>
              <a:t>Afg</a:t>
            </a:r>
            <a:r>
              <a:rPr lang="da-DK" sz="1800" b="1" u="sng" dirty="0" smtClean="0"/>
              <a:t>. 135/2013:</a:t>
            </a:r>
            <a:r>
              <a:rPr lang="da-DK" sz="1600" dirty="0" smtClean="0"/>
              <a:t>   </a:t>
            </a:r>
          </a:p>
          <a:p>
            <a:pPr marL="457200" lvl="1" indent="0">
              <a:buNone/>
            </a:pPr>
            <a:r>
              <a:rPr lang="da-DK" sz="1800" dirty="0"/>
              <a:t>	</a:t>
            </a:r>
            <a:r>
              <a:rPr lang="da-DK" sz="1800" dirty="0" smtClean="0"/>
              <a:t>Mandlig chauffør havde været udsat for arbejdsskade, der 	medførte kroniske smerter i det meste af kroppen. Der blev 	holdt flere mulighedssamtaler, og arbejdsopgaverne blev 	tilpasset medarbejderens tilstand, bl.a. </a:t>
            </a:r>
            <a:r>
              <a:rPr lang="da-DK" sz="1800" dirty="0" err="1" smtClean="0"/>
              <a:t>ifm</a:t>
            </a:r>
            <a:r>
              <a:rPr lang="da-DK" sz="1800" dirty="0" smtClean="0"/>
              <a:t>. tilbud om deltid. 	Alligevel var det ikke lykkedes at få ham tilbage i arbejde. 	Han blev opsagt to gange pga. tilpasning/omstrukturering. 	Nævnet fandt bl.a. på baggrund af den langvarige 	sygemelding ikke grundlag for at tilsidesætte </a:t>
            </a:r>
            <a:r>
              <a:rPr lang="da-DK" sz="1800" dirty="0" err="1" smtClean="0"/>
              <a:t>AG’s</a:t>
            </a:r>
            <a:r>
              <a:rPr lang="da-DK" sz="1800" dirty="0" smtClean="0"/>
              <a:t> vurdering 	af, at mulighederne for at få chaufføren tilbage var udtømte, </a:t>
            </a:r>
            <a:endParaRPr lang="da-DK" sz="1800" dirty="0"/>
          </a:p>
        </p:txBody>
      </p:sp>
    </p:spTree>
    <p:extLst>
      <p:ext uri="{BB962C8B-B14F-4D97-AF65-F5344CB8AC3E}">
        <p14:creationId xmlns:p14="http://schemas.microsoft.com/office/powerpoint/2010/main" val="1557775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200" dirty="0"/>
              <a:t>Praksis i Ligebehandlingsnævnet efter EU-Domstolens dom af 11. april 2013 i sagerne C-335/11 og C-337/11</a:t>
            </a:r>
          </a:p>
        </p:txBody>
      </p:sp>
      <p:sp>
        <p:nvSpPr>
          <p:cNvPr id="3" name="Pladsholder til indhold 2"/>
          <p:cNvSpPr>
            <a:spLocks noGrp="1"/>
          </p:cNvSpPr>
          <p:nvPr>
            <p:ph idx="1"/>
          </p:nvPr>
        </p:nvSpPr>
        <p:spPr/>
        <p:txBody>
          <a:bodyPr/>
          <a:lstStyle/>
          <a:p>
            <a:pPr marL="400050" lvl="2" indent="0">
              <a:buClr>
                <a:srgbClr val="405C7F"/>
              </a:buClr>
              <a:buNone/>
            </a:pPr>
            <a:r>
              <a:rPr lang="da-DK" dirty="0" smtClean="0"/>
              <a:t>	og at han pga. sit handicap ikke længere kunne udføre de 	væsentligste funktioner i stillingen som chauffør. </a:t>
            </a:r>
          </a:p>
          <a:p>
            <a:pPr marL="400050" lvl="2" indent="0">
              <a:buClr>
                <a:srgbClr val="405C7F"/>
              </a:buClr>
              <a:buNone/>
            </a:pPr>
            <a:endParaRPr lang="da-DK" dirty="0" smtClean="0"/>
          </a:p>
          <a:p>
            <a:pPr marL="742950" lvl="2" indent="-342900">
              <a:buClr>
                <a:srgbClr val="405C7F"/>
              </a:buClr>
            </a:pPr>
            <a:r>
              <a:rPr lang="da-DK" b="1" u="sng" dirty="0" err="1" smtClean="0"/>
              <a:t>Afg</a:t>
            </a:r>
            <a:r>
              <a:rPr lang="da-DK" b="1" u="sng" dirty="0" smtClean="0"/>
              <a:t>. 19/2014:</a:t>
            </a:r>
          </a:p>
          <a:p>
            <a:pPr marL="400050" lvl="2" indent="0">
              <a:buClr>
                <a:srgbClr val="405C7F"/>
              </a:buClr>
              <a:buNone/>
            </a:pPr>
            <a:r>
              <a:rPr lang="da-DK" dirty="0" smtClean="0"/>
              <a:t>	Svejsekontrollant/NDT-tekniker med skade i foden som følge 	af en arbejdsskade blev opsagt med henvisning til længere 	tids sygdom (19 mdr.). Nævnet fandt, at medarbejderen var 	handicappet og havde påvist faktiske omstændigheder. AG 	havde først tilbudt deltid indtil stivgørende operation og 	efterfølgende hel- el. deltidsansættelse i mere administrativ 	stilling.	Medarbejderen afslog, da han ikke mente at kunne 	køre bil til/fra arbejde. AG havde truffet rimelige og 	hensigtsmæssige foranstaltninger. </a:t>
            </a:r>
            <a:endParaRPr lang="da-DK" dirty="0"/>
          </a:p>
          <a:p>
            <a:pPr marL="0" indent="0">
              <a:buNone/>
            </a:pPr>
            <a:endParaRPr lang="da-DK" dirty="0"/>
          </a:p>
        </p:txBody>
      </p:sp>
    </p:spTree>
    <p:extLst>
      <p:ext uri="{BB962C8B-B14F-4D97-AF65-F5344CB8AC3E}">
        <p14:creationId xmlns:p14="http://schemas.microsoft.com/office/powerpoint/2010/main" val="2559420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200" dirty="0"/>
              <a:t>Praksis i Ligebehandlingsnævnet efter EU-Domstolens dom af 11. april 2013 i sagerne C-335/11 og C-337/11</a:t>
            </a:r>
          </a:p>
        </p:txBody>
      </p:sp>
      <p:sp>
        <p:nvSpPr>
          <p:cNvPr id="3" name="Pladsholder til indhold 2"/>
          <p:cNvSpPr>
            <a:spLocks noGrp="1"/>
          </p:cNvSpPr>
          <p:nvPr>
            <p:ph idx="1"/>
          </p:nvPr>
        </p:nvSpPr>
        <p:spPr>
          <a:xfrm>
            <a:off x="467544" y="1052736"/>
            <a:ext cx="8229600" cy="4752528"/>
          </a:xfrm>
        </p:spPr>
        <p:txBody>
          <a:bodyPr/>
          <a:lstStyle/>
          <a:p>
            <a:r>
              <a:rPr lang="da-DK" b="1" dirty="0" smtClean="0"/>
              <a:t>Andre </a:t>
            </a:r>
            <a:r>
              <a:rPr lang="da-DK" b="1" dirty="0" err="1" smtClean="0"/>
              <a:t>spsm</a:t>
            </a:r>
            <a:r>
              <a:rPr lang="da-DK" b="1" dirty="0" smtClean="0"/>
              <a:t>. vedr. FBL.</a:t>
            </a:r>
          </a:p>
          <a:p>
            <a:pPr lvl="1">
              <a:buFont typeface="Arial" panose="020B0604020202020204" pitchFamily="34" charset="0"/>
              <a:buChar char="•"/>
            </a:pPr>
            <a:r>
              <a:rPr lang="da-DK" b="1" dirty="0" smtClean="0"/>
              <a:t>Forskelsbehandling under ansættelsen </a:t>
            </a:r>
          </a:p>
          <a:p>
            <a:pPr lvl="2">
              <a:buFont typeface="Arial" panose="020B0604020202020204" pitchFamily="34" charset="0"/>
              <a:buChar char="•"/>
            </a:pPr>
            <a:r>
              <a:rPr lang="da-DK" b="1" u="sng" dirty="0" err="1" smtClean="0"/>
              <a:t>Afg</a:t>
            </a:r>
            <a:r>
              <a:rPr lang="da-DK" b="1" u="sng" dirty="0" smtClean="0"/>
              <a:t>. 205/2013:</a:t>
            </a:r>
          </a:p>
          <a:p>
            <a:pPr marL="1166813" lvl="2" indent="0">
              <a:buNone/>
            </a:pPr>
            <a:r>
              <a:rPr lang="da-DK" dirty="0" smtClean="0"/>
              <a:t>Sagsbehandler følte sig forskelsbehandlet ved </a:t>
            </a:r>
            <a:r>
              <a:rPr lang="da-DK" dirty="0" err="1" smtClean="0"/>
              <a:t>lønfast-sættelsen</a:t>
            </a:r>
            <a:r>
              <a:rPr lang="da-DK" dirty="0" smtClean="0"/>
              <a:t> </a:t>
            </a:r>
            <a:r>
              <a:rPr lang="da-DK" dirty="0" err="1" smtClean="0"/>
              <a:t>ifm</a:t>
            </a:r>
            <a:r>
              <a:rPr lang="da-DK" dirty="0" smtClean="0"/>
              <a:t>. overgang til fleksjob i 2005. Nævnet mente, at hun ved passivitet havde mistet retten til at få prøvet dette synspunkt. Uanset om medarbejderen måtte være handicappet, fandt Nævnet ikke, at hun havde påvist faktiske omstændigheder vedr. manglende status som konsulent.</a:t>
            </a:r>
          </a:p>
          <a:p>
            <a:pPr marL="901700" lvl="3" indent="265113">
              <a:buFont typeface="Arial" panose="020B0604020202020204" pitchFamily="34" charset="0"/>
              <a:buChar char="•"/>
            </a:pPr>
            <a:r>
              <a:rPr lang="da-DK" sz="1800" b="1" u="sng" dirty="0" err="1" smtClean="0"/>
              <a:t>Afg</a:t>
            </a:r>
            <a:r>
              <a:rPr lang="da-DK" sz="1800" b="1" u="sng" dirty="0" smtClean="0"/>
              <a:t>. 200/2013:</a:t>
            </a:r>
          </a:p>
          <a:p>
            <a:pPr marL="444500" lvl="2" indent="722313" defTabSz="252413">
              <a:buNone/>
              <a:tabLst>
                <a:tab pos="1166813" algn="l"/>
              </a:tabLst>
            </a:pPr>
            <a:r>
              <a:rPr lang="da-DK" dirty="0" smtClean="0"/>
              <a:t>Advokatsekretær mente sig forskelsbehandlet ved, at 			hendes 	løn ikke blev reguleret efter overgang til fleksjob, 	at hun ikke fik pensionsordning og blev overflyttet til 		anden stilling. Nævnet fandt den manglende regulering 		objektivt begrundet 	i et sagligt formål, og at midlerne var</a:t>
            </a:r>
            <a:endParaRPr lang="da-DK" dirty="0"/>
          </a:p>
        </p:txBody>
      </p:sp>
    </p:spTree>
    <p:extLst>
      <p:ext uri="{BB962C8B-B14F-4D97-AF65-F5344CB8AC3E}">
        <p14:creationId xmlns:p14="http://schemas.microsoft.com/office/powerpoint/2010/main" val="1109329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200" dirty="0"/>
              <a:t>Praksis i Ligebehandlingsnævnet efter EU-Domstolens dom af 11. april 2013 i sagerne C-335/11 og C-337/11</a:t>
            </a:r>
          </a:p>
        </p:txBody>
      </p:sp>
      <p:sp>
        <p:nvSpPr>
          <p:cNvPr id="3" name="Pladsholder til indhold 2"/>
          <p:cNvSpPr>
            <a:spLocks noGrp="1"/>
          </p:cNvSpPr>
          <p:nvPr>
            <p:ph idx="1"/>
          </p:nvPr>
        </p:nvSpPr>
        <p:spPr>
          <a:xfrm>
            <a:off x="457200" y="1124744"/>
            <a:ext cx="8229600" cy="4669631"/>
          </a:xfrm>
        </p:spPr>
        <p:txBody>
          <a:bodyPr/>
          <a:lstStyle/>
          <a:p>
            <a:pPr marL="457200" lvl="1" indent="0" defTabSz="990600">
              <a:buNone/>
              <a:tabLst>
                <a:tab pos="990600" algn="l"/>
              </a:tabLst>
            </a:pPr>
            <a:r>
              <a:rPr lang="da-DK" sz="1600" dirty="0" smtClean="0"/>
              <a:t>	</a:t>
            </a:r>
            <a:r>
              <a:rPr lang="da-DK" sz="1800" dirty="0" smtClean="0"/>
              <a:t>hensigtsmæssige </a:t>
            </a:r>
            <a:r>
              <a:rPr lang="da-DK" sz="1800" dirty="0"/>
              <a:t>og </a:t>
            </a:r>
            <a:r>
              <a:rPr lang="da-DK" sz="1800" dirty="0" smtClean="0"/>
              <a:t>nødvendige</a:t>
            </a:r>
            <a:r>
              <a:rPr lang="da-DK" sz="1800" dirty="0"/>
              <a:t>, da lønnen i forvejen </a:t>
            </a:r>
            <a:r>
              <a:rPr lang="da-DK" sz="1800" dirty="0" smtClean="0"/>
              <a:t>	var høj</a:t>
            </a:r>
            <a:r>
              <a:rPr lang="da-DK" sz="1800" dirty="0"/>
              <a:t>. Nævnet mente, at </a:t>
            </a:r>
            <a:r>
              <a:rPr lang="da-DK" sz="1800" dirty="0" smtClean="0"/>
              <a:t>overgang til andre opgaver var 	efter aftale, og at medarbejderen selv havde fravalgt 	pensionsordning.</a:t>
            </a:r>
            <a:r>
              <a:rPr lang="da-DK" sz="1600" dirty="0" smtClean="0"/>
              <a:t> </a:t>
            </a:r>
          </a:p>
          <a:p>
            <a:pPr marL="457200" lvl="1" indent="0" defTabSz="990600">
              <a:buNone/>
              <a:tabLst>
                <a:tab pos="990600" algn="l"/>
              </a:tabLst>
            </a:pPr>
            <a:endParaRPr lang="da-DK" sz="1600" dirty="0" smtClean="0"/>
          </a:p>
          <a:p>
            <a:pPr lvl="1">
              <a:buFont typeface="Arial" panose="020B0604020202020204" pitchFamily="34" charset="0"/>
              <a:buChar char="•"/>
            </a:pPr>
            <a:r>
              <a:rPr lang="da-DK" sz="1800" b="1" u="sng" dirty="0" err="1" smtClean="0"/>
              <a:t>Afg</a:t>
            </a:r>
            <a:r>
              <a:rPr lang="da-DK" sz="1800" b="1" u="sng" dirty="0" smtClean="0"/>
              <a:t>. 168/2013:</a:t>
            </a:r>
          </a:p>
          <a:p>
            <a:pPr marL="457200" lvl="1" indent="0">
              <a:buNone/>
            </a:pPr>
            <a:r>
              <a:rPr lang="da-DK" sz="1800" dirty="0"/>
              <a:t>	</a:t>
            </a:r>
            <a:r>
              <a:rPr lang="da-DK" sz="1800" dirty="0" smtClean="0"/>
              <a:t>Sygeplejerske med ADHD mente sig forskelsbehandlet bl.a. 	</a:t>
            </a:r>
            <a:r>
              <a:rPr lang="da-DK" sz="1800" dirty="0" err="1" smtClean="0"/>
              <a:t>ifm</a:t>
            </a:r>
            <a:r>
              <a:rPr lang="da-DK" sz="1800" dirty="0" smtClean="0"/>
              <a:t>. flytning til en anden afdeling. Da flytningen skyldtes 	sygefravær til dels pga. ADHD, havde hun påvist faktiske 	omstændigheder. Nævnet fandt dog ikke grundlag for at 	tilsidesætte </a:t>
            </a:r>
            <a:r>
              <a:rPr lang="da-DK" sz="1800" dirty="0" err="1" smtClean="0"/>
              <a:t>AG’s</a:t>
            </a:r>
            <a:r>
              <a:rPr lang="da-DK" sz="1800" dirty="0" smtClean="0"/>
              <a:t> vurdering af, at det pga. langvarigt 	sygefravær var nødvendigt at finde et andet arbejdssted. 	Klager over forskelsbehandling efter flytningen blev også 	afvist.  </a:t>
            </a:r>
          </a:p>
        </p:txBody>
      </p:sp>
    </p:spTree>
    <p:extLst>
      <p:ext uri="{BB962C8B-B14F-4D97-AF65-F5344CB8AC3E}">
        <p14:creationId xmlns:p14="http://schemas.microsoft.com/office/powerpoint/2010/main" val="504435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200" dirty="0"/>
              <a:t>Praksis i Ligebehandlingsnævnet efter EU-Domstolens dom af 11. april 2013 i sagerne C-335/11 og C-337/11</a:t>
            </a:r>
          </a:p>
        </p:txBody>
      </p:sp>
      <p:sp>
        <p:nvSpPr>
          <p:cNvPr id="3" name="Pladsholder til indhold 2"/>
          <p:cNvSpPr>
            <a:spLocks noGrp="1"/>
          </p:cNvSpPr>
          <p:nvPr>
            <p:ph idx="1"/>
          </p:nvPr>
        </p:nvSpPr>
        <p:spPr/>
        <p:txBody>
          <a:bodyPr/>
          <a:lstStyle/>
          <a:p>
            <a:pPr lvl="1">
              <a:buFont typeface="Arial" panose="020B0604020202020204" pitchFamily="34" charset="0"/>
              <a:buChar char="•"/>
            </a:pPr>
            <a:r>
              <a:rPr lang="da-DK" b="1" dirty="0"/>
              <a:t>Afvisning</a:t>
            </a:r>
            <a:r>
              <a:rPr lang="da-DK" b="1" dirty="0" smtClean="0"/>
              <a:t>:</a:t>
            </a:r>
          </a:p>
          <a:p>
            <a:pPr lvl="2">
              <a:buFont typeface="Arial" panose="020B0604020202020204" pitchFamily="34" charset="0"/>
              <a:buChar char="•"/>
            </a:pPr>
            <a:r>
              <a:rPr lang="da-DK" sz="1600" b="1" u="sng" dirty="0" err="1" smtClean="0"/>
              <a:t>Afg</a:t>
            </a:r>
            <a:r>
              <a:rPr lang="da-DK" sz="1600" b="1" u="sng" dirty="0"/>
              <a:t>. 225/2013 m.fl.:</a:t>
            </a:r>
          </a:p>
          <a:p>
            <a:pPr marL="457200" lvl="1" indent="0">
              <a:buNone/>
              <a:tabLst>
                <a:tab pos="1166813" algn="l"/>
              </a:tabLst>
            </a:pPr>
            <a:r>
              <a:rPr lang="da-DK" sz="1800" dirty="0"/>
              <a:t>	</a:t>
            </a:r>
            <a:r>
              <a:rPr lang="da-DK" sz="1800" dirty="0" smtClean="0"/>
              <a:t>To </a:t>
            </a:r>
            <a:r>
              <a:rPr lang="da-DK" sz="1800" dirty="0"/>
              <a:t>stort set ens sager blev afvist af nævnet med </a:t>
            </a:r>
            <a:r>
              <a:rPr lang="da-DK" sz="1800" dirty="0" smtClean="0"/>
              <a:t>	henvisning til </a:t>
            </a:r>
            <a:r>
              <a:rPr lang="da-DK" sz="1800" dirty="0"/>
              <a:t>ARL § 21, nr. 3, da klagernes forbund i </a:t>
            </a:r>
            <a:r>
              <a:rPr lang="da-DK" sz="1800" dirty="0" smtClean="0"/>
              <a:t>	klageskrift </a:t>
            </a:r>
            <a:r>
              <a:rPr lang="da-DK" sz="1800" dirty="0"/>
              <a:t>i </a:t>
            </a:r>
            <a:r>
              <a:rPr lang="da-DK" sz="1800" dirty="0" smtClean="0"/>
              <a:t>faglig voldgift </a:t>
            </a:r>
            <a:r>
              <a:rPr lang="da-DK" sz="1800" dirty="0"/>
              <a:t>havde påberåbt sig FBL, og </a:t>
            </a:r>
            <a:r>
              <a:rPr lang="da-DK" sz="1800" dirty="0" smtClean="0"/>
              <a:t>	indklagede </a:t>
            </a:r>
            <a:r>
              <a:rPr lang="da-DK" sz="1800" dirty="0"/>
              <a:t>havde </a:t>
            </a:r>
            <a:r>
              <a:rPr lang="da-DK" sz="1800" dirty="0" smtClean="0"/>
              <a:t>accepteret</a:t>
            </a:r>
            <a:r>
              <a:rPr lang="da-DK" sz="1800" dirty="0"/>
              <a:t>, at spørgsmålet kunne </a:t>
            </a:r>
            <a:r>
              <a:rPr lang="da-DK" sz="1800" dirty="0" smtClean="0"/>
              <a:t>	behandles </a:t>
            </a:r>
            <a:r>
              <a:rPr lang="da-DK" sz="1800" dirty="0"/>
              <a:t>ved faglig voldgift. </a:t>
            </a:r>
          </a:p>
          <a:p>
            <a:endParaRPr lang="da-DK" dirty="0"/>
          </a:p>
        </p:txBody>
      </p:sp>
    </p:spTree>
    <p:extLst>
      <p:ext uri="{BB962C8B-B14F-4D97-AF65-F5344CB8AC3E}">
        <p14:creationId xmlns:p14="http://schemas.microsoft.com/office/powerpoint/2010/main" val="1637867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3"/>
          <p:cNvSpPr>
            <a:spLocks noChangeShapeType="1"/>
          </p:cNvSpPr>
          <p:nvPr/>
        </p:nvSpPr>
        <p:spPr bwMode="auto">
          <a:xfrm>
            <a:off x="467544" y="1772817"/>
            <a:ext cx="8532813" cy="0"/>
          </a:xfrm>
          <a:prstGeom prst="line">
            <a:avLst/>
          </a:prstGeom>
          <a:noFill/>
          <a:ln w="9525">
            <a:solidFill>
              <a:schemeClr val="tx1"/>
            </a:solidFill>
            <a:round/>
            <a:headEnd/>
            <a:tailEnd type="triangle" w="med" len="med"/>
          </a:ln>
          <a:effectLst/>
        </p:spPr>
        <p:txBody>
          <a:bodyPr/>
          <a:lstStyle/>
          <a:p>
            <a:endParaRPr lang="da-DK"/>
          </a:p>
        </p:txBody>
      </p:sp>
      <p:sp>
        <p:nvSpPr>
          <p:cNvPr id="3" name="Line 4"/>
          <p:cNvSpPr>
            <a:spLocks noChangeShapeType="1"/>
          </p:cNvSpPr>
          <p:nvPr/>
        </p:nvSpPr>
        <p:spPr bwMode="auto">
          <a:xfrm flipH="1">
            <a:off x="899592" y="1628801"/>
            <a:ext cx="0" cy="288032"/>
          </a:xfrm>
          <a:prstGeom prst="line">
            <a:avLst/>
          </a:prstGeom>
          <a:noFill/>
          <a:ln w="9525">
            <a:solidFill>
              <a:schemeClr val="tx1"/>
            </a:solidFill>
            <a:round/>
            <a:headEnd/>
            <a:tailEnd/>
          </a:ln>
          <a:effectLst/>
        </p:spPr>
        <p:txBody>
          <a:bodyPr/>
          <a:lstStyle/>
          <a:p>
            <a:endParaRPr lang="da-DK"/>
          </a:p>
        </p:txBody>
      </p:sp>
      <p:sp>
        <p:nvSpPr>
          <p:cNvPr id="4" name="Line 5"/>
          <p:cNvSpPr>
            <a:spLocks noChangeShapeType="1"/>
          </p:cNvSpPr>
          <p:nvPr/>
        </p:nvSpPr>
        <p:spPr bwMode="auto">
          <a:xfrm>
            <a:off x="3203848" y="1628801"/>
            <a:ext cx="0" cy="288032"/>
          </a:xfrm>
          <a:prstGeom prst="line">
            <a:avLst/>
          </a:prstGeom>
          <a:noFill/>
          <a:ln w="9525">
            <a:solidFill>
              <a:schemeClr val="tx1"/>
            </a:solidFill>
            <a:round/>
            <a:headEnd/>
            <a:tailEnd/>
          </a:ln>
          <a:effectLst/>
        </p:spPr>
        <p:txBody>
          <a:bodyPr/>
          <a:lstStyle/>
          <a:p>
            <a:endParaRPr lang="da-DK"/>
          </a:p>
        </p:txBody>
      </p:sp>
      <p:sp>
        <p:nvSpPr>
          <p:cNvPr id="5" name="Line 6"/>
          <p:cNvSpPr>
            <a:spLocks noChangeShapeType="1"/>
          </p:cNvSpPr>
          <p:nvPr/>
        </p:nvSpPr>
        <p:spPr bwMode="auto">
          <a:xfrm>
            <a:off x="5364088" y="1628801"/>
            <a:ext cx="0" cy="288032"/>
          </a:xfrm>
          <a:prstGeom prst="line">
            <a:avLst/>
          </a:prstGeom>
          <a:noFill/>
          <a:ln w="9525">
            <a:solidFill>
              <a:schemeClr val="tx1"/>
            </a:solidFill>
            <a:round/>
            <a:headEnd/>
            <a:tailEnd/>
          </a:ln>
          <a:effectLst/>
        </p:spPr>
        <p:txBody>
          <a:bodyPr/>
          <a:lstStyle/>
          <a:p>
            <a:endParaRPr lang="da-DK"/>
          </a:p>
        </p:txBody>
      </p:sp>
      <p:sp>
        <p:nvSpPr>
          <p:cNvPr id="6" name="Line 18"/>
          <p:cNvSpPr>
            <a:spLocks noChangeShapeType="1"/>
          </p:cNvSpPr>
          <p:nvPr/>
        </p:nvSpPr>
        <p:spPr bwMode="auto">
          <a:xfrm flipV="1">
            <a:off x="1907704" y="1628801"/>
            <a:ext cx="0" cy="288032"/>
          </a:xfrm>
          <a:prstGeom prst="line">
            <a:avLst/>
          </a:prstGeom>
          <a:noFill/>
          <a:ln w="9525">
            <a:solidFill>
              <a:schemeClr val="tx1"/>
            </a:solidFill>
            <a:round/>
            <a:headEnd/>
            <a:tailEnd/>
          </a:ln>
          <a:effectLst/>
        </p:spPr>
        <p:txBody>
          <a:bodyPr/>
          <a:lstStyle/>
          <a:p>
            <a:endParaRPr lang="da-DK"/>
          </a:p>
        </p:txBody>
      </p:sp>
      <p:sp>
        <p:nvSpPr>
          <p:cNvPr id="7" name="Line 19"/>
          <p:cNvSpPr>
            <a:spLocks noChangeShapeType="1"/>
          </p:cNvSpPr>
          <p:nvPr/>
        </p:nvSpPr>
        <p:spPr bwMode="auto">
          <a:xfrm flipV="1">
            <a:off x="4139952" y="1628801"/>
            <a:ext cx="0" cy="360363"/>
          </a:xfrm>
          <a:prstGeom prst="line">
            <a:avLst/>
          </a:prstGeom>
          <a:noFill/>
          <a:ln w="9525">
            <a:solidFill>
              <a:schemeClr val="tx1"/>
            </a:solidFill>
            <a:round/>
            <a:headEnd/>
            <a:tailEnd/>
          </a:ln>
          <a:effectLst/>
        </p:spPr>
        <p:txBody>
          <a:bodyPr/>
          <a:lstStyle/>
          <a:p>
            <a:endParaRPr lang="da-DK"/>
          </a:p>
        </p:txBody>
      </p:sp>
      <p:sp>
        <p:nvSpPr>
          <p:cNvPr id="8" name="Line 20"/>
          <p:cNvSpPr>
            <a:spLocks noChangeShapeType="1"/>
          </p:cNvSpPr>
          <p:nvPr/>
        </p:nvSpPr>
        <p:spPr bwMode="auto">
          <a:xfrm flipV="1">
            <a:off x="6588224" y="1628801"/>
            <a:ext cx="0" cy="288355"/>
          </a:xfrm>
          <a:prstGeom prst="line">
            <a:avLst/>
          </a:prstGeom>
          <a:noFill/>
          <a:ln w="9525">
            <a:solidFill>
              <a:schemeClr val="tx1"/>
            </a:solidFill>
            <a:round/>
            <a:headEnd/>
            <a:tailEnd/>
          </a:ln>
          <a:effectLst/>
        </p:spPr>
        <p:txBody>
          <a:bodyPr/>
          <a:lstStyle/>
          <a:p>
            <a:endParaRPr lang="da-DK"/>
          </a:p>
        </p:txBody>
      </p:sp>
      <p:sp>
        <p:nvSpPr>
          <p:cNvPr id="9" name="Line 22"/>
          <p:cNvSpPr>
            <a:spLocks noChangeShapeType="1"/>
          </p:cNvSpPr>
          <p:nvPr/>
        </p:nvSpPr>
        <p:spPr bwMode="auto">
          <a:xfrm flipV="1">
            <a:off x="7884368" y="1628801"/>
            <a:ext cx="0" cy="288032"/>
          </a:xfrm>
          <a:prstGeom prst="line">
            <a:avLst/>
          </a:prstGeom>
          <a:noFill/>
          <a:ln w="9525">
            <a:solidFill>
              <a:schemeClr val="tx1"/>
            </a:solidFill>
            <a:round/>
            <a:headEnd/>
            <a:tailEnd/>
          </a:ln>
          <a:effectLst/>
        </p:spPr>
        <p:txBody>
          <a:bodyPr/>
          <a:lstStyle/>
          <a:p>
            <a:endParaRPr lang="da-DK"/>
          </a:p>
        </p:txBody>
      </p:sp>
      <p:sp>
        <p:nvSpPr>
          <p:cNvPr id="10" name="Text Box 31"/>
          <p:cNvSpPr txBox="1">
            <a:spLocks noChangeArrowheads="1"/>
          </p:cNvSpPr>
          <p:nvPr/>
        </p:nvSpPr>
        <p:spPr bwMode="auto">
          <a:xfrm>
            <a:off x="1475656" y="1172345"/>
            <a:ext cx="989303" cy="276999"/>
          </a:xfrm>
          <a:prstGeom prst="rect">
            <a:avLst/>
          </a:prstGeom>
          <a:noFill/>
          <a:ln w="9525">
            <a:noFill/>
            <a:miter lim="800000"/>
            <a:headEnd/>
            <a:tailEnd/>
          </a:ln>
          <a:effectLst/>
        </p:spPr>
        <p:txBody>
          <a:bodyPr wrap="square">
            <a:spAutoFit/>
          </a:bodyPr>
          <a:lstStyle/>
          <a:p>
            <a:r>
              <a:rPr lang="da-DK" sz="1200" dirty="0" smtClean="0"/>
              <a:t>25/2 2008</a:t>
            </a:r>
            <a:endParaRPr lang="en-GB" sz="1200" dirty="0"/>
          </a:p>
        </p:txBody>
      </p:sp>
      <p:sp>
        <p:nvSpPr>
          <p:cNvPr id="11" name="Text Box 33"/>
          <p:cNvSpPr txBox="1">
            <a:spLocks noChangeArrowheads="1"/>
          </p:cNvSpPr>
          <p:nvPr/>
        </p:nvSpPr>
        <p:spPr bwMode="auto">
          <a:xfrm>
            <a:off x="6228184" y="1124745"/>
            <a:ext cx="936104" cy="276999"/>
          </a:xfrm>
          <a:prstGeom prst="rect">
            <a:avLst/>
          </a:prstGeom>
          <a:noFill/>
          <a:ln w="9525">
            <a:noFill/>
            <a:miter lim="800000"/>
            <a:headEnd/>
            <a:tailEnd/>
          </a:ln>
          <a:effectLst/>
        </p:spPr>
        <p:txBody>
          <a:bodyPr wrap="square">
            <a:spAutoFit/>
          </a:bodyPr>
          <a:lstStyle/>
          <a:p>
            <a:r>
              <a:rPr lang="en-GB" sz="1200" dirty="0" smtClean="0"/>
              <a:t>7/5 2010</a:t>
            </a:r>
            <a:endParaRPr lang="en-GB" sz="1200" dirty="0"/>
          </a:p>
        </p:txBody>
      </p:sp>
      <p:sp>
        <p:nvSpPr>
          <p:cNvPr id="12" name="Text Box 35"/>
          <p:cNvSpPr txBox="1">
            <a:spLocks noChangeArrowheads="1"/>
          </p:cNvSpPr>
          <p:nvPr/>
        </p:nvSpPr>
        <p:spPr bwMode="auto">
          <a:xfrm>
            <a:off x="7452320" y="1412777"/>
            <a:ext cx="1008112" cy="276999"/>
          </a:xfrm>
          <a:prstGeom prst="rect">
            <a:avLst/>
          </a:prstGeom>
          <a:noFill/>
          <a:ln w="9525">
            <a:noFill/>
            <a:miter lim="800000"/>
            <a:headEnd/>
            <a:tailEnd/>
          </a:ln>
          <a:effectLst/>
        </p:spPr>
        <p:txBody>
          <a:bodyPr wrap="square">
            <a:spAutoFit/>
          </a:bodyPr>
          <a:lstStyle/>
          <a:p>
            <a:r>
              <a:rPr lang="en-GB" sz="1200" dirty="0" smtClean="0">
                <a:solidFill>
                  <a:schemeClr val="tx2"/>
                </a:solidFill>
              </a:rPr>
              <a:t>29/6 2011</a:t>
            </a:r>
            <a:endParaRPr lang="en-GB" sz="1200" dirty="0">
              <a:solidFill>
                <a:schemeClr val="tx2"/>
              </a:solidFill>
            </a:endParaRPr>
          </a:p>
        </p:txBody>
      </p:sp>
      <p:sp>
        <p:nvSpPr>
          <p:cNvPr id="13" name="Line 41"/>
          <p:cNvSpPr>
            <a:spLocks noChangeShapeType="1"/>
          </p:cNvSpPr>
          <p:nvPr/>
        </p:nvSpPr>
        <p:spPr bwMode="auto">
          <a:xfrm>
            <a:off x="304800" y="4494137"/>
            <a:ext cx="8534400" cy="15875"/>
          </a:xfrm>
          <a:prstGeom prst="line">
            <a:avLst/>
          </a:prstGeom>
          <a:noFill/>
          <a:ln w="9525">
            <a:solidFill>
              <a:schemeClr val="tx1"/>
            </a:solidFill>
            <a:round/>
            <a:headEnd/>
            <a:tailEnd type="triangle" w="med" len="med"/>
          </a:ln>
          <a:effectLst/>
        </p:spPr>
        <p:txBody>
          <a:bodyPr/>
          <a:lstStyle/>
          <a:p>
            <a:endParaRPr lang="da-DK" sz="1200"/>
          </a:p>
        </p:txBody>
      </p:sp>
      <p:sp>
        <p:nvSpPr>
          <p:cNvPr id="14" name="Line 42"/>
          <p:cNvSpPr>
            <a:spLocks noChangeShapeType="1"/>
          </p:cNvSpPr>
          <p:nvPr/>
        </p:nvSpPr>
        <p:spPr bwMode="auto">
          <a:xfrm flipH="1">
            <a:off x="827584" y="4329905"/>
            <a:ext cx="0" cy="360041"/>
          </a:xfrm>
          <a:prstGeom prst="line">
            <a:avLst/>
          </a:prstGeom>
          <a:noFill/>
          <a:ln w="9525">
            <a:solidFill>
              <a:schemeClr val="tx1"/>
            </a:solidFill>
            <a:round/>
            <a:headEnd/>
            <a:tailEnd/>
          </a:ln>
          <a:effectLst/>
        </p:spPr>
        <p:txBody>
          <a:bodyPr/>
          <a:lstStyle/>
          <a:p>
            <a:endParaRPr lang="da-DK" sz="1200"/>
          </a:p>
        </p:txBody>
      </p:sp>
      <p:sp>
        <p:nvSpPr>
          <p:cNvPr id="15" name="Line 43"/>
          <p:cNvSpPr>
            <a:spLocks noChangeShapeType="1"/>
          </p:cNvSpPr>
          <p:nvPr/>
        </p:nvSpPr>
        <p:spPr bwMode="auto">
          <a:xfrm>
            <a:off x="5076056" y="4329905"/>
            <a:ext cx="0" cy="360040"/>
          </a:xfrm>
          <a:prstGeom prst="line">
            <a:avLst/>
          </a:prstGeom>
          <a:noFill/>
          <a:ln w="9525">
            <a:solidFill>
              <a:schemeClr val="tx1"/>
            </a:solidFill>
            <a:round/>
            <a:headEnd/>
            <a:tailEnd/>
          </a:ln>
          <a:effectLst/>
        </p:spPr>
        <p:txBody>
          <a:bodyPr/>
          <a:lstStyle/>
          <a:p>
            <a:endParaRPr lang="da-DK" sz="1200"/>
          </a:p>
        </p:txBody>
      </p:sp>
      <p:sp>
        <p:nvSpPr>
          <p:cNvPr id="16" name="Line 44"/>
          <p:cNvSpPr>
            <a:spLocks noChangeShapeType="1"/>
          </p:cNvSpPr>
          <p:nvPr/>
        </p:nvSpPr>
        <p:spPr bwMode="auto">
          <a:xfrm>
            <a:off x="8458200" y="3960737"/>
            <a:ext cx="0" cy="1066800"/>
          </a:xfrm>
          <a:prstGeom prst="line">
            <a:avLst/>
          </a:prstGeom>
          <a:noFill/>
          <a:ln w="9525">
            <a:solidFill>
              <a:schemeClr val="tx1"/>
            </a:solidFill>
            <a:round/>
            <a:headEnd/>
            <a:tailEnd/>
          </a:ln>
          <a:effectLst/>
        </p:spPr>
        <p:txBody>
          <a:bodyPr/>
          <a:lstStyle/>
          <a:p>
            <a:endParaRPr lang="da-DK" sz="1200"/>
          </a:p>
        </p:txBody>
      </p:sp>
      <p:sp>
        <p:nvSpPr>
          <p:cNvPr id="17" name="Line 53"/>
          <p:cNvSpPr>
            <a:spLocks noChangeShapeType="1"/>
          </p:cNvSpPr>
          <p:nvPr/>
        </p:nvSpPr>
        <p:spPr bwMode="auto">
          <a:xfrm flipV="1">
            <a:off x="3707904" y="4329905"/>
            <a:ext cx="0" cy="360363"/>
          </a:xfrm>
          <a:prstGeom prst="line">
            <a:avLst/>
          </a:prstGeom>
          <a:noFill/>
          <a:ln w="9525">
            <a:solidFill>
              <a:schemeClr val="tx1"/>
            </a:solidFill>
            <a:round/>
            <a:headEnd/>
            <a:tailEnd/>
          </a:ln>
          <a:effectLst/>
        </p:spPr>
        <p:txBody>
          <a:bodyPr/>
          <a:lstStyle/>
          <a:p>
            <a:endParaRPr lang="da-DK" sz="1200"/>
          </a:p>
        </p:txBody>
      </p:sp>
      <p:sp>
        <p:nvSpPr>
          <p:cNvPr id="18" name="Line 54"/>
          <p:cNvSpPr>
            <a:spLocks noChangeShapeType="1"/>
          </p:cNvSpPr>
          <p:nvPr/>
        </p:nvSpPr>
        <p:spPr bwMode="auto">
          <a:xfrm flipV="1">
            <a:off x="7884368" y="4329905"/>
            <a:ext cx="0" cy="360038"/>
          </a:xfrm>
          <a:prstGeom prst="line">
            <a:avLst/>
          </a:prstGeom>
          <a:noFill/>
          <a:ln w="9525">
            <a:solidFill>
              <a:schemeClr val="tx1"/>
            </a:solidFill>
            <a:round/>
            <a:headEnd/>
            <a:tailEnd/>
          </a:ln>
          <a:effectLst/>
        </p:spPr>
        <p:txBody>
          <a:bodyPr/>
          <a:lstStyle/>
          <a:p>
            <a:endParaRPr lang="da-DK" sz="1200"/>
          </a:p>
        </p:txBody>
      </p:sp>
      <p:sp>
        <p:nvSpPr>
          <p:cNvPr id="19" name="Text Box 66"/>
          <p:cNvSpPr txBox="1">
            <a:spLocks noChangeArrowheads="1"/>
          </p:cNvSpPr>
          <p:nvPr/>
        </p:nvSpPr>
        <p:spPr bwMode="auto">
          <a:xfrm>
            <a:off x="7524328" y="3949539"/>
            <a:ext cx="792088" cy="461665"/>
          </a:xfrm>
          <a:prstGeom prst="rect">
            <a:avLst/>
          </a:prstGeom>
          <a:noFill/>
          <a:ln w="9525">
            <a:noFill/>
            <a:miter lim="800000"/>
            <a:headEnd/>
            <a:tailEnd/>
          </a:ln>
          <a:effectLst/>
        </p:spPr>
        <p:txBody>
          <a:bodyPr wrap="square">
            <a:spAutoFit/>
          </a:bodyPr>
          <a:lstStyle/>
          <a:p>
            <a:r>
              <a:rPr lang="en-GB" sz="1200" dirty="0" smtClean="0"/>
              <a:t>2014/</a:t>
            </a:r>
          </a:p>
          <a:p>
            <a:r>
              <a:rPr lang="en-GB" sz="1200" dirty="0" smtClean="0"/>
              <a:t>2015</a:t>
            </a:r>
            <a:endParaRPr lang="en-GB" sz="1200" dirty="0"/>
          </a:p>
        </p:txBody>
      </p:sp>
      <p:sp>
        <p:nvSpPr>
          <p:cNvPr id="20" name="Text Box 78"/>
          <p:cNvSpPr txBox="1">
            <a:spLocks noChangeArrowheads="1"/>
          </p:cNvSpPr>
          <p:nvPr/>
        </p:nvSpPr>
        <p:spPr bwMode="auto">
          <a:xfrm>
            <a:off x="2590800" y="4538587"/>
            <a:ext cx="184731" cy="276999"/>
          </a:xfrm>
          <a:prstGeom prst="rect">
            <a:avLst/>
          </a:prstGeom>
          <a:noFill/>
          <a:ln w="9525">
            <a:noFill/>
            <a:miter lim="800000"/>
            <a:headEnd/>
            <a:tailEnd/>
          </a:ln>
          <a:effectLst/>
        </p:spPr>
        <p:txBody>
          <a:bodyPr wrap="none">
            <a:spAutoFit/>
          </a:bodyPr>
          <a:lstStyle/>
          <a:p>
            <a:endParaRPr lang="da-DK" sz="1200">
              <a:solidFill>
                <a:schemeClr val="accent2"/>
              </a:solidFill>
            </a:endParaRPr>
          </a:p>
        </p:txBody>
      </p:sp>
      <p:sp>
        <p:nvSpPr>
          <p:cNvPr id="21" name="Line 79"/>
          <p:cNvSpPr>
            <a:spLocks noChangeShapeType="1"/>
          </p:cNvSpPr>
          <p:nvPr/>
        </p:nvSpPr>
        <p:spPr bwMode="auto">
          <a:xfrm flipV="1">
            <a:off x="6588224" y="4329905"/>
            <a:ext cx="0" cy="288032"/>
          </a:xfrm>
          <a:prstGeom prst="line">
            <a:avLst/>
          </a:prstGeom>
          <a:noFill/>
          <a:ln w="9525">
            <a:solidFill>
              <a:schemeClr val="tx1"/>
            </a:solidFill>
            <a:round/>
            <a:headEnd/>
            <a:tailEnd/>
          </a:ln>
          <a:effectLst/>
        </p:spPr>
        <p:txBody>
          <a:bodyPr/>
          <a:lstStyle/>
          <a:p>
            <a:endParaRPr lang="da-DK" sz="1200"/>
          </a:p>
        </p:txBody>
      </p:sp>
      <p:sp>
        <p:nvSpPr>
          <p:cNvPr id="22" name="Text Box 81"/>
          <p:cNvSpPr txBox="1">
            <a:spLocks noChangeArrowheads="1"/>
          </p:cNvSpPr>
          <p:nvPr/>
        </p:nvSpPr>
        <p:spPr bwMode="auto">
          <a:xfrm>
            <a:off x="3995936" y="3825849"/>
            <a:ext cx="360040" cy="461665"/>
          </a:xfrm>
          <a:prstGeom prst="rect">
            <a:avLst/>
          </a:prstGeom>
          <a:noFill/>
          <a:ln w="9525">
            <a:noFill/>
            <a:miter lim="800000"/>
            <a:headEnd/>
            <a:tailEnd/>
          </a:ln>
          <a:effectLst/>
        </p:spPr>
        <p:txBody>
          <a:bodyPr wrap="square">
            <a:spAutoFit/>
          </a:bodyPr>
          <a:lstStyle/>
          <a:p>
            <a:endParaRPr lang="da-DK" sz="1200" dirty="0"/>
          </a:p>
          <a:p>
            <a:endParaRPr lang="en-GB" sz="1200" dirty="0"/>
          </a:p>
        </p:txBody>
      </p:sp>
      <p:sp>
        <p:nvSpPr>
          <p:cNvPr id="23" name="Tekstboks 22"/>
          <p:cNvSpPr txBox="1"/>
          <p:nvPr/>
        </p:nvSpPr>
        <p:spPr>
          <a:xfrm>
            <a:off x="467544" y="1340768"/>
            <a:ext cx="936104" cy="276999"/>
          </a:xfrm>
          <a:prstGeom prst="rect">
            <a:avLst/>
          </a:prstGeom>
          <a:noFill/>
        </p:spPr>
        <p:txBody>
          <a:bodyPr wrap="square" rtlCol="0">
            <a:spAutoFit/>
          </a:bodyPr>
          <a:lstStyle/>
          <a:p>
            <a:r>
              <a:rPr lang="da-DK" sz="1200" dirty="0" smtClean="0"/>
              <a:t>3/2 2006</a:t>
            </a:r>
            <a:endParaRPr lang="da-DK" sz="1200" dirty="0"/>
          </a:p>
        </p:txBody>
      </p:sp>
      <p:sp>
        <p:nvSpPr>
          <p:cNvPr id="24" name="Tekstboks 23"/>
          <p:cNvSpPr txBox="1"/>
          <p:nvPr/>
        </p:nvSpPr>
        <p:spPr>
          <a:xfrm>
            <a:off x="395536" y="1988841"/>
            <a:ext cx="1368152" cy="461665"/>
          </a:xfrm>
          <a:prstGeom prst="rect">
            <a:avLst/>
          </a:prstGeom>
          <a:noFill/>
        </p:spPr>
        <p:txBody>
          <a:bodyPr wrap="square" rtlCol="0">
            <a:spAutoFit/>
          </a:bodyPr>
          <a:lstStyle/>
          <a:p>
            <a:r>
              <a:rPr lang="da-DK" sz="1200" dirty="0" smtClean="0"/>
              <a:t>Sag anlagt v. </a:t>
            </a:r>
            <a:r>
              <a:rPr lang="da-DK" sz="1200" dirty="0" err="1" smtClean="0"/>
              <a:t>S&amp;H-retten</a:t>
            </a:r>
            <a:endParaRPr lang="da-DK" sz="1200" dirty="0"/>
          </a:p>
        </p:txBody>
      </p:sp>
      <p:sp>
        <p:nvSpPr>
          <p:cNvPr id="25" name="Tekstboks 24"/>
          <p:cNvSpPr txBox="1"/>
          <p:nvPr/>
        </p:nvSpPr>
        <p:spPr>
          <a:xfrm>
            <a:off x="1475656" y="1988841"/>
            <a:ext cx="1368152" cy="1015663"/>
          </a:xfrm>
          <a:prstGeom prst="rect">
            <a:avLst/>
          </a:prstGeom>
          <a:noFill/>
        </p:spPr>
        <p:txBody>
          <a:bodyPr wrap="square" rtlCol="0">
            <a:spAutoFit/>
          </a:bodyPr>
          <a:lstStyle/>
          <a:p>
            <a:r>
              <a:rPr lang="da-DK" sz="1200" dirty="0" err="1" smtClean="0"/>
              <a:t>Formalitetspro-cedure</a:t>
            </a:r>
            <a:r>
              <a:rPr lang="da-DK" sz="1200" dirty="0" smtClean="0"/>
              <a:t> om forelæggelse</a:t>
            </a:r>
          </a:p>
          <a:p>
            <a:r>
              <a:rPr lang="da-DK" sz="1200" dirty="0" smtClean="0"/>
              <a:t>for EU-domstolen</a:t>
            </a:r>
            <a:endParaRPr lang="da-DK" sz="1200" dirty="0"/>
          </a:p>
        </p:txBody>
      </p:sp>
      <p:sp>
        <p:nvSpPr>
          <p:cNvPr id="26" name="Tekstboks 25"/>
          <p:cNvSpPr txBox="1"/>
          <p:nvPr/>
        </p:nvSpPr>
        <p:spPr>
          <a:xfrm>
            <a:off x="3707904" y="1124745"/>
            <a:ext cx="1080120" cy="276999"/>
          </a:xfrm>
          <a:prstGeom prst="rect">
            <a:avLst/>
          </a:prstGeom>
          <a:noFill/>
        </p:spPr>
        <p:txBody>
          <a:bodyPr wrap="square" rtlCol="0">
            <a:spAutoFit/>
          </a:bodyPr>
          <a:lstStyle/>
          <a:p>
            <a:r>
              <a:rPr lang="da-DK" sz="1200" dirty="0" smtClean="0"/>
              <a:t>24/8 2009</a:t>
            </a:r>
            <a:endParaRPr lang="da-DK" sz="1200" dirty="0"/>
          </a:p>
        </p:txBody>
      </p:sp>
      <p:sp>
        <p:nvSpPr>
          <p:cNvPr id="27" name="Tekstboks 26"/>
          <p:cNvSpPr txBox="1"/>
          <p:nvPr/>
        </p:nvSpPr>
        <p:spPr>
          <a:xfrm>
            <a:off x="3635896" y="1988841"/>
            <a:ext cx="1584176" cy="461665"/>
          </a:xfrm>
          <a:prstGeom prst="rect">
            <a:avLst/>
          </a:prstGeom>
          <a:noFill/>
        </p:spPr>
        <p:txBody>
          <a:bodyPr wrap="square" rtlCol="0">
            <a:spAutoFit/>
          </a:bodyPr>
          <a:lstStyle/>
          <a:p>
            <a:r>
              <a:rPr lang="da-DK" sz="1200" dirty="0" smtClean="0"/>
              <a:t>Kendelse fra</a:t>
            </a:r>
          </a:p>
          <a:p>
            <a:r>
              <a:rPr lang="da-DK" sz="1200" dirty="0" smtClean="0"/>
              <a:t> </a:t>
            </a:r>
            <a:r>
              <a:rPr lang="da-DK" sz="1200" dirty="0" err="1" smtClean="0"/>
              <a:t>S&amp;H-retten</a:t>
            </a:r>
            <a:endParaRPr lang="da-DK" sz="1200" dirty="0"/>
          </a:p>
        </p:txBody>
      </p:sp>
      <p:sp>
        <p:nvSpPr>
          <p:cNvPr id="28" name="Tekstboks 27"/>
          <p:cNvSpPr txBox="1"/>
          <p:nvPr/>
        </p:nvSpPr>
        <p:spPr>
          <a:xfrm>
            <a:off x="2771800" y="1386803"/>
            <a:ext cx="1008112" cy="276999"/>
          </a:xfrm>
          <a:prstGeom prst="rect">
            <a:avLst/>
          </a:prstGeom>
          <a:noFill/>
        </p:spPr>
        <p:txBody>
          <a:bodyPr wrap="square" rtlCol="0">
            <a:spAutoFit/>
          </a:bodyPr>
          <a:lstStyle/>
          <a:p>
            <a:r>
              <a:rPr lang="da-DK" sz="1200" dirty="0" smtClean="0"/>
              <a:t>23/6 2009</a:t>
            </a:r>
            <a:endParaRPr lang="da-DK" sz="1200" dirty="0"/>
          </a:p>
        </p:txBody>
      </p:sp>
      <p:sp>
        <p:nvSpPr>
          <p:cNvPr id="29" name="Tekstboks 28"/>
          <p:cNvSpPr txBox="1"/>
          <p:nvPr/>
        </p:nvSpPr>
        <p:spPr>
          <a:xfrm>
            <a:off x="2771800" y="1988841"/>
            <a:ext cx="1080120" cy="646331"/>
          </a:xfrm>
          <a:prstGeom prst="rect">
            <a:avLst/>
          </a:prstGeom>
          <a:noFill/>
        </p:spPr>
        <p:txBody>
          <a:bodyPr wrap="square" rtlCol="0">
            <a:spAutoFit/>
          </a:bodyPr>
          <a:lstStyle/>
          <a:p>
            <a:r>
              <a:rPr lang="da-DK" sz="1200" dirty="0" err="1" smtClean="0"/>
              <a:t>Hovedfor-handling</a:t>
            </a:r>
            <a:r>
              <a:rPr lang="da-DK" sz="1200" dirty="0" smtClean="0"/>
              <a:t>  i </a:t>
            </a:r>
            <a:r>
              <a:rPr lang="da-DK" sz="1200" dirty="0" err="1" smtClean="0"/>
              <a:t>S&amp;H-retten</a:t>
            </a:r>
            <a:endParaRPr lang="da-DK" sz="1200" dirty="0"/>
          </a:p>
        </p:txBody>
      </p:sp>
      <p:sp>
        <p:nvSpPr>
          <p:cNvPr id="30" name="Tekstboks 29"/>
          <p:cNvSpPr txBox="1"/>
          <p:nvPr/>
        </p:nvSpPr>
        <p:spPr>
          <a:xfrm>
            <a:off x="4860032" y="1340769"/>
            <a:ext cx="1152128" cy="276999"/>
          </a:xfrm>
          <a:prstGeom prst="rect">
            <a:avLst/>
          </a:prstGeom>
          <a:noFill/>
        </p:spPr>
        <p:txBody>
          <a:bodyPr wrap="square" rtlCol="0">
            <a:spAutoFit/>
          </a:bodyPr>
          <a:lstStyle/>
          <a:p>
            <a:r>
              <a:rPr lang="da-DK" sz="1200" dirty="0" smtClean="0"/>
              <a:t>26/10 2009</a:t>
            </a:r>
            <a:endParaRPr lang="da-DK" sz="1200" dirty="0"/>
          </a:p>
        </p:txBody>
      </p:sp>
      <p:sp>
        <p:nvSpPr>
          <p:cNvPr id="31" name="Tekstboks 30"/>
          <p:cNvSpPr txBox="1"/>
          <p:nvPr/>
        </p:nvSpPr>
        <p:spPr>
          <a:xfrm>
            <a:off x="4788024" y="1988841"/>
            <a:ext cx="1224136" cy="1015663"/>
          </a:xfrm>
          <a:prstGeom prst="rect">
            <a:avLst/>
          </a:prstGeom>
          <a:noFill/>
        </p:spPr>
        <p:txBody>
          <a:bodyPr wrap="square" rtlCol="0">
            <a:spAutoFit/>
          </a:bodyPr>
          <a:lstStyle/>
          <a:p>
            <a:r>
              <a:rPr lang="da-DK" sz="1200" dirty="0" smtClean="0"/>
              <a:t>Kæreskrift HR </a:t>
            </a:r>
            <a:r>
              <a:rPr lang="da-DK" sz="1200" dirty="0" err="1" smtClean="0"/>
              <a:t>eft</a:t>
            </a:r>
            <a:r>
              <a:rPr lang="da-DK" sz="1200" dirty="0" smtClean="0"/>
              <a:t>. tilladelse fra </a:t>
            </a:r>
            <a:r>
              <a:rPr lang="da-DK" sz="1200" dirty="0" err="1" smtClean="0"/>
              <a:t>Procesbevil-lingsnævnet</a:t>
            </a:r>
            <a:endParaRPr lang="da-DK" sz="1200" dirty="0"/>
          </a:p>
        </p:txBody>
      </p:sp>
      <p:sp>
        <p:nvSpPr>
          <p:cNvPr id="32" name="Tekstboks 31"/>
          <p:cNvSpPr txBox="1"/>
          <p:nvPr/>
        </p:nvSpPr>
        <p:spPr>
          <a:xfrm>
            <a:off x="6084168" y="1988841"/>
            <a:ext cx="1152128" cy="461665"/>
          </a:xfrm>
          <a:prstGeom prst="rect">
            <a:avLst/>
          </a:prstGeom>
          <a:noFill/>
        </p:spPr>
        <p:txBody>
          <a:bodyPr wrap="square" rtlCol="0">
            <a:spAutoFit/>
          </a:bodyPr>
          <a:lstStyle/>
          <a:p>
            <a:r>
              <a:rPr lang="da-DK" sz="1200" dirty="0" smtClean="0"/>
              <a:t>Kendelse fra HR</a:t>
            </a:r>
            <a:endParaRPr lang="da-DK" sz="1200" dirty="0"/>
          </a:p>
        </p:txBody>
      </p:sp>
      <p:sp>
        <p:nvSpPr>
          <p:cNvPr id="33" name="Tekstboks 32"/>
          <p:cNvSpPr txBox="1"/>
          <p:nvPr/>
        </p:nvSpPr>
        <p:spPr>
          <a:xfrm>
            <a:off x="7452320" y="1988841"/>
            <a:ext cx="1224136" cy="830997"/>
          </a:xfrm>
          <a:prstGeom prst="rect">
            <a:avLst/>
          </a:prstGeom>
          <a:noFill/>
        </p:spPr>
        <p:txBody>
          <a:bodyPr wrap="square" rtlCol="0">
            <a:spAutoFit/>
          </a:bodyPr>
          <a:lstStyle/>
          <a:p>
            <a:r>
              <a:rPr lang="da-DK" sz="1200" dirty="0" err="1" smtClean="0"/>
              <a:t>Forelæggel-seskendelse</a:t>
            </a:r>
            <a:r>
              <a:rPr lang="da-DK" sz="1200" dirty="0" smtClean="0"/>
              <a:t>  fra </a:t>
            </a:r>
            <a:r>
              <a:rPr lang="da-DK" sz="1200" dirty="0" err="1" smtClean="0"/>
              <a:t>S&amp;H-retten</a:t>
            </a:r>
            <a:endParaRPr lang="da-DK" sz="1200" dirty="0"/>
          </a:p>
        </p:txBody>
      </p:sp>
      <p:sp>
        <p:nvSpPr>
          <p:cNvPr id="34" name="Tekstboks 33"/>
          <p:cNvSpPr txBox="1"/>
          <p:nvPr/>
        </p:nvSpPr>
        <p:spPr>
          <a:xfrm>
            <a:off x="1835696" y="4041873"/>
            <a:ext cx="1152128" cy="276999"/>
          </a:xfrm>
          <a:prstGeom prst="rect">
            <a:avLst/>
          </a:prstGeom>
          <a:noFill/>
        </p:spPr>
        <p:txBody>
          <a:bodyPr wrap="square" rtlCol="0">
            <a:spAutoFit/>
          </a:bodyPr>
          <a:lstStyle/>
          <a:p>
            <a:r>
              <a:rPr lang="da-DK" sz="1200" dirty="0" smtClean="0"/>
              <a:t>6/12 2012</a:t>
            </a:r>
            <a:endParaRPr lang="da-DK" sz="1200" dirty="0"/>
          </a:p>
        </p:txBody>
      </p:sp>
      <p:sp>
        <p:nvSpPr>
          <p:cNvPr id="35" name="Tekstboks 34"/>
          <p:cNvSpPr txBox="1"/>
          <p:nvPr/>
        </p:nvSpPr>
        <p:spPr>
          <a:xfrm>
            <a:off x="1331640" y="4761954"/>
            <a:ext cx="1656184" cy="461665"/>
          </a:xfrm>
          <a:prstGeom prst="rect">
            <a:avLst/>
          </a:prstGeom>
          <a:noFill/>
        </p:spPr>
        <p:txBody>
          <a:bodyPr wrap="square" rtlCol="0">
            <a:spAutoFit/>
          </a:bodyPr>
          <a:lstStyle/>
          <a:p>
            <a:r>
              <a:rPr lang="da-DK" sz="1200" dirty="0" smtClean="0"/>
              <a:t>Generaladvokatens udtalelse</a:t>
            </a:r>
            <a:endParaRPr lang="da-DK" sz="1200" dirty="0"/>
          </a:p>
        </p:txBody>
      </p:sp>
      <p:sp>
        <p:nvSpPr>
          <p:cNvPr id="36" name="Tekstboks 35"/>
          <p:cNvSpPr txBox="1"/>
          <p:nvPr/>
        </p:nvSpPr>
        <p:spPr>
          <a:xfrm rot="10800000" flipV="1">
            <a:off x="3131837" y="3717032"/>
            <a:ext cx="1296146" cy="276999"/>
          </a:xfrm>
          <a:prstGeom prst="rect">
            <a:avLst/>
          </a:prstGeom>
          <a:noFill/>
        </p:spPr>
        <p:txBody>
          <a:bodyPr wrap="square" rtlCol="0">
            <a:spAutoFit/>
          </a:bodyPr>
          <a:lstStyle/>
          <a:p>
            <a:r>
              <a:rPr lang="da-DK" sz="1200" dirty="0" smtClean="0"/>
              <a:t>11/4 2013</a:t>
            </a:r>
            <a:endParaRPr lang="da-DK" sz="1200" dirty="0"/>
          </a:p>
        </p:txBody>
      </p:sp>
      <p:sp>
        <p:nvSpPr>
          <p:cNvPr id="37" name="Tekstboks 36"/>
          <p:cNvSpPr txBox="1"/>
          <p:nvPr/>
        </p:nvSpPr>
        <p:spPr>
          <a:xfrm>
            <a:off x="4572000" y="4041873"/>
            <a:ext cx="1296144" cy="276999"/>
          </a:xfrm>
          <a:prstGeom prst="rect">
            <a:avLst/>
          </a:prstGeom>
          <a:noFill/>
        </p:spPr>
        <p:txBody>
          <a:bodyPr wrap="square" rtlCol="0">
            <a:spAutoFit/>
          </a:bodyPr>
          <a:lstStyle/>
          <a:p>
            <a:r>
              <a:rPr lang="da-DK" sz="1200" dirty="0" smtClean="0"/>
              <a:t>6/11 2013</a:t>
            </a:r>
            <a:endParaRPr lang="da-DK" sz="1200" dirty="0"/>
          </a:p>
        </p:txBody>
      </p:sp>
      <p:sp>
        <p:nvSpPr>
          <p:cNvPr id="38" name="Tekstboks 37"/>
          <p:cNvSpPr txBox="1"/>
          <p:nvPr/>
        </p:nvSpPr>
        <p:spPr>
          <a:xfrm>
            <a:off x="4283968" y="4797152"/>
            <a:ext cx="1800200" cy="646331"/>
          </a:xfrm>
          <a:prstGeom prst="rect">
            <a:avLst/>
          </a:prstGeom>
          <a:noFill/>
        </p:spPr>
        <p:txBody>
          <a:bodyPr wrap="square" rtlCol="0">
            <a:spAutoFit/>
          </a:bodyPr>
          <a:lstStyle/>
          <a:p>
            <a:r>
              <a:rPr lang="da-DK" sz="1200" dirty="0" smtClean="0"/>
              <a:t>Ny hoved forhandling i </a:t>
            </a:r>
            <a:r>
              <a:rPr lang="da-DK" sz="1200" dirty="0" err="1" smtClean="0"/>
              <a:t>S&amp;H-retten</a:t>
            </a:r>
            <a:endParaRPr lang="da-DK" sz="1200" dirty="0"/>
          </a:p>
        </p:txBody>
      </p:sp>
      <p:sp>
        <p:nvSpPr>
          <p:cNvPr id="39" name="Tekstboks 38"/>
          <p:cNvSpPr txBox="1"/>
          <p:nvPr/>
        </p:nvSpPr>
        <p:spPr>
          <a:xfrm>
            <a:off x="2987824" y="4767535"/>
            <a:ext cx="1368152" cy="461665"/>
          </a:xfrm>
          <a:prstGeom prst="rect">
            <a:avLst/>
          </a:prstGeom>
          <a:noFill/>
        </p:spPr>
        <p:txBody>
          <a:bodyPr wrap="square" rtlCol="0">
            <a:spAutoFit/>
          </a:bodyPr>
          <a:lstStyle/>
          <a:p>
            <a:r>
              <a:rPr lang="da-DK" sz="1200" dirty="0" smtClean="0"/>
              <a:t>EU-domstolens dom</a:t>
            </a:r>
            <a:endParaRPr lang="da-DK" sz="1200" dirty="0"/>
          </a:p>
        </p:txBody>
      </p:sp>
      <p:sp>
        <p:nvSpPr>
          <p:cNvPr id="40" name="Tekstboks 39"/>
          <p:cNvSpPr txBox="1"/>
          <p:nvPr/>
        </p:nvSpPr>
        <p:spPr>
          <a:xfrm>
            <a:off x="6084168" y="3753841"/>
            <a:ext cx="1224136" cy="276999"/>
          </a:xfrm>
          <a:prstGeom prst="rect">
            <a:avLst/>
          </a:prstGeom>
          <a:noFill/>
        </p:spPr>
        <p:txBody>
          <a:bodyPr wrap="square" rtlCol="0">
            <a:spAutoFit/>
          </a:bodyPr>
          <a:lstStyle/>
          <a:p>
            <a:r>
              <a:rPr lang="da-DK" sz="1200" dirty="0" smtClean="0"/>
              <a:t> 31/1 2014</a:t>
            </a:r>
            <a:endParaRPr lang="da-DK" sz="1200" dirty="0"/>
          </a:p>
        </p:txBody>
      </p:sp>
      <p:sp>
        <p:nvSpPr>
          <p:cNvPr id="41" name="Tekstboks 40"/>
          <p:cNvSpPr txBox="1"/>
          <p:nvPr/>
        </p:nvSpPr>
        <p:spPr>
          <a:xfrm>
            <a:off x="5940152" y="4761953"/>
            <a:ext cx="1368152" cy="461665"/>
          </a:xfrm>
          <a:prstGeom prst="rect">
            <a:avLst/>
          </a:prstGeom>
          <a:noFill/>
        </p:spPr>
        <p:txBody>
          <a:bodyPr wrap="square" rtlCol="0">
            <a:spAutoFit/>
          </a:bodyPr>
          <a:lstStyle/>
          <a:p>
            <a:r>
              <a:rPr lang="da-DK" sz="1200" dirty="0" smtClean="0"/>
              <a:t>Dom fra </a:t>
            </a:r>
            <a:r>
              <a:rPr lang="da-DK" sz="1200" dirty="0" err="1" smtClean="0"/>
              <a:t>S&amp;H-retten</a:t>
            </a:r>
            <a:endParaRPr lang="da-DK" sz="1200" dirty="0"/>
          </a:p>
        </p:txBody>
      </p:sp>
      <p:sp>
        <p:nvSpPr>
          <p:cNvPr id="42" name="Tekstboks 41"/>
          <p:cNvSpPr txBox="1"/>
          <p:nvPr/>
        </p:nvSpPr>
        <p:spPr>
          <a:xfrm>
            <a:off x="7380312" y="4761953"/>
            <a:ext cx="1152128" cy="276999"/>
          </a:xfrm>
          <a:prstGeom prst="rect">
            <a:avLst/>
          </a:prstGeom>
          <a:noFill/>
        </p:spPr>
        <p:txBody>
          <a:bodyPr wrap="square" rtlCol="0">
            <a:spAutoFit/>
          </a:bodyPr>
          <a:lstStyle/>
          <a:p>
            <a:r>
              <a:rPr lang="da-DK" sz="1200" dirty="0" smtClean="0"/>
              <a:t>Højesteret</a:t>
            </a:r>
            <a:endParaRPr lang="da-DK" sz="1200" dirty="0"/>
          </a:p>
        </p:txBody>
      </p:sp>
      <p:sp>
        <p:nvSpPr>
          <p:cNvPr id="43" name="Tekstboks 42"/>
          <p:cNvSpPr txBox="1"/>
          <p:nvPr/>
        </p:nvSpPr>
        <p:spPr>
          <a:xfrm>
            <a:off x="395536" y="3753841"/>
            <a:ext cx="1296144" cy="276999"/>
          </a:xfrm>
          <a:prstGeom prst="rect">
            <a:avLst/>
          </a:prstGeom>
          <a:noFill/>
        </p:spPr>
        <p:txBody>
          <a:bodyPr wrap="square" rtlCol="0">
            <a:spAutoFit/>
          </a:bodyPr>
          <a:lstStyle/>
          <a:p>
            <a:r>
              <a:rPr lang="da-DK" sz="1200" dirty="0" smtClean="0"/>
              <a:t>18/10 2012</a:t>
            </a:r>
            <a:endParaRPr lang="da-DK" sz="1200" dirty="0"/>
          </a:p>
        </p:txBody>
      </p:sp>
      <p:sp>
        <p:nvSpPr>
          <p:cNvPr id="44" name="Line 42"/>
          <p:cNvSpPr>
            <a:spLocks noChangeShapeType="1"/>
          </p:cNvSpPr>
          <p:nvPr/>
        </p:nvSpPr>
        <p:spPr bwMode="auto">
          <a:xfrm>
            <a:off x="2267744" y="4329905"/>
            <a:ext cx="0" cy="288032"/>
          </a:xfrm>
          <a:prstGeom prst="line">
            <a:avLst/>
          </a:prstGeom>
          <a:noFill/>
          <a:ln w="9525">
            <a:solidFill>
              <a:schemeClr val="tx1"/>
            </a:solidFill>
            <a:round/>
            <a:headEnd/>
            <a:tailEnd/>
          </a:ln>
          <a:effectLst/>
        </p:spPr>
        <p:txBody>
          <a:bodyPr/>
          <a:lstStyle/>
          <a:p>
            <a:endParaRPr lang="da-DK" sz="1200"/>
          </a:p>
        </p:txBody>
      </p:sp>
      <p:sp>
        <p:nvSpPr>
          <p:cNvPr id="45" name="Tekstboks 44"/>
          <p:cNvSpPr txBox="1"/>
          <p:nvPr/>
        </p:nvSpPr>
        <p:spPr>
          <a:xfrm>
            <a:off x="179512" y="4761952"/>
            <a:ext cx="1312036" cy="646331"/>
          </a:xfrm>
          <a:prstGeom prst="rect">
            <a:avLst/>
          </a:prstGeom>
          <a:noFill/>
        </p:spPr>
        <p:txBody>
          <a:bodyPr wrap="square" rtlCol="0">
            <a:spAutoFit/>
          </a:bodyPr>
          <a:lstStyle/>
          <a:p>
            <a:r>
              <a:rPr lang="da-DK" sz="1200" dirty="0" smtClean="0"/>
              <a:t>Mundtlig </a:t>
            </a:r>
            <a:r>
              <a:rPr lang="da-DK" sz="1200" dirty="0" err="1" smtClean="0"/>
              <a:t>for-</a:t>
            </a:r>
            <a:endParaRPr lang="da-DK" sz="1200" dirty="0" smtClean="0"/>
          </a:p>
          <a:p>
            <a:r>
              <a:rPr lang="da-DK" sz="1200" dirty="0" smtClean="0"/>
              <a:t>handling for</a:t>
            </a:r>
          </a:p>
          <a:p>
            <a:r>
              <a:rPr lang="da-DK" sz="1200" dirty="0" smtClean="0"/>
              <a:t>EU-Domstolen</a:t>
            </a:r>
            <a:endParaRPr lang="da-DK" sz="1200" dirty="0"/>
          </a:p>
        </p:txBody>
      </p:sp>
    </p:spTree>
    <p:extLst>
      <p:ext uri="{BB962C8B-B14F-4D97-AF65-F5344CB8AC3E}">
        <p14:creationId xmlns:p14="http://schemas.microsoft.com/office/powerpoint/2010/main" val="2019630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Hvorfor har DA anket Sø- og Handelsrettens dom af 31. januar 2014? </a:t>
            </a:r>
            <a:r>
              <a:rPr lang="da-DK" sz="2000" dirty="0" smtClean="0"/>
              <a:t>(fortsat)</a:t>
            </a:r>
            <a:endParaRPr lang="da-DK" sz="2000" dirty="0"/>
          </a:p>
        </p:txBody>
      </p:sp>
      <p:sp>
        <p:nvSpPr>
          <p:cNvPr id="3" name="Pladsholder til indhold 2"/>
          <p:cNvSpPr>
            <a:spLocks noGrp="1"/>
          </p:cNvSpPr>
          <p:nvPr>
            <p:ph idx="1"/>
          </p:nvPr>
        </p:nvSpPr>
        <p:spPr>
          <a:xfrm>
            <a:off x="457200" y="1124744"/>
            <a:ext cx="8229600" cy="4824536"/>
          </a:xfrm>
        </p:spPr>
        <p:txBody>
          <a:bodyPr/>
          <a:lstStyle/>
          <a:p>
            <a:r>
              <a:rPr lang="da-DK" b="1" dirty="0" smtClean="0"/>
              <a:t>Kan 120 dages reglen i FUL § 5, stk. 2, </a:t>
            </a:r>
            <a:r>
              <a:rPr lang="da-DK" b="1" dirty="0" err="1" smtClean="0"/>
              <a:t>opret-holdes</a:t>
            </a:r>
            <a:r>
              <a:rPr lang="da-DK" b="1" dirty="0" smtClean="0"/>
              <a:t> i forhold til handicappede?</a:t>
            </a:r>
          </a:p>
          <a:p>
            <a:pPr lvl="1">
              <a:buFont typeface="Arial" panose="020B0604020202020204" pitchFamily="34" charset="0"/>
              <a:buChar char="•"/>
            </a:pPr>
            <a:r>
              <a:rPr lang="da-DK" sz="1800" b="1" dirty="0" smtClean="0"/>
              <a:t>Hvornår har AG opfyldt sin tilpasningsforpligtelse?</a:t>
            </a:r>
          </a:p>
          <a:p>
            <a:pPr lvl="1">
              <a:buFont typeface="Arial" panose="020B0604020202020204" pitchFamily="34" charset="0"/>
              <a:buChar char="•"/>
            </a:pPr>
            <a:r>
              <a:rPr lang="da-DK" sz="1800" b="1" dirty="0" smtClean="0"/>
              <a:t>Hvis S&amp;H-rettens dom er rigtig, kan 120 dages reglen ikke bruges, hvis blot én sygedag kan tilskrives, at arbejdsgiveren ikke har gjort nok for den </a:t>
            </a:r>
            <a:r>
              <a:rPr lang="da-DK" sz="1800" b="1" dirty="0" err="1" smtClean="0"/>
              <a:t>handicap-pede</a:t>
            </a:r>
            <a:r>
              <a:rPr lang="da-DK" sz="1800" b="1" dirty="0" smtClean="0"/>
              <a:t>!!</a:t>
            </a:r>
          </a:p>
          <a:p>
            <a:pPr marL="285750" lvl="1">
              <a:buFont typeface="Courier New" panose="02070309020205020404" pitchFamily="49" charset="0"/>
              <a:buChar char="o"/>
            </a:pPr>
            <a:endParaRPr lang="da-DK" sz="1800" b="1" dirty="0" smtClean="0"/>
          </a:p>
          <a:p>
            <a:pPr marL="342900" lvl="1" indent="-342900">
              <a:buFont typeface="Arial" panose="020B0604020202020204" pitchFamily="34" charset="0"/>
              <a:buChar char="•"/>
            </a:pPr>
            <a:r>
              <a:rPr lang="da-DK" sz="2200" b="1" dirty="0" smtClean="0"/>
              <a:t>Udmåling af evt. godtgørelse efter FBL</a:t>
            </a:r>
          </a:p>
          <a:p>
            <a:pPr marL="742950" lvl="2" indent="-285750">
              <a:buFont typeface="Arial" panose="020B0604020202020204" pitchFamily="34" charset="0"/>
              <a:buChar char="•"/>
            </a:pPr>
            <a:r>
              <a:rPr lang="da-DK" b="1" dirty="0" smtClean="0"/>
              <a:t>Sammenligning med niveauet efter LBL</a:t>
            </a:r>
          </a:p>
          <a:p>
            <a:pPr marL="742950" lvl="2" indent="-285750">
              <a:buFont typeface="Arial" panose="020B0604020202020204" pitchFamily="34" charset="0"/>
              <a:buChar char="•"/>
            </a:pPr>
            <a:r>
              <a:rPr lang="da-DK" b="1" dirty="0" smtClean="0"/>
              <a:t>Betydningen af </a:t>
            </a:r>
            <a:r>
              <a:rPr lang="da-DK" b="1" dirty="0" err="1" smtClean="0"/>
              <a:t>retsusikkerhed</a:t>
            </a:r>
            <a:r>
              <a:rPr lang="da-DK" b="1" dirty="0" smtClean="0"/>
              <a:t> på området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3" y="188640"/>
            <a:ext cx="9144000" cy="1008112"/>
          </a:xfrm>
        </p:spPr>
        <p:txBody>
          <a:bodyPr/>
          <a:lstStyle/>
          <a:p>
            <a:r>
              <a:rPr lang="da-DK" sz="2200" dirty="0" smtClean="0"/>
              <a:t>Praksis i Ligebehandlingsnævnet efter EU-Domstolens dom af 11. april 2013 i sagerne C-335/11 og C-337/11</a:t>
            </a:r>
            <a:endParaRPr lang="da-DK" sz="2200" dirty="0"/>
          </a:p>
        </p:txBody>
      </p:sp>
      <p:sp>
        <p:nvSpPr>
          <p:cNvPr id="3" name="Pladsholder til indhold 2"/>
          <p:cNvSpPr>
            <a:spLocks noGrp="1"/>
          </p:cNvSpPr>
          <p:nvPr>
            <p:ph idx="1"/>
          </p:nvPr>
        </p:nvSpPr>
        <p:spPr>
          <a:xfrm>
            <a:off x="457200" y="1196752"/>
            <a:ext cx="8219256" cy="4597623"/>
          </a:xfrm>
        </p:spPr>
        <p:txBody>
          <a:bodyPr/>
          <a:lstStyle/>
          <a:p>
            <a:pPr marL="0" indent="0">
              <a:buNone/>
            </a:pPr>
            <a:r>
              <a:rPr lang="da-DK" b="1" u="sng" dirty="0" smtClean="0"/>
              <a:t>Lidt statistik:</a:t>
            </a:r>
          </a:p>
          <a:p>
            <a:pPr marL="0" indent="0">
              <a:buNone/>
            </a:pPr>
            <a:endParaRPr lang="da-DK" b="1" u="sng" dirty="0"/>
          </a:p>
          <a:p>
            <a:pPr marL="0" indent="0">
              <a:buNone/>
            </a:pPr>
            <a:r>
              <a:rPr lang="da-DK" b="1" dirty="0" smtClean="0"/>
              <a:t>2013:		  4 sager</a:t>
            </a:r>
          </a:p>
          <a:p>
            <a:pPr marL="0" indent="0">
              <a:buNone/>
            </a:pPr>
            <a:r>
              <a:rPr lang="da-DK" b="1" dirty="0" smtClean="0"/>
              <a:t>2014:		15 sager</a:t>
            </a:r>
          </a:p>
          <a:p>
            <a:pPr marL="0" indent="0">
              <a:buNone/>
            </a:pPr>
            <a:endParaRPr lang="da-DK" b="1" dirty="0"/>
          </a:p>
          <a:p>
            <a:pPr marL="0" indent="0">
              <a:buNone/>
            </a:pPr>
            <a:r>
              <a:rPr lang="da-DK" b="1" dirty="0" smtClean="0"/>
              <a:t>Sager vedr. opsigelse:		14 sager i alt</a:t>
            </a:r>
          </a:p>
          <a:p>
            <a:pPr lvl="1">
              <a:buFont typeface="Arial" panose="020B0604020202020204" pitchFamily="34" charset="0"/>
              <a:buChar char="•"/>
            </a:pPr>
            <a:r>
              <a:rPr lang="da-DK" b="1" dirty="0" smtClean="0"/>
              <a:t>Arbejdsgiver dømt:		   6 sager </a:t>
            </a:r>
            <a:r>
              <a:rPr lang="da-DK" sz="1400" b="1" dirty="0" smtClean="0"/>
              <a:t>(3 vedr. samme AG)</a:t>
            </a:r>
          </a:p>
          <a:p>
            <a:pPr lvl="1" defTabSz="1182688">
              <a:buFont typeface="Arial" panose="020B0604020202020204" pitchFamily="34" charset="0"/>
              <a:buChar char="•"/>
            </a:pPr>
            <a:r>
              <a:rPr lang="da-DK" b="1" dirty="0" smtClean="0"/>
              <a:t>Arbejdsgiver frifundet:	 8 sager	</a:t>
            </a:r>
          </a:p>
          <a:p>
            <a:pPr lvl="1">
              <a:buFont typeface="Arial" panose="020B0604020202020204" pitchFamily="34" charset="0"/>
              <a:buChar char="•"/>
            </a:pPr>
            <a:endParaRPr lang="da-DK" b="1" dirty="0" smtClean="0"/>
          </a:p>
          <a:p>
            <a:pPr marL="0" indent="0">
              <a:buNone/>
              <a:tabLst>
                <a:tab pos="4756150" algn="l"/>
              </a:tabLst>
            </a:pPr>
            <a:r>
              <a:rPr lang="da-DK" b="1" dirty="0" smtClean="0"/>
              <a:t>Sager vedr. andre </a:t>
            </a:r>
            <a:r>
              <a:rPr lang="da-DK" b="1" dirty="0" err="1" smtClean="0"/>
              <a:t>spsm</a:t>
            </a:r>
            <a:r>
              <a:rPr lang="da-DK" b="1" dirty="0" smtClean="0"/>
              <a:t>.:	4 sager i alt, heraf 	2 afvist </a:t>
            </a:r>
            <a:r>
              <a:rPr lang="da-DK" sz="1400" b="1" dirty="0" smtClean="0"/>
              <a:t>(samme AG)</a:t>
            </a:r>
          </a:p>
          <a:p>
            <a:pPr marL="0" indent="0">
              <a:buNone/>
            </a:pPr>
            <a:endParaRPr lang="da-DK" sz="1400" b="1"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9" y="619"/>
            <a:ext cx="9144000" cy="1080120"/>
          </a:xfrm>
        </p:spPr>
        <p:txBody>
          <a:bodyPr/>
          <a:lstStyle/>
          <a:p>
            <a:r>
              <a:rPr lang="da-DK" sz="2200" dirty="0" smtClean="0"/>
              <a:t>Praksis i Ligebehandlingsnævnet efter EU-Domstolens dom af 11. april 2013 i sagerne C-335/11 og C-337/11</a:t>
            </a:r>
            <a:endParaRPr lang="da-DK" sz="2200" dirty="0"/>
          </a:p>
        </p:txBody>
      </p:sp>
      <p:sp>
        <p:nvSpPr>
          <p:cNvPr id="3" name="Pladsholder til indhold 2"/>
          <p:cNvSpPr>
            <a:spLocks noGrp="1"/>
          </p:cNvSpPr>
          <p:nvPr>
            <p:ph idx="1"/>
          </p:nvPr>
        </p:nvSpPr>
        <p:spPr>
          <a:xfrm>
            <a:off x="457200" y="1052736"/>
            <a:ext cx="8229600" cy="4896543"/>
          </a:xfrm>
        </p:spPr>
        <p:txBody>
          <a:bodyPr/>
          <a:lstStyle/>
          <a:p>
            <a:r>
              <a:rPr lang="da-DK" b="1" dirty="0" smtClean="0"/>
              <a:t>AG havde handlet i strid med FBL ved opsigelse af handicappet medarbejder</a:t>
            </a:r>
          </a:p>
          <a:p>
            <a:pPr lvl="1">
              <a:buFont typeface="Arial" panose="020B0604020202020204" pitchFamily="34" charset="0"/>
              <a:buChar char="•"/>
            </a:pPr>
            <a:r>
              <a:rPr lang="da-DK" b="1" dirty="0" smtClean="0"/>
              <a:t>Tilpasningsforpligtelsen var ikke iagttaget</a:t>
            </a:r>
          </a:p>
          <a:p>
            <a:pPr lvl="2">
              <a:buFont typeface="Arial" panose="020B0604020202020204" pitchFamily="34" charset="0"/>
              <a:buChar char="•"/>
            </a:pPr>
            <a:r>
              <a:rPr lang="da-DK" b="1" u="sng" dirty="0" err="1" smtClean="0"/>
              <a:t>Afg</a:t>
            </a:r>
            <a:r>
              <a:rPr lang="da-DK" b="1" u="sng" dirty="0" smtClean="0"/>
              <a:t>. 34/2014:</a:t>
            </a:r>
            <a:r>
              <a:rPr lang="da-DK" b="1" dirty="0" smtClean="0"/>
              <a:t>	</a:t>
            </a:r>
          </a:p>
          <a:p>
            <a:pPr marL="914400" lvl="2" indent="0">
              <a:buNone/>
              <a:tabLst>
                <a:tab pos="1166813" algn="l"/>
              </a:tabLst>
            </a:pPr>
            <a:r>
              <a:rPr lang="da-DK" b="1" dirty="0" smtClean="0"/>
              <a:t>	</a:t>
            </a:r>
            <a:r>
              <a:rPr lang="da-DK" dirty="0" smtClean="0"/>
              <a:t>Socialpædagog med nedsat muskelkraft havde via sit 	forbund indgået en fratrædelsesaftale, dog uden at 	handicap var nævnt. Havde haft en personlig assistent. 	Ikke fuldt tilstrækkeligt godtgjort, at 	nødvendige 	hjælpeforanstaltninger efter FBL var 	truffet. Godtgørelse 	sv. til 9 mdrs. løn.</a:t>
            </a:r>
          </a:p>
          <a:p>
            <a:pPr lvl="2">
              <a:buFont typeface="Arial" panose="020B0604020202020204" pitchFamily="34" charset="0"/>
              <a:buChar char="•"/>
            </a:pPr>
            <a:r>
              <a:rPr lang="da-DK" b="1" u="sng" dirty="0" err="1" smtClean="0"/>
              <a:t>Afg</a:t>
            </a:r>
            <a:r>
              <a:rPr lang="da-DK" b="1" u="sng" dirty="0" smtClean="0"/>
              <a:t>. 228/2013, 229/2013 og 230/2013:</a:t>
            </a:r>
          </a:p>
          <a:p>
            <a:pPr marL="1166813" lvl="2" indent="0">
              <a:buNone/>
            </a:pPr>
            <a:r>
              <a:rPr lang="da-DK" dirty="0" smtClean="0"/>
              <a:t>3 stort set ens sager om afskedigelse af lærere i fleksjob </a:t>
            </a:r>
            <a:r>
              <a:rPr lang="da-DK" dirty="0" err="1" smtClean="0"/>
              <a:t>ifm</a:t>
            </a:r>
            <a:r>
              <a:rPr lang="da-DK" dirty="0" smtClean="0"/>
              <a:t>. organisationsændring på skoleområdet.</a:t>
            </a:r>
          </a:p>
          <a:p>
            <a:pPr marL="1166813" lvl="2" indent="0">
              <a:buNone/>
            </a:pPr>
            <a:r>
              <a:rPr lang="da-DK" dirty="0" smtClean="0"/>
              <a:t>Alle havde nedsat arbejdstid og evt. andre skånebehov. Afskedigelsen kunne ikke begrundes med </a:t>
            </a:r>
            <a:r>
              <a:rPr lang="da-DK" dirty="0" err="1" smtClean="0"/>
              <a:t>mgl</a:t>
            </a:r>
            <a:r>
              <a:rPr lang="da-DK" dirty="0" smtClean="0"/>
              <a:t>. fleksibilitet som følge af tilpasninger, AG havde pligt til at foretage. 	</a:t>
            </a:r>
            <a:r>
              <a:rPr lang="da-DK" b="1" dirty="0" smtClean="0"/>
              <a:t>	</a:t>
            </a:r>
            <a:r>
              <a:rPr lang="da-DK" b="1" dirty="0"/>
              <a:t>	</a:t>
            </a:r>
            <a:endParaRPr lang="da-DK" b="1" dirty="0" smtClean="0"/>
          </a:p>
          <a:p>
            <a:pPr marL="0" indent="0">
              <a:buNone/>
            </a:pPr>
            <a:r>
              <a:rPr lang="da-DK" b="1" dirty="0"/>
              <a:t>	</a:t>
            </a:r>
          </a:p>
        </p:txBody>
      </p:sp>
    </p:spTree>
    <p:extLst>
      <p:ext uri="{BB962C8B-B14F-4D97-AF65-F5344CB8AC3E}">
        <p14:creationId xmlns:p14="http://schemas.microsoft.com/office/powerpoint/2010/main" val="2391834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60648"/>
            <a:ext cx="9144000" cy="1080120"/>
          </a:xfrm>
        </p:spPr>
        <p:txBody>
          <a:bodyPr/>
          <a:lstStyle/>
          <a:p>
            <a:r>
              <a:rPr lang="da-DK" sz="2200" dirty="0" smtClean="0"/>
              <a:t>Praksis i </a:t>
            </a:r>
            <a:r>
              <a:rPr lang="da-DK" sz="2200" dirty="0"/>
              <a:t>Ligebehandlingsnævnet efter </a:t>
            </a:r>
            <a:r>
              <a:rPr lang="da-DK" sz="2200" dirty="0" smtClean="0"/>
              <a:t>EU-Domstolens </a:t>
            </a:r>
            <a:r>
              <a:rPr lang="da-DK" sz="2200" dirty="0"/>
              <a:t>dom af 11. april 2013 i sagerne C-335/11 og </a:t>
            </a:r>
            <a:r>
              <a:rPr lang="da-DK" sz="2200" dirty="0" smtClean="0"/>
              <a:t>C-337/11</a:t>
            </a:r>
            <a:endParaRPr lang="da-DK" sz="2200" dirty="0"/>
          </a:p>
        </p:txBody>
      </p:sp>
      <p:sp>
        <p:nvSpPr>
          <p:cNvPr id="3" name="Pladsholder til indhold 2"/>
          <p:cNvSpPr>
            <a:spLocks noGrp="1"/>
          </p:cNvSpPr>
          <p:nvPr>
            <p:ph idx="1"/>
          </p:nvPr>
        </p:nvSpPr>
        <p:spPr/>
        <p:txBody>
          <a:bodyPr/>
          <a:lstStyle/>
          <a:p>
            <a:pPr lvl="2">
              <a:buFont typeface="Arial" panose="020B0604020202020204" pitchFamily="34" charset="0"/>
              <a:buChar char="•"/>
            </a:pPr>
            <a:endParaRPr lang="da-DK" b="1" dirty="0" smtClean="0"/>
          </a:p>
          <a:p>
            <a:pPr marL="914400" lvl="2" indent="0">
              <a:buNone/>
            </a:pPr>
            <a:r>
              <a:rPr lang="da-DK" dirty="0" smtClean="0"/>
              <a:t>A fik godtgørelse på 50.000 kr. Blev omplaceret i opsigelsesperioden.</a:t>
            </a:r>
          </a:p>
          <a:p>
            <a:pPr marL="914400" lvl="2" indent="0">
              <a:buNone/>
            </a:pPr>
            <a:r>
              <a:rPr lang="da-DK" dirty="0" smtClean="0"/>
              <a:t>B fik godtgørelse på 150.000 kr. Blev genansat efter ca. 1 år.</a:t>
            </a:r>
          </a:p>
          <a:p>
            <a:pPr marL="914400" lvl="2" indent="0">
              <a:buNone/>
            </a:pPr>
            <a:r>
              <a:rPr lang="da-DK" dirty="0" smtClean="0"/>
              <a:t>C fik godtgørelse på 300.000 kr. sv. til ca. 9 mdrs. løn. </a:t>
            </a:r>
            <a:r>
              <a:rPr lang="da-DK" b="1" dirty="0" smtClean="0"/>
              <a:t> </a:t>
            </a:r>
          </a:p>
          <a:p>
            <a:pPr marL="914400" lvl="2" indent="0">
              <a:buNone/>
            </a:pPr>
            <a:endParaRPr lang="da-DK" b="1" dirty="0"/>
          </a:p>
          <a:p>
            <a:pPr marL="628650" lvl="2" indent="285750">
              <a:buFont typeface="Arial" panose="020B0604020202020204" pitchFamily="34" charset="0"/>
              <a:buChar char="•"/>
            </a:pPr>
            <a:r>
              <a:rPr lang="da-DK" b="1" u="sng" dirty="0" err="1" smtClean="0"/>
              <a:t>Afg</a:t>
            </a:r>
            <a:r>
              <a:rPr lang="da-DK" b="1" u="sng" dirty="0"/>
              <a:t>. </a:t>
            </a:r>
            <a:r>
              <a:rPr lang="da-DK" b="1" u="sng" dirty="0" smtClean="0"/>
              <a:t>193/2013:</a:t>
            </a:r>
          </a:p>
          <a:p>
            <a:pPr marL="628650" lvl="2" indent="0">
              <a:buNone/>
            </a:pPr>
            <a:r>
              <a:rPr lang="da-DK" b="1" dirty="0"/>
              <a:t>	</a:t>
            </a:r>
            <a:r>
              <a:rPr lang="da-DK" dirty="0" smtClean="0"/>
              <a:t>Pædagog med </a:t>
            </a:r>
            <a:r>
              <a:rPr lang="da-DK" dirty="0" err="1" smtClean="0"/>
              <a:t>bodily</a:t>
            </a:r>
            <a:r>
              <a:rPr lang="da-DK" dirty="0" smtClean="0"/>
              <a:t> stress </a:t>
            </a:r>
            <a:r>
              <a:rPr lang="da-DK" dirty="0" err="1" smtClean="0"/>
              <a:t>syndrome</a:t>
            </a:r>
            <a:r>
              <a:rPr lang="da-DK" dirty="0" smtClean="0"/>
              <a:t> blev opsagt efter 	kort tids ansættelse i fleksjob. Havde forud været ansat 	i 4 år, den seneste tid på 30 timer pr. uge. Opsagt </a:t>
            </a:r>
            <a:r>
              <a:rPr lang="da-DK" dirty="0" err="1" smtClean="0"/>
              <a:t>ifm</a:t>
            </a:r>
            <a:r>
              <a:rPr lang="da-DK" dirty="0" smtClean="0"/>
              <a:t>. 	sygemelding i 2 mdr. AG havde ikke truffet nogen 	foranstaltninger el. godtgjort, at uforholdsmæssig stor 	byrde. Godtgørelse sv. til 9 mdrs. løn.</a:t>
            </a:r>
            <a:endParaRPr lang="da-DK" dirty="0"/>
          </a:p>
          <a:p>
            <a:pPr lvl="2">
              <a:buFont typeface="Arial" panose="020B0604020202020204" pitchFamily="34" charset="0"/>
              <a:buChar char="•"/>
            </a:pPr>
            <a:endParaRPr lang="da-DK" b="1" dirty="0"/>
          </a:p>
          <a:p>
            <a:endParaRPr lang="da-DK" dirty="0" smtClean="0"/>
          </a:p>
          <a:p>
            <a:pPr marL="0" indent="0">
              <a:buNone/>
            </a:pPr>
            <a:endParaRPr lang="da-DK" dirty="0"/>
          </a:p>
        </p:txBody>
      </p:sp>
    </p:spTree>
    <p:extLst>
      <p:ext uri="{BB962C8B-B14F-4D97-AF65-F5344CB8AC3E}">
        <p14:creationId xmlns:p14="http://schemas.microsoft.com/office/powerpoint/2010/main" val="2268244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88913"/>
            <a:ext cx="9144000" cy="1007839"/>
          </a:xfrm>
        </p:spPr>
        <p:txBody>
          <a:bodyPr/>
          <a:lstStyle/>
          <a:p>
            <a:r>
              <a:rPr lang="da-DK" sz="2200" dirty="0"/>
              <a:t>Praksis i Ligebehandlingsnævnet efter EU-Domstolens dom af 11. april 2013 i sagerne C-335/11 og </a:t>
            </a:r>
            <a:r>
              <a:rPr lang="da-DK" sz="2200" dirty="0" smtClean="0"/>
              <a:t>C-337/11</a:t>
            </a:r>
            <a:endParaRPr lang="da-DK" sz="2200" dirty="0"/>
          </a:p>
        </p:txBody>
      </p:sp>
      <p:sp>
        <p:nvSpPr>
          <p:cNvPr id="3" name="Pladsholder til indhold 2"/>
          <p:cNvSpPr>
            <a:spLocks noGrp="1"/>
          </p:cNvSpPr>
          <p:nvPr>
            <p:ph idx="1"/>
          </p:nvPr>
        </p:nvSpPr>
        <p:spPr/>
        <p:txBody>
          <a:bodyPr/>
          <a:lstStyle/>
          <a:p>
            <a:pPr marL="342900" lvl="2" indent="-342900">
              <a:buClr>
                <a:srgbClr val="405C7F"/>
              </a:buClr>
            </a:pPr>
            <a:endParaRPr lang="da-DK" b="1" u="sng" dirty="0" smtClean="0"/>
          </a:p>
          <a:p>
            <a:pPr marL="800100" lvl="3" indent="-342900">
              <a:buClr>
                <a:srgbClr val="405C7F"/>
              </a:buClr>
              <a:buFont typeface="Arial" panose="020B0604020202020204" pitchFamily="34" charset="0"/>
              <a:buChar char="•"/>
            </a:pPr>
            <a:r>
              <a:rPr lang="da-DK" b="1" u="sng" dirty="0" err="1" smtClean="0"/>
              <a:t>Afg</a:t>
            </a:r>
            <a:r>
              <a:rPr lang="da-DK" b="1" u="sng" dirty="0"/>
              <a:t>. 161/2013</a:t>
            </a:r>
            <a:r>
              <a:rPr lang="da-DK" b="1" u="sng" dirty="0" smtClean="0"/>
              <a:t>:</a:t>
            </a:r>
          </a:p>
          <a:p>
            <a:pPr marL="360363" lvl="2" indent="-360363">
              <a:buClr>
                <a:srgbClr val="405C7F"/>
              </a:buClr>
              <a:buNone/>
              <a:tabLst>
                <a:tab pos="804863" algn="l"/>
              </a:tabLst>
            </a:pPr>
            <a:r>
              <a:rPr lang="da-DK" dirty="0" smtClean="0"/>
              <a:t>		Speditør med en stofskiftesygdom, der påvirkede hendes 	øjne, blev opsagt i forbindelse med generelle nedskæringer. 	AG have lagt vægt på, at hun pga. sygdommen havde nedsat 	arbejdstid, arbejdede hjemme 3 dage om ugen og derfor var 	mindre fleksibel. AG havde ikke afkræftet formodning for, at 	medarbejderen havde været udsat for indirekte 	forskels-	behandling. Nævnet fandt ikke, at afskedigelsen kunne 	begrundes </a:t>
            </a:r>
            <a:r>
              <a:rPr lang="da-DK" dirty="0"/>
              <a:t>med </a:t>
            </a:r>
            <a:r>
              <a:rPr lang="da-DK" dirty="0" err="1"/>
              <a:t>mgl</a:t>
            </a:r>
            <a:r>
              <a:rPr lang="da-DK" dirty="0"/>
              <a:t>. fleksibilitet som følge tilpasninger, </a:t>
            </a:r>
            <a:r>
              <a:rPr lang="da-DK" dirty="0" smtClean="0"/>
              <a:t>	AG 	havde </a:t>
            </a:r>
            <a:r>
              <a:rPr lang="da-DK" dirty="0"/>
              <a:t>pligt til at foretage.</a:t>
            </a:r>
            <a:r>
              <a:rPr lang="da-DK" dirty="0" smtClean="0"/>
              <a:t> Godtgørelse sv. til 9 mdrs. løn.</a:t>
            </a:r>
          </a:p>
          <a:p>
            <a:pPr marL="817563" lvl="3" indent="-360363">
              <a:buClr>
                <a:srgbClr val="405C7F"/>
              </a:buClr>
              <a:buFont typeface="Arial" panose="020B0604020202020204" pitchFamily="34" charset="0"/>
              <a:buChar char="•"/>
              <a:tabLst>
                <a:tab pos="804863" algn="l"/>
              </a:tabLst>
            </a:pPr>
            <a:endParaRPr lang="da-DK" dirty="0" smtClean="0"/>
          </a:p>
          <a:p>
            <a:pPr marL="360363" lvl="2" indent="-360363">
              <a:buClr>
                <a:srgbClr val="405C7F"/>
              </a:buClr>
              <a:buNone/>
            </a:pPr>
            <a:r>
              <a:rPr lang="da-DK" dirty="0" smtClean="0"/>
              <a:t>   </a:t>
            </a:r>
            <a:endParaRPr lang="da-DK" dirty="0"/>
          </a:p>
          <a:p>
            <a:pPr marL="0" indent="0">
              <a:buNone/>
            </a:pPr>
            <a:r>
              <a:rPr lang="da-DK" dirty="0" smtClean="0"/>
              <a:t>	</a:t>
            </a:r>
            <a:endParaRPr lang="da-DK" dirty="0"/>
          </a:p>
        </p:txBody>
      </p:sp>
    </p:spTree>
    <p:extLst>
      <p:ext uri="{BB962C8B-B14F-4D97-AF65-F5344CB8AC3E}">
        <p14:creationId xmlns:p14="http://schemas.microsoft.com/office/powerpoint/2010/main" val="3602523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6632"/>
            <a:ext cx="9144000" cy="864096"/>
          </a:xfrm>
        </p:spPr>
        <p:txBody>
          <a:bodyPr/>
          <a:lstStyle/>
          <a:p>
            <a:r>
              <a:rPr lang="da-DK" sz="2200" dirty="0"/>
              <a:t>Praksis i Ligebehandlingsnævnet efter EU-Domstolens dom af 11. april 2013 i sagerne C-335/11 og </a:t>
            </a:r>
            <a:r>
              <a:rPr lang="da-DK" sz="2200" dirty="0" smtClean="0"/>
              <a:t>C-337/11</a:t>
            </a:r>
            <a:endParaRPr lang="da-DK" sz="2200" dirty="0"/>
          </a:p>
        </p:txBody>
      </p:sp>
      <p:sp>
        <p:nvSpPr>
          <p:cNvPr id="3" name="Pladsholder til indhold 2"/>
          <p:cNvSpPr>
            <a:spLocks noGrp="1"/>
          </p:cNvSpPr>
          <p:nvPr>
            <p:ph idx="1"/>
          </p:nvPr>
        </p:nvSpPr>
        <p:spPr>
          <a:xfrm>
            <a:off x="457200" y="1052736"/>
            <a:ext cx="8229600" cy="4896544"/>
          </a:xfrm>
        </p:spPr>
        <p:txBody>
          <a:bodyPr/>
          <a:lstStyle/>
          <a:p>
            <a:r>
              <a:rPr lang="da-DK" b="1" dirty="0" smtClean="0"/>
              <a:t>AG havde ikke handlet i strid med FBL ved opsigelse</a:t>
            </a:r>
          </a:p>
          <a:p>
            <a:pPr lvl="1">
              <a:buFont typeface="Arial" panose="020B0604020202020204" pitchFamily="34" charset="0"/>
              <a:buChar char="•"/>
            </a:pPr>
            <a:r>
              <a:rPr lang="da-DK" b="1" dirty="0" smtClean="0"/>
              <a:t>Der var ikke tale om handicap</a:t>
            </a:r>
          </a:p>
          <a:p>
            <a:pPr marL="914400" lvl="2" indent="0">
              <a:buNone/>
            </a:pPr>
            <a:r>
              <a:rPr lang="da-DK" b="1" u="sng" dirty="0" err="1" smtClean="0"/>
              <a:t>Afg</a:t>
            </a:r>
            <a:r>
              <a:rPr lang="da-DK" b="1" u="sng" dirty="0" smtClean="0"/>
              <a:t>. 192/2013</a:t>
            </a:r>
          </a:p>
          <a:p>
            <a:pPr marL="914400" lvl="2" indent="0">
              <a:buNone/>
            </a:pPr>
            <a:r>
              <a:rPr lang="da-DK" dirty="0" smtClean="0"/>
              <a:t>Forsikringsmæglerassistent med delvis døvhed, gigt og lungeproblemer opsagt pga. </a:t>
            </a:r>
            <a:r>
              <a:rPr lang="da-DK" dirty="0" err="1" smtClean="0"/>
              <a:t>AG’s</a:t>
            </a:r>
            <a:r>
              <a:rPr lang="da-DK" dirty="0" smtClean="0"/>
              <a:t> økonomiske situation. Nævnet fandt det ikke godtgjort, at medarbejderen havde et handicap i </a:t>
            </a:r>
            <a:r>
              <a:rPr lang="da-DK" dirty="0" err="1" smtClean="0"/>
              <a:t>FBL’s</a:t>
            </a:r>
            <a:r>
              <a:rPr lang="da-DK" dirty="0" smtClean="0"/>
              <a:t> forstand, da det ikke var godtgjort, at hun som følge af sine lidelser var begrænset i fuldt og effektivt at deltage i arbejdslivet på lige fod med andre arbejdstagere.</a:t>
            </a:r>
          </a:p>
          <a:p>
            <a:pPr marL="914400" lvl="2" indent="0">
              <a:buNone/>
            </a:pPr>
            <a:r>
              <a:rPr lang="da-DK" b="1" u="sng" dirty="0" err="1" smtClean="0"/>
              <a:t>Afg</a:t>
            </a:r>
            <a:r>
              <a:rPr lang="da-DK" b="1" u="sng" dirty="0" smtClean="0"/>
              <a:t>. 120/2013:</a:t>
            </a:r>
          </a:p>
          <a:p>
            <a:pPr marL="914400" lvl="2" indent="0">
              <a:buNone/>
            </a:pPr>
            <a:r>
              <a:rPr lang="da-DK" dirty="0" smtClean="0"/>
              <a:t>Midlertidigt ansat dagplejer blev afskediget pga. for meget fravær. Fraværet skyldtes vedkommendes barn, der led af astmatisk bronkitis. Et flertal i nævnet fandt ikke grundlag for at betegne barnets sygdom og dens følger som et handicap i </a:t>
            </a:r>
            <a:r>
              <a:rPr lang="da-DK" dirty="0" err="1" smtClean="0"/>
              <a:t>FBL’s</a:t>
            </a:r>
            <a:r>
              <a:rPr lang="da-DK" dirty="0" smtClean="0"/>
              <a:t> forstand.</a:t>
            </a:r>
            <a:endParaRPr lang="da-DK" dirty="0"/>
          </a:p>
        </p:txBody>
      </p:sp>
    </p:spTree>
    <p:extLst>
      <p:ext uri="{BB962C8B-B14F-4D97-AF65-F5344CB8AC3E}">
        <p14:creationId xmlns:p14="http://schemas.microsoft.com/office/powerpoint/2010/main" val="3357138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200" dirty="0"/>
              <a:t>Praksis i Ligebehandlingsnævnet efter EU-Domstolens dom af 11. april 2013 i sagerne C-335/11 og C-337/11</a:t>
            </a:r>
          </a:p>
        </p:txBody>
      </p:sp>
      <p:sp>
        <p:nvSpPr>
          <p:cNvPr id="3" name="Pladsholder til indhold 2"/>
          <p:cNvSpPr>
            <a:spLocks noGrp="1"/>
          </p:cNvSpPr>
          <p:nvPr>
            <p:ph idx="1"/>
          </p:nvPr>
        </p:nvSpPr>
        <p:spPr>
          <a:xfrm>
            <a:off x="467544" y="980728"/>
            <a:ext cx="8229600" cy="4957663"/>
          </a:xfrm>
        </p:spPr>
        <p:txBody>
          <a:bodyPr/>
          <a:lstStyle/>
          <a:p>
            <a:pPr lvl="1">
              <a:buFont typeface="Arial" panose="020B0604020202020204" pitchFamily="34" charset="0"/>
              <a:buChar char="•"/>
            </a:pPr>
            <a:r>
              <a:rPr lang="da-DK" b="1" dirty="0" smtClean="0"/>
              <a:t>Medarbejderen havde ikke påvist faktiske omstændigheder</a:t>
            </a:r>
          </a:p>
          <a:p>
            <a:pPr lvl="2">
              <a:buFont typeface="Arial" panose="020B0604020202020204" pitchFamily="34" charset="0"/>
              <a:buChar char="•"/>
            </a:pPr>
            <a:r>
              <a:rPr lang="da-DK" b="1" u="sng" dirty="0" err="1" smtClean="0"/>
              <a:t>Afg</a:t>
            </a:r>
            <a:r>
              <a:rPr lang="da-DK" b="1" u="sng" dirty="0" smtClean="0"/>
              <a:t>. 236/2013:</a:t>
            </a:r>
          </a:p>
          <a:p>
            <a:pPr marL="914400" lvl="2" indent="252413" defTabSz="252413">
              <a:buNone/>
              <a:tabLst>
                <a:tab pos="1166813" algn="l"/>
              </a:tabLst>
            </a:pPr>
            <a:r>
              <a:rPr lang="da-DK" dirty="0" smtClean="0"/>
              <a:t>Kvinde med muskelsvind afskediget fra fleksjob som adm.	medarbejder.	Nævnet fandt, at hun var handicappet men 	ikke havde påvist faktiske omstændigheder, der gav 	anledning til at formode, at hun var blevet udsat for 	forskelsbehandling pga. sit handicap. Hun var eneste adm. 	medarbejder i afd. Stillingen var nedlagt og opgaver 	overført til andre. </a:t>
            </a:r>
          </a:p>
          <a:p>
            <a:pPr lvl="2" defTabSz="252413">
              <a:buFont typeface="Arial" panose="020B0604020202020204" pitchFamily="34" charset="0"/>
              <a:buChar char="•"/>
              <a:tabLst>
                <a:tab pos="1166813" algn="l"/>
              </a:tabLst>
            </a:pPr>
            <a:r>
              <a:rPr lang="da-DK" b="1" u="sng" dirty="0" err="1" smtClean="0"/>
              <a:t>Afg</a:t>
            </a:r>
            <a:r>
              <a:rPr lang="da-DK" b="1" u="sng" dirty="0" smtClean="0"/>
              <a:t>. 191/2013:</a:t>
            </a:r>
          </a:p>
          <a:p>
            <a:pPr marL="914400" lvl="2" indent="0" defTabSz="252413">
              <a:buNone/>
              <a:tabLst>
                <a:tab pos="1166813" algn="l"/>
              </a:tabLst>
            </a:pPr>
            <a:r>
              <a:rPr lang="da-DK" dirty="0"/>
              <a:t>	</a:t>
            </a:r>
            <a:r>
              <a:rPr lang="da-DK" dirty="0" smtClean="0"/>
              <a:t>Kvindelig børnehaveklasseleder med hørehandicap blev 	opsagt </a:t>
            </a:r>
            <a:r>
              <a:rPr lang="da-DK" dirty="0" err="1" smtClean="0"/>
              <a:t>ifm</a:t>
            </a:r>
            <a:r>
              <a:rPr lang="da-DK" dirty="0" smtClean="0"/>
              <a:t>. skolesammenlægning. Valget stod mellem to, 	hvoraf den anden havde kurser i motorik. Nævnet fandt 	(implicit), at medarbejderen var handicappet, men ikke 	havde påvist faktiske 	omstændigheder, der skabte 	formodning for 	forskelsbehandling.  </a:t>
            </a:r>
            <a:endParaRPr lang="da-DK" dirty="0"/>
          </a:p>
        </p:txBody>
      </p:sp>
    </p:spTree>
    <p:extLst>
      <p:ext uri="{BB962C8B-B14F-4D97-AF65-F5344CB8AC3E}">
        <p14:creationId xmlns:p14="http://schemas.microsoft.com/office/powerpoint/2010/main" val="1900786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200" dirty="0"/>
              <a:t>Praksis i Ligebehandlingsnævnet efter EU-Domstolens dom af 11. april 2013 i sagerne C-335/11 og C-337/11</a:t>
            </a:r>
          </a:p>
        </p:txBody>
      </p:sp>
      <p:sp>
        <p:nvSpPr>
          <p:cNvPr id="3" name="Pladsholder til indhold 2"/>
          <p:cNvSpPr>
            <a:spLocks noGrp="1"/>
          </p:cNvSpPr>
          <p:nvPr>
            <p:ph idx="1"/>
          </p:nvPr>
        </p:nvSpPr>
        <p:spPr>
          <a:xfrm>
            <a:off x="467544" y="908720"/>
            <a:ext cx="8229600" cy="5112568"/>
          </a:xfrm>
        </p:spPr>
        <p:txBody>
          <a:bodyPr/>
          <a:lstStyle/>
          <a:p>
            <a:pPr lvl="1">
              <a:buFont typeface="Arial" panose="020B0604020202020204" pitchFamily="34" charset="0"/>
              <a:buChar char="•"/>
            </a:pPr>
            <a:r>
              <a:rPr lang="da-DK" b="1" dirty="0" smtClean="0"/>
              <a:t>Faktiske omstændigheder påvist, men opsigelse var ikke begrundet i handicap</a:t>
            </a:r>
          </a:p>
          <a:p>
            <a:pPr lvl="2">
              <a:buFont typeface="Arial" panose="020B0604020202020204" pitchFamily="34" charset="0"/>
              <a:buChar char="•"/>
            </a:pPr>
            <a:r>
              <a:rPr lang="da-DK" b="1" u="sng" dirty="0" err="1" smtClean="0"/>
              <a:t>Afg</a:t>
            </a:r>
            <a:r>
              <a:rPr lang="da-DK" b="1" u="sng" dirty="0" smtClean="0"/>
              <a:t>. 30/2014:</a:t>
            </a:r>
          </a:p>
          <a:p>
            <a:pPr marL="914400" lvl="2" indent="252413">
              <a:buNone/>
              <a:tabLst>
                <a:tab pos="1166813" algn="l"/>
              </a:tabLst>
            </a:pPr>
            <a:r>
              <a:rPr lang="da-DK" dirty="0" smtClean="0"/>
              <a:t>Cafémedarbejder med kroniske smerter blev opsagt fra 	fleksjob i prøvetiden. Begrundelsen var, at hun ikke 	levede op til </a:t>
            </a:r>
            <a:r>
              <a:rPr lang="da-DK" dirty="0" err="1" smtClean="0"/>
              <a:t>AG’s</a:t>
            </a:r>
            <a:r>
              <a:rPr lang="da-DK" dirty="0" smtClean="0"/>
              <a:t> forventninger. Flere andre blev opsagt 	samtidig. Medarbejderen var handicappet, og faktiske 	omstændigheder var påvist. AG oplyste, at hun ikke ville 	modtage og følge simple ordrer og selv ville 	bestemme 	sine vagter. Nævnet mente ikke, der var grundlag for 	at tilsidesætte </a:t>
            </a:r>
            <a:r>
              <a:rPr lang="da-DK" dirty="0" err="1" smtClean="0"/>
              <a:t>AG’s</a:t>
            </a:r>
            <a:r>
              <a:rPr lang="da-DK" dirty="0" smtClean="0"/>
              <a:t> vurdering, hvorefter hun	ikke 	passede til jobbet. </a:t>
            </a:r>
            <a:r>
              <a:rPr lang="da-DK" dirty="0"/>
              <a:t>	</a:t>
            </a:r>
            <a:endParaRPr lang="da-DK" dirty="0" smtClean="0"/>
          </a:p>
          <a:p>
            <a:pPr marL="914400" lvl="2" indent="-469900">
              <a:buFont typeface="Arial" panose="020B0604020202020204" pitchFamily="34" charset="0"/>
              <a:buChar char="•"/>
              <a:tabLst>
                <a:tab pos="1166813" algn="l"/>
              </a:tabLst>
            </a:pPr>
            <a:r>
              <a:rPr lang="da-DK" sz="2000" b="1" dirty="0" smtClean="0"/>
              <a:t>Ikke kompetent, egnet disponibel/§ 2a opfyldt </a:t>
            </a:r>
          </a:p>
          <a:p>
            <a:pPr marL="444500" lvl="2" indent="0">
              <a:buNone/>
              <a:tabLst>
                <a:tab pos="1166813" algn="l"/>
              </a:tabLst>
            </a:pPr>
            <a:r>
              <a:rPr lang="da-DK" sz="2000" b="1" dirty="0"/>
              <a:t>	</a:t>
            </a:r>
            <a:r>
              <a:rPr lang="da-DK" b="1" u="sng" dirty="0" err="1" smtClean="0"/>
              <a:t>Afg</a:t>
            </a:r>
            <a:r>
              <a:rPr lang="da-DK" b="1" u="sng" dirty="0" smtClean="0"/>
              <a:t>. 35/2014:</a:t>
            </a:r>
          </a:p>
          <a:p>
            <a:pPr marL="444500" lvl="2" indent="0">
              <a:buNone/>
              <a:tabLst>
                <a:tab pos="1166813" algn="l"/>
              </a:tabLst>
            </a:pPr>
            <a:r>
              <a:rPr lang="da-DK" dirty="0" smtClean="0"/>
              <a:t>	Mandlig pædagog med diabetes og følgesygdomme ansat 	på aktivitetscenter for voksne udviklingshæmmede blev 	opsagt efter gentagne samtaler pga. adskillige klager 	</a:t>
            </a:r>
            <a:endParaRPr lang="da-DK" dirty="0"/>
          </a:p>
        </p:txBody>
      </p:sp>
    </p:spTree>
    <p:extLst>
      <p:ext uri="{BB962C8B-B14F-4D97-AF65-F5344CB8AC3E}">
        <p14:creationId xmlns:p14="http://schemas.microsoft.com/office/powerpoint/2010/main" val="4016969751"/>
      </p:ext>
    </p:extLst>
  </p:cSld>
  <p:clrMapOvr>
    <a:masterClrMapping/>
  </p:clrMapOvr>
</p:sld>
</file>

<file path=ppt/theme/theme1.xml><?xml version="1.0" encoding="utf-8"?>
<a:theme xmlns:a="http://schemas.openxmlformats.org/drawingml/2006/main" name="Default Theme">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GetOrganized skabelon dokument" ma:contentTypeID="0x010100E6916677F54D4670B344C52E3E2B16F800E2A568370FFFB444A65D7EFDFB1245BE" ma:contentTypeVersion="39" ma:contentTypeDescription="GetOrganized dokument" ma:contentTypeScope="" ma:versionID="3bed9a3567313d4cc11f3191a27998f8">
  <xsd:schema xmlns:xsd="http://www.w3.org/2001/XMLSchema" xmlns:xs="http://www.w3.org/2001/XMLSchema" xmlns:p="http://schemas.microsoft.com/office/2006/metadata/properties" xmlns:ns1="http://schemas.microsoft.com/sharepoint/v3" xmlns:ns2="2C75966D-3A52-4EA9-A479-ABE46506D22B" xmlns:ns3="fe476d07-8eee-40f4-80b0-33cd7ca893eb" xmlns:ns4="2c75966d-3a52-4ea9-a479-abe46506d22b" xmlns:ns5="5c7c8bbd-f809-492b-97aa-e51f7c9b25c1" targetNamespace="http://schemas.microsoft.com/office/2006/metadata/properties" ma:root="true" ma:fieldsID="987ee9f46225c16dea6c17a8b8aa8232" ns1:_="" ns2:_="" ns3:_="" ns4:_="" ns5:_="">
    <xsd:import namespace="http://schemas.microsoft.com/sharepoint/v3"/>
    <xsd:import namespace="2C75966D-3A52-4EA9-A479-ABE46506D22B"/>
    <xsd:import namespace="fe476d07-8eee-40f4-80b0-33cd7ca893eb"/>
    <xsd:import namespace="2c75966d-3a52-4ea9-a479-abe46506d22b"/>
    <xsd:import namespace="5c7c8bbd-f809-492b-97aa-e51f7c9b25c1"/>
    <xsd:element name="properties">
      <xsd:complexType>
        <xsd:sequence>
          <xsd:element name="documentManagement">
            <xsd:complexType>
              <xsd:all>
                <xsd:element ref="ns2:Description" minOccurs="0"/>
                <xsd:element ref="ns3:CaseID" minOccurs="0"/>
                <xsd:element ref="ns1:DocID" minOccurs="0"/>
                <xsd:element ref="ns2:Status" minOccurs="0"/>
                <xsd:element ref="ns4:DASkabelonType" minOccurs="0"/>
                <xsd:element ref="ns4:ORG" minOccurs="0"/>
                <xsd:element ref="ns4:Skabelon"/>
                <xsd:element ref="ns5:Dokumenttyp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ID" ma:index="10" nillable="true" ma:displayName="Dok ID" ma:default="Not assigned" ma:internalName="DocI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75966D-3A52-4EA9-A479-ABE46506D22B" elementFormDefault="qualified">
    <xsd:import namespace="http://schemas.microsoft.com/office/2006/documentManagement/types"/>
    <xsd:import namespace="http://schemas.microsoft.com/office/infopath/2007/PartnerControls"/>
    <xsd:element name="Description" ma:index="8" nillable="true" ma:displayName="Beskrivelse" ma:internalName="Description">
      <xsd:simpleType>
        <xsd:restriction base="dms:Note">
          <xsd:maxLength value="255"/>
        </xsd:restriction>
      </xsd:simpleType>
    </xsd:element>
    <xsd:element name="Status" ma:index="11" nillable="true" ma:displayName="Status" ma:default="Ny" ma:internalName="Status">
      <xsd:simpleType>
        <xsd:restriction base="dms:Choice">
          <xsd:enumeration value="Ny"/>
          <xsd:enumeration value="Gammel"/>
        </xsd:restriction>
      </xsd:simpleType>
    </xsd:element>
  </xsd:schema>
  <xsd:schema xmlns:xsd="http://www.w3.org/2001/XMLSchema" xmlns:xs="http://www.w3.org/2001/XMLSchema" xmlns:dms="http://schemas.microsoft.com/office/2006/documentManagement/types" xmlns:pc="http://schemas.microsoft.com/office/infopath/2007/PartnerControls" targetNamespace="fe476d07-8eee-40f4-80b0-33cd7ca893eb" elementFormDefault="qualified">
    <xsd:import namespace="http://schemas.microsoft.com/office/2006/documentManagement/types"/>
    <xsd:import namespace="http://schemas.microsoft.com/office/infopath/2007/PartnerControls"/>
    <xsd:element name="CaseID" ma:index="9" nillable="true" ma:displayName="Sags ID" ma:default="Not assigned" ma:internalName="CaseI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75966d-3a52-4ea9-a479-abe46506d22b" elementFormDefault="qualified">
    <xsd:import namespace="http://schemas.microsoft.com/office/2006/documentManagement/types"/>
    <xsd:import namespace="http://schemas.microsoft.com/office/infopath/2007/PartnerControls"/>
    <xsd:element name="DASkabelonType" ma:index="12" nillable="true" ma:displayName="DASkabelonType" ma:internalName="DASkabelonType">
      <xsd:simpleType>
        <xsd:restriction base="dms:Text">
          <xsd:maxLength value="255"/>
        </xsd:restriction>
      </xsd:simpleType>
    </xsd:element>
    <xsd:element name="ORG" ma:index="13" nillable="true" ma:displayName="ORG" ma:internalName="ORG">
      <xsd:simpleType>
        <xsd:restriction base="dms:Text">
          <xsd:maxLength value="255"/>
        </xsd:restriction>
      </xsd:simpleType>
    </xsd:element>
    <xsd:element name="Skabelon" ma:index="14" ma:displayName="Skabelon" ma:internalName="Skabel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c8bbd-f809-492b-97aa-e51f7c9b25c1" elementFormDefault="qualified">
    <xsd:import namespace="http://schemas.microsoft.com/office/2006/documentManagement/types"/>
    <xsd:import namespace="http://schemas.microsoft.com/office/infopath/2007/PartnerControls"/>
    <xsd:element name="Dokumenttype" ma:index="15" ma:displayName="Dokumenttype" ma:format="Dropdown" ma:internalName="Dokumenttype">
      <xsd:simpleType>
        <xsd:restriction base="dms:Choice">
          <xsd:enumeration value="Aftale/protokollat"/>
          <xsd:enumeration value="Analyse"/>
          <xsd:enumeration value="Bilagsforside"/>
          <xsd:enumeration value="Brev"/>
          <xsd:enumeration value="Covernote"/>
          <xsd:enumeration value="Dagsorden"/>
          <xsd:enumeration value="E-mail"/>
          <xsd:enumeration value="Datadokumentation"/>
          <xsd:enumeration value="Fortolkning af love, aftaler og overenskomster"/>
          <xsd:enumeration value="Høring"/>
          <xsd:enumeration value="Ideoplæg"/>
          <xsd:enumeration value="Notat"/>
          <xsd:enumeration value="Overenskomst"/>
          <xsd:enumeration value="Overvågning"/>
          <xsd:enumeration value="Politikpapir"/>
          <xsd:enumeration value="Publikation"/>
          <xsd:enumeration value="Referat"/>
          <xsd:enumeration value="Statistik/data"/>
          <xsd:enumeration value="Strategiplan"/>
          <xsd:enumeration value="Tale/oplæg"/>
          <xsd:enumeration value="Tom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CaseID xmlns="fe476d07-8eee-40f4-80b0-33cd7ca893eb" xsi:nil="true"/>
    <Skabelon xmlns="2c75966d-3a52-4ea9-a479-abe46506d22b">Tomt</Skabelon>
    <ORG xmlns="2c75966d-3a52-4ea9-a479-abe46506d22b">POS, VLE, POG, ADM, RNU, UDV, ITO</ORG>
    <Dokumenttype xmlns="5c7c8bbd-f809-492b-97aa-e51f7c9b25c1">Tomt</Dokumenttype>
    <Description xmlns="2C75966D-3A52-4EA9-A479-ABE46506D22B" xsi:nil="true"/>
    <Status xmlns="2C75966D-3A52-4EA9-A479-ABE46506D22B">Ny</Status>
    <DASkabelonType xmlns="2c75966d-3a52-4ea9-a479-abe46506d22b">Tomme</DASkabelonType>
    <DocID xmlns="http://schemas.microsoft.com/sharepoint/v3" xsi:nil="true"/>
  </documentManagement>
</p:properties>
</file>

<file path=customXml/itemProps1.xml><?xml version="1.0" encoding="utf-8"?>
<ds:datastoreItem xmlns:ds="http://schemas.openxmlformats.org/officeDocument/2006/customXml" ds:itemID="{BF80EF36-37DA-4717-9EF3-6D09825947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C75966D-3A52-4EA9-A479-ABE46506D22B"/>
    <ds:schemaRef ds:uri="fe476d07-8eee-40f4-80b0-33cd7ca893eb"/>
    <ds:schemaRef ds:uri="2c75966d-3a52-4ea9-a479-abe46506d22b"/>
    <ds:schemaRef ds:uri="5c7c8bbd-f809-492b-97aa-e51f7c9b25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3150D5-59F5-43AC-AC01-C6E601018D76}">
  <ds:schemaRefs>
    <ds:schemaRef ds:uri="http://schemas.microsoft.com/sharepoint/v3/contenttype/forms"/>
  </ds:schemaRefs>
</ds:datastoreItem>
</file>

<file path=customXml/itemProps3.xml><?xml version="1.0" encoding="utf-8"?>
<ds:datastoreItem xmlns:ds="http://schemas.openxmlformats.org/officeDocument/2006/customXml" ds:itemID="{5527744E-1C55-4167-A433-858D0DDEF7A2}">
  <ds:schemaRefs>
    <ds:schemaRef ds:uri="http://schemas.microsoft.com/sharepoint/v3"/>
    <ds:schemaRef ds:uri="2c75966d-3a52-4ea9-a479-abe46506d22b"/>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5c7c8bbd-f809-492b-97aa-e51f7c9b25c1"/>
    <ds:schemaRef ds:uri="http://purl.org/dc/terms/"/>
    <ds:schemaRef ds:uri="http://purl.org/dc/dcmitype/"/>
    <ds:schemaRef ds:uri="http://schemas.microsoft.com/office/infopath/2007/PartnerControls"/>
    <ds:schemaRef ds:uri="fe476d07-8eee-40f4-80b0-33cd7ca893eb"/>
    <ds:schemaRef ds:uri="2C75966D-3A52-4EA9-A479-ABE46506D22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Default Theme</Template>
  <TotalTime>0</TotalTime>
  <Words>759</Words>
  <Application>Microsoft Office PowerPoint</Application>
  <PresentationFormat>Skærmshow (4:3)</PresentationFormat>
  <Paragraphs>131</Paragraphs>
  <Slides>15</Slides>
  <Notes>0</Notes>
  <HiddenSlides>0</HiddenSlides>
  <MMClips>0</MMClips>
  <ScaleCrop>false</ScaleCrop>
  <HeadingPairs>
    <vt:vector size="4" baseType="variant">
      <vt:variant>
        <vt:lpstr>Tema</vt:lpstr>
      </vt:variant>
      <vt:variant>
        <vt:i4>1</vt:i4>
      </vt:variant>
      <vt:variant>
        <vt:lpstr>Diastitler</vt:lpstr>
      </vt:variant>
      <vt:variant>
        <vt:i4>15</vt:i4>
      </vt:variant>
    </vt:vector>
  </HeadingPairs>
  <TitlesOfParts>
    <vt:vector size="16" baseType="lpstr">
      <vt:lpstr>Default Theme</vt:lpstr>
      <vt:lpstr>Hvorfor har DA anket Sø- og Handelsrettens dom af 31. januar 2014</vt:lpstr>
      <vt:lpstr>Hvorfor har DA anket Sø- og Handelsrettens dom af 31. januar 2014? (fortsat)</vt:lpstr>
      <vt:lpstr>Praksis i Ligebehandlingsnævnet efter EU-Domstolens dom af 11. april 2013 i sagerne C-335/11 og C-337/11</vt:lpstr>
      <vt:lpstr>Praksis i Ligebehandlingsnævnet efter EU-Domstolens dom af 11. april 2013 i sagerne C-335/11 og C-337/11</vt:lpstr>
      <vt:lpstr>Praksis i Ligebehandlingsnævnet efter EU-Domstolens dom af 11. april 2013 i sagerne C-335/11 og C-337/11</vt:lpstr>
      <vt:lpstr>Praksis i Ligebehandlingsnævnet efter EU-Domstolens dom af 11. april 2013 i sagerne C-335/11 og C-337/11</vt:lpstr>
      <vt:lpstr>Praksis i Ligebehandlingsnævnet efter EU-Domstolens dom af 11. april 2013 i sagerne C-335/11 og C-337/11</vt:lpstr>
      <vt:lpstr>Praksis i Ligebehandlingsnævnet efter EU-Domstolens dom af 11. april 2013 i sagerne C-335/11 og C-337/11</vt:lpstr>
      <vt:lpstr>Praksis i Ligebehandlingsnævnet efter EU-Domstolens dom af 11. april 2013 i sagerne C-335/11 og C-337/11</vt:lpstr>
      <vt:lpstr>Praksis i Ligebehandlingsnævnet efter EU-Domstolens dom af 11. april 2013 i sagerne C-335/11 og C-337/11</vt:lpstr>
      <vt:lpstr>Praksis i Ligebehandlingsnævnet efter EU-Domstolens dom af 11. april 2013 i sagerne C-335/11 og C-337/11</vt:lpstr>
      <vt:lpstr>Praksis i Ligebehandlingsnævnet efter EU-Domstolens dom af 11. april 2013 i sagerne C-335/11 og C-337/11</vt:lpstr>
      <vt:lpstr>Praksis i Ligebehandlingsnævnet efter EU-Domstolens dom af 11. april 2013 i sagerne C-335/11 og C-337/11</vt:lpstr>
      <vt:lpstr>Praksis i Ligebehandlingsnævnet efter EU-Domstolens dom af 11. april 2013 i sagerne C-335/11 og C-337/11</vt:lpstr>
      <vt:lpstr>PowerPoint-præsentation</vt:lpstr>
    </vt:vector>
  </TitlesOfParts>
  <Company>Dansk Arbejdsgiverforening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Tomt PowerPoint-dokument</dc:title>
  <dc:creator>Rikke Ellebye</dc:creator>
  <cp:lastModifiedBy>hds</cp:lastModifiedBy>
  <cp:revision>92</cp:revision>
  <cp:lastPrinted>2014-03-31T08:42:22Z</cp:lastPrinted>
  <dcterms:created xsi:type="dcterms:W3CDTF">2010-03-31T08:58:42Z</dcterms:created>
  <dcterms:modified xsi:type="dcterms:W3CDTF">2014-03-31T11:40:23Z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0x010100E6916677F54D4670B344C52E3E2B16F800E2A568370FFFB444A65D7EFDFB1245BE</vt:lpwstr>
  </property>
  <property fmtid="{D5CDD505-2E9C-101B-9397-08002B2CF9AE}" pid="3" name="CaseRecordNumber">
    <vt:i4>0</vt:i4>
  </property>
  <property fmtid="{D5CDD505-2E9C-101B-9397-08002B2CF9AE}" pid="4" name="Order">
    <vt:r8>5700</vt:r8>
  </property>
  <property fmtid="{D5CDD505-2E9C-101B-9397-08002B2CF9AE}" pid="5" name="DASkabelonType">
    <vt:lpwstr>Tomme</vt:lpwstr>
  </property>
  <property fmtid="{D5CDD505-2E9C-101B-9397-08002B2CF9AE}" pid="6" name="Indholdsansvarlig">
    <vt:lpwstr/>
  </property>
  <property fmtid="{D5CDD505-2E9C-101B-9397-08002B2CF9AE}" pid="7" name="Eksternt dokument">
    <vt:lpwstr>false</vt:lpwstr>
  </property>
  <property fmtid="{D5CDD505-2E9C-101B-9397-08002B2CF9AE}" pid="8" name="Dokument type">
    <vt:lpwstr>Tomt</vt:lpwstr>
  </property>
  <property fmtid="{D5CDD505-2E9C-101B-9397-08002B2CF9AE}" pid="9" name="Dokumentdato">
    <vt:filetime>2010-05-10T22:00:00Z</vt:filetime>
  </property>
  <property fmtid="{D5CDD505-2E9C-101B-9397-08002B2CF9AE}" pid="10" name="Ansvarlig">
    <vt:lpwstr/>
  </property>
  <property fmtid="{D5CDD505-2E9C-101B-9397-08002B2CF9AE}" pid="11" name="Local Attachment">
    <vt:lpwstr>false</vt:lpwstr>
  </property>
  <property fmtid="{D5CDD505-2E9C-101B-9397-08002B2CF9AE}" pid="12" name="Related">
    <vt:lpwstr>false</vt:lpwstr>
  </property>
  <property fmtid="{D5CDD505-2E9C-101B-9397-08002B2CF9AE}" pid="13" name="Finalized">
    <vt:lpwstr>false</vt:lpwstr>
  </property>
  <property fmtid="{D5CDD505-2E9C-101B-9397-08002B2CF9AE}" pid="14" name="xd_ProgID">
    <vt:lpwstr/>
  </property>
  <property fmtid="{D5CDD505-2E9C-101B-9397-08002B2CF9AE}" pid="15" name="_CopySource">
    <vt:lpwstr/>
  </property>
  <property fmtid="{D5CDD505-2E9C-101B-9397-08002B2CF9AE}" pid="16" name="TemplateUrl">
    <vt:lpwstr/>
  </property>
  <property fmtid="{D5CDD505-2E9C-101B-9397-08002B2CF9AE}" pid="17" name="vti_description">
    <vt:lpwstr/>
  </property>
  <property fmtid="{D5CDD505-2E9C-101B-9397-08002B2CF9AE}" pid="18" name="CCMSystemID">
    <vt:lpwstr>fb8fb37b-6e0b-4273-82d5-82581d7f4b4d</vt:lpwstr>
  </property>
</Properties>
</file>