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56"/>
  </p:notesMasterIdLst>
  <p:handoutMasterIdLst>
    <p:handoutMasterId r:id="rId57"/>
  </p:handoutMasterIdLst>
  <p:sldIdLst>
    <p:sldId id="256" r:id="rId2"/>
    <p:sldId id="257" r:id="rId3"/>
    <p:sldId id="259" r:id="rId4"/>
    <p:sldId id="258" r:id="rId5"/>
    <p:sldId id="260" r:id="rId6"/>
    <p:sldId id="261" r:id="rId7"/>
    <p:sldId id="262" r:id="rId8"/>
    <p:sldId id="263" r:id="rId9"/>
    <p:sldId id="299" r:id="rId10"/>
    <p:sldId id="298" r:id="rId11"/>
    <p:sldId id="264" r:id="rId12"/>
    <p:sldId id="265" r:id="rId13"/>
    <p:sldId id="266" r:id="rId14"/>
    <p:sldId id="304" r:id="rId15"/>
    <p:sldId id="302" r:id="rId16"/>
    <p:sldId id="303" r:id="rId17"/>
    <p:sldId id="276" r:id="rId18"/>
    <p:sldId id="277" r:id="rId19"/>
    <p:sldId id="278" r:id="rId20"/>
    <p:sldId id="279" r:id="rId21"/>
    <p:sldId id="280"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281" r:id="rId35"/>
    <p:sldId id="283" r:id="rId36"/>
    <p:sldId id="284" r:id="rId37"/>
    <p:sldId id="285" r:id="rId38"/>
    <p:sldId id="286" r:id="rId39"/>
    <p:sldId id="287" r:id="rId40"/>
    <p:sldId id="288" r:id="rId41"/>
    <p:sldId id="289" r:id="rId42"/>
    <p:sldId id="290" r:id="rId43"/>
    <p:sldId id="291" r:id="rId44"/>
    <p:sldId id="300" r:id="rId45"/>
    <p:sldId id="301" r:id="rId46"/>
    <p:sldId id="295" r:id="rId47"/>
    <p:sldId id="296" r:id="rId48"/>
    <p:sldId id="282" r:id="rId49"/>
    <p:sldId id="317" r:id="rId50"/>
    <p:sldId id="318" r:id="rId51"/>
    <p:sldId id="319" r:id="rId52"/>
    <p:sldId id="320" r:id="rId53"/>
    <p:sldId id="321" r:id="rId54"/>
    <p:sldId id="322" r:id="rId55"/>
  </p:sldIdLst>
  <p:sldSz cx="9144000" cy="6858000" type="screen4x3"/>
  <p:notesSz cx="6805613" cy="9944100"/>
  <p:embeddedFontLst>
    <p:embeddedFont>
      <p:font typeface="Calibri" panose="020F0502020204030204" pitchFamily="34" charset="0"/>
      <p:regular r:id="rId58"/>
      <p:bold r:id="rId59"/>
      <p:italic r:id="rId60"/>
      <p:boldItalic r:id="rId6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F39"/>
    <a:srgbClr val="6F7657"/>
    <a:srgbClr val="222E34"/>
    <a:srgbClr val="282828"/>
    <a:srgbClr val="797469"/>
    <a:srgbClr val="B5492D"/>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07" d="100"/>
          <a:sy n="107" d="100"/>
        </p:scale>
        <p:origin x="1080"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5" d="100"/>
          <a:sy n="75" d="100"/>
        </p:scale>
        <p:origin x="330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endParaRPr lang="da-DK" dirty="0"/>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9BDEE9D-8AF4-4FE3-9106-C93C11B39DC6}" type="slidenum">
              <a:rPr lang="da-DK" smtClean="0"/>
              <a:t>‹nr.›</a:t>
            </a:fld>
            <a:endParaRPr lang="da-DK"/>
          </a:p>
        </p:txBody>
      </p:sp>
    </p:spTree>
    <p:extLst>
      <p:ext uri="{BB962C8B-B14F-4D97-AF65-F5344CB8AC3E}">
        <p14:creationId xmlns:p14="http://schemas.microsoft.com/office/powerpoint/2010/main" val="546127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607EC73-E12A-492C-A930-8DE3F1609BF3}" type="datetimeFigureOut">
              <a:rPr lang="da-DK" smtClean="0"/>
              <a:t>15-05-2018</a:t>
            </a:fld>
            <a:endParaRPr lang="da-DK"/>
          </a:p>
        </p:txBody>
      </p:sp>
      <p:sp>
        <p:nvSpPr>
          <p:cNvPr id="4" name="Pladsholder til diasbille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D506F24-B06F-4E51-A664-C2B798400930}" type="slidenum">
              <a:rPr lang="da-DK" smtClean="0"/>
              <a:t>‹nr.›</a:t>
            </a:fld>
            <a:endParaRPr lang="da-DK"/>
          </a:p>
        </p:txBody>
      </p:sp>
    </p:spTree>
    <p:extLst>
      <p:ext uri="{BB962C8B-B14F-4D97-AF65-F5344CB8AC3E}">
        <p14:creationId xmlns:p14="http://schemas.microsoft.com/office/powerpoint/2010/main" val="2365267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D506F24-B06F-4E51-A664-C2B798400930}" type="slidenum">
              <a:rPr lang="da-DK" smtClean="0"/>
              <a:t>2</a:t>
            </a:fld>
            <a:endParaRPr lang="da-DK"/>
          </a:p>
        </p:txBody>
      </p:sp>
    </p:spTree>
    <p:extLst>
      <p:ext uri="{BB962C8B-B14F-4D97-AF65-F5344CB8AC3E}">
        <p14:creationId xmlns:p14="http://schemas.microsoft.com/office/powerpoint/2010/main" val="3304627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YF: er det med fed markerede</a:t>
            </a:r>
            <a:r>
              <a:rPr lang="da-DK" baseline="0" dirty="0" smtClean="0"/>
              <a:t> et citat? I så fald skal det markeres som sådan. Hvis ikke vil jeg hellere have et citat fra præmisserne </a:t>
            </a:r>
            <a:r>
              <a:rPr lang="da-DK" baseline="0" dirty="0" smtClean="0">
                <a:sym typeface="Wingdings" panose="05000000000000000000" pitchFamily="2" charset="2"/>
              </a:rPr>
              <a:t></a:t>
            </a:r>
          </a:p>
          <a:p>
            <a:r>
              <a:rPr lang="da-DK" baseline="0" dirty="0" smtClean="0">
                <a:sym typeface="Wingdings" panose="05000000000000000000" pitchFamily="2" charset="2"/>
              </a:rPr>
              <a:t>EBY: Det er et citat – præciseret  </a:t>
            </a:r>
          </a:p>
          <a:p>
            <a:r>
              <a:rPr lang="da-DK" baseline="0" dirty="0" smtClean="0">
                <a:sym typeface="Wingdings" panose="05000000000000000000" pitchFamily="2" charset="2"/>
              </a:rPr>
              <a:t>YF: Super</a:t>
            </a:r>
            <a:endParaRPr lang="da-DK" dirty="0"/>
          </a:p>
        </p:txBody>
      </p:sp>
      <p:sp>
        <p:nvSpPr>
          <p:cNvPr id="4" name="Pladsholder til slidenummer 3"/>
          <p:cNvSpPr>
            <a:spLocks noGrp="1"/>
          </p:cNvSpPr>
          <p:nvPr>
            <p:ph type="sldNum" sz="quarter" idx="10"/>
          </p:nvPr>
        </p:nvSpPr>
        <p:spPr/>
        <p:txBody>
          <a:bodyPr/>
          <a:lstStyle/>
          <a:p>
            <a:fld id="{CD506F24-B06F-4E51-A664-C2B798400930}" type="slidenum">
              <a:rPr lang="da-DK" smtClean="0"/>
              <a:t>40</a:t>
            </a:fld>
            <a:endParaRPr lang="da-DK"/>
          </a:p>
        </p:txBody>
      </p:sp>
    </p:spTree>
    <p:extLst>
      <p:ext uri="{BB962C8B-B14F-4D97-AF65-F5344CB8AC3E}">
        <p14:creationId xmlns:p14="http://schemas.microsoft.com/office/powerpoint/2010/main" val="329811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YF: Hvis det er citater, skal vi</a:t>
            </a:r>
            <a:r>
              <a:rPr lang="da-DK" baseline="0" dirty="0" smtClean="0"/>
              <a:t> huske at skrive citationstegn.</a:t>
            </a:r>
          </a:p>
          <a:p>
            <a:r>
              <a:rPr lang="da-DK" baseline="0" dirty="0" smtClean="0"/>
              <a:t>EBY: Det er billeder af overskrifter fra dr.dk, men jeg kan godt lave dem om til tekst i stedet for, og skrive citationstegn? </a:t>
            </a:r>
            <a:r>
              <a:rPr lang="da-DK" baseline="0" dirty="0" smtClean="0">
                <a:sym typeface="Wingdings" panose="05000000000000000000" pitchFamily="2" charset="2"/>
              </a:rPr>
              <a:t> </a:t>
            </a:r>
            <a:endParaRPr lang="da-DK" dirty="0"/>
          </a:p>
        </p:txBody>
      </p:sp>
      <p:sp>
        <p:nvSpPr>
          <p:cNvPr id="4" name="Pladsholder til slidenummer 3"/>
          <p:cNvSpPr>
            <a:spLocks noGrp="1"/>
          </p:cNvSpPr>
          <p:nvPr>
            <p:ph type="sldNum" sz="quarter" idx="10"/>
          </p:nvPr>
        </p:nvSpPr>
        <p:spPr/>
        <p:txBody>
          <a:bodyPr/>
          <a:lstStyle/>
          <a:p>
            <a:fld id="{CD506F24-B06F-4E51-A664-C2B798400930}" type="slidenum">
              <a:rPr lang="da-DK" smtClean="0"/>
              <a:t>5</a:t>
            </a:fld>
            <a:endParaRPr lang="da-DK"/>
          </a:p>
        </p:txBody>
      </p:sp>
    </p:spTree>
    <p:extLst>
      <p:ext uri="{BB962C8B-B14F-4D97-AF65-F5344CB8AC3E}">
        <p14:creationId xmlns:p14="http://schemas.microsoft.com/office/powerpoint/2010/main" val="105937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YF:</a:t>
            </a:r>
            <a:r>
              <a:rPr lang="da-DK" baseline="0" dirty="0" smtClean="0"/>
              <a:t> Se bemærkning ovenfor</a:t>
            </a:r>
          </a:p>
          <a:p>
            <a:r>
              <a:rPr lang="da-DK" baseline="0" dirty="0" smtClean="0"/>
              <a:t>EBY: Se svar ovenfor</a:t>
            </a:r>
            <a:endParaRPr lang="da-DK" dirty="0"/>
          </a:p>
        </p:txBody>
      </p:sp>
      <p:sp>
        <p:nvSpPr>
          <p:cNvPr id="4" name="Pladsholder til slidenummer 3"/>
          <p:cNvSpPr>
            <a:spLocks noGrp="1"/>
          </p:cNvSpPr>
          <p:nvPr>
            <p:ph type="sldNum" sz="quarter" idx="10"/>
          </p:nvPr>
        </p:nvSpPr>
        <p:spPr/>
        <p:txBody>
          <a:bodyPr/>
          <a:lstStyle/>
          <a:p>
            <a:fld id="{CD506F24-B06F-4E51-A664-C2B798400930}" type="slidenum">
              <a:rPr lang="da-DK" smtClean="0"/>
              <a:t>6</a:t>
            </a:fld>
            <a:endParaRPr lang="da-DK"/>
          </a:p>
        </p:txBody>
      </p:sp>
    </p:spTree>
    <p:extLst>
      <p:ext uri="{BB962C8B-B14F-4D97-AF65-F5344CB8AC3E}">
        <p14:creationId xmlns:p14="http://schemas.microsoft.com/office/powerpoint/2010/main" val="177711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bemærkning ovenfor. Hvor kommer bemærkningen ”Fars lille suttetøs” fra – er det en af de sager, der har været oppe i pressen, eller er</a:t>
            </a:r>
            <a:r>
              <a:rPr lang="da-DK" baseline="0" dirty="0" smtClean="0"/>
              <a:t> det fra dommen vedrørende den homoseksuelle frisør?</a:t>
            </a:r>
          </a:p>
          <a:p>
            <a:r>
              <a:rPr lang="da-DK" baseline="0" dirty="0" smtClean="0"/>
              <a:t>EBY: Bemærkningen kommer fra en artikel om </a:t>
            </a:r>
            <a:r>
              <a:rPr lang="da-DK" baseline="0" dirty="0" err="1" smtClean="0"/>
              <a:t>MeToo</a:t>
            </a:r>
            <a:r>
              <a:rPr lang="da-DK" baseline="0" dirty="0" smtClean="0"/>
              <a:t>, hvor dommen om den homoseksuelle frisør omtales. https://www.dr.dk/nyheder/indland/fars-lille-suttetoes-hoerer-med-til-tonen-paa-jobbet</a:t>
            </a:r>
          </a:p>
          <a:p>
            <a:r>
              <a:rPr lang="da-DK" baseline="0" dirty="0" smtClean="0"/>
              <a:t>YF: Super – vi vil meget gerne have en kopi af artiklen </a:t>
            </a:r>
            <a:r>
              <a:rPr lang="da-DK" baseline="0" dirty="0" smtClean="0">
                <a:sym typeface="Wingdings" panose="05000000000000000000" pitchFamily="2" charset="2"/>
              </a:rPr>
              <a:t></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CD506F24-B06F-4E51-A664-C2B798400930}" type="slidenum">
              <a:rPr lang="da-DK" smtClean="0"/>
              <a:t>7</a:t>
            </a:fld>
            <a:endParaRPr lang="da-DK"/>
          </a:p>
        </p:txBody>
      </p:sp>
    </p:spTree>
    <p:extLst>
      <p:ext uri="{BB962C8B-B14F-4D97-AF65-F5344CB8AC3E}">
        <p14:creationId xmlns:p14="http://schemas.microsoft.com/office/powerpoint/2010/main" val="272831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YF: Jeg tror vi</a:t>
            </a:r>
            <a:r>
              <a:rPr lang="da-DK" baseline="0" dirty="0" smtClean="0"/>
              <a:t> skal bytte rundt på billederne, så det sidste sættes først og omvendt. Dermed bliver overskriften på det første billede (som nu er til sidst) fortsat ”Før #</a:t>
            </a:r>
            <a:r>
              <a:rPr lang="da-DK" baseline="0" dirty="0" err="1" smtClean="0"/>
              <a:t>MeToo</a:t>
            </a:r>
            <a:r>
              <a:rPr lang="da-DK" baseline="0" dirty="0" smtClean="0"/>
              <a:t>”  Herudover foreslår jeg, at vi i stedet for ”Arbejdsgivers tolerance” kalder det ”Arbejdsgivers krav til adfærd”.</a:t>
            </a:r>
          </a:p>
          <a:p>
            <a:r>
              <a:rPr lang="da-DK" baseline="0" dirty="0" smtClean="0"/>
              <a:t>EBY: Har jeg forstået det rigtigt? </a:t>
            </a:r>
            <a:r>
              <a:rPr lang="da-DK" baseline="0" dirty="0" smtClean="0">
                <a:sym typeface="Wingdings" panose="05000000000000000000" pitchFamily="2" charset="2"/>
              </a:rPr>
              <a:t> </a:t>
            </a:r>
          </a:p>
          <a:p>
            <a:r>
              <a:rPr lang="da-DK" baseline="0" dirty="0" smtClean="0">
                <a:sym typeface="Wingdings" panose="05000000000000000000" pitchFamily="2" charset="2"/>
              </a:rPr>
              <a:t>YF: </a:t>
            </a:r>
            <a:r>
              <a:rPr lang="da-DK" baseline="0" dirty="0" err="1" smtClean="0">
                <a:sym typeface="Wingdings" panose="05000000000000000000" pitchFamily="2" charset="2"/>
              </a:rPr>
              <a:t>yes</a:t>
            </a:r>
            <a:r>
              <a:rPr lang="da-DK" baseline="0" dirty="0" smtClean="0">
                <a:sym typeface="Wingdings" panose="05000000000000000000" pitchFamily="2" charset="2"/>
              </a:rPr>
              <a:t> – helt rigtig forstået </a:t>
            </a:r>
            <a:endParaRPr lang="da-DK" dirty="0"/>
          </a:p>
        </p:txBody>
      </p:sp>
      <p:sp>
        <p:nvSpPr>
          <p:cNvPr id="4" name="Pladsholder til slidenummer 3"/>
          <p:cNvSpPr>
            <a:spLocks noGrp="1"/>
          </p:cNvSpPr>
          <p:nvPr>
            <p:ph type="sldNum" sz="quarter" idx="10"/>
          </p:nvPr>
        </p:nvSpPr>
        <p:spPr/>
        <p:txBody>
          <a:bodyPr/>
          <a:lstStyle/>
          <a:p>
            <a:fld id="{CD506F24-B06F-4E51-A664-C2B798400930}" type="slidenum">
              <a:rPr lang="da-DK" smtClean="0"/>
              <a:t>19</a:t>
            </a:fld>
            <a:endParaRPr lang="da-DK"/>
          </a:p>
        </p:txBody>
      </p:sp>
    </p:spTree>
    <p:extLst>
      <p:ext uri="{BB962C8B-B14F-4D97-AF65-F5344CB8AC3E}">
        <p14:creationId xmlns:p14="http://schemas.microsoft.com/office/powerpoint/2010/main" val="305092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D506F24-B06F-4E51-A664-C2B798400930}" type="slidenum">
              <a:rPr lang="da-DK" smtClean="0"/>
              <a:t>22</a:t>
            </a:fld>
            <a:endParaRPr lang="da-DK"/>
          </a:p>
        </p:txBody>
      </p:sp>
    </p:spTree>
    <p:extLst>
      <p:ext uri="{BB962C8B-B14F-4D97-AF65-F5344CB8AC3E}">
        <p14:creationId xmlns:p14="http://schemas.microsoft.com/office/powerpoint/2010/main" val="219936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D506F24-B06F-4E51-A664-C2B798400930}" type="slidenum">
              <a:rPr lang="da-DK" smtClean="0"/>
              <a:t>23</a:t>
            </a:fld>
            <a:endParaRPr lang="da-DK"/>
          </a:p>
        </p:txBody>
      </p:sp>
    </p:spTree>
    <p:extLst>
      <p:ext uri="{BB962C8B-B14F-4D97-AF65-F5344CB8AC3E}">
        <p14:creationId xmlns:p14="http://schemas.microsoft.com/office/powerpoint/2010/main" val="285221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CD506F24-B06F-4E51-A664-C2B798400930}" type="slidenum">
              <a:rPr lang="da-DK" smtClean="0"/>
              <a:t>24</a:t>
            </a:fld>
            <a:endParaRPr lang="da-DK"/>
          </a:p>
        </p:txBody>
      </p:sp>
    </p:spTree>
    <p:extLst>
      <p:ext uri="{BB962C8B-B14F-4D97-AF65-F5344CB8AC3E}">
        <p14:creationId xmlns:p14="http://schemas.microsoft.com/office/powerpoint/2010/main" val="380207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YF: Sagen</a:t>
            </a:r>
            <a:r>
              <a:rPr lang="da-DK" baseline="0" dirty="0" smtClean="0"/>
              <a:t> blev videreført ved Retten i Lyngby – så der må være en byretsafgørelse også? Måske blev der ikke afsagt dom i denne (hvis den blev hævet som forligt efter tilkendegivelse fra dommeren) men i så fald må det fremgå af sagen.</a:t>
            </a:r>
          </a:p>
          <a:p>
            <a:r>
              <a:rPr lang="da-DK" b="1" baseline="0" dirty="0" smtClean="0">
                <a:solidFill>
                  <a:srgbClr val="FFFF00"/>
                </a:solidFill>
              </a:rPr>
              <a:t>FIND</a:t>
            </a:r>
            <a:endParaRPr lang="da-DK" b="1" dirty="0">
              <a:solidFill>
                <a:srgbClr val="FFFF00"/>
              </a:solidFill>
            </a:endParaRPr>
          </a:p>
        </p:txBody>
      </p:sp>
      <p:sp>
        <p:nvSpPr>
          <p:cNvPr id="4" name="Pladsholder til slidenummer 3"/>
          <p:cNvSpPr>
            <a:spLocks noGrp="1"/>
          </p:cNvSpPr>
          <p:nvPr>
            <p:ph type="sldNum" sz="quarter" idx="10"/>
          </p:nvPr>
        </p:nvSpPr>
        <p:spPr/>
        <p:txBody>
          <a:bodyPr/>
          <a:lstStyle/>
          <a:p>
            <a:fld id="{CD506F24-B06F-4E51-A664-C2B798400930}" type="slidenum">
              <a:rPr lang="da-DK" smtClean="0"/>
              <a:t>35</a:t>
            </a:fld>
            <a:endParaRPr lang="da-DK"/>
          </a:p>
        </p:txBody>
      </p:sp>
    </p:spTree>
    <p:extLst>
      <p:ext uri="{BB962C8B-B14F-4D97-AF65-F5344CB8AC3E}">
        <p14:creationId xmlns:p14="http://schemas.microsoft.com/office/powerpoint/2010/main" val="3372500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 Blå">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2808000"/>
            <a:ext cx="8388464" cy="1470025"/>
          </a:xfrm>
          <a:prstGeom prst="rect">
            <a:avLst/>
          </a:prstGeom>
        </p:spPr>
        <p:txBody>
          <a:bodyPr lIns="0" tIns="0" rIns="0" bIns="0" anchor="t" anchorCtr="0">
            <a:normAutofit/>
          </a:bodyPr>
          <a:lstStyle>
            <a:lvl1pPr algn="l">
              <a:lnSpc>
                <a:spcPts val="4400"/>
              </a:lnSpc>
              <a:defRPr sz="3600" b="1" i="0">
                <a:solidFill>
                  <a:schemeClr val="bg1"/>
                </a:solidFill>
                <a:latin typeface="Arial" panose="020B0604020202020204" pitchFamily="34" charset="0"/>
                <a:cs typeface="Arial" panose="020B0604020202020204" pitchFamily="34" charset="0"/>
              </a:defRPr>
            </a:lvl1pPr>
          </a:lstStyle>
          <a:p>
            <a:r>
              <a:rPr lang="da-DK" dirty="0" smtClean="0"/>
              <a:t>Forsidetitel</a:t>
            </a:r>
            <a:br>
              <a:rPr lang="da-DK" dirty="0" smtClean="0"/>
            </a:br>
            <a:r>
              <a:rPr lang="da-DK" b="0" dirty="0" err="1" smtClean="0"/>
              <a:t>Dato.måned.år</a:t>
            </a:r>
            <a:endParaRPr lang="da-DK" dirty="0"/>
          </a:p>
        </p:txBody>
      </p:sp>
      <p:sp>
        <p:nvSpPr>
          <p:cNvPr id="3" name="Undertitel 2"/>
          <p:cNvSpPr>
            <a:spLocks noGrp="1"/>
          </p:cNvSpPr>
          <p:nvPr>
            <p:ph type="subTitle" idx="1" hasCustomPrompt="1"/>
          </p:nvPr>
        </p:nvSpPr>
        <p:spPr>
          <a:xfrm>
            <a:off x="360000" y="5589240"/>
            <a:ext cx="8388464" cy="792088"/>
          </a:xfrm>
          <a:prstGeom prst="rect">
            <a:avLst/>
          </a:prstGeom>
        </p:spPr>
        <p:txBody>
          <a:bodyPr lIns="0" tIns="0" rIns="0" bIns="0" anchor="b">
            <a:normAutofit/>
          </a:bodyPr>
          <a:lstStyle>
            <a:lvl1pPr marL="0" indent="0" algn="l">
              <a:lnSpc>
                <a:spcPts val="2600"/>
              </a:lnSpc>
              <a:buNone/>
              <a:defRPr sz="1800" b="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Præsentationsvært</a:t>
            </a:r>
          </a:p>
          <a:p>
            <a:r>
              <a:rPr lang="da-DK" dirty="0" smtClean="0"/>
              <a:t>Præsentationsvært</a:t>
            </a:r>
            <a:endParaRPr lang="da-DK"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36" y="731003"/>
            <a:ext cx="1795276" cy="228600"/>
          </a:xfrm>
          <a:prstGeom prst="rect">
            <a:avLst/>
          </a:prstGeom>
        </p:spPr>
      </p:pic>
      <p:pic>
        <p:nvPicPr>
          <p:cNvPr id="12"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pic>
        <p:nvPicPr>
          <p:cNvPr id="15" name="Billed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348880"/>
            <a:ext cx="9144000" cy="542363"/>
          </a:xfrm>
          <a:prstGeom prst="rect">
            <a:avLst/>
          </a:prstGeom>
        </p:spPr>
      </p:pic>
      <p:pic>
        <p:nvPicPr>
          <p:cNvPr id="16" name="Billed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20000"/>
            <a:ext cx="9144000" cy="542363"/>
          </a:xfrm>
          <a:prstGeom prst="rect">
            <a:avLst/>
          </a:prstGeom>
        </p:spPr>
      </p:pic>
      <p:pic>
        <p:nvPicPr>
          <p:cNvPr id="4" name="Billed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10800"/>
            <a:ext cx="1642875" cy="143256"/>
          </a:xfrm>
          <a:prstGeom prst="rect">
            <a:avLst/>
          </a:prstGeom>
        </p:spPr>
      </p:pic>
      <p:pic>
        <p:nvPicPr>
          <p:cNvPr id="5" name="Billed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68344" y="628357"/>
            <a:ext cx="1139018" cy="373126"/>
          </a:xfrm>
          <a:prstGeom prst="rect">
            <a:avLst/>
          </a:prstGeom>
        </p:spPr>
      </p:pic>
    </p:spTree>
    <p:extLst>
      <p:ext uri="{BB962C8B-B14F-4D97-AF65-F5344CB8AC3E}">
        <p14:creationId xmlns:p14="http://schemas.microsoft.com/office/powerpoint/2010/main" val="49508316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ktopstilling - 1 Niveau">
    <p:spTree>
      <p:nvGrpSpPr>
        <p:cNvPr id="1" name=""/>
        <p:cNvGrpSpPr/>
        <p:nvPr/>
      </p:nvGrpSpPr>
      <p:grpSpPr>
        <a:xfrm>
          <a:off x="0" y="0"/>
          <a:ext cx="0" cy="0"/>
          <a:chOff x="0" y="0"/>
          <a:chExt cx="0" cy="0"/>
        </a:xfrm>
      </p:grpSpPr>
      <p:sp>
        <p:nvSpPr>
          <p:cNvPr id="12"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smtClean="0"/>
              <a:t>Titel - Dato/Måned/År</a:t>
            </a:r>
            <a:endParaRPr lang="da-DK" dirty="0"/>
          </a:p>
        </p:txBody>
      </p:sp>
      <p:pic>
        <p:nvPicPr>
          <p:cNvPr id="2"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5"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smtClean="0"/>
              <a:t>Side </a:t>
            </a:r>
            <a:fld id="{15B8A791-7AAB-4ED3-8D10-05D12B2E89EC}" type="slidenum">
              <a:rPr lang="da-DK" smtClean="0"/>
              <a:pPr algn="r">
                <a:lnSpc>
                  <a:spcPts val="1100"/>
                </a:lnSpc>
              </a:pPr>
              <a:t>‹nr.›</a:t>
            </a:fld>
            <a:endParaRPr lang="da-DK" dirty="0"/>
          </a:p>
        </p:txBody>
      </p:sp>
      <p:sp>
        <p:nvSpPr>
          <p:cNvPr id="8" name="Pladsholder til tekst 7"/>
          <p:cNvSpPr>
            <a:spLocks noGrp="1"/>
          </p:cNvSpPr>
          <p:nvPr>
            <p:ph type="body" sz="quarter" idx="10" hasCustomPrompt="1"/>
          </p:nvPr>
        </p:nvSpPr>
        <p:spPr>
          <a:xfrm>
            <a:off x="360000" y="332656"/>
            <a:ext cx="8388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smtClean="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smtClean="0"/>
          </a:p>
        </p:txBody>
      </p:sp>
      <p:sp>
        <p:nvSpPr>
          <p:cNvPr id="11" name="Pladsholder til tekst 10"/>
          <p:cNvSpPr>
            <a:spLocks noGrp="1"/>
          </p:cNvSpPr>
          <p:nvPr>
            <p:ph type="body" sz="quarter" idx="11" hasCustomPrompt="1"/>
          </p:nvPr>
        </p:nvSpPr>
        <p:spPr>
          <a:xfrm>
            <a:off x="323850" y="1628775"/>
            <a:ext cx="8424863" cy="4608513"/>
          </a:xfrm>
        </p:spPr>
        <p:txBody>
          <a:bodyPr/>
          <a:lstStyle>
            <a:lvl1pPr marL="360000" marR="0" indent="-36000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lvl1pPr>
          </a:lstStyle>
          <a:p>
            <a:pPr lvl="0"/>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marL="361950" marR="0" lvl="0" indent="-361950" algn="l" defTabSz="914400" rtl="0" eaLnBrk="1" fontAlgn="auto" latinLnBrk="0" hangingPunct="1">
              <a:lnSpc>
                <a:spcPts val="3000"/>
              </a:lnSpc>
              <a:spcBef>
                <a:spcPct val="20000"/>
              </a:spcBef>
              <a:spcAft>
                <a:spcPts val="0"/>
              </a:spcAft>
              <a:buClrTx/>
              <a:buSzTx/>
              <a:buFont typeface="Arial" panose="020B0604020202020204" pitchFamily="34" charset="0"/>
              <a:buChar char="•"/>
              <a:tabLst/>
              <a:defRPr/>
            </a:pPr>
            <a:r>
              <a:rPr lang="da-DK" dirty="0" smtClean="0"/>
              <a:t>Skriv tekst med punkt og 1 niveau på hele siden</a:t>
            </a:r>
          </a:p>
          <a:p>
            <a:pPr lvl="0"/>
            <a:endParaRPr lang="da-DK" dirty="0"/>
          </a:p>
        </p:txBody>
      </p:sp>
      <p:grpSp>
        <p:nvGrpSpPr>
          <p:cNvPr id="3" name="Gruppe 2"/>
          <p:cNvGrpSpPr/>
          <p:nvPr userDrawn="1"/>
        </p:nvGrpSpPr>
        <p:grpSpPr>
          <a:xfrm>
            <a:off x="4572000" y="6295045"/>
            <a:ext cx="3371266" cy="373126"/>
            <a:chOff x="4572000" y="6295045"/>
            <a:chExt cx="3371266" cy="373126"/>
          </a:xfrm>
        </p:grpSpPr>
        <p:pic>
          <p:nvPicPr>
            <p:cNvPr id="4" name="Bille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367308"/>
              <a:ext cx="1795276" cy="228600"/>
            </a:xfrm>
            <a:prstGeom prst="rect">
              <a:avLst/>
            </a:prstGeom>
          </p:spPr>
        </p:pic>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4248" y="6295045"/>
              <a:ext cx="1139018" cy="373126"/>
            </a:xfrm>
            <a:prstGeom prst="rect">
              <a:avLst/>
            </a:prstGeom>
          </p:spPr>
        </p:pic>
      </p:grpSp>
    </p:spTree>
    <p:extLst>
      <p:ext uri="{BB962C8B-B14F-4D97-AF65-F5344CB8AC3E}">
        <p14:creationId xmlns:p14="http://schemas.microsoft.com/office/powerpoint/2010/main" val="13653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nktopstilling - 2 Niveauer">
    <p:spTree>
      <p:nvGrpSpPr>
        <p:cNvPr id="1" name=""/>
        <p:cNvGrpSpPr/>
        <p:nvPr/>
      </p:nvGrpSpPr>
      <p:grpSpPr>
        <a:xfrm>
          <a:off x="0" y="0"/>
          <a:ext cx="0" cy="0"/>
          <a:chOff x="0" y="0"/>
          <a:chExt cx="0" cy="0"/>
        </a:xfrm>
      </p:grpSpPr>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7" name="Pladsholder til tekst 7"/>
          <p:cNvSpPr>
            <a:spLocks noGrp="1"/>
          </p:cNvSpPr>
          <p:nvPr>
            <p:ph type="body" sz="quarter" idx="10" hasCustomPrompt="1"/>
          </p:nvPr>
        </p:nvSpPr>
        <p:spPr>
          <a:xfrm>
            <a:off x="360000" y="332656"/>
            <a:ext cx="8388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smtClean="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smtClean="0"/>
          </a:p>
        </p:txBody>
      </p:sp>
      <p:sp>
        <p:nvSpPr>
          <p:cNvPr id="8"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smtClean="0"/>
              <a:t>Titel - Dato/Måned/År</a:t>
            </a:r>
            <a:endParaRPr lang="da-DK" dirty="0"/>
          </a:p>
        </p:txBody>
      </p:sp>
      <p:sp>
        <p:nvSpPr>
          <p:cNvPr id="9"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smtClean="0"/>
              <a:t>Side </a:t>
            </a:r>
            <a:fld id="{15B8A791-7AAB-4ED3-8D10-05D12B2E89EC}" type="slidenum">
              <a:rPr lang="da-DK" smtClean="0"/>
              <a:pPr algn="r">
                <a:lnSpc>
                  <a:spcPts val="1100"/>
                </a:lnSpc>
              </a:pPr>
              <a:t>‹nr.›</a:t>
            </a:fld>
            <a:endParaRPr lang="da-DK" dirty="0"/>
          </a:p>
        </p:txBody>
      </p:sp>
      <p:sp>
        <p:nvSpPr>
          <p:cNvPr id="5" name="Pladsholder til tekst 4"/>
          <p:cNvSpPr>
            <a:spLocks noGrp="1"/>
          </p:cNvSpPr>
          <p:nvPr>
            <p:ph type="body" sz="quarter" idx="12" hasCustomPrompt="1"/>
          </p:nvPr>
        </p:nvSpPr>
        <p:spPr>
          <a:xfrm>
            <a:off x="323850" y="1628775"/>
            <a:ext cx="8424863" cy="4608513"/>
          </a:xfrm>
        </p:spPr>
        <p:txBody>
          <a:bodyPr/>
          <a:lstStyle>
            <a:lvl1pPr marL="361950" indent="-361950">
              <a:buFont typeface="Arial" panose="020B0604020202020204" pitchFamily="34" charset="0"/>
              <a:buChar char="•"/>
              <a:defRPr/>
            </a:lvl1pPr>
            <a:lvl2pPr marL="714375" indent="-352425">
              <a:buFont typeface="Arial" panose="020B0604020202020204" pitchFamily="34" charset="0"/>
              <a:buChar char="•"/>
              <a:defRPr/>
            </a:lvl2pPr>
          </a:lstStyle>
          <a:p>
            <a:pPr lvl="0"/>
            <a:r>
              <a:rPr lang="nn-NO" dirty="0" smtClean="0"/>
              <a:t>Skriv tekst med punkt og 2 niveauer</a:t>
            </a:r>
          </a:p>
          <a:p>
            <a:pPr lvl="1"/>
            <a:r>
              <a:rPr lang="nn-NO" dirty="0" smtClean="0"/>
              <a:t>Skriv tekst med punkt og 2 niveauer</a:t>
            </a:r>
          </a:p>
          <a:p>
            <a:pPr lvl="1"/>
            <a:r>
              <a:rPr lang="nn-NO" dirty="0" smtClean="0"/>
              <a:t>Skriv tekst med punkt og 2 niveauer</a:t>
            </a:r>
          </a:p>
          <a:p>
            <a:pPr lvl="0"/>
            <a:endParaRPr lang="da-DK" dirty="0" smtClean="0"/>
          </a:p>
          <a:p>
            <a:pPr lvl="0"/>
            <a:r>
              <a:rPr lang="nn-NO" dirty="0" smtClean="0"/>
              <a:t>Skriv tekst med punkt og 2 niveauer</a:t>
            </a:r>
          </a:p>
          <a:p>
            <a:pPr lvl="1"/>
            <a:r>
              <a:rPr lang="nn-NO" dirty="0" smtClean="0"/>
              <a:t>Skriv tekst med punkt og 2 niveauer</a:t>
            </a:r>
          </a:p>
          <a:p>
            <a:pPr lvl="1"/>
            <a:r>
              <a:rPr lang="nn-NO" dirty="0" smtClean="0"/>
              <a:t>Skriv tekst med punkt og 2 niveauer</a:t>
            </a:r>
          </a:p>
          <a:p>
            <a:pPr lvl="0"/>
            <a:endParaRPr lang="da-DK" dirty="0" smtClean="0"/>
          </a:p>
          <a:p>
            <a:pPr lvl="0"/>
            <a:r>
              <a:rPr lang="nn-NO" dirty="0" smtClean="0"/>
              <a:t>Skriv tekst med punkt og 2 niveauer</a:t>
            </a:r>
          </a:p>
          <a:p>
            <a:pPr lvl="1"/>
            <a:r>
              <a:rPr lang="nn-NO" dirty="0" smtClean="0"/>
              <a:t>Skriv tekst med punkt og 2 niveauer</a:t>
            </a:r>
          </a:p>
          <a:p>
            <a:pPr lvl="1"/>
            <a:r>
              <a:rPr lang="nn-NO" dirty="0" smtClean="0"/>
              <a:t>Skriv tekst med punkt og 2 niveauer</a:t>
            </a:r>
          </a:p>
          <a:p>
            <a:pPr lvl="0"/>
            <a:endParaRPr lang="da-DK" dirty="0"/>
          </a:p>
        </p:txBody>
      </p:sp>
      <p:grpSp>
        <p:nvGrpSpPr>
          <p:cNvPr id="11" name="Gruppe 10"/>
          <p:cNvGrpSpPr/>
          <p:nvPr userDrawn="1"/>
        </p:nvGrpSpPr>
        <p:grpSpPr>
          <a:xfrm>
            <a:off x="4572000" y="6295045"/>
            <a:ext cx="3371266" cy="373126"/>
            <a:chOff x="4572000" y="6295045"/>
            <a:chExt cx="3371266" cy="373126"/>
          </a:xfrm>
        </p:grpSpPr>
        <p:pic>
          <p:nvPicPr>
            <p:cNvPr id="12"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367308"/>
              <a:ext cx="1795276" cy="228600"/>
            </a:xfrm>
            <a:prstGeom prst="rect">
              <a:avLst/>
            </a:prstGeom>
          </p:spPr>
        </p:pic>
        <p:pic>
          <p:nvPicPr>
            <p:cNvPr id="13" name="Billed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4248" y="6295045"/>
              <a:ext cx="1139018" cy="373126"/>
            </a:xfrm>
            <a:prstGeom prst="rect">
              <a:avLst/>
            </a:prstGeom>
          </p:spPr>
        </p:pic>
      </p:grpSp>
    </p:spTree>
    <p:extLst>
      <p:ext uri="{BB962C8B-B14F-4D97-AF65-F5344CB8AC3E}">
        <p14:creationId xmlns:p14="http://schemas.microsoft.com/office/powerpoint/2010/main" val="75594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opstilling - 1 Niveau (lille tekst)">
    <p:spTree>
      <p:nvGrpSpPr>
        <p:cNvPr id="1" name=""/>
        <p:cNvGrpSpPr/>
        <p:nvPr/>
      </p:nvGrpSpPr>
      <p:grpSpPr>
        <a:xfrm>
          <a:off x="0" y="0"/>
          <a:ext cx="0" cy="0"/>
          <a:chOff x="0" y="0"/>
          <a:chExt cx="0" cy="0"/>
        </a:xfrm>
      </p:grpSpPr>
      <p:sp>
        <p:nvSpPr>
          <p:cNvPr id="14"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smtClean="0"/>
              <a:t>Titel - Dato/Måned/År</a:t>
            </a:r>
            <a:endParaRPr lang="da-DK" dirty="0"/>
          </a:p>
        </p:txBody>
      </p:sp>
      <p:sp>
        <p:nvSpPr>
          <p:cNvPr id="15"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smtClean="0"/>
              <a:t>Side </a:t>
            </a:r>
            <a:fld id="{15B8A791-7AAB-4ED3-8D10-05D12B2E89EC}" type="slidenum">
              <a:rPr lang="da-DK" smtClean="0"/>
              <a:pPr algn="r">
                <a:lnSpc>
                  <a:spcPts val="1100"/>
                </a:lnSpc>
              </a:pPr>
              <a:t>‹nr.›</a:t>
            </a:fld>
            <a:endParaRPr lang="da-DK" dirty="0"/>
          </a:p>
        </p:txBody>
      </p:sp>
      <p:pic>
        <p:nvPicPr>
          <p:cNvPr id="18" name="Bille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9" name="Pladsholder til tekst 7"/>
          <p:cNvSpPr>
            <a:spLocks noGrp="1"/>
          </p:cNvSpPr>
          <p:nvPr>
            <p:ph type="body" sz="quarter" idx="10" hasCustomPrompt="1"/>
          </p:nvPr>
        </p:nvSpPr>
        <p:spPr>
          <a:xfrm>
            <a:off x="360000" y="332656"/>
            <a:ext cx="8388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smtClean="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smtClean="0"/>
          </a:p>
        </p:txBody>
      </p:sp>
      <p:sp>
        <p:nvSpPr>
          <p:cNvPr id="3" name="Pladsholder til tekst 2"/>
          <p:cNvSpPr>
            <a:spLocks noGrp="1"/>
          </p:cNvSpPr>
          <p:nvPr>
            <p:ph type="body" sz="quarter" idx="11" hasCustomPrompt="1"/>
          </p:nvPr>
        </p:nvSpPr>
        <p:spPr>
          <a:xfrm>
            <a:off x="323528" y="1628775"/>
            <a:ext cx="8425185" cy="4608513"/>
          </a:xfrm>
        </p:spPr>
        <p:txBody>
          <a:bodyPr>
            <a:normAutofit/>
          </a:bodyPr>
          <a:lstStyle>
            <a:lvl1pPr marL="361950" marR="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sz="1600" baseline="0"/>
            </a:lvl1pPr>
          </a:lstStyle>
          <a:p>
            <a:pPr lvl="0"/>
            <a:r>
              <a:rPr lang="da-DK" dirty="0" smtClean="0"/>
              <a:t>Skriv mindre tekst med punkt og 1 niveau på hele siden</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smtClean="0"/>
              <a:t>Skriv mindre tekst med punkt og 1 niveau på hele siden </a:t>
            </a:r>
          </a:p>
          <a:p>
            <a:pPr lvl="0"/>
            <a:endParaRPr lang="da-DK" dirty="0" smtClean="0"/>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smtClean="0"/>
              <a:t>Skriv mindre tekst med punkt og 1 niveau på hele siden </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smtClean="0"/>
              <a:t>Skriv mindre tekst med punkt og 1 niveau på hele siden </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smtClean="0"/>
              <a:t>Skriv mindre tekst med punkt og 1 niveau på hele siden med almindeligt tekstoverløb til næste linje. Dette gælder for alle linjer…</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endParaRPr lang="da-DK" dirty="0" smtClean="0"/>
          </a:p>
          <a:p>
            <a:pPr lvl="0"/>
            <a:r>
              <a:rPr lang="da-DK" dirty="0" smtClean="0"/>
              <a:t>Skriv mindre tekst med punkt og 1 niveau på hele siden</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r>
              <a:rPr lang="da-DK" dirty="0" smtClean="0"/>
              <a:t>Skriv mindre tekst med punkt og 1 niveau på hele siden </a:t>
            </a:r>
          </a:p>
          <a:p>
            <a:pPr marL="361950" marR="0" lvl="0" indent="-360000" algn="l" defTabSz="914400" rtl="0" eaLnBrk="1" fontAlgn="auto" latinLnBrk="0" hangingPunct="1">
              <a:lnSpc>
                <a:spcPts val="2800"/>
              </a:lnSpc>
              <a:spcBef>
                <a:spcPct val="20000"/>
              </a:spcBef>
              <a:spcAft>
                <a:spcPts val="0"/>
              </a:spcAft>
              <a:buClrTx/>
              <a:buSzTx/>
              <a:buFont typeface="Arial" panose="020B0604020202020204" pitchFamily="34" charset="0"/>
              <a:buChar char="•"/>
              <a:tabLst/>
              <a:defRPr/>
            </a:pPr>
            <a:endParaRPr lang="da-DK" dirty="0" smtClean="0"/>
          </a:p>
        </p:txBody>
      </p:sp>
      <p:grpSp>
        <p:nvGrpSpPr>
          <p:cNvPr id="8" name="Gruppe 7"/>
          <p:cNvGrpSpPr/>
          <p:nvPr userDrawn="1"/>
        </p:nvGrpSpPr>
        <p:grpSpPr>
          <a:xfrm>
            <a:off x="4572000" y="6295045"/>
            <a:ext cx="3371266" cy="373126"/>
            <a:chOff x="4572000" y="6295045"/>
            <a:chExt cx="3371266" cy="373126"/>
          </a:xfrm>
        </p:grpSpPr>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367308"/>
              <a:ext cx="1795276" cy="228600"/>
            </a:xfrm>
            <a:prstGeom prst="rect">
              <a:avLst/>
            </a:prstGeom>
          </p:spPr>
        </p:pic>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4248" y="6295045"/>
              <a:ext cx="1139018" cy="373126"/>
            </a:xfrm>
            <a:prstGeom prst="rect">
              <a:avLst/>
            </a:prstGeom>
          </p:spPr>
        </p:pic>
      </p:grpSp>
    </p:spTree>
    <p:extLst>
      <p:ext uri="{BB962C8B-B14F-4D97-AF65-F5344CB8AC3E}">
        <p14:creationId xmlns:p14="http://schemas.microsoft.com/office/powerpoint/2010/main" val="356792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opstilling - 2 Niveauer med billede">
    <p:spTree>
      <p:nvGrpSpPr>
        <p:cNvPr id="1" name=""/>
        <p:cNvGrpSpPr/>
        <p:nvPr/>
      </p:nvGrpSpPr>
      <p:grpSpPr>
        <a:xfrm>
          <a:off x="0" y="0"/>
          <a:ext cx="0" cy="0"/>
          <a:chOff x="0" y="0"/>
          <a:chExt cx="0" cy="0"/>
        </a:xfrm>
      </p:grpSpPr>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42363"/>
          </a:xfrm>
          <a:prstGeom prst="rect">
            <a:avLst/>
          </a:prstGeom>
        </p:spPr>
      </p:pic>
      <p:sp>
        <p:nvSpPr>
          <p:cNvPr id="17" name="Pladsholder til tekst 7"/>
          <p:cNvSpPr>
            <a:spLocks noGrp="1"/>
          </p:cNvSpPr>
          <p:nvPr>
            <p:ph type="body" sz="quarter" idx="10" hasCustomPrompt="1"/>
          </p:nvPr>
        </p:nvSpPr>
        <p:spPr>
          <a:xfrm>
            <a:off x="360000" y="332656"/>
            <a:ext cx="4212000" cy="1224136"/>
          </a:xfrm>
          <a:prstGeom prst="rect">
            <a:avLst/>
          </a:prstGeom>
        </p:spPr>
        <p:txBody>
          <a:bodyPr/>
          <a:lstStyle>
            <a:lvl1pPr marL="0" marR="0" indent="0" algn="l" defTabSz="914400" rtl="0" eaLnBrk="1" fontAlgn="auto" latinLnBrk="0" hangingPunct="1">
              <a:lnSpc>
                <a:spcPts val="4400"/>
              </a:lnSpc>
              <a:spcBef>
                <a:spcPct val="20000"/>
              </a:spcBef>
              <a:spcAft>
                <a:spcPts val="0"/>
              </a:spcAft>
              <a:buClrTx/>
              <a:buSzTx/>
              <a:buFont typeface="Arial" panose="020B0604020202020204" pitchFamily="34" charset="0"/>
              <a:buNone/>
              <a:tabLst/>
              <a:defRPr sz="3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a-DK" dirty="0" smtClean="0"/>
              <a:t>Overskrift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da-DK" dirty="0" smtClean="0"/>
          </a:p>
        </p:txBody>
      </p:sp>
      <p:sp>
        <p:nvSpPr>
          <p:cNvPr id="8"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smtClean="0"/>
              <a:t>Titel - Dato/Måned/År</a:t>
            </a:r>
            <a:endParaRPr lang="da-DK" dirty="0"/>
          </a:p>
        </p:txBody>
      </p:sp>
      <p:sp>
        <p:nvSpPr>
          <p:cNvPr id="9"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smtClean="0"/>
              <a:t>Side </a:t>
            </a:r>
            <a:fld id="{15B8A791-7AAB-4ED3-8D10-05D12B2E89EC}" type="slidenum">
              <a:rPr lang="da-DK" smtClean="0"/>
              <a:pPr algn="r">
                <a:lnSpc>
                  <a:spcPts val="1100"/>
                </a:lnSpc>
              </a:pPr>
              <a:t>‹nr.›</a:t>
            </a:fld>
            <a:endParaRPr lang="da-DK" dirty="0"/>
          </a:p>
        </p:txBody>
      </p:sp>
      <p:sp>
        <p:nvSpPr>
          <p:cNvPr id="5" name="Pladsholder til tekst 4"/>
          <p:cNvSpPr>
            <a:spLocks noGrp="1"/>
          </p:cNvSpPr>
          <p:nvPr>
            <p:ph type="body" sz="quarter" idx="12" hasCustomPrompt="1"/>
          </p:nvPr>
        </p:nvSpPr>
        <p:spPr>
          <a:xfrm>
            <a:off x="323851" y="1628775"/>
            <a:ext cx="4248150" cy="4536529"/>
          </a:xfrm>
        </p:spPr>
        <p:txBody>
          <a:bodyPr/>
          <a:lstStyle>
            <a:lvl1pPr marL="361950" indent="-361950">
              <a:buFont typeface="Arial" panose="020B0604020202020204" pitchFamily="34" charset="0"/>
              <a:buChar char="•"/>
              <a:defRPr/>
            </a:lvl1pPr>
            <a:lvl2pPr marL="714375" indent="-352425">
              <a:buFont typeface="Arial" panose="020B0604020202020204" pitchFamily="34" charset="0"/>
              <a:buChar char="•"/>
              <a:defRPr/>
            </a:lvl2pPr>
          </a:lstStyle>
          <a:p>
            <a:pPr lvl="0"/>
            <a:r>
              <a:rPr lang="nn-NO" dirty="0" smtClean="0"/>
              <a:t>Skriv tekst med punkt og 2 niveauer</a:t>
            </a:r>
          </a:p>
          <a:p>
            <a:pPr lvl="1"/>
            <a:r>
              <a:rPr lang="nn-NO" dirty="0" smtClean="0"/>
              <a:t>Skriv tekst med punkt og 2 niveauer</a:t>
            </a:r>
          </a:p>
          <a:p>
            <a:pPr lvl="1"/>
            <a:r>
              <a:rPr lang="nn-NO" dirty="0" smtClean="0"/>
              <a:t>Skriv tekst med punkt og 2 niveauer</a:t>
            </a:r>
          </a:p>
          <a:p>
            <a:pPr lvl="0"/>
            <a:endParaRPr lang="da-DK" dirty="0" smtClean="0"/>
          </a:p>
          <a:p>
            <a:pPr lvl="0"/>
            <a:r>
              <a:rPr lang="nn-NO" dirty="0" smtClean="0"/>
              <a:t>Skriv tekst med punkt og 2 niveauer</a:t>
            </a:r>
          </a:p>
          <a:p>
            <a:pPr lvl="1"/>
            <a:r>
              <a:rPr lang="nn-NO" dirty="0" smtClean="0"/>
              <a:t>Skriv tekst med punkt og 2 niveauer</a:t>
            </a:r>
          </a:p>
          <a:p>
            <a:pPr lvl="1"/>
            <a:r>
              <a:rPr lang="nn-NO" dirty="0" smtClean="0"/>
              <a:t>Skriv tekst med punkt og 2 niveauer</a:t>
            </a:r>
          </a:p>
          <a:p>
            <a:pPr lvl="0"/>
            <a:endParaRPr lang="da-DK" dirty="0" smtClean="0"/>
          </a:p>
        </p:txBody>
      </p:sp>
      <p:sp>
        <p:nvSpPr>
          <p:cNvPr id="3" name="Pladsholder til billede 2"/>
          <p:cNvSpPr>
            <a:spLocks noGrp="1"/>
          </p:cNvSpPr>
          <p:nvPr>
            <p:ph type="pic" sz="quarter" idx="13"/>
          </p:nvPr>
        </p:nvSpPr>
        <p:spPr>
          <a:xfrm>
            <a:off x="4788024" y="511200"/>
            <a:ext cx="3960689" cy="5654104"/>
          </a:xfrm>
        </p:spPr>
        <p:txBody>
          <a:bodyPr/>
          <a:lstStyle/>
          <a:p>
            <a:r>
              <a:rPr lang="da-DK" smtClean="0"/>
              <a:t>Klik på ikonet for at tilføje et billede</a:t>
            </a:r>
            <a:endParaRPr lang="da-DK"/>
          </a:p>
        </p:txBody>
      </p:sp>
      <p:grpSp>
        <p:nvGrpSpPr>
          <p:cNvPr id="11" name="Gruppe 10"/>
          <p:cNvGrpSpPr/>
          <p:nvPr userDrawn="1"/>
        </p:nvGrpSpPr>
        <p:grpSpPr>
          <a:xfrm>
            <a:off x="4572000" y="6295045"/>
            <a:ext cx="3371266" cy="373126"/>
            <a:chOff x="4572000" y="6295045"/>
            <a:chExt cx="3371266" cy="373126"/>
          </a:xfrm>
        </p:grpSpPr>
        <p:pic>
          <p:nvPicPr>
            <p:cNvPr id="12"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6367308"/>
              <a:ext cx="1795276" cy="228600"/>
            </a:xfrm>
            <a:prstGeom prst="rect">
              <a:avLst/>
            </a:prstGeom>
          </p:spPr>
        </p:pic>
        <p:pic>
          <p:nvPicPr>
            <p:cNvPr id="13" name="Billed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4248" y="6295045"/>
              <a:ext cx="1139018" cy="373126"/>
            </a:xfrm>
            <a:prstGeom prst="rect">
              <a:avLst/>
            </a:prstGeom>
          </p:spPr>
        </p:pic>
      </p:grpSp>
    </p:spTree>
    <p:extLst>
      <p:ext uri="{BB962C8B-B14F-4D97-AF65-F5344CB8AC3E}">
        <p14:creationId xmlns:p14="http://schemas.microsoft.com/office/powerpoint/2010/main" val="402443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t dias">
    <p:spTree>
      <p:nvGrpSpPr>
        <p:cNvPr id="1" name=""/>
        <p:cNvGrpSpPr/>
        <p:nvPr/>
      </p:nvGrpSpPr>
      <p:grpSpPr>
        <a:xfrm>
          <a:off x="0" y="0"/>
          <a:ext cx="0" cy="0"/>
          <a:chOff x="0" y="0"/>
          <a:chExt cx="0" cy="0"/>
        </a:xfrm>
      </p:grpSpPr>
      <p:sp>
        <p:nvSpPr>
          <p:cNvPr id="8" name="Pladsholder til dato 3"/>
          <p:cNvSpPr>
            <a:spLocks noGrp="1"/>
          </p:cNvSpPr>
          <p:nvPr>
            <p:ph type="dt" sz="half" idx="2"/>
          </p:nvPr>
        </p:nvSpPr>
        <p:spPr>
          <a:xfrm>
            <a:off x="313184" y="6318687"/>
            <a:ext cx="3682752" cy="365125"/>
          </a:xfrm>
          <a:prstGeom prst="rect">
            <a:avLst/>
          </a:prstGeom>
        </p:spPr>
        <p:txBody>
          <a:bodyPr vert="horz" lIns="91440" tIns="45720" rIns="91440" bIns="45720" rtlCol="0" anchor="ctr"/>
          <a:lstStyle>
            <a:lvl1pPr algn="l">
              <a:lnSpc>
                <a:spcPts val="1100"/>
              </a:lnSpc>
              <a:defRPr sz="1000" kern="1200" spc="0" baseline="0">
                <a:solidFill>
                  <a:schemeClr val="tx1"/>
                </a:solidFill>
                <a:latin typeface="Arial" panose="020B0604020202020204" pitchFamily="34" charset="0"/>
                <a:cs typeface="Arial" panose="020B0604020202020204" pitchFamily="34" charset="0"/>
              </a:defRPr>
            </a:lvl1pPr>
          </a:lstStyle>
          <a:p>
            <a:r>
              <a:rPr lang="da-DK" smtClean="0"/>
              <a:t>Titel - Dato/Måned/År</a:t>
            </a:r>
            <a:endParaRPr lang="da-DK" dirty="0"/>
          </a:p>
        </p:txBody>
      </p:sp>
      <p:sp>
        <p:nvSpPr>
          <p:cNvPr id="9" name="Pladsholder til diasnummer 5"/>
          <p:cNvSpPr txBox="1">
            <a:spLocks/>
          </p:cNvSpPr>
          <p:nvPr userDrawn="1"/>
        </p:nvSpPr>
        <p:spPr>
          <a:xfrm>
            <a:off x="6876024" y="6318688"/>
            <a:ext cx="1944448" cy="365125"/>
          </a:xfrm>
          <a:prstGeom prst="rect">
            <a:avLst/>
          </a:prstGeom>
        </p:spPr>
        <p:txBody>
          <a:bodyPr lIns="0" tIns="0" rIns="0" bIns="0" anchor="ctr"/>
          <a:lstStyle>
            <a:defPPr>
              <a:defRPr lang="da-DK"/>
            </a:defPPr>
            <a:lvl1pPr marL="0" algn="l" defTabSz="914400" rtl="0" eaLnBrk="1" latinLnBrk="0" hangingPunct="1">
              <a:defRPr sz="1000" kern="1200">
                <a:solidFill>
                  <a:srgbClr val="28282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00"/>
              </a:lnSpc>
            </a:pPr>
            <a:r>
              <a:rPr lang="da-DK" dirty="0" smtClean="0"/>
              <a:t>Side </a:t>
            </a:r>
            <a:fld id="{15B8A791-7AAB-4ED3-8D10-05D12B2E89EC}" type="slidenum">
              <a:rPr lang="da-DK" smtClean="0"/>
              <a:pPr algn="r">
                <a:lnSpc>
                  <a:spcPts val="1100"/>
                </a:lnSpc>
              </a:pPr>
              <a:t>‹nr.›</a:t>
            </a:fld>
            <a:endParaRPr lang="da-DK" dirty="0"/>
          </a:p>
        </p:txBody>
      </p:sp>
      <p:grpSp>
        <p:nvGrpSpPr>
          <p:cNvPr id="5" name="Gruppe 4"/>
          <p:cNvGrpSpPr/>
          <p:nvPr userDrawn="1"/>
        </p:nvGrpSpPr>
        <p:grpSpPr>
          <a:xfrm>
            <a:off x="4572000" y="6295045"/>
            <a:ext cx="3371266" cy="373126"/>
            <a:chOff x="4572000" y="6295045"/>
            <a:chExt cx="3371266" cy="373126"/>
          </a:xfrm>
        </p:grpSpPr>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6367308"/>
              <a:ext cx="1795276" cy="228600"/>
            </a:xfrm>
            <a:prstGeom prst="rect">
              <a:avLst/>
            </a:prstGeom>
          </p:spPr>
        </p:pic>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4248" y="6295045"/>
              <a:ext cx="1139018" cy="373126"/>
            </a:xfrm>
            <a:prstGeom prst="rect">
              <a:avLst/>
            </a:prstGeom>
          </p:spPr>
        </p:pic>
      </p:grpSp>
    </p:spTree>
    <p:extLst>
      <p:ext uri="{BB962C8B-B14F-4D97-AF65-F5344CB8AC3E}">
        <p14:creationId xmlns:p14="http://schemas.microsoft.com/office/powerpoint/2010/main" val="2858489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dsholder til tekst 6"/>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da-DK" dirty="0" smtClean="0"/>
          </a:p>
        </p:txBody>
      </p:sp>
    </p:spTree>
    <p:extLst>
      <p:ext uri="{BB962C8B-B14F-4D97-AF65-F5344CB8AC3E}">
        <p14:creationId xmlns:p14="http://schemas.microsoft.com/office/powerpoint/2010/main" val="167509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8" r:id="rId5"/>
    <p:sldLayoutId id="2147483659" r:id="rId6"/>
  </p:sldLayoutIdLst>
  <p:hf sldNum="0" hdr="0" dt="0"/>
  <p:txStyles>
    <p:titleStyle>
      <a:lvl1pPr algn="ctr" defTabSz="914400" rtl="0" eaLnBrk="1" latinLnBrk="0" hangingPunct="1">
        <a:spcBef>
          <a:spcPct val="0"/>
        </a:spcBef>
        <a:buNone/>
        <a:defRPr sz="4400" kern="1200">
          <a:solidFill>
            <a:srgbClr val="282828"/>
          </a:solidFill>
          <a:latin typeface="+mj-lt"/>
          <a:ea typeface="+mj-ea"/>
          <a:cs typeface="+mj-cs"/>
        </a:defRPr>
      </a:lvl1pPr>
    </p:titleStyle>
    <p:bodyStyle>
      <a:lvl1pPr marL="0" indent="0" algn="l" defTabSz="914400" rtl="0" eaLnBrk="1" latinLnBrk="0" hangingPunct="1">
        <a:lnSpc>
          <a:spcPts val="3000"/>
        </a:lnSpc>
        <a:spcBef>
          <a:spcPct val="20000"/>
        </a:spcBef>
        <a:buFont typeface="Arial" panose="020B0604020202020204" pitchFamily="34" charset="0"/>
        <a:buNone/>
        <a:defRPr sz="2200" kern="1200">
          <a:solidFill>
            <a:srgbClr val="282828"/>
          </a:solidFill>
          <a:latin typeface="Arial" panose="020B0604020202020204" pitchFamily="34" charset="0"/>
          <a:ea typeface="+mn-ea"/>
          <a:cs typeface="Arial" panose="020B0604020202020204" pitchFamily="34" charset="0"/>
        </a:defRPr>
      </a:lvl1pPr>
      <a:lvl2pPr marL="648000" indent="-285750" algn="l" defTabSz="914400" rtl="0" eaLnBrk="1" latinLnBrk="0" hangingPunct="1">
        <a:lnSpc>
          <a:spcPts val="2800"/>
        </a:lnSpc>
        <a:spcBef>
          <a:spcPct val="20000"/>
        </a:spcBef>
        <a:buFont typeface="Arial" panose="020B0604020202020204" pitchFamily="34" charset="0"/>
        <a:buChar char="•"/>
        <a:defRPr sz="1600" kern="1200">
          <a:solidFill>
            <a:srgbClr val="28282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28282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28282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28282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da-DK" dirty="0" smtClean="0"/>
              <a:t>Seksuel chikane og #</a:t>
            </a:r>
            <a:r>
              <a:rPr lang="da-DK" dirty="0" err="1" smtClean="0"/>
              <a:t>MeToo</a:t>
            </a:r>
            <a:r>
              <a:rPr lang="da-DK" dirty="0" smtClean="0"/>
              <a:t/>
            </a:r>
            <a:br>
              <a:rPr lang="da-DK" dirty="0" smtClean="0"/>
            </a:br>
            <a:r>
              <a:rPr lang="da-DK" dirty="0"/>
              <a:t>–</a:t>
            </a:r>
            <a:r>
              <a:rPr lang="da-DK" dirty="0" smtClean="0"/>
              <a:t> de ansættelsesretlige aspekter</a:t>
            </a:r>
            <a:endParaRPr lang="da-DK" dirty="0"/>
          </a:p>
        </p:txBody>
      </p:sp>
      <p:sp>
        <p:nvSpPr>
          <p:cNvPr id="11" name="Undertitel 10"/>
          <p:cNvSpPr>
            <a:spLocks noGrp="1"/>
          </p:cNvSpPr>
          <p:nvPr>
            <p:ph type="subTitle" idx="1"/>
          </p:nvPr>
        </p:nvSpPr>
        <p:spPr/>
        <p:txBody>
          <a:bodyPr/>
          <a:lstStyle/>
          <a:p>
            <a:r>
              <a:rPr lang="da-DK" dirty="0" smtClean="0"/>
              <a:t>Advokat Karen-Margrethe Schebye</a:t>
            </a:r>
          </a:p>
          <a:p>
            <a:r>
              <a:rPr lang="da-DK" dirty="0" smtClean="0"/>
              <a:t>Advokat Yvonne Frederiksen</a:t>
            </a:r>
          </a:p>
        </p:txBody>
      </p:sp>
    </p:spTree>
    <p:extLst>
      <p:ext uri="{BB962C8B-B14F-4D97-AF65-F5344CB8AC3E}">
        <p14:creationId xmlns:p14="http://schemas.microsoft.com/office/powerpoint/2010/main" val="343651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Definition af sexchikane</a:t>
            </a:r>
            <a:endParaRPr lang="da-DK" dirty="0"/>
          </a:p>
        </p:txBody>
      </p:sp>
      <p:sp>
        <p:nvSpPr>
          <p:cNvPr id="4" name="Pladsholder til tekst 3"/>
          <p:cNvSpPr>
            <a:spLocks noGrp="1"/>
          </p:cNvSpPr>
          <p:nvPr>
            <p:ph type="body" sz="quarter" idx="12"/>
          </p:nvPr>
        </p:nvSpPr>
        <p:spPr/>
        <p:txBody>
          <a:bodyPr/>
          <a:lstStyle/>
          <a:p>
            <a:r>
              <a:rPr lang="da-DK" dirty="0"/>
              <a:t>Ligebehandlingslovens § 1, stk. </a:t>
            </a:r>
            <a:r>
              <a:rPr lang="da-DK" dirty="0" smtClean="0"/>
              <a:t>6</a:t>
            </a:r>
          </a:p>
          <a:p>
            <a:endParaRPr lang="da-DK" dirty="0"/>
          </a:p>
          <a:p>
            <a:pPr lvl="1"/>
            <a:r>
              <a:rPr lang="da-DK" i="1" dirty="0"/>
              <a:t>”Der foreligger sexchikane, når der udvises enhver form for </a:t>
            </a:r>
            <a:r>
              <a:rPr lang="da-DK" i="1" u="sng" dirty="0"/>
              <a:t>uønsket</a:t>
            </a:r>
            <a:r>
              <a:rPr lang="da-DK" i="1" dirty="0"/>
              <a:t> verbal, ikkeverbal eller fysisk adfærd med </a:t>
            </a:r>
            <a:r>
              <a:rPr lang="da-DK" i="1" dirty="0" smtClean="0"/>
              <a:t>seksuelle </a:t>
            </a:r>
            <a:r>
              <a:rPr lang="da-DK" i="1" dirty="0"/>
              <a:t>undertoner med det formål eller den virkning at krænke en persons værdighed, navnlig ved at skabe et truende, fjendtligt, nedværdigende, ydmygende eller ubehageligt klima</a:t>
            </a:r>
            <a:r>
              <a:rPr lang="da-DK" i="1" dirty="0" smtClean="0"/>
              <a:t>.”</a:t>
            </a:r>
          </a:p>
          <a:p>
            <a:pPr lvl="1"/>
            <a:endParaRPr lang="da-DK" i="1" dirty="0"/>
          </a:p>
          <a:p>
            <a:pPr lvl="1"/>
            <a:r>
              <a:rPr lang="da-DK" dirty="0" smtClean="0"/>
              <a:t>Baserer sig på en implementering af direktiv 2006/54/EF af 5. juli 2006 </a:t>
            </a:r>
          </a:p>
          <a:p>
            <a:pPr marL="715963" lvl="1" indent="0">
              <a:buNone/>
            </a:pPr>
            <a:r>
              <a:rPr lang="da-DK" dirty="0" smtClean="0"/>
              <a:t>(det omarbejdede ligebehandlingsdirektiv)</a:t>
            </a:r>
            <a:endParaRPr lang="da-DK" dirty="0"/>
          </a:p>
          <a:p>
            <a:endParaRPr lang="da-DK" dirty="0"/>
          </a:p>
        </p:txBody>
      </p:sp>
    </p:spTree>
    <p:extLst>
      <p:ext uri="{BB962C8B-B14F-4D97-AF65-F5344CB8AC3E}">
        <p14:creationId xmlns:p14="http://schemas.microsoft.com/office/powerpoint/2010/main" val="3289779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Definition af sexchikane</a:t>
            </a:r>
            <a:endParaRPr lang="da-DK" dirty="0"/>
          </a:p>
        </p:txBody>
      </p:sp>
      <p:sp>
        <p:nvSpPr>
          <p:cNvPr id="4" name="Pladsholder til tekst 3"/>
          <p:cNvSpPr>
            <a:spLocks noGrp="1"/>
          </p:cNvSpPr>
          <p:nvPr>
            <p:ph type="body" sz="quarter" idx="12"/>
          </p:nvPr>
        </p:nvSpPr>
        <p:spPr/>
        <p:txBody>
          <a:bodyPr/>
          <a:lstStyle/>
          <a:p>
            <a:r>
              <a:rPr lang="da-DK" dirty="0" smtClean="0"/>
              <a:t>Arbejdstilsynets vejledning om sexchikane </a:t>
            </a:r>
          </a:p>
          <a:p>
            <a:endParaRPr lang="da-DK" dirty="0"/>
          </a:p>
          <a:p>
            <a:pPr lvl="1"/>
            <a:r>
              <a:rPr lang="da-DK" i="1" dirty="0"/>
              <a:t>”Der er tale om seksuel chikane, når en eller flere personer regelmæssigt og over længere tid – eller gentagne gange på grov vis – udsætter en eller flere andre personer for </a:t>
            </a:r>
            <a:r>
              <a:rPr lang="da-DK" i="1" u="sng" dirty="0"/>
              <a:t>uønskede</a:t>
            </a:r>
            <a:r>
              <a:rPr lang="da-DK" i="1" dirty="0"/>
              <a:t> handlinger af seksuel karakter, som vedkommende opfatter som krænkende</a:t>
            </a:r>
            <a:r>
              <a:rPr lang="da-DK" i="1" dirty="0" smtClean="0"/>
              <a:t>.”</a:t>
            </a:r>
          </a:p>
          <a:p>
            <a:pPr lvl="1"/>
            <a:endParaRPr lang="da-DK" i="1" dirty="0"/>
          </a:p>
          <a:p>
            <a:r>
              <a:rPr lang="da-DK" dirty="0" smtClean="0"/>
              <a:t>Forældet?</a:t>
            </a:r>
            <a:endParaRPr lang="da-DK" dirty="0"/>
          </a:p>
          <a:p>
            <a:pPr lvl="1"/>
            <a:endParaRPr lang="da-DK" dirty="0"/>
          </a:p>
        </p:txBody>
      </p:sp>
    </p:spTree>
    <p:extLst>
      <p:ext uri="{BB962C8B-B14F-4D97-AF65-F5344CB8AC3E}">
        <p14:creationId xmlns:p14="http://schemas.microsoft.com/office/powerpoint/2010/main" val="2775341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Definition af chikane (køn)</a:t>
            </a:r>
            <a:endParaRPr lang="da-DK" dirty="0"/>
          </a:p>
        </p:txBody>
      </p:sp>
      <p:sp>
        <p:nvSpPr>
          <p:cNvPr id="4" name="Pladsholder til tekst 3"/>
          <p:cNvSpPr>
            <a:spLocks noGrp="1"/>
          </p:cNvSpPr>
          <p:nvPr>
            <p:ph type="body" sz="quarter" idx="12"/>
          </p:nvPr>
        </p:nvSpPr>
        <p:spPr/>
        <p:txBody>
          <a:bodyPr/>
          <a:lstStyle/>
          <a:p>
            <a:r>
              <a:rPr lang="da-DK" dirty="0" smtClean="0"/>
              <a:t>Ligebehandlingslovens § 1, stk. 4</a:t>
            </a:r>
          </a:p>
          <a:p>
            <a:endParaRPr lang="da-DK" dirty="0"/>
          </a:p>
          <a:p>
            <a:pPr lvl="1"/>
            <a:r>
              <a:rPr lang="da-DK" i="1" dirty="0" smtClean="0"/>
              <a:t>”Der foreligger chikane, når der udvises enhver form for </a:t>
            </a:r>
            <a:r>
              <a:rPr lang="da-DK" i="1" u="sng" dirty="0" smtClean="0"/>
              <a:t>uønsket</a:t>
            </a:r>
            <a:r>
              <a:rPr lang="da-DK" i="1" dirty="0" smtClean="0"/>
              <a:t> verbal, ikkeverbal eller fysisk adfærd i relation til en persons køn med det formål eller den virkning at krænke denne persons værdighed og skabe et truende, fjendtligt, nedværdigende ydmygende eller ubehageligt klima.”</a:t>
            </a:r>
            <a:endParaRPr lang="da-DK" i="1" dirty="0"/>
          </a:p>
        </p:txBody>
      </p:sp>
    </p:spTree>
    <p:extLst>
      <p:ext uri="{BB962C8B-B14F-4D97-AF65-F5344CB8AC3E}">
        <p14:creationId xmlns:p14="http://schemas.microsoft.com/office/powerpoint/2010/main" val="4173279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Definition af chikane (andet end køn)</a:t>
            </a:r>
            <a:endParaRPr lang="da-DK" dirty="0"/>
          </a:p>
        </p:txBody>
      </p:sp>
      <p:sp>
        <p:nvSpPr>
          <p:cNvPr id="4" name="Pladsholder til tekst 3"/>
          <p:cNvSpPr>
            <a:spLocks noGrp="1"/>
          </p:cNvSpPr>
          <p:nvPr>
            <p:ph type="body" sz="quarter" idx="12"/>
          </p:nvPr>
        </p:nvSpPr>
        <p:spPr/>
        <p:txBody>
          <a:bodyPr/>
          <a:lstStyle/>
          <a:p>
            <a:r>
              <a:rPr lang="da-DK" dirty="0" smtClean="0"/>
              <a:t>Forskelsbehandlingslovens § 1, stk. 4</a:t>
            </a:r>
          </a:p>
          <a:p>
            <a:endParaRPr lang="da-DK" dirty="0"/>
          </a:p>
          <a:p>
            <a:pPr lvl="1"/>
            <a:r>
              <a:rPr lang="da-DK" i="1" dirty="0" smtClean="0"/>
              <a:t>”Chikane </a:t>
            </a:r>
            <a:r>
              <a:rPr lang="da-DK" i="1" dirty="0"/>
              <a:t>skal betragtes som forskelsbehandling, når en </a:t>
            </a:r>
            <a:r>
              <a:rPr lang="da-DK" i="1" u="sng" dirty="0"/>
              <a:t>uønsket</a:t>
            </a:r>
            <a:r>
              <a:rPr lang="da-DK" i="1" dirty="0"/>
              <a:t> optræden i relation til en persons race, hudfarve, religion eller tro, politiske anskuelse, seksuelle orientering, alder, handicap eller nationale, sociale eller etniske oprindelse finder sted med det formål eller den virkning at krænke en persons værdighed og skabe et truende, fjendtligt, nedværdigende, ydmygende eller ubehageligt klima for den pågældende</a:t>
            </a:r>
            <a:r>
              <a:rPr lang="da-DK" i="1" dirty="0" smtClean="0"/>
              <a:t>.”</a:t>
            </a:r>
            <a:endParaRPr lang="da-DK" i="1" dirty="0"/>
          </a:p>
        </p:txBody>
      </p:sp>
    </p:spTree>
    <p:extLst>
      <p:ext uri="{BB962C8B-B14F-4D97-AF65-F5344CB8AC3E}">
        <p14:creationId xmlns:p14="http://schemas.microsoft.com/office/powerpoint/2010/main" val="4034535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Den juridiske vurdering</a:t>
            </a:r>
          </a:p>
          <a:p>
            <a:endParaRPr lang="da-DK" dirty="0"/>
          </a:p>
        </p:txBody>
      </p:sp>
      <p:sp>
        <p:nvSpPr>
          <p:cNvPr id="4" name="Pladsholder til tekst 3"/>
          <p:cNvSpPr>
            <a:spLocks noGrp="1"/>
          </p:cNvSpPr>
          <p:nvPr>
            <p:ph type="body" sz="quarter" idx="12"/>
          </p:nvPr>
        </p:nvSpPr>
        <p:spPr/>
        <p:txBody>
          <a:bodyPr>
            <a:normAutofit/>
          </a:bodyPr>
          <a:lstStyle/>
          <a:p>
            <a:r>
              <a:rPr lang="da-DK" dirty="0"/>
              <a:t>Den delte </a:t>
            </a:r>
            <a:r>
              <a:rPr lang="da-DK" dirty="0" smtClean="0"/>
              <a:t>bevisbyrde</a:t>
            </a:r>
          </a:p>
          <a:p>
            <a:endParaRPr lang="da-DK" dirty="0" smtClean="0"/>
          </a:p>
          <a:p>
            <a:pPr lvl="1"/>
            <a:r>
              <a:rPr lang="da-DK" dirty="0"/>
              <a:t>Finder både anvendelse i sager efter ligebehandlingsloven og </a:t>
            </a:r>
            <a:r>
              <a:rPr lang="da-DK" dirty="0" smtClean="0"/>
              <a:t>forskelsbehandlingsloven</a:t>
            </a:r>
          </a:p>
          <a:p>
            <a:pPr marL="361950" lvl="1" indent="0">
              <a:buNone/>
            </a:pPr>
            <a:endParaRPr lang="da-DK" dirty="0"/>
          </a:p>
          <a:p>
            <a:pPr marL="895350" lvl="1" indent="-533400">
              <a:buNone/>
            </a:pPr>
            <a:r>
              <a:rPr lang="da-DK" dirty="0"/>
              <a:t>	</a:t>
            </a:r>
            <a:r>
              <a:rPr lang="da-DK" i="1" dirty="0"/>
              <a:t>”Hvis en person, der anser sig for krænket, jf. §§ …………, påviser faktiske </a:t>
            </a:r>
            <a:r>
              <a:rPr lang="da-DK" i="1" dirty="0" smtClean="0"/>
              <a:t>omstændigheder, som </a:t>
            </a:r>
            <a:r>
              <a:rPr lang="da-DK" i="1" dirty="0"/>
              <a:t>giver anledning til at formode, at der er udøvet direkte eller indirekte </a:t>
            </a:r>
            <a:r>
              <a:rPr lang="da-DK" i="1" dirty="0" smtClean="0"/>
              <a:t>forskelsbehandling, påhviler </a:t>
            </a:r>
            <a:r>
              <a:rPr lang="da-DK" i="1" dirty="0"/>
              <a:t>det modparten at bevise, at ligebehandlingsprincippet ikke er blevet </a:t>
            </a:r>
            <a:r>
              <a:rPr lang="da-DK" i="1" dirty="0" smtClean="0"/>
              <a:t>krænket.”</a:t>
            </a:r>
            <a:endParaRPr lang="da-DK" i="1" dirty="0"/>
          </a:p>
          <a:p>
            <a:pPr lvl="1"/>
            <a:endParaRPr lang="da-DK" dirty="0"/>
          </a:p>
          <a:p>
            <a:pPr lvl="1"/>
            <a:endParaRPr lang="da-DK" dirty="0" smtClean="0"/>
          </a:p>
          <a:p>
            <a:pPr lvl="1"/>
            <a:endParaRPr lang="da-DK" dirty="0"/>
          </a:p>
        </p:txBody>
      </p:sp>
    </p:spTree>
    <p:extLst>
      <p:ext uri="{BB962C8B-B14F-4D97-AF65-F5344CB8AC3E}">
        <p14:creationId xmlns:p14="http://schemas.microsoft.com/office/powerpoint/2010/main" val="139337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Den juridiske vurdering</a:t>
            </a:r>
            <a:endParaRPr lang="da-DK" dirty="0"/>
          </a:p>
        </p:txBody>
      </p:sp>
      <p:sp>
        <p:nvSpPr>
          <p:cNvPr id="4" name="Pladsholder til tekst 3"/>
          <p:cNvSpPr>
            <a:spLocks noGrp="1"/>
          </p:cNvSpPr>
          <p:nvPr>
            <p:ph type="body" sz="quarter" idx="12"/>
          </p:nvPr>
        </p:nvSpPr>
        <p:spPr/>
        <p:txBody>
          <a:bodyPr>
            <a:normAutofit/>
          </a:bodyPr>
          <a:lstStyle/>
          <a:p>
            <a:pPr marL="0" indent="0">
              <a:buNone/>
            </a:pPr>
            <a:endParaRPr lang="da-DK" dirty="0"/>
          </a:p>
          <a:p>
            <a:r>
              <a:rPr lang="da-DK" dirty="0" smtClean="0"/>
              <a:t>Mange forhold spiller ind ved vurderingen, herunder</a:t>
            </a:r>
          </a:p>
          <a:p>
            <a:endParaRPr lang="da-DK" dirty="0" smtClean="0"/>
          </a:p>
          <a:p>
            <a:pPr lvl="1"/>
            <a:r>
              <a:rPr lang="da-DK" dirty="0" smtClean="0"/>
              <a:t>Politikker/guidelines/værdigrundlag på arbejdspladsen</a:t>
            </a:r>
          </a:p>
          <a:p>
            <a:pPr lvl="1"/>
            <a:r>
              <a:rPr lang="da-DK" dirty="0" smtClean="0"/>
              <a:t>Omgangstonen på arbejdspladsen generelt eller i afdelingen/den lokale enhed</a:t>
            </a:r>
          </a:p>
          <a:p>
            <a:pPr lvl="1"/>
            <a:r>
              <a:rPr lang="da-DK" dirty="0" smtClean="0"/>
              <a:t>Krænkelsens grovhed</a:t>
            </a:r>
          </a:p>
          <a:p>
            <a:pPr lvl="1"/>
            <a:r>
              <a:rPr lang="da-DK" dirty="0" smtClean="0"/>
              <a:t>Hvorvidt den krænkede har sagt fra</a:t>
            </a:r>
          </a:p>
          <a:p>
            <a:pPr lvl="1"/>
            <a:r>
              <a:rPr lang="da-DK" dirty="0" smtClean="0"/>
              <a:t>Omstændighederne i forbindelse med krænkelsen</a:t>
            </a:r>
          </a:p>
          <a:p>
            <a:pPr marL="361950" lvl="1" indent="0">
              <a:buNone/>
            </a:pPr>
            <a:endParaRPr lang="da-DK" dirty="0" smtClean="0"/>
          </a:p>
          <a:p>
            <a:pPr marL="0" indent="0">
              <a:buNone/>
            </a:pPr>
            <a:endParaRPr lang="da-DK" dirty="0"/>
          </a:p>
        </p:txBody>
      </p:sp>
    </p:spTree>
    <p:extLst>
      <p:ext uri="{BB962C8B-B14F-4D97-AF65-F5344CB8AC3E}">
        <p14:creationId xmlns:p14="http://schemas.microsoft.com/office/powerpoint/2010/main" val="1677146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Den juridiske vurdering</a:t>
            </a:r>
          </a:p>
          <a:p>
            <a:endParaRPr lang="da-DK" dirty="0"/>
          </a:p>
        </p:txBody>
      </p:sp>
      <p:sp>
        <p:nvSpPr>
          <p:cNvPr id="4" name="Pladsholder til tekst 3"/>
          <p:cNvSpPr>
            <a:spLocks noGrp="1"/>
          </p:cNvSpPr>
          <p:nvPr>
            <p:ph type="body" sz="quarter" idx="12"/>
          </p:nvPr>
        </p:nvSpPr>
        <p:spPr/>
        <p:txBody>
          <a:bodyPr>
            <a:normAutofit/>
          </a:bodyPr>
          <a:lstStyle/>
          <a:p>
            <a:r>
              <a:rPr lang="da-DK" dirty="0" smtClean="0"/>
              <a:t>Retspraksis </a:t>
            </a:r>
            <a:r>
              <a:rPr lang="da-DK" dirty="0"/>
              <a:t>viser, at der lægges </a:t>
            </a:r>
            <a:r>
              <a:rPr lang="da-DK" dirty="0" smtClean="0"/>
              <a:t>betydelig </a:t>
            </a:r>
            <a:r>
              <a:rPr lang="da-DK" dirty="0"/>
              <a:t>vægt </a:t>
            </a:r>
            <a:r>
              <a:rPr lang="da-DK" dirty="0" smtClean="0"/>
              <a:t>på</a:t>
            </a:r>
          </a:p>
          <a:p>
            <a:pPr marL="0" indent="0">
              <a:buNone/>
            </a:pPr>
            <a:endParaRPr lang="da-DK" dirty="0"/>
          </a:p>
          <a:p>
            <a:pPr lvl="1"/>
            <a:r>
              <a:rPr lang="da-DK" dirty="0" smtClean="0"/>
              <a:t>Sammenhængen i forklaringerne fra den krænkede, krænkeren, eventuelle kolleger og andre vidner</a:t>
            </a:r>
          </a:p>
          <a:p>
            <a:pPr lvl="1"/>
            <a:r>
              <a:rPr lang="da-DK" dirty="0"/>
              <a:t>Reaktionen fra den krænkede efter </a:t>
            </a:r>
            <a:r>
              <a:rPr lang="da-DK" dirty="0" smtClean="0"/>
              <a:t>hændelsen/hændelserne (her kan en erklæring/forklaring fra en behandlende psykolog få afgørende betydning)</a:t>
            </a:r>
          </a:p>
          <a:p>
            <a:pPr lvl="1"/>
            <a:r>
              <a:rPr lang="da-DK" dirty="0" smtClean="0"/>
              <a:t>Omgangstonen generelt på arbejdspladsen</a:t>
            </a:r>
          </a:p>
          <a:p>
            <a:pPr lvl="1"/>
            <a:r>
              <a:rPr lang="da-DK" dirty="0" smtClean="0"/>
              <a:t>Om medarbejderen har sagt fra i forhold til den udviste adfærd (undtagelse dog i meget grove tilfælde)</a:t>
            </a:r>
          </a:p>
          <a:p>
            <a:pPr lvl="1"/>
            <a:r>
              <a:rPr lang="da-DK" dirty="0" smtClean="0"/>
              <a:t>Og retspraksis viser, at den særligt sensitive medarbejder kan have en vanskelig sag</a:t>
            </a:r>
          </a:p>
          <a:p>
            <a:pPr marL="361950" lvl="1" indent="0">
              <a:buNone/>
            </a:pPr>
            <a:endParaRPr lang="da-DK" dirty="0" smtClean="0"/>
          </a:p>
          <a:p>
            <a:pPr lvl="1"/>
            <a:endParaRPr lang="da-DK" dirty="0"/>
          </a:p>
        </p:txBody>
      </p:sp>
    </p:spTree>
    <p:extLst>
      <p:ext uri="{BB962C8B-B14F-4D97-AF65-F5344CB8AC3E}">
        <p14:creationId xmlns:p14="http://schemas.microsoft.com/office/powerpoint/2010/main" val="2463192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Har den juridiske vurdering ændret sig efter #</a:t>
            </a:r>
            <a:r>
              <a:rPr lang="da-DK" dirty="0" err="1" smtClean="0"/>
              <a:t>MeToo</a:t>
            </a:r>
            <a:r>
              <a:rPr lang="da-DK" dirty="0" smtClean="0"/>
              <a:t>?</a:t>
            </a:r>
            <a:endParaRPr lang="da-DK" dirty="0"/>
          </a:p>
        </p:txBody>
      </p:sp>
      <p:sp>
        <p:nvSpPr>
          <p:cNvPr id="4" name="Pladsholder til tekst 3"/>
          <p:cNvSpPr>
            <a:spLocks noGrp="1"/>
          </p:cNvSpPr>
          <p:nvPr>
            <p:ph type="body" sz="quarter" idx="12"/>
          </p:nvPr>
        </p:nvSpPr>
        <p:spPr/>
        <p:txBody>
          <a:bodyPr>
            <a:normAutofit fontScale="92500"/>
          </a:bodyPr>
          <a:lstStyle/>
          <a:p>
            <a:r>
              <a:rPr lang="da-DK" dirty="0"/>
              <a:t>D</a:t>
            </a:r>
            <a:r>
              <a:rPr lang="da-DK" dirty="0" smtClean="0"/>
              <a:t>efinitionen af sexchikane har næppe ændret sig</a:t>
            </a:r>
          </a:p>
          <a:p>
            <a:endParaRPr lang="da-DK" dirty="0" smtClean="0"/>
          </a:p>
          <a:p>
            <a:r>
              <a:rPr lang="da-DK" dirty="0" smtClean="0"/>
              <a:t>Men i forhold til krænkeren synes arbejdsgiverne at tage udgangspunkt i et skærpet </a:t>
            </a:r>
            <a:r>
              <a:rPr lang="da-DK" dirty="0" err="1" smtClean="0"/>
              <a:t>decorumkrav</a:t>
            </a:r>
            <a:r>
              <a:rPr lang="da-DK" dirty="0" smtClean="0"/>
              <a:t> – og der fokuseres langt mindre på, om der er udøvet sexchikane i juridisk forstand</a:t>
            </a:r>
          </a:p>
          <a:p>
            <a:pPr lvl="1"/>
            <a:r>
              <a:rPr lang="da-DK" dirty="0" smtClean="0"/>
              <a:t>Krav om passende adfærd i forhold til den pågældende stilling såvel i som uden for tjenesten</a:t>
            </a:r>
          </a:p>
          <a:p>
            <a:pPr lvl="1"/>
            <a:r>
              <a:rPr lang="da-DK" dirty="0" smtClean="0"/>
              <a:t>Øget fokus på, om adfærden kan ”kaste en skygge” over virksomheden/organisationen </a:t>
            </a:r>
          </a:p>
          <a:p>
            <a:pPr lvl="1"/>
            <a:r>
              <a:rPr lang="da-DK" dirty="0" smtClean="0"/>
              <a:t>Vurderingen af, om lederen/kollegaen, der er under anklage, har handlet retsstridigt eller i strid med klart formulerede interne retningslinjer, synes at være af mindre betydning</a:t>
            </a:r>
          </a:p>
          <a:p>
            <a:pPr lvl="1"/>
            <a:endParaRPr lang="da-DK" dirty="0"/>
          </a:p>
          <a:p>
            <a:pPr marL="361950" lvl="1" indent="0">
              <a:buNone/>
            </a:pPr>
            <a:endParaRPr lang="da-DK" dirty="0" smtClean="0"/>
          </a:p>
        </p:txBody>
      </p:sp>
    </p:spTree>
    <p:extLst>
      <p:ext uri="{BB962C8B-B14F-4D97-AF65-F5344CB8AC3E}">
        <p14:creationId xmlns:p14="http://schemas.microsoft.com/office/powerpoint/2010/main" val="707360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979480" y="1535636"/>
            <a:ext cx="3816424" cy="384019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da-DK" dirty="0"/>
          </a:p>
        </p:txBody>
      </p:sp>
      <p:sp>
        <p:nvSpPr>
          <p:cNvPr id="3" name="Pladsholder til tekst 2"/>
          <p:cNvSpPr>
            <a:spLocks noGrp="1"/>
          </p:cNvSpPr>
          <p:nvPr>
            <p:ph type="body" sz="quarter" idx="10"/>
          </p:nvPr>
        </p:nvSpPr>
        <p:spPr/>
        <p:txBody>
          <a:bodyPr/>
          <a:lstStyle/>
          <a:p>
            <a:r>
              <a:rPr lang="da-DK" dirty="0" smtClean="0"/>
              <a:t>Krav til adfærd før #</a:t>
            </a:r>
            <a:r>
              <a:rPr lang="da-DK" dirty="0" err="1" smtClean="0"/>
              <a:t>MeToo</a:t>
            </a:r>
            <a:r>
              <a:rPr lang="da-DK" dirty="0" smtClean="0"/>
              <a:t>?</a:t>
            </a:r>
            <a:endParaRPr lang="da-DK" dirty="0"/>
          </a:p>
        </p:txBody>
      </p:sp>
      <p:sp>
        <p:nvSpPr>
          <p:cNvPr id="7" name="Ellipse 6"/>
          <p:cNvSpPr/>
          <p:nvPr/>
        </p:nvSpPr>
        <p:spPr>
          <a:xfrm>
            <a:off x="2555776" y="1535637"/>
            <a:ext cx="4032448" cy="38401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dirty="0" smtClean="0"/>
          </a:p>
          <a:p>
            <a:pPr algn="ctr"/>
            <a:endParaRPr lang="da-DK" dirty="0"/>
          </a:p>
          <a:p>
            <a:pPr algn="ctr"/>
            <a:endParaRPr lang="da-DK" dirty="0" smtClean="0"/>
          </a:p>
          <a:p>
            <a:pPr algn="ctr"/>
            <a:endParaRPr lang="da-DK" dirty="0"/>
          </a:p>
          <a:p>
            <a:pPr algn="ctr"/>
            <a:endParaRPr lang="da-DK" dirty="0" smtClean="0"/>
          </a:p>
          <a:p>
            <a:pPr algn="ctr"/>
            <a:endParaRPr lang="da-DK" dirty="0"/>
          </a:p>
          <a:p>
            <a:pPr algn="ctr"/>
            <a:endParaRPr lang="da-DK" dirty="0" smtClean="0"/>
          </a:p>
          <a:p>
            <a:pPr algn="ctr"/>
            <a:endParaRPr lang="da-DK" sz="1400" dirty="0"/>
          </a:p>
          <a:p>
            <a:pPr algn="ctr"/>
            <a:endParaRPr lang="da-DK" sz="1400" dirty="0" smtClean="0"/>
          </a:p>
          <a:p>
            <a:pPr algn="ctr"/>
            <a:endParaRPr lang="da-DK" sz="1400" dirty="0" smtClean="0"/>
          </a:p>
          <a:p>
            <a:pPr algn="ctr"/>
            <a:r>
              <a:rPr lang="da-DK" sz="1600" dirty="0" smtClean="0"/>
              <a:t>Sexchikane</a:t>
            </a:r>
            <a:endParaRPr lang="da-DK" sz="1600" dirty="0"/>
          </a:p>
        </p:txBody>
      </p:sp>
      <p:sp>
        <p:nvSpPr>
          <p:cNvPr id="9" name="Tekstfelt 8"/>
          <p:cNvSpPr txBox="1"/>
          <p:nvPr/>
        </p:nvSpPr>
        <p:spPr>
          <a:xfrm>
            <a:off x="1929703" y="3068960"/>
            <a:ext cx="905272" cy="1077218"/>
          </a:xfrm>
          <a:prstGeom prst="rect">
            <a:avLst/>
          </a:prstGeom>
          <a:noFill/>
        </p:spPr>
        <p:txBody>
          <a:bodyPr wrap="square" rtlCol="0">
            <a:spAutoFit/>
          </a:bodyPr>
          <a:lstStyle/>
          <a:p>
            <a:r>
              <a:rPr lang="da-DK" sz="1600" dirty="0" err="1" smtClean="0">
                <a:solidFill>
                  <a:schemeClr val="bg1"/>
                </a:solidFill>
              </a:rPr>
              <a:t>Arbejds-givers</a:t>
            </a:r>
            <a:r>
              <a:rPr lang="da-DK" sz="1600" dirty="0" smtClean="0">
                <a:solidFill>
                  <a:schemeClr val="bg1"/>
                </a:solidFill>
              </a:rPr>
              <a:t> krav til  adfærd</a:t>
            </a:r>
            <a:endParaRPr lang="da-DK" sz="1600" dirty="0">
              <a:solidFill>
                <a:schemeClr val="bg1"/>
              </a:solidFill>
            </a:endParaRPr>
          </a:p>
        </p:txBody>
      </p:sp>
    </p:spTree>
    <p:extLst>
      <p:ext uri="{BB962C8B-B14F-4D97-AF65-F5344CB8AC3E}">
        <p14:creationId xmlns:p14="http://schemas.microsoft.com/office/powerpoint/2010/main" val="3833821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lstStyle/>
          <a:p>
            <a:r>
              <a:rPr lang="da-DK" dirty="0" smtClean="0"/>
              <a:t>Krav til adfærd efter #</a:t>
            </a:r>
            <a:r>
              <a:rPr lang="da-DK" dirty="0" err="1" smtClean="0"/>
              <a:t>MeToo</a:t>
            </a:r>
            <a:r>
              <a:rPr lang="da-DK" dirty="0" smtClean="0"/>
              <a:t>?</a:t>
            </a:r>
            <a:endParaRPr lang="da-DK" dirty="0"/>
          </a:p>
        </p:txBody>
      </p:sp>
      <p:sp>
        <p:nvSpPr>
          <p:cNvPr id="12" name="Ellipse 11"/>
          <p:cNvSpPr/>
          <p:nvPr/>
        </p:nvSpPr>
        <p:spPr>
          <a:xfrm>
            <a:off x="1907704" y="908720"/>
            <a:ext cx="5400599" cy="507279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smtClean="0"/>
          </a:p>
          <a:p>
            <a:pPr algn="ctr"/>
            <a:endParaRPr lang="da-DK" dirty="0"/>
          </a:p>
          <a:p>
            <a:pPr algn="ctr"/>
            <a:endParaRPr lang="da-DK" dirty="0" smtClean="0"/>
          </a:p>
          <a:p>
            <a:pPr algn="ctr"/>
            <a:endParaRPr lang="da-DK" dirty="0"/>
          </a:p>
          <a:p>
            <a:pPr algn="ctr"/>
            <a:endParaRPr lang="da-DK" dirty="0" smtClean="0"/>
          </a:p>
          <a:p>
            <a:pPr algn="ctr"/>
            <a:endParaRPr lang="da-DK" dirty="0"/>
          </a:p>
          <a:p>
            <a:pPr algn="ctr"/>
            <a:endParaRPr lang="da-DK" dirty="0" smtClean="0"/>
          </a:p>
          <a:p>
            <a:pPr algn="ctr"/>
            <a:endParaRPr lang="da-DK" sz="1400" dirty="0"/>
          </a:p>
          <a:p>
            <a:pPr algn="ctr"/>
            <a:endParaRPr lang="da-DK" sz="1400" dirty="0" smtClean="0"/>
          </a:p>
          <a:p>
            <a:pPr algn="ctr"/>
            <a:endParaRPr lang="da-DK" sz="1400" dirty="0" smtClean="0"/>
          </a:p>
          <a:p>
            <a:pPr algn="ctr"/>
            <a:endParaRPr lang="da-DK" sz="1600" dirty="0" smtClean="0"/>
          </a:p>
          <a:p>
            <a:pPr algn="ctr"/>
            <a:endParaRPr lang="da-DK" sz="1600" dirty="0"/>
          </a:p>
          <a:p>
            <a:pPr algn="ctr"/>
            <a:endParaRPr lang="da-DK" sz="1600" dirty="0" smtClean="0"/>
          </a:p>
          <a:p>
            <a:pPr algn="ctr"/>
            <a:endParaRPr lang="da-DK" sz="1600" dirty="0"/>
          </a:p>
          <a:p>
            <a:pPr algn="ctr"/>
            <a:endParaRPr lang="da-DK" sz="1600" dirty="0" smtClean="0"/>
          </a:p>
          <a:p>
            <a:pPr algn="ctr"/>
            <a:r>
              <a:rPr lang="da-DK" sz="1600" dirty="0" smtClean="0"/>
              <a:t>Arbejdsgivers </a:t>
            </a:r>
            <a:r>
              <a:rPr lang="da-DK" sz="1600" dirty="0"/>
              <a:t>krav til adfærd</a:t>
            </a:r>
          </a:p>
        </p:txBody>
      </p:sp>
      <p:sp>
        <p:nvSpPr>
          <p:cNvPr id="6" name="Ellipse 5"/>
          <p:cNvSpPr/>
          <p:nvPr/>
        </p:nvSpPr>
        <p:spPr>
          <a:xfrm>
            <a:off x="3059832" y="1916832"/>
            <a:ext cx="3168352" cy="316835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a-DK" dirty="0" smtClean="0"/>
          </a:p>
          <a:p>
            <a:pPr algn="ctr"/>
            <a:endParaRPr lang="da-DK" dirty="0"/>
          </a:p>
          <a:p>
            <a:pPr algn="ctr"/>
            <a:endParaRPr lang="da-DK" dirty="0" smtClean="0"/>
          </a:p>
          <a:p>
            <a:pPr algn="ctr"/>
            <a:endParaRPr lang="da-DK" dirty="0"/>
          </a:p>
          <a:p>
            <a:pPr algn="ctr"/>
            <a:endParaRPr lang="da-DK" dirty="0" smtClean="0"/>
          </a:p>
          <a:p>
            <a:pPr algn="ctr"/>
            <a:endParaRPr lang="da-DK" dirty="0"/>
          </a:p>
          <a:p>
            <a:pPr algn="ctr"/>
            <a:endParaRPr lang="da-DK" dirty="0" smtClean="0"/>
          </a:p>
          <a:p>
            <a:pPr algn="ctr"/>
            <a:endParaRPr lang="da-DK" sz="1400" dirty="0"/>
          </a:p>
          <a:p>
            <a:pPr algn="ctr"/>
            <a:endParaRPr lang="da-DK" sz="1400" dirty="0" smtClean="0"/>
          </a:p>
          <a:p>
            <a:pPr algn="ctr"/>
            <a:endParaRPr lang="da-DK" sz="1400" dirty="0" smtClean="0"/>
          </a:p>
          <a:p>
            <a:pPr algn="ctr"/>
            <a:r>
              <a:rPr lang="da-DK" sz="1600" dirty="0" smtClean="0"/>
              <a:t>Sexchikane</a:t>
            </a:r>
            <a:endParaRPr lang="da-DK" sz="1600" dirty="0"/>
          </a:p>
        </p:txBody>
      </p:sp>
    </p:spTree>
    <p:extLst>
      <p:ext uri="{BB962C8B-B14F-4D97-AF65-F5344CB8AC3E}">
        <p14:creationId xmlns:p14="http://schemas.microsoft.com/office/powerpoint/2010/main" val="339311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Temaerne</a:t>
            </a:r>
            <a:endParaRPr lang="da-DK" dirty="0"/>
          </a:p>
        </p:txBody>
      </p:sp>
      <p:sp>
        <p:nvSpPr>
          <p:cNvPr id="3" name="Pladsholder til tekst 2"/>
          <p:cNvSpPr>
            <a:spLocks noGrp="1"/>
          </p:cNvSpPr>
          <p:nvPr>
            <p:ph type="body" sz="quarter" idx="11"/>
          </p:nvPr>
        </p:nvSpPr>
        <p:spPr/>
        <p:txBody>
          <a:bodyPr/>
          <a:lstStyle/>
          <a:p>
            <a:r>
              <a:rPr lang="da-DK" dirty="0" smtClean="0"/>
              <a:t>Den juridiske ramme</a:t>
            </a:r>
          </a:p>
          <a:p>
            <a:endParaRPr lang="da-DK" dirty="0" smtClean="0"/>
          </a:p>
          <a:p>
            <a:r>
              <a:rPr lang="da-DK" dirty="0" smtClean="0"/>
              <a:t>Regulering af adfærd på arbejdspladsen – muligheder og begrænsninger</a:t>
            </a:r>
          </a:p>
          <a:p>
            <a:endParaRPr lang="da-DK" dirty="0" smtClean="0"/>
          </a:p>
          <a:p>
            <a:r>
              <a:rPr lang="da-DK" dirty="0" smtClean="0"/>
              <a:t>Eksempler på sager </a:t>
            </a:r>
            <a:r>
              <a:rPr lang="da-DK" dirty="0" smtClean="0"/>
              <a:t>og trends </a:t>
            </a:r>
            <a:r>
              <a:rPr lang="da-DK" dirty="0" smtClean="0"/>
              <a:t>– nationalt og internationalt</a:t>
            </a:r>
          </a:p>
          <a:p>
            <a:endParaRPr lang="da-DK" dirty="0" smtClean="0"/>
          </a:p>
          <a:p>
            <a:r>
              <a:rPr lang="da-DK" dirty="0" smtClean="0"/>
              <a:t>Hvad gør man, hvis sagen rammer?</a:t>
            </a:r>
            <a:endParaRPr lang="da-DK" dirty="0"/>
          </a:p>
        </p:txBody>
      </p:sp>
    </p:spTree>
    <p:extLst>
      <p:ext uri="{BB962C8B-B14F-4D97-AF65-F5344CB8AC3E}">
        <p14:creationId xmlns:p14="http://schemas.microsoft.com/office/powerpoint/2010/main" val="1897840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normAutofit/>
          </a:bodyPr>
          <a:lstStyle/>
          <a:p>
            <a:r>
              <a:rPr lang="da-DK" dirty="0" smtClean="0"/>
              <a:t>Er der en risiko ved denne udvikling?</a:t>
            </a:r>
            <a:endParaRPr lang="da-DK" dirty="0"/>
          </a:p>
        </p:txBody>
      </p:sp>
      <p:sp>
        <p:nvSpPr>
          <p:cNvPr id="4" name="Pladsholder til tekst 3"/>
          <p:cNvSpPr>
            <a:spLocks noGrp="1"/>
          </p:cNvSpPr>
          <p:nvPr>
            <p:ph type="body" sz="quarter" idx="11"/>
          </p:nvPr>
        </p:nvSpPr>
        <p:spPr/>
        <p:txBody>
          <a:bodyPr>
            <a:normAutofit/>
          </a:bodyPr>
          <a:lstStyle/>
          <a:p>
            <a:r>
              <a:rPr lang="da-DK" dirty="0" smtClean="0"/>
              <a:t>Bliver ansættelsesretlige beslutninger i højere grad præget af frygten for at ende i en ”shitstorm” i medierne?</a:t>
            </a:r>
          </a:p>
          <a:p>
            <a:endParaRPr lang="da-DK" dirty="0" smtClean="0"/>
          </a:p>
          <a:p>
            <a:r>
              <a:rPr lang="da-DK" dirty="0" smtClean="0"/>
              <a:t>Forøges risikoen herved for, at beslutningen om bortvisning/opsigelse af den påståede krænker er uberettiget/usaglig?</a:t>
            </a:r>
          </a:p>
          <a:p>
            <a:endParaRPr lang="da-DK" dirty="0"/>
          </a:p>
          <a:p>
            <a:r>
              <a:rPr lang="da-DK" dirty="0" smtClean="0"/>
              <a:t>Opnår vi herved en situation, hvor den påståede </a:t>
            </a:r>
            <a:r>
              <a:rPr lang="da-DK" dirty="0" err="1" smtClean="0"/>
              <a:t>krænkers</a:t>
            </a:r>
            <a:r>
              <a:rPr lang="da-DK" dirty="0" smtClean="0"/>
              <a:t> retssikkerhed sættes over styr?</a:t>
            </a:r>
          </a:p>
          <a:p>
            <a:endParaRPr lang="da-DK" dirty="0" smtClean="0"/>
          </a:p>
        </p:txBody>
      </p:sp>
    </p:spTree>
    <p:extLst>
      <p:ext uri="{BB962C8B-B14F-4D97-AF65-F5344CB8AC3E}">
        <p14:creationId xmlns:p14="http://schemas.microsoft.com/office/powerpoint/2010/main" val="297188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dirty="0"/>
              <a:t>Regulering af adfærd på arbejdspladsen </a:t>
            </a:r>
            <a:r>
              <a:rPr lang="da-DK" dirty="0" smtClean="0"/>
              <a:t/>
            </a:r>
            <a:br>
              <a:rPr lang="da-DK" dirty="0" smtClean="0"/>
            </a:br>
            <a:r>
              <a:rPr lang="da-DK" dirty="0" smtClean="0"/>
              <a:t>– </a:t>
            </a:r>
            <a:r>
              <a:rPr lang="da-DK" dirty="0"/>
              <a:t>muligheder og begrænsninger</a:t>
            </a:r>
            <a:br>
              <a:rPr lang="da-DK" dirty="0"/>
            </a:br>
            <a:endParaRPr lang="da-DK" dirty="0"/>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717274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800200"/>
          </a:xfrm>
        </p:spPr>
        <p:txBody>
          <a:bodyPr>
            <a:normAutofit/>
          </a:bodyPr>
          <a:lstStyle/>
          <a:p>
            <a:endParaRPr lang="da-DK" dirty="0" smtClean="0"/>
          </a:p>
          <a:p>
            <a:r>
              <a:rPr lang="da-DK" dirty="0" smtClean="0"/>
              <a:t>Regulering </a:t>
            </a:r>
            <a:r>
              <a:rPr lang="da-DK" dirty="0" smtClean="0"/>
              <a:t>af </a:t>
            </a:r>
            <a:r>
              <a:rPr lang="da-DK" dirty="0" smtClean="0"/>
              <a:t>adfærd </a:t>
            </a:r>
            <a:endParaRPr lang="da-DK" dirty="0"/>
          </a:p>
        </p:txBody>
      </p:sp>
      <p:sp>
        <p:nvSpPr>
          <p:cNvPr id="3" name="Pladsholder til tekst 2"/>
          <p:cNvSpPr>
            <a:spLocks noGrp="1"/>
          </p:cNvSpPr>
          <p:nvPr>
            <p:ph type="body" sz="quarter" idx="11"/>
          </p:nvPr>
        </p:nvSpPr>
        <p:spPr/>
        <p:txBody>
          <a:bodyPr/>
          <a:lstStyle/>
          <a:p>
            <a:pPr marL="0" indent="0">
              <a:buNone/>
            </a:pPr>
            <a:endParaRPr lang="da-DK" dirty="0" smtClean="0"/>
          </a:p>
          <a:p>
            <a:pPr marL="0" indent="0">
              <a:buNone/>
            </a:pPr>
            <a:r>
              <a:rPr lang="da-DK" dirty="0" smtClean="0"/>
              <a:t>Opstilling af politikker – betydningen heraf:</a:t>
            </a:r>
          </a:p>
          <a:p>
            <a:pPr marL="0" indent="0">
              <a:buNone/>
            </a:pPr>
            <a:endParaRPr lang="da-DK" dirty="0"/>
          </a:p>
          <a:p>
            <a:pPr marL="0" indent="0">
              <a:buNone/>
            </a:pPr>
            <a:r>
              <a:rPr lang="da-DK" dirty="0" smtClean="0"/>
              <a:t>Arbejdsgiverens ønsker/vilje</a:t>
            </a:r>
          </a:p>
          <a:p>
            <a:pPr marL="0" indent="0">
              <a:buNone/>
            </a:pPr>
            <a:r>
              <a:rPr lang="da-DK" dirty="0" smtClean="0"/>
              <a:t>Arbejdsgiverens muligheder</a:t>
            </a:r>
          </a:p>
          <a:p>
            <a:pPr marL="0" indent="0">
              <a:buNone/>
            </a:pPr>
            <a:endParaRPr lang="da-DK" dirty="0"/>
          </a:p>
          <a:p>
            <a:pPr marL="0" indent="0">
              <a:buNone/>
            </a:pPr>
            <a:r>
              <a:rPr lang="da-DK" dirty="0" smtClean="0"/>
              <a:t>Begrænsninger i ledelsesretten </a:t>
            </a:r>
            <a:r>
              <a:rPr lang="da-DK" dirty="0"/>
              <a:t>– </a:t>
            </a:r>
            <a:r>
              <a:rPr lang="da-DK" dirty="0" smtClean="0"/>
              <a:t>krav om saglighed og driftsmæssig begrundelse?</a:t>
            </a:r>
          </a:p>
          <a:p>
            <a:pPr marL="0" indent="0">
              <a:buNone/>
            </a:pPr>
            <a:r>
              <a:rPr lang="da-DK" dirty="0" smtClean="0"/>
              <a:t>Begrænsninger i EMRK art. 12</a:t>
            </a:r>
          </a:p>
          <a:p>
            <a:pPr marL="0" indent="0">
              <a:buNone/>
            </a:pPr>
            <a:r>
              <a:rPr lang="da-DK" dirty="0" smtClean="0"/>
              <a:t>Begrænsninger i EU Charteret art. 9</a:t>
            </a:r>
          </a:p>
          <a:p>
            <a:pPr marL="0" indent="0">
              <a:buNone/>
            </a:pPr>
            <a:endParaRPr lang="da-DK" dirty="0" smtClean="0"/>
          </a:p>
          <a:p>
            <a:pPr marL="0" indent="0">
              <a:buNone/>
            </a:pPr>
            <a:endParaRPr lang="da-DK" dirty="0"/>
          </a:p>
          <a:p>
            <a:pPr marL="0" indent="0">
              <a:buNone/>
            </a:pPr>
            <a:endParaRPr lang="da-DK" dirty="0"/>
          </a:p>
        </p:txBody>
      </p:sp>
    </p:spTree>
    <p:extLst>
      <p:ext uri="{BB962C8B-B14F-4D97-AF65-F5344CB8AC3E}">
        <p14:creationId xmlns:p14="http://schemas.microsoft.com/office/powerpoint/2010/main" val="1487576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800200"/>
          </a:xfrm>
        </p:spPr>
        <p:txBody>
          <a:bodyPr>
            <a:normAutofit/>
          </a:bodyPr>
          <a:lstStyle/>
          <a:p>
            <a:endParaRPr lang="da-DK" dirty="0" smtClean="0"/>
          </a:p>
          <a:p>
            <a:r>
              <a:rPr lang="da-DK" dirty="0" smtClean="0"/>
              <a:t>Regulering </a:t>
            </a:r>
            <a:r>
              <a:rPr lang="da-DK" dirty="0" smtClean="0"/>
              <a:t>af </a:t>
            </a:r>
            <a:r>
              <a:rPr lang="da-DK" dirty="0" smtClean="0"/>
              <a:t>adfærd </a:t>
            </a:r>
            <a:endParaRPr lang="da-DK" dirty="0"/>
          </a:p>
        </p:txBody>
      </p:sp>
      <p:sp>
        <p:nvSpPr>
          <p:cNvPr id="3" name="Pladsholder til tekst 2"/>
          <p:cNvSpPr>
            <a:spLocks noGrp="1"/>
          </p:cNvSpPr>
          <p:nvPr>
            <p:ph type="body" sz="quarter" idx="11"/>
          </p:nvPr>
        </p:nvSpPr>
        <p:spPr/>
        <p:txBody>
          <a:bodyPr/>
          <a:lstStyle/>
          <a:p>
            <a:pPr marL="0" indent="0">
              <a:buNone/>
            </a:pPr>
            <a:endParaRPr lang="da-DK" dirty="0" smtClean="0"/>
          </a:p>
          <a:p>
            <a:pPr marL="0" indent="0">
              <a:buNone/>
            </a:pPr>
            <a:r>
              <a:rPr lang="da-DK" dirty="0" smtClean="0"/>
              <a:t>Hvornår er man på arbejde?</a:t>
            </a:r>
          </a:p>
          <a:p>
            <a:pPr marL="0" indent="0">
              <a:buNone/>
            </a:pPr>
            <a:endParaRPr lang="da-DK" dirty="0"/>
          </a:p>
          <a:p>
            <a:pPr marL="0" indent="0">
              <a:buNone/>
            </a:pPr>
            <a:r>
              <a:rPr lang="da-DK" dirty="0" smtClean="0"/>
              <a:t>Firmafest/personalets egne fester på virksomhedens areal</a:t>
            </a:r>
          </a:p>
          <a:p>
            <a:pPr marL="0" indent="0">
              <a:buNone/>
            </a:pPr>
            <a:endParaRPr lang="da-DK" dirty="0" smtClean="0"/>
          </a:p>
          <a:p>
            <a:pPr marL="0" indent="0">
              <a:buNone/>
            </a:pPr>
            <a:r>
              <a:rPr lang="da-DK" dirty="0" smtClean="0"/>
              <a:t>Messer og kurser</a:t>
            </a:r>
          </a:p>
          <a:p>
            <a:pPr marL="0" indent="0">
              <a:buNone/>
            </a:pPr>
            <a:endParaRPr lang="da-DK" dirty="0"/>
          </a:p>
          <a:p>
            <a:pPr marL="0" indent="0">
              <a:buNone/>
            </a:pPr>
            <a:r>
              <a:rPr lang="da-DK" dirty="0" smtClean="0"/>
              <a:t>Kørsel til og fra arbejdspladsen</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798884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800200"/>
          </a:xfrm>
        </p:spPr>
        <p:txBody>
          <a:bodyPr>
            <a:normAutofit/>
          </a:bodyPr>
          <a:lstStyle/>
          <a:p>
            <a:endParaRPr lang="da-DK" dirty="0" smtClean="0"/>
          </a:p>
          <a:p>
            <a:r>
              <a:rPr lang="da-DK" dirty="0" smtClean="0"/>
              <a:t>Regulering </a:t>
            </a:r>
            <a:r>
              <a:rPr lang="da-DK" dirty="0" smtClean="0"/>
              <a:t>af </a:t>
            </a:r>
            <a:r>
              <a:rPr lang="da-DK" dirty="0" smtClean="0"/>
              <a:t>adfærd </a:t>
            </a:r>
            <a:endParaRPr lang="da-DK" dirty="0"/>
          </a:p>
        </p:txBody>
      </p:sp>
      <p:sp>
        <p:nvSpPr>
          <p:cNvPr id="3" name="Pladsholder til tekst 2"/>
          <p:cNvSpPr>
            <a:spLocks noGrp="1"/>
          </p:cNvSpPr>
          <p:nvPr>
            <p:ph type="body" sz="quarter" idx="11"/>
          </p:nvPr>
        </p:nvSpPr>
        <p:spPr>
          <a:xfrm>
            <a:off x="323137" y="1628800"/>
            <a:ext cx="8424863" cy="4608513"/>
          </a:xfrm>
        </p:spPr>
        <p:txBody>
          <a:bodyPr>
            <a:normAutofit/>
          </a:bodyPr>
          <a:lstStyle/>
          <a:p>
            <a:pPr marL="0" indent="0">
              <a:buNone/>
            </a:pPr>
            <a:endParaRPr lang="da-DK" dirty="0" smtClean="0"/>
          </a:p>
          <a:p>
            <a:pPr marL="0" indent="0">
              <a:buNone/>
            </a:pPr>
            <a:r>
              <a:rPr lang="da-DK" dirty="0" smtClean="0"/>
              <a:t>Vold mellem kollegaer under en privat </a:t>
            </a:r>
            <a:r>
              <a:rPr lang="da-DK" dirty="0" smtClean="0"/>
              <a:t>fest:</a:t>
            </a:r>
          </a:p>
          <a:p>
            <a:r>
              <a:rPr lang="da-DK" dirty="0" smtClean="0"/>
              <a:t>Vestre </a:t>
            </a:r>
            <a:r>
              <a:rPr lang="da-DK" dirty="0"/>
              <a:t>Landsrets dom af 12. maj </a:t>
            </a:r>
            <a:r>
              <a:rPr lang="da-DK" dirty="0" smtClean="0"/>
              <a:t>2009, 13</a:t>
            </a:r>
            <a:r>
              <a:rPr lang="da-DK" dirty="0"/>
              <a:t>. afd., sag </a:t>
            </a:r>
            <a:r>
              <a:rPr lang="da-DK" dirty="0" smtClean="0"/>
              <a:t>B-2528-08</a:t>
            </a:r>
          </a:p>
          <a:p>
            <a:pPr marL="447675" indent="0">
              <a:buNone/>
            </a:pPr>
            <a:r>
              <a:rPr lang="da-DK" sz="1600" dirty="0" smtClean="0"/>
              <a:t>Kasseassistent </a:t>
            </a:r>
            <a:r>
              <a:rPr lang="da-DK" sz="1600" dirty="0"/>
              <a:t>F i </a:t>
            </a:r>
            <a:r>
              <a:rPr lang="da-DK" sz="1600" dirty="0" smtClean="0"/>
              <a:t>et supermarked </a:t>
            </a:r>
            <a:r>
              <a:rPr lang="da-DK" sz="1600" dirty="0"/>
              <a:t>blev bortvist efter </a:t>
            </a:r>
            <a:r>
              <a:rPr lang="da-DK" sz="1600" dirty="0" smtClean="0"/>
              <a:t>en episode</a:t>
            </a:r>
            <a:r>
              <a:rPr lang="da-DK" sz="1600" dirty="0"/>
              <a:t>, </a:t>
            </a:r>
            <a:r>
              <a:rPr lang="da-DK" sz="1600" dirty="0" smtClean="0"/>
              <a:t>hvor F havde </a:t>
            </a:r>
            <a:r>
              <a:rPr lang="da-DK" sz="1600" dirty="0"/>
              <a:t>været voldelig over for en </a:t>
            </a:r>
            <a:r>
              <a:rPr lang="da-DK" sz="1600" dirty="0" smtClean="0"/>
              <a:t>kollega, </a:t>
            </a:r>
            <a:r>
              <a:rPr lang="da-DK" sz="1600" dirty="0" smtClean="0"/>
              <a:t>som </a:t>
            </a:r>
            <a:r>
              <a:rPr lang="da-DK" sz="1600" dirty="0" smtClean="0"/>
              <a:t>han tidligere havde haft en flirt – og måske et forhold </a:t>
            </a:r>
            <a:r>
              <a:rPr lang="da-DK" sz="1600" dirty="0" smtClean="0"/>
              <a:t>med</a:t>
            </a:r>
            <a:r>
              <a:rPr lang="da-DK" sz="1600" dirty="0" smtClean="0"/>
              <a:t>. Supermarkedet </a:t>
            </a:r>
            <a:r>
              <a:rPr lang="da-DK" sz="1600" dirty="0" smtClean="0"/>
              <a:t>blev </a:t>
            </a:r>
            <a:r>
              <a:rPr lang="da-DK" sz="1600" dirty="0"/>
              <a:t>dømt til at anerkende, at </a:t>
            </a:r>
            <a:r>
              <a:rPr lang="da-DK" sz="1600" dirty="0" smtClean="0"/>
              <a:t>bortvisningen </a:t>
            </a:r>
            <a:r>
              <a:rPr lang="da-DK" sz="1600" dirty="0" smtClean="0"/>
              <a:t>var uberettiget</a:t>
            </a:r>
            <a:r>
              <a:rPr lang="da-DK" sz="1600" dirty="0"/>
              <a:t>, </a:t>
            </a:r>
            <a:r>
              <a:rPr lang="da-DK" sz="1600" dirty="0" smtClean="0"/>
              <a:t>da </a:t>
            </a:r>
            <a:r>
              <a:rPr lang="da-DK" sz="1600" dirty="0"/>
              <a:t>volden havde fundet sted </a:t>
            </a:r>
            <a:r>
              <a:rPr lang="da-DK" sz="1600" dirty="0" smtClean="0"/>
              <a:t>under </a:t>
            </a:r>
            <a:r>
              <a:rPr lang="da-DK" sz="1600" dirty="0"/>
              <a:t>private former </a:t>
            </a:r>
            <a:r>
              <a:rPr lang="da-DK" sz="1600" dirty="0" smtClean="0"/>
              <a:t>uden tilknytning til </a:t>
            </a:r>
            <a:r>
              <a:rPr lang="da-DK" sz="1600" dirty="0"/>
              <a:t>arbejdet, hvorimod </a:t>
            </a:r>
            <a:r>
              <a:rPr lang="da-DK" sz="1600" dirty="0" smtClean="0"/>
              <a:t>det </a:t>
            </a:r>
            <a:r>
              <a:rPr lang="da-DK" sz="1600" dirty="0" smtClean="0"/>
              <a:t>ville have været berettiget at </a:t>
            </a:r>
            <a:r>
              <a:rPr lang="da-DK" sz="1600" dirty="0"/>
              <a:t>opsige F. </a:t>
            </a:r>
          </a:p>
        </p:txBody>
      </p:sp>
    </p:spTree>
    <p:extLst>
      <p:ext uri="{BB962C8B-B14F-4D97-AF65-F5344CB8AC3E}">
        <p14:creationId xmlns:p14="http://schemas.microsoft.com/office/powerpoint/2010/main" val="3483087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713" y="503287"/>
            <a:ext cx="8388000" cy="1224136"/>
          </a:xfrm>
        </p:spPr>
        <p:txBody>
          <a:bodyPr/>
          <a:lstStyle/>
          <a:p>
            <a:r>
              <a:rPr lang="da-DK" dirty="0" smtClean="0"/>
              <a:t>Saglighed og driftsmæssig begrundelse</a:t>
            </a:r>
            <a:endParaRPr lang="da-DK" dirty="0"/>
          </a:p>
        </p:txBody>
      </p:sp>
      <p:sp>
        <p:nvSpPr>
          <p:cNvPr id="4" name="Pladsholder til tekst 3"/>
          <p:cNvSpPr>
            <a:spLocks noGrp="1"/>
          </p:cNvSpPr>
          <p:nvPr>
            <p:ph type="body" sz="quarter" idx="12"/>
          </p:nvPr>
        </p:nvSpPr>
        <p:spPr>
          <a:xfrm>
            <a:off x="323850" y="1196753"/>
            <a:ext cx="8424863" cy="5040536"/>
          </a:xfrm>
        </p:spPr>
        <p:txBody>
          <a:bodyPr>
            <a:normAutofit fontScale="25000" lnSpcReduction="20000"/>
          </a:bodyPr>
          <a:lstStyle/>
          <a:p>
            <a:pPr marL="0" indent="0">
              <a:buNone/>
            </a:pPr>
            <a:r>
              <a:rPr lang="da-DK" sz="7200" b="1" dirty="0" smtClean="0"/>
              <a:t>Sag FV2015.0086 </a:t>
            </a:r>
          </a:p>
          <a:p>
            <a:pPr marL="0" indent="0">
              <a:buNone/>
            </a:pPr>
            <a:r>
              <a:rPr lang="da-DK" sz="7200" dirty="0" smtClean="0"/>
              <a:t>Landsorganisationen </a:t>
            </a:r>
            <a:r>
              <a:rPr lang="da-DK" sz="7200" dirty="0"/>
              <a:t>I </a:t>
            </a:r>
            <a:r>
              <a:rPr lang="da-DK" sz="7200" dirty="0" smtClean="0"/>
              <a:t>Danmark for</a:t>
            </a:r>
            <a:r>
              <a:rPr lang="da-DK" sz="7200" dirty="0"/>
              <a:t> </a:t>
            </a:r>
            <a:r>
              <a:rPr lang="da-DK" sz="7200" dirty="0" smtClean="0"/>
              <a:t>Serviceforbundet</a:t>
            </a:r>
            <a:r>
              <a:rPr lang="da-DK" sz="7200" dirty="0"/>
              <a:t> </a:t>
            </a:r>
            <a:r>
              <a:rPr lang="da-DK" sz="7200" dirty="0" smtClean="0"/>
              <a:t>mod DI </a:t>
            </a:r>
            <a:r>
              <a:rPr lang="da-DK" sz="7200" dirty="0"/>
              <a:t>Overenskomst II ved </a:t>
            </a:r>
            <a:r>
              <a:rPr lang="da-DK" sz="7200" dirty="0" smtClean="0"/>
              <a:t>DI for</a:t>
            </a:r>
            <a:r>
              <a:rPr lang="da-DK" sz="7200" dirty="0"/>
              <a:t> </a:t>
            </a:r>
            <a:r>
              <a:rPr lang="da-DK" sz="7200" dirty="0" smtClean="0"/>
              <a:t>Københavns </a:t>
            </a:r>
            <a:r>
              <a:rPr lang="da-DK" sz="7200" dirty="0"/>
              <a:t>Lufthavne </a:t>
            </a:r>
            <a:r>
              <a:rPr lang="da-DK" sz="7200" dirty="0" smtClean="0"/>
              <a:t>A/S</a:t>
            </a:r>
            <a:endParaRPr lang="da-DK" sz="7200" dirty="0"/>
          </a:p>
          <a:p>
            <a:pPr marL="0" indent="0">
              <a:buNone/>
            </a:pPr>
            <a:r>
              <a:rPr lang="da-DK" sz="6400" i="1" dirty="0" smtClean="0"/>
              <a:t>”</a:t>
            </a:r>
            <a:r>
              <a:rPr lang="da-DK" sz="6400" i="1" dirty="0"/>
              <a:t>Ingen medarbejder i CPH må ryge på matriklen i arbejdstiden og på matriklen til og fra arbejde. Er man i lufthavnen i privat </a:t>
            </a:r>
            <a:r>
              <a:rPr lang="da-DK" sz="6400" i="1" dirty="0" smtClean="0"/>
              <a:t>ærinde, betragtes </a:t>
            </a:r>
            <a:r>
              <a:rPr lang="da-DK" sz="6400" i="1" dirty="0"/>
              <a:t>man som kunde og kan ryge, hvor dette er tilladt for </a:t>
            </a:r>
            <a:r>
              <a:rPr lang="da-DK" sz="6400" i="1" dirty="0" smtClean="0"/>
              <a:t>passagerer.</a:t>
            </a:r>
          </a:p>
          <a:p>
            <a:pPr marL="0" indent="0">
              <a:buNone/>
            </a:pPr>
            <a:r>
              <a:rPr lang="da-DK" sz="6400" i="1" dirty="0" smtClean="0"/>
              <a:t>Ingen </a:t>
            </a:r>
            <a:r>
              <a:rPr lang="da-DK" sz="6400" i="1" dirty="0"/>
              <a:t>medarbejder i CPH må ryge i </a:t>
            </a:r>
            <a:r>
              <a:rPr lang="da-DK" sz="6400" i="1" dirty="0" err="1"/>
              <a:t>CPHs</a:t>
            </a:r>
            <a:r>
              <a:rPr lang="da-DK" sz="6400" i="1" dirty="0"/>
              <a:t> transportmidler.</a:t>
            </a:r>
          </a:p>
          <a:p>
            <a:pPr marL="0" indent="0">
              <a:buNone/>
            </a:pPr>
            <a:r>
              <a:rPr lang="da-DK" sz="6400" i="1" dirty="0" smtClean="0"/>
              <a:t>...</a:t>
            </a:r>
          </a:p>
          <a:p>
            <a:pPr marL="0" indent="0">
              <a:buNone/>
            </a:pPr>
            <a:r>
              <a:rPr lang="da-DK" sz="6400" i="1" dirty="0" smtClean="0"/>
              <a:t>Medarbejdere </a:t>
            </a:r>
            <a:r>
              <a:rPr lang="da-DK" sz="6400" i="1" dirty="0"/>
              <a:t>med selvbetalte pauser må i pauser ryge udenfor </a:t>
            </a:r>
            <a:r>
              <a:rPr lang="da-DK" sz="6400" i="1" dirty="0" smtClean="0"/>
              <a:t>CPH matrikel</a:t>
            </a:r>
            <a:endParaRPr lang="da-DK" sz="6400" i="1" dirty="0"/>
          </a:p>
          <a:p>
            <a:pPr marL="0" indent="0">
              <a:buNone/>
            </a:pPr>
            <a:r>
              <a:rPr lang="da-DK" sz="6400" i="1" dirty="0"/>
              <a:t>Ændringen her er, at politikken alene gælder på matriklen og er uafhængig af, om man er synlig i uniform eller ej. Målet er at </a:t>
            </a:r>
            <a:r>
              <a:rPr lang="da-DK" sz="6400" i="1" dirty="0" smtClean="0"/>
              <a:t>gøre politikken </a:t>
            </a:r>
            <a:r>
              <a:rPr lang="da-DK" sz="6400" i="1" dirty="0"/>
              <a:t>enkel, så ingen er i tvivl om, hvorvidt rygning er tilladt eller ej</a:t>
            </a:r>
            <a:r>
              <a:rPr lang="da-DK" sz="6400" i="1" dirty="0" smtClean="0"/>
              <a:t>.”</a:t>
            </a:r>
            <a:endParaRPr lang="da-DK" sz="6400" i="1" dirty="0"/>
          </a:p>
          <a:p>
            <a:pPr marL="0" indent="0">
              <a:buNone/>
            </a:pPr>
            <a:endParaRPr lang="da-DK" sz="7200" dirty="0" smtClean="0"/>
          </a:p>
        </p:txBody>
      </p:sp>
    </p:spTree>
    <p:extLst>
      <p:ext uri="{BB962C8B-B14F-4D97-AF65-F5344CB8AC3E}">
        <p14:creationId xmlns:p14="http://schemas.microsoft.com/office/powerpoint/2010/main" val="3664732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5"/>
            <a:ext cx="8388000" cy="1646793"/>
          </a:xfrm>
        </p:spPr>
        <p:txBody>
          <a:bodyPr>
            <a:normAutofit/>
          </a:bodyPr>
          <a:lstStyle/>
          <a:p>
            <a:endParaRPr lang="da-DK" dirty="0" smtClean="0"/>
          </a:p>
          <a:p>
            <a:r>
              <a:rPr lang="da-DK" dirty="0" smtClean="0"/>
              <a:t>Saglighed </a:t>
            </a:r>
            <a:r>
              <a:rPr lang="da-DK" dirty="0"/>
              <a:t>og driftsmæssig begrundelse</a:t>
            </a:r>
          </a:p>
          <a:p>
            <a:endParaRPr lang="da-DK" dirty="0"/>
          </a:p>
        </p:txBody>
      </p:sp>
      <p:sp>
        <p:nvSpPr>
          <p:cNvPr id="3" name="Pladsholder til tekst 2"/>
          <p:cNvSpPr>
            <a:spLocks noGrp="1"/>
          </p:cNvSpPr>
          <p:nvPr>
            <p:ph type="body" sz="quarter" idx="11"/>
          </p:nvPr>
        </p:nvSpPr>
        <p:spPr>
          <a:xfrm>
            <a:off x="323528" y="2060848"/>
            <a:ext cx="8425185" cy="4176440"/>
          </a:xfrm>
        </p:spPr>
        <p:txBody>
          <a:bodyPr>
            <a:noAutofit/>
          </a:bodyPr>
          <a:lstStyle/>
          <a:p>
            <a:pPr marL="0" indent="0">
              <a:buNone/>
            </a:pPr>
            <a:r>
              <a:rPr lang="da-DK" dirty="0" smtClean="0"/>
              <a:t>”</a:t>
            </a:r>
            <a:r>
              <a:rPr lang="da-DK" dirty="0"/>
              <a:t>Som udgangspunkt finder jeg, at et rygeforbud – bl.a. af hensyn til virksomhedens omdømme – kan udstrækkes til arbejdspladsens samlede areal, når dette ligger i umiddelbar tilknytning til arbejdsstedet, idet omverdenen, herunder virksomhedens kunder, let vil kunne opfatte de rygende som medarbejdere i virksomheden. CPH er imidlertid en virksomhed med et usædvanligt omfattende areal, efter det oplyste 12 mio. kvadratmeter, og matriklen omfatter bl.a. lufthavnsparkeringspladser, busholdepladser og dele af de offentligt tilgængelige tilkørselsveje, ligesom man befinder sig på matriklen ved færdsel til og fra tog/metro og lufthavnsbygningerne. Der færdes dagligt et meget betydeligt antal personer på matriklen, herunder passagerer til lufthavnen og ansatte ved andre virksomheder i lufthavnen. </a:t>
            </a:r>
          </a:p>
        </p:txBody>
      </p:sp>
    </p:spTree>
    <p:extLst>
      <p:ext uri="{BB962C8B-B14F-4D97-AF65-F5344CB8AC3E}">
        <p14:creationId xmlns:p14="http://schemas.microsoft.com/office/powerpoint/2010/main" val="2744822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fontScale="25000" lnSpcReduction="20000"/>
          </a:bodyPr>
          <a:lstStyle/>
          <a:p>
            <a:endParaRPr lang="da-DK" dirty="0" smtClean="0"/>
          </a:p>
          <a:p>
            <a:r>
              <a:rPr lang="da-DK" sz="14400" dirty="0" smtClean="0"/>
              <a:t>Saglighed </a:t>
            </a:r>
            <a:r>
              <a:rPr lang="da-DK" sz="14400" dirty="0"/>
              <a:t>og driftsmæssig begrundelse</a:t>
            </a:r>
          </a:p>
          <a:p>
            <a:endParaRPr lang="da-DK" dirty="0"/>
          </a:p>
        </p:txBody>
      </p:sp>
      <p:sp>
        <p:nvSpPr>
          <p:cNvPr id="3" name="Pladsholder til tekst 2"/>
          <p:cNvSpPr>
            <a:spLocks noGrp="1"/>
          </p:cNvSpPr>
          <p:nvPr>
            <p:ph type="body" sz="quarter" idx="11"/>
          </p:nvPr>
        </p:nvSpPr>
        <p:spPr/>
        <p:txBody>
          <a:bodyPr>
            <a:noAutofit/>
          </a:bodyPr>
          <a:lstStyle/>
          <a:p>
            <a:pPr marL="0" indent="0">
              <a:buNone/>
            </a:pPr>
            <a:endParaRPr lang="da-DK" dirty="0" smtClean="0"/>
          </a:p>
          <a:p>
            <a:pPr marL="0" indent="0">
              <a:buNone/>
            </a:pPr>
            <a:r>
              <a:rPr lang="da-DK" dirty="0" smtClean="0"/>
              <a:t>Medarbejderne </a:t>
            </a:r>
            <a:r>
              <a:rPr lang="da-DK" dirty="0"/>
              <a:t>i CPH er på vej til og fra arbejde nødt til at færdes på matriklen. Dette sker i deres fritid, idet deres arbejdstid først regnes fra, at de er </a:t>
            </a:r>
            <a:r>
              <a:rPr lang="da-DK" dirty="0" err="1"/>
              <a:t>checket</a:t>
            </a:r>
            <a:r>
              <a:rPr lang="da-DK" dirty="0"/>
              <a:t> ind ved et af de særlige </a:t>
            </a:r>
            <a:r>
              <a:rPr lang="da-DK" dirty="0" err="1"/>
              <a:t>indmødningssteder</a:t>
            </a:r>
            <a:r>
              <a:rPr lang="da-DK" dirty="0"/>
              <a:t>. I det omfang de på matriklen ved uniform eller på anden måde kan identificeres som medarbejdere ved CPH, finder jeg, at det af hensyn til virksomhedens omdømme ligger inden for virksomhedens ledelsesret at bestemme – som sket i 2012-rygepolitikken – at de pågældende medarbejdere ikke må ryge på matriklen.</a:t>
            </a:r>
          </a:p>
          <a:p>
            <a:pPr marL="0" indent="0">
              <a:buNone/>
            </a:pPr>
            <a:r>
              <a:rPr lang="da-DK" dirty="0"/>
              <a:t>På det nuværende stade af udviklingen i synet på rygning i samfundet finder jeg imidlertid, at det vil være for vidtgående – og dermed udenfor grænserne for ledelsesretten – at pålægge rygeforbud på hele matriklen for de medarbejdere, der i deres fritid er på vej til eller fra arbejde uden, at de ved uniform eller på anden måde kan identificeres som medarbejdere ved CPH. </a:t>
            </a:r>
          </a:p>
        </p:txBody>
      </p:sp>
    </p:spTree>
    <p:extLst>
      <p:ext uri="{BB962C8B-B14F-4D97-AF65-F5344CB8AC3E}">
        <p14:creationId xmlns:p14="http://schemas.microsoft.com/office/powerpoint/2010/main" val="2403625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ormAutofit fontScale="25000" lnSpcReduction="20000"/>
          </a:bodyPr>
          <a:lstStyle/>
          <a:p>
            <a:endParaRPr lang="da-DK" dirty="0" smtClean="0"/>
          </a:p>
          <a:p>
            <a:r>
              <a:rPr lang="da-DK" sz="14400" dirty="0"/>
              <a:t>Saglighed og driftsmæssig begrundelse</a:t>
            </a:r>
          </a:p>
          <a:p>
            <a:endParaRPr lang="da-DK" dirty="0"/>
          </a:p>
        </p:txBody>
      </p:sp>
      <p:sp>
        <p:nvSpPr>
          <p:cNvPr id="3" name="Pladsholder til tekst 2"/>
          <p:cNvSpPr>
            <a:spLocks noGrp="1"/>
          </p:cNvSpPr>
          <p:nvPr>
            <p:ph type="body" sz="quarter" idx="11"/>
          </p:nvPr>
        </p:nvSpPr>
        <p:spPr/>
        <p:txBody>
          <a:bodyPr>
            <a:noAutofit/>
          </a:bodyPr>
          <a:lstStyle/>
          <a:p>
            <a:pPr marL="0" indent="0">
              <a:buNone/>
            </a:pPr>
            <a:endParaRPr lang="da-DK" dirty="0" smtClean="0"/>
          </a:p>
          <a:p>
            <a:pPr marL="0" indent="0">
              <a:buNone/>
            </a:pPr>
            <a:r>
              <a:rPr lang="da-DK" dirty="0" smtClean="0"/>
              <a:t>Jeg </a:t>
            </a:r>
            <a:r>
              <a:rPr lang="da-DK" dirty="0"/>
              <a:t>har herved navnlig lagt vægt på karakteren og den meget betydelige udstrækning af matriklen samt på, at rygning i nærmere bestemt omfang er tilladt for passagerer og andre kunder i lufthavnen, at medarbejderne derfor kun kan ryge, hvor dette er tilladt for andre med ærinde i lufthavnen, og at omverdenen ikke vil kunne identificere medarbejderne som ansatte ved CPH. Over for det indgreb, som et rygeforbud i fritiden indebærer for medarbejderne, finder jeg endvidere, at CPH ikke har påvist et tilstrækkeligt begrundet driftsmæssigt behov af hensyn til kontrol- og håndhævelsesmulighederne for rygeforbuddet i arbejdstiden. Jeg bemærker herved, at 2014-rygeforbuddet ikke gælder i det omfang, medarbejderne er i lufthavnen i privat ærinde, hvilket må antages at vanskeliggøre kontrolmulighederne.”</a:t>
            </a:r>
          </a:p>
        </p:txBody>
      </p:sp>
    </p:spTree>
    <p:extLst>
      <p:ext uri="{BB962C8B-B14F-4D97-AF65-F5344CB8AC3E}">
        <p14:creationId xmlns:p14="http://schemas.microsoft.com/office/powerpoint/2010/main" val="3336210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smtClean="0"/>
              <a:t>EMRK art. 12 / EU Charteret art. 7</a:t>
            </a:r>
          </a:p>
          <a:p>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smtClean="0"/>
          </a:p>
          <a:p>
            <a:pPr marL="1950" indent="0">
              <a:buNone/>
            </a:pPr>
            <a:r>
              <a:rPr lang="da-DK" dirty="0"/>
              <a:t>Artikel 12 </a:t>
            </a:r>
          </a:p>
          <a:p>
            <a:pPr marL="1950" indent="0">
              <a:buNone/>
            </a:pPr>
            <a:r>
              <a:rPr lang="da-DK" dirty="0"/>
              <a:t>Ret til at indgå ægteskab </a:t>
            </a:r>
            <a:endParaRPr lang="da-DK" dirty="0" smtClean="0"/>
          </a:p>
          <a:p>
            <a:pPr marL="1950" indent="0">
              <a:buNone/>
            </a:pPr>
            <a:r>
              <a:rPr lang="da-DK" dirty="0" smtClean="0"/>
              <a:t>Giftefærdige </a:t>
            </a:r>
            <a:r>
              <a:rPr lang="da-DK" dirty="0"/>
              <a:t>mænd og kvinder har ret til at indgå ægteskab og stifte familie i overensstemmelse med de nationale love, der giver regler om udøvelsen af denne ret</a:t>
            </a:r>
            <a:r>
              <a:rPr lang="da-DK" dirty="0" smtClean="0"/>
              <a:t>.</a:t>
            </a:r>
            <a:endParaRPr lang="da-DK" dirty="0"/>
          </a:p>
          <a:p>
            <a:pPr marL="1950" indent="0">
              <a:buNone/>
            </a:pPr>
            <a:endParaRPr lang="da-DK" dirty="0" smtClean="0"/>
          </a:p>
          <a:p>
            <a:pPr marL="1950" indent="0">
              <a:buNone/>
            </a:pPr>
            <a:r>
              <a:rPr lang="da-DK" dirty="0" smtClean="0"/>
              <a:t>Artikel </a:t>
            </a:r>
            <a:r>
              <a:rPr lang="da-DK" dirty="0"/>
              <a:t>7</a:t>
            </a:r>
          </a:p>
          <a:p>
            <a:pPr marL="1950" indent="0">
              <a:buNone/>
            </a:pPr>
            <a:r>
              <a:rPr lang="nb-NO" dirty="0"/>
              <a:t>Respekt for privatliv og familieliv</a:t>
            </a:r>
          </a:p>
          <a:p>
            <a:pPr marL="1950" indent="0">
              <a:buNone/>
            </a:pPr>
            <a:r>
              <a:rPr lang="da-DK" dirty="0"/>
              <a:t>Enhver har ret til respekt for sit privatliv og familieliv, sit hjem og sin kommunikation.</a:t>
            </a:r>
          </a:p>
        </p:txBody>
      </p:sp>
    </p:spTree>
    <p:extLst>
      <p:ext uri="{BB962C8B-B14F-4D97-AF65-F5344CB8AC3E}">
        <p14:creationId xmlns:p14="http://schemas.microsoft.com/office/powerpoint/2010/main" val="13453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Den juridiske ramme</a:t>
            </a:r>
            <a:endParaRPr lang="da-DK" dirty="0"/>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688250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smtClean="0"/>
              <a:t>EMRK art. 12 / EU Charteret art. 7</a:t>
            </a:r>
          </a:p>
          <a:p>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smtClean="0"/>
          </a:p>
          <a:p>
            <a:pPr marL="1950" indent="0">
              <a:buNone/>
            </a:pPr>
            <a:r>
              <a:rPr lang="da-DK" dirty="0" err="1" smtClean="0"/>
              <a:t>Marckx</a:t>
            </a:r>
            <a:r>
              <a:rPr lang="da-DK" dirty="0" smtClean="0"/>
              <a:t> mod Belgien EMD 13. juni 1979:</a:t>
            </a:r>
          </a:p>
          <a:p>
            <a:pPr marL="1950" indent="0">
              <a:buNone/>
            </a:pPr>
            <a:r>
              <a:rPr lang="da-DK" dirty="0" smtClean="0"/>
              <a:t>Beskytter formentlig ikke situationer, der kan sammenlignes med ægteskab</a:t>
            </a:r>
          </a:p>
          <a:p>
            <a:pPr>
              <a:buFontTx/>
              <a:buChar char="-"/>
            </a:pPr>
            <a:r>
              <a:rPr lang="da-DK" dirty="0"/>
              <a:t>m</a:t>
            </a:r>
            <a:r>
              <a:rPr lang="da-DK" dirty="0" smtClean="0"/>
              <a:t>.a.o. snæver beskyttelse derfor formentlig ikke forhindrende i forhold til regulering af etablering af forhold på arbejdspladsen.</a:t>
            </a:r>
          </a:p>
          <a:p>
            <a:pPr marL="1950" indent="0">
              <a:buNone/>
            </a:pPr>
            <a:endParaRPr lang="da-DK" dirty="0" smtClean="0"/>
          </a:p>
        </p:txBody>
      </p:sp>
    </p:spTree>
    <p:extLst>
      <p:ext uri="{BB962C8B-B14F-4D97-AF65-F5344CB8AC3E}">
        <p14:creationId xmlns:p14="http://schemas.microsoft.com/office/powerpoint/2010/main" val="1095583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smtClean="0"/>
              <a:t>Konklusion</a:t>
            </a:r>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smtClean="0"/>
          </a:p>
          <a:p>
            <a:pPr marL="1950" indent="0">
              <a:buNone/>
            </a:pPr>
            <a:endParaRPr lang="da-DK" dirty="0"/>
          </a:p>
          <a:p>
            <a:pPr marL="1950" indent="0">
              <a:buNone/>
            </a:pPr>
            <a:r>
              <a:rPr lang="da-DK" dirty="0" smtClean="0"/>
              <a:t>Grænser for regulering af medarbejderes forhold kan være forskellig for forskellig størrelse af virksomhed</a:t>
            </a:r>
            <a:r>
              <a:rPr lang="da-DK" dirty="0"/>
              <a:t> </a:t>
            </a:r>
            <a:r>
              <a:rPr lang="da-DK" dirty="0" smtClean="0"/>
              <a:t>– jo større virksomhed jo større mulighed for regulering, da mulighed for omplacering (og dermed mindre indgreb i medarbejders liv), men omvendt kan en mindre virksomhed have sværere ved at håndtere en situation hvor der opstår et forhold mellem to medarbejdere. </a:t>
            </a:r>
          </a:p>
          <a:p>
            <a:pPr marL="1950" indent="0">
              <a:buNone/>
            </a:pPr>
            <a:endParaRPr lang="da-DK" dirty="0"/>
          </a:p>
          <a:p>
            <a:pPr marL="1950" indent="0">
              <a:buNone/>
            </a:pPr>
            <a:r>
              <a:rPr lang="da-DK" dirty="0" smtClean="0"/>
              <a:t>Pligt til omplacering i større virksomheder?</a:t>
            </a:r>
          </a:p>
          <a:p>
            <a:pPr marL="1950" indent="0">
              <a:buNone/>
            </a:pPr>
            <a:endParaRPr lang="da-DK" dirty="0"/>
          </a:p>
          <a:p>
            <a:pPr marL="1950" indent="0">
              <a:buNone/>
            </a:pPr>
            <a:endParaRPr lang="da-DK" dirty="0" smtClean="0"/>
          </a:p>
          <a:p>
            <a:pPr marL="1950" indent="0">
              <a:buNone/>
            </a:pPr>
            <a:endParaRPr lang="da-DK" dirty="0"/>
          </a:p>
          <a:p>
            <a:pPr marL="1950" indent="0">
              <a:buNone/>
            </a:pPr>
            <a:endParaRPr lang="da-DK" dirty="0" smtClean="0"/>
          </a:p>
        </p:txBody>
      </p:sp>
    </p:spTree>
    <p:extLst>
      <p:ext uri="{BB962C8B-B14F-4D97-AF65-F5344CB8AC3E}">
        <p14:creationId xmlns:p14="http://schemas.microsoft.com/office/powerpoint/2010/main" val="4220450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smtClean="0"/>
              <a:t>Hvad så med den chikanøse adfærd?</a:t>
            </a:r>
            <a:endParaRPr lang="da-DK" dirty="0"/>
          </a:p>
        </p:txBody>
      </p:sp>
      <p:sp>
        <p:nvSpPr>
          <p:cNvPr id="3" name="Pladsholder til tekst 2"/>
          <p:cNvSpPr>
            <a:spLocks noGrp="1"/>
          </p:cNvSpPr>
          <p:nvPr>
            <p:ph type="body" sz="quarter" idx="11"/>
          </p:nvPr>
        </p:nvSpPr>
        <p:spPr/>
        <p:txBody>
          <a:bodyPr>
            <a:noAutofit/>
          </a:bodyPr>
          <a:lstStyle/>
          <a:p>
            <a:pPr marL="1950" indent="0">
              <a:buNone/>
            </a:pPr>
            <a:r>
              <a:rPr lang="da-DK" dirty="0" smtClean="0"/>
              <a:t>Ingen tvivl om, at mulighed for regulering – altid driftsmæssigt og sagligt begrundet</a:t>
            </a:r>
          </a:p>
          <a:p>
            <a:pPr marL="1950" indent="0">
              <a:buNone/>
            </a:pPr>
            <a:endParaRPr lang="da-DK" dirty="0" smtClean="0"/>
          </a:p>
          <a:p>
            <a:pPr marL="1950" indent="0">
              <a:buNone/>
            </a:pPr>
            <a:r>
              <a:rPr lang="da-DK" dirty="0" smtClean="0"/>
              <a:t>Er der pligt til at foretage regulering? Nej – først ansvar når den konkrete sag opstår, uden at man som arbejdsgiver </a:t>
            </a:r>
            <a:r>
              <a:rPr lang="da-DK" dirty="0" smtClean="0"/>
              <a:t>reagerer</a:t>
            </a:r>
            <a:endParaRPr lang="da-DK" dirty="0" smtClean="0"/>
          </a:p>
          <a:p>
            <a:pPr marL="1950" indent="0">
              <a:buNone/>
            </a:pPr>
            <a:endParaRPr lang="da-DK" dirty="0"/>
          </a:p>
          <a:p>
            <a:pPr marL="1950" indent="0">
              <a:buNone/>
            </a:pPr>
            <a:r>
              <a:rPr lang="da-DK" dirty="0" smtClean="0"/>
              <a:t>Kan det på forhånd defineres, hvad der er chikanøs adfærd? Nej – man kan ikke forandre Forskelsbehandlingslovens definitioner</a:t>
            </a:r>
          </a:p>
          <a:p>
            <a:pPr marL="1950" indent="0">
              <a:buNone/>
            </a:pPr>
            <a:endParaRPr lang="da-DK" dirty="0"/>
          </a:p>
          <a:p>
            <a:pPr marL="1950" indent="0">
              <a:buNone/>
            </a:pPr>
            <a:r>
              <a:rPr lang="da-DK" dirty="0" smtClean="0"/>
              <a:t>Konklusion – bedste mulighed for at regulere adfærd er ved at klargøre virksomhedens forståelse af, hvornår der foreligger chikanøs adfærd og opstille regler for rapportering</a:t>
            </a:r>
            <a:r>
              <a:rPr lang="da-DK" dirty="0"/>
              <a:t>.</a:t>
            </a:r>
          </a:p>
          <a:p>
            <a:pPr marL="1950" indent="0">
              <a:buNone/>
            </a:pPr>
            <a:r>
              <a:rPr lang="da-DK" dirty="0"/>
              <a:t>Husk Arbejdstilsynets Hotline</a:t>
            </a:r>
          </a:p>
          <a:p>
            <a:pPr marL="1950" indent="0">
              <a:buNone/>
            </a:pPr>
            <a:endParaRPr lang="da-DK" dirty="0" smtClean="0"/>
          </a:p>
          <a:p>
            <a:pPr marL="1950" indent="0">
              <a:buNone/>
            </a:pPr>
            <a:endParaRPr lang="da-DK" dirty="0" smtClean="0"/>
          </a:p>
        </p:txBody>
      </p:sp>
    </p:spTree>
    <p:extLst>
      <p:ext uri="{BB962C8B-B14F-4D97-AF65-F5344CB8AC3E}">
        <p14:creationId xmlns:p14="http://schemas.microsoft.com/office/powerpoint/2010/main" val="1208436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smtClean="0"/>
              <a:t>Risici ved opstilling af politikker</a:t>
            </a:r>
          </a:p>
          <a:p>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smtClean="0"/>
          </a:p>
          <a:p>
            <a:pPr marL="1950" indent="0">
              <a:buNone/>
            </a:pPr>
            <a:r>
              <a:rPr lang="da-DK" dirty="0" smtClean="0"/>
              <a:t>Hvad nu hvis man sætter barren for lavt i forhold til sexchikane – er det ansvarspådragende i sig selv?</a:t>
            </a:r>
          </a:p>
          <a:p>
            <a:pPr marL="1950" indent="0">
              <a:buNone/>
            </a:pPr>
            <a:endParaRPr lang="da-DK" dirty="0" smtClean="0"/>
          </a:p>
          <a:p>
            <a:pPr marL="1950" indent="0">
              <a:buNone/>
            </a:pPr>
            <a:r>
              <a:rPr lang="da-DK" dirty="0" smtClean="0"/>
              <a:t>Reaktionspligt ved tilsidesættelse af politikker?</a:t>
            </a:r>
          </a:p>
          <a:p>
            <a:pPr marL="1950" indent="0">
              <a:buNone/>
            </a:pPr>
            <a:endParaRPr lang="da-DK" dirty="0"/>
          </a:p>
          <a:p>
            <a:pPr marL="1950" indent="0">
              <a:buNone/>
            </a:pPr>
            <a:r>
              <a:rPr lang="da-DK" dirty="0" smtClean="0"/>
              <a:t>Fastlåsning af reaktionsmuligheder?</a:t>
            </a:r>
          </a:p>
          <a:p>
            <a:pPr marL="1950" indent="0">
              <a:buNone/>
            </a:pPr>
            <a:endParaRPr lang="da-DK" dirty="0"/>
          </a:p>
          <a:p>
            <a:pPr marL="1950" indent="0">
              <a:buNone/>
            </a:pPr>
            <a:r>
              <a:rPr lang="da-DK" dirty="0" smtClean="0"/>
              <a:t>Nødvendig løbende tilpasning til </a:t>
            </a:r>
            <a:r>
              <a:rPr lang="da-DK" dirty="0" err="1" smtClean="0"/>
              <a:t>retsudviklingen</a:t>
            </a:r>
            <a:r>
              <a:rPr lang="da-DK" dirty="0" smtClean="0"/>
              <a:t> </a:t>
            </a:r>
          </a:p>
          <a:p>
            <a:pPr marL="1950" indent="0">
              <a:buNone/>
            </a:pPr>
            <a:endParaRPr lang="da-DK" dirty="0"/>
          </a:p>
          <a:p>
            <a:pPr marL="1950" indent="0">
              <a:buNone/>
            </a:pPr>
            <a:endParaRPr lang="da-DK" dirty="0" smtClean="0"/>
          </a:p>
        </p:txBody>
      </p:sp>
    </p:spTree>
    <p:extLst>
      <p:ext uri="{BB962C8B-B14F-4D97-AF65-F5344CB8AC3E}">
        <p14:creationId xmlns:p14="http://schemas.microsoft.com/office/powerpoint/2010/main" val="1296029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dirty="0"/>
              <a:t>Eksempler på </a:t>
            </a:r>
            <a:r>
              <a:rPr lang="da-DK" dirty="0" smtClean="0"/>
              <a:t>sager og trends </a:t>
            </a:r>
            <a:r>
              <a:rPr lang="da-DK" dirty="0"/>
              <a:t>– nationalt og internationalt</a:t>
            </a:r>
            <a:br>
              <a:rPr lang="da-DK" dirty="0"/>
            </a:br>
            <a:endParaRPr lang="da-DK" dirty="0"/>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634732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Tvistighedsnævnskendelse af 21. november 2006</a:t>
            </a:r>
            <a:endParaRPr lang="da-DK" dirty="0"/>
          </a:p>
        </p:txBody>
      </p:sp>
      <p:sp>
        <p:nvSpPr>
          <p:cNvPr id="4" name="Pladsholder til tekst 3"/>
          <p:cNvSpPr>
            <a:spLocks noGrp="1"/>
          </p:cNvSpPr>
          <p:nvPr>
            <p:ph type="body" sz="quarter" idx="12"/>
          </p:nvPr>
        </p:nvSpPr>
        <p:spPr/>
        <p:txBody>
          <a:bodyPr/>
          <a:lstStyle/>
          <a:p>
            <a:r>
              <a:rPr lang="da-DK" dirty="0" smtClean="0"/>
              <a:t>Sagens problemstilling</a:t>
            </a:r>
          </a:p>
          <a:p>
            <a:endParaRPr lang="da-DK" dirty="0" smtClean="0"/>
          </a:p>
          <a:p>
            <a:pPr lvl="1"/>
            <a:r>
              <a:rPr lang="da-DK" dirty="0" smtClean="0"/>
              <a:t>Kvindelig </a:t>
            </a:r>
            <a:r>
              <a:rPr lang="da-DK" dirty="0"/>
              <a:t>elev </a:t>
            </a:r>
            <a:r>
              <a:rPr lang="da-DK" dirty="0" smtClean="0"/>
              <a:t>i frisørsalon ophævede </a:t>
            </a:r>
            <a:r>
              <a:rPr lang="da-DK" dirty="0"/>
              <a:t>sin uddannelsesaftale med den begrundelse, at </a:t>
            </a:r>
            <a:r>
              <a:rPr lang="da-DK" dirty="0" smtClean="0"/>
              <a:t>den mandlige indehaver (der var homoseksuel) </a:t>
            </a:r>
            <a:r>
              <a:rPr lang="da-DK" dirty="0"/>
              <a:t>havde udsat hende for seksuel </a:t>
            </a:r>
            <a:r>
              <a:rPr lang="da-DK" dirty="0" smtClean="0"/>
              <a:t>chikane (godtgørelseskrav på ca. 80.000 kr.)</a:t>
            </a:r>
            <a:endParaRPr lang="da-DK" dirty="0"/>
          </a:p>
          <a:p>
            <a:pPr lvl="1"/>
            <a:r>
              <a:rPr lang="da-DK" dirty="0" smtClean="0"/>
              <a:t>Eleven forklarede, at arbejdsmiljøet var ”seksuelt inficeret”, og at indehaveren konstant førte alle samtaleemner over på seksuelle forhold</a:t>
            </a:r>
          </a:p>
          <a:p>
            <a:pPr lvl="1"/>
            <a:r>
              <a:rPr lang="da-DK" dirty="0" smtClean="0"/>
              <a:t>Eleven forklarede bl.a., at indehaveren havde vist hende pornografiske billeder af mænd, havde stillet krav om, at hun åbnede en pakke med en dildo, der blev leveret til salonen, og at han kaldte hende for ”fars lille suttetøs”</a:t>
            </a:r>
            <a:endParaRPr lang="da-DK" dirty="0"/>
          </a:p>
        </p:txBody>
      </p:sp>
    </p:spTree>
    <p:extLst>
      <p:ext uri="{BB962C8B-B14F-4D97-AF65-F5344CB8AC3E}">
        <p14:creationId xmlns:p14="http://schemas.microsoft.com/office/powerpoint/2010/main" val="3633913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lstStyle/>
          <a:p>
            <a:r>
              <a:rPr lang="da-DK" dirty="0" smtClean="0"/>
              <a:t>Tvistighedsnævnskendelse af 21. november 2006</a:t>
            </a:r>
            <a:endParaRPr lang="da-DK" dirty="0"/>
          </a:p>
        </p:txBody>
      </p:sp>
      <p:sp>
        <p:nvSpPr>
          <p:cNvPr id="4" name="Pladsholder til tekst 3"/>
          <p:cNvSpPr>
            <a:spLocks noGrp="1"/>
          </p:cNvSpPr>
          <p:nvPr>
            <p:ph type="body" sz="quarter" idx="11"/>
          </p:nvPr>
        </p:nvSpPr>
        <p:spPr/>
        <p:txBody>
          <a:bodyPr/>
          <a:lstStyle/>
          <a:p>
            <a:endParaRPr lang="da-DK" dirty="0" smtClean="0"/>
          </a:p>
          <a:p>
            <a:endParaRPr lang="da-DK" dirty="0" smtClean="0"/>
          </a:p>
          <a:p>
            <a:r>
              <a:rPr lang="da-DK" dirty="0" smtClean="0"/>
              <a:t>Eleven mente, at hun havde været berettiget til at ophæve uddannelsesaftalen, og at hun havde krav på godtgørelse efter ligebehandlingsloven</a:t>
            </a:r>
          </a:p>
          <a:p>
            <a:r>
              <a:rPr lang="da-DK" dirty="0" smtClean="0"/>
              <a:t>Arbejdsgiveren gjorde gældende, at der på arbejdspladsen var en ”frisk” tone, som eleven selv havde bidraget særdeles aktivt til. Arbejdsgiveren mente endvidere, at eleven – som normalt var en meget åben person – ville have betroet sig til sine kolleger, hvis hun havde følt sig chikaneret</a:t>
            </a:r>
          </a:p>
          <a:p>
            <a:r>
              <a:rPr lang="da-DK" dirty="0" smtClean="0"/>
              <a:t>Der blev afgivet forklaring af flere kolleger under sagen, og alle bekræftede den friske og frie omgangstone, ligesom de bekræftede, at eleven i høj grad havde ”spillet med” og på intet tidspunkt havde sagt fra</a:t>
            </a:r>
            <a:endParaRPr lang="da-DK" dirty="0"/>
          </a:p>
        </p:txBody>
      </p:sp>
    </p:spTree>
    <p:extLst>
      <p:ext uri="{BB962C8B-B14F-4D97-AF65-F5344CB8AC3E}">
        <p14:creationId xmlns:p14="http://schemas.microsoft.com/office/powerpoint/2010/main" val="1228887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Tvistighedsnævnskendelse af 21. november 2006</a:t>
            </a:r>
            <a:endParaRPr lang="da-DK" dirty="0"/>
          </a:p>
        </p:txBody>
      </p:sp>
      <p:sp>
        <p:nvSpPr>
          <p:cNvPr id="4" name="Pladsholder til tekst 3"/>
          <p:cNvSpPr>
            <a:spLocks noGrp="1"/>
          </p:cNvSpPr>
          <p:nvPr>
            <p:ph type="body" sz="quarter" idx="12"/>
          </p:nvPr>
        </p:nvSpPr>
        <p:spPr/>
        <p:txBody>
          <a:bodyPr>
            <a:normAutofit/>
          </a:bodyPr>
          <a:lstStyle/>
          <a:p>
            <a:r>
              <a:rPr lang="da-DK" dirty="0" smtClean="0"/>
              <a:t>Tvistighedsnævnet frifandt arbejdsgiveren</a:t>
            </a:r>
          </a:p>
          <a:p>
            <a:endParaRPr lang="da-DK" dirty="0"/>
          </a:p>
          <a:p>
            <a:pPr lvl="1"/>
            <a:r>
              <a:rPr lang="da-DK" dirty="0" smtClean="0"/>
              <a:t>Flertallet af Tvistighedsnævnet mente ikke, at der var grundlag for at fastslå, at arbejdsgiveren havde udsat eleven for sexchikane</a:t>
            </a:r>
          </a:p>
          <a:p>
            <a:pPr lvl="1"/>
            <a:r>
              <a:rPr lang="da-DK" dirty="0" smtClean="0"/>
              <a:t>Det fandtes bevist, at arbejdsgiveren havde anvendt udtrykket ”suttetøs” om eleven, men på baggrund af forklaringerne om den friske tone på arbejdspladsen, kunne dette ikke anses for at have udgjort chikane</a:t>
            </a:r>
          </a:p>
          <a:p>
            <a:pPr lvl="1"/>
            <a:r>
              <a:rPr lang="da-DK" dirty="0" smtClean="0"/>
              <a:t>Elevens ophævelse af uddannelsesaftalen var dermed uberettiget, og eleven skulle derfor betale en erstatning på en halv måneds løn</a:t>
            </a:r>
            <a:endParaRPr lang="da-DK" dirty="0"/>
          </a:p>
        </p:txBody>
      </p:sp>
    </p:spTree>
    <p:extLst>
      <p:ext uri="{BB962C8B-B14F-4D97-AF65-F5344CB8AC3E}">
        <p14:creationId xmlns:p14="http://schemas.microsoft.com/office/powerpoint/2010/main" val="604895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Østre Landsrets dom af 15. juni 2007</a:t>
            </a:r>
            <a:endParaRPr lang="da-DK" dirty="0"/>
          </a:p>
        </p:txBody>
      </p:sp>
      <p:sp>
        <p:nvSpPr>
          <p:cNvPr id="4" name="Pladsholder til tekst 3"/>
          <p:cNvSpPr>
            <a:spLocks noGrp="1"/>
          </p:cNvSpPr>
          <p:nvPr>
            <p:ph type="body" sz="quarter" idx="12"/>
          </p:nvPr>
        </p:nvSpPr>
        <p:spPr/>
        <p:txBody>
          <a:bodyPr/>
          <a:lstStyle/>
          <a:p>
            <a:r>
              <a:rPr lang="da-DK" dirty="0" smtClean="0"/>
              <a:t>Sagens problemstilling</a:t>
            </a:r>
          </a:p>
          <a:p>
            <a:endParaRPr lang="da-DK" dirty="0"/>
          </a:p>
          <a:p>
            <a:pPr lvl="1"/>
            <a:r>
              <a:rPr lang="da-DK" dirty="0" smtClean="0"/>
              <a:t>En mandlig medarbejder blev bortvist efter en række henvendelser fra nogle kvindelige kolleger om, at medarbejderen havde krænket dem seksuelt</a:t>
            </a:r>
          </a:p>
          <a:p>
            <a:pPr lvl="1"/>
            <a:endParaRPr lang="da-DK" dirty="0"/>
          </a:p>
          <a:p>
            <a:pPr lvl="1"/>
            <a:r>
              <a:rPr lang="da-DK" dirty="0" smtClean="0"/>
              <a:t>Én af kvinderne påstod, at medarbejderen havde klappet hende bagi med et prisskilt og havde taget fat i hende i siderne med et ”fast greb”</a:t>
            </a:r>
          </a:p>
          <a:p>
            <a:pPr lvl="1"/>
            <a:endParaRPr lang="da-DK" dirty="0"/>
          </a:p>
          <a:p>
            <a:pPr lvl="1"/>
            <a:r>
              <a:rPr lang="da-DK" dirty="0" smtClean="0"/>
              <a:t>En anden kvinde følte, at medarbejderen var gået over stregen ved have grebet fat om hende og ramt bøjlen af hendes bh </a:t>
            </a:r>
          </a:p>
          <a:p>
            <a:endParaRPr lang="da-DK" dirty="0"/>
          </a:p>
          <a:p>
            <a:pPr lvl="1"/>
            <a:endParaRPr lang="da-DK" dirty="0"/>
          </a:p>
        </p:txBody>
      </p:sp>
    </p:spTree>
    <p:extLst>
      <p:ext uri="{BB962C8B-B14F-4D97-AF65-F5344CB8AC3E}">
        <p14:creationId xmlns:p14="http://schemas.microsoft.com/office/powerpoint/2010/main" val="1264894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lstStyle/>
          <a:p>
            <a:r>
              <a:rPr lang="da-DK" dirty="0" smtClean="0"/>
              <a:t>Østre Landsrets dom af 15. juni 2007</a:t>
            </a:r>
            <a:endParaRPr lang="da-DK" dirty="0"/>
          </a:p>
        </p:txBody>
      </p:sp>
      <p:sp>
        <p:nvSpPr>
          <p:cNvPr id="4" name="Pladsholder til tekst 3"/>
          <p:cNvSpPr>
            <a:spLocks noGrp="1"/>
          </p:cNvSpPr>
          <p:nvPr>
            <p:ph type="body" sz="quarter" idx="11"/>
          </p:nvPr>
        </p:nvSpPr>
        <p:spPr/>
        <p:txBody>
          <a:bodyPr/>
          <a:lstStyle/>
          <a:p>
            <a:r>
              <a:rPr lang="da-DK" dirty="0" smtClean="0"/>
              <a:t>Medarbejderen mente, at bortvisningen var uberettiget, og at han som følge heraf havde krav på erstatning. Han argumenterede bl.a. for, at han ikke havde krænket sine kvindelige kolleger på en sådan måde, at det berettigede virksomheden til at bortvise ham</a:t>
            </a:r>
          </a:p>
          <a:p>
            <a:endParaRPr lang="da-DK" dirty="0"/>
          </a:p>
          <a:p>
            <a:r>
              <a:rPr lang="da-DK" dirty="0" smtClean="0"/>
              <a:t>Virksomheden gjorde gældende, at medarbejderen ved sin adfærd væsentligt havde misligholdt sit ansættelsesforhold, hvorfor bortvisningen var berettiget</a:t>
            </a:r>
            <a:endParaRPr lang="da-DK" dirty="0"/>
          </a:p>
        </p:txBody>
      </p:sp>
    </p:spTree>
    <p:extLst>
      <p:ext uri="{BB962C8B-B14F-4D97-AF65-F5344CB8AC3E}">
        <p14:creationId xmlns:p14="http://schemas.microsoft.com/office/powerpoint/2010/main" val="315822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lstStyle/>
          <a:p>
            <a:r>
              <a:rPr lang="da-DK" dirty="0"/>
              <a:t>Den juridiske ramme</a:t>
            </a:r>
          </a:p>
          <a:p>
            <a:endParaRPr lang="da-DK" dirty="0"/>
          </a:p>
        </p:txBody>
      </p:sp>
      <p:sp>
        <p:nvSpPr>
          <p:cNvPr id="4" name="Pladsholder til tekst 3"/>
          <p:cNvSpPr>
            <a:spLocks noGrp="1"/>
          </p:cNvSpPr>
          <p:nvPr>
            <p:ph type="body" sz="quarter" idx="11"/>
          </p:nvPr>
        </p:nvSpPr>
        <p:spPr/>
        <p:txBody>
          <a:bodyPr/>
          <a:lstStyle/>
          <a:p>
            <a:r>
              <a:rPr lang="da-DK" dirty="0" smtClean="0"/>
              <a:t>Den ansættelsesretlige ramme for vurderingen af sagerne</a:t>
            </a:r>
          </a:p>
          <a:p>
            <a:endParaRPr lang="da-DK" dirty="0"/>
          </a:p>
          <a:p>
            <a:r>
              <a:rPr lang="da-DK" dirty="0" smtClean="0"/>
              <a:t>Har den juridiske vurdering af sagerne om seksuel chikane/chikane ændret sig/vil den ændre sig efter #</a:t>
            </a:r>
            <a:r>
              <a:rPr lang="da-DK" dirty="0" err="1" smtClean="0"/>
              <a:t>MeToo</a:t>
            </a:r>
            <a:r>
              <a:rPr lang="da-DK" dirty="0" smtClean="0"/>
              <a:t>-kampagnen?</a:t>
            </a:r>
            <a:endParaRPr lang="da-DK" dirty="0"/>
          </a:p>
        </p:txBody>
      </p:sp>
    </p:spTree>
    <p:extLst>
      <p:ext uri="{BB962C8B-B14F-4D97-AF65-F5344CB8AC3E}">
        <p14:creationId xmlns:p14="http://schemas.microsoft.com/office/powerpoint/2010/main" val="2789365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Østre Landsrets dom af 15. juni 2007</a:t>
            </a:r>
            <a:endParaRPr lang="da-DK" dirty="0"/>
          </a:p>
        </p:txBody>
      </p:sp>
      <p:sp>
        <p:nvSpPr>
          <p:cNvPr id="4" name="Pladsholder til tekst 3"/>
          <p:cNvSpPr>
            <a:spLocks noGrp="1"/>
          </p:cNvSpPr>
          <p:nvPr>
            <p:ph type="body" sz="quarter" idx="12"/>
          </p:nvPr>
        </p:nvSpPr>
        <p:spPr/>
        <p:txBody>
          <a:bodyPr/>
          <a:lstStyle/>
          <a:p>
            <a:r>
              <a:rPr lang="da-DK" dirty="0" smtClean="0"/>
              <a:t>Landsretten gav medarbejderen medhold</a:t>
            </a:r>
          </a:p>
          <a:p>
            <a:endParaRPr lang="da-DK" dirty="0"/>
          </a:p>
          <a:p>
            <a:pPr lvl="1"/>
            <a:r>
              <a:rPr lang="da-DK" dirty="0" smtClean="0"/>
              <a:t>Landsretten fandt det godtgjort, at nogle af de påståede hændelser havde fundet sted</a:t>
            </a:r>
          </a:p>
          <a:p>
            <a:pPr lvl="1"/>
            <a:endParaRPr lang="da-DK" dirty="0"/>
          </a:p>
          <a:p>
            <a:pPr lvl="1"/>
            <a:r>
              <a:rPr lang="da-DK" dirty="0" smtClean="0"/>
              <a:t>Landsretten kom dog frem til, at forholdenes karakter og den daglige tone på arbejdspladsen, herunder mellem medarbejderen og de to kvindelige kolleger, gjorde, at forholdene </a:t>
            </a:r>
            <a:r>
              <a:rPr lang="da-DK" i="1" dirty="0" smtClean="0"/>
              <a:t>”har savnet en seksuel undertone”</a:t>
            </a:r>
            <a:r>
              <a:rPr lang="da-DK" dirty="0" smtClean="0"/>
              <a:t>. Derfor havde medarbejderen ikke udvist en så grov misligholdelse af ansættelsesforholdet, at bortvisningen var berettiget. Medarbejderen var derfor berettiget til erstatning efter funktionærlovens § 3</a:t>
            </a:r>
            <a:endParaRPr lang="da-DK" dirty="0"/>
          </a:p>
        </p:txBody>
      </p:sp>
    </p:spTree>
    <p:extLst>
      <p:ext uri="{BB962C8B-B14F-4D97-AF65-F5344CB8AC3E}">
        <p14:creationId xmlns:p14="http://schemas.microsoft.com/office/powerpoint/2010/main" val="418322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Vestre Landsrets dom af 22. februar 2008</a:t>
            </a:r>
            <a:endParaRPr lang="da-DK" dirty="0"/>
          </a:p>
        </p:txBody>
      </p:sp>
      <p:sp>
        <p:nvSpPr>
          <p:cNvPr id="4" name="Pladsholder til tekst 3"/>
          <p:cNvSpPr>
            <a:spLocks noGrp="1"/>
          </p:cNvSpPr>
          <p:nvPr>
            <p:ph type="body" sz="quarter" idx="12"/>
          </p:nvPr>
        </p:nvSpPr>
        <p:spPr/>
        <p:txBody>
          <a:bodyPr/>
          <a:lstStyle/>
          <a:p>
            <a:r>
              <a:rPr lang="da-DK" dirty="0" smtClean="0"/>
              <a:t>Sagens problemstilling</a:t>
            </a:r>
          </a:p>
          <a:p>
            <a:endParaRPr lang="da-DK" dirty="0"/>
          </a:p>
          <a:p>
            <a:pPr lvl="1"/>
            <a:r>
              <a:rPr lang="da-DK" dirty="0" smtClean="0"/>
              <a:t>En bagersvend sprang ud som homoseksuel efter flere års ansættelse. Ved offentliggørelsen af medarbejderens homoseksualitet var der enighed om, at dette var et privat forhold, der ikke skulle viderebringes til andre</a:t>
            </a:r>
          </a:p>
          <a:p>
            <a:pPr lvl="1"/>
            <a:endParaRPr lang="da-DK" dirty="0"/>
          </a:p>
          <a:p>
            <a:pPr lvl="1"/>
            <a:r>
              <a:rPr lang="da-DK" dirty="0" smtClean="0"/>
              <a:t>I den følgende tid ændrede arbejdsgiveren adfærd over for bagersvenden, og udtrykte sit ubehag over homoseksuelle både over for kunder og andre ansatte. Han udtalte blandt andet, at </a:t>
            </a:r>
            <a:r>
              <a:rPr lang="da-DK" dirty="0"/>
              <a:t>homoseksuelle var </a:t>
            </a:r>
            <a:r>
              <a:rPr lang="da-DK" i="1" dirty="0" smtClean="0"/>
              <a:t>”ulækre”</a:t>
            </a:r>
            <a:r>
              <a:rPr lang="da-DK" dirty="0" smtClean="0"/>
              <a:t>, </a:t>
            </a:r>
            <a:r>
              <a:rPr lang="da-DK" dirty="0"/>
              <a:t>at de </a:t>
            </a:r>
            <a:r>
              <a:rPr lang="da-DK" i="1" dirty="0" smtClean="0"/>
              <a:t>”burde </a:t>
            </a:r>
            <a:r>
              <a:rPr lang="da-DK" i="1" dirty="0"/>
              <a:t>sendes til en øde </a:t>
            </a:r>
            <a:r>
              <a:rPr lang="da-DK" i="1" dirty="0" smtClean="0"/>
              <a:t>ø”</a:t>
            </a:r>
            <a:r>
              <a:rPr lang="da-DK" dirty="0" smtClean="0"/>
              <a:t>, </a:t>
            </a:r>
            <a:r>
              <a:rPr lang="da-DK" dirty="0"/>
              <a:t>og at de var </a:t>
            </a:r>
            <a:r>
              <a:rPr lang="da-DK" i="1" dirty="0" smtClean="0"/>
              <a:t>”psykisk syge” </a:t>
            </a:r>
            <a:endParaRPr lang="da-DK" i="1" dirty="0"/>
          </a:p>
        </p:txBody>
      </p:sp>
    </p:spTree>
    <p:extLst>
      <p:ext uri="{BB962C8B-B14F-4D97-AF65-F5344CB8AC3E}">
        <p14:creationId xmlns:p14="http://schemas.microsoft.com/office/powerpoint/2010/main" val="3642515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lstStyle/>
          <a:p>
            <a:r>
              <a:rPr lang="da-DK" dirty="0" smtClean="0"/>
              <a:t>Vestre Landsrets dom af 22. februar 2008</a:t>
            </a:r>
            <a:endParaRPr lang="da-DK" dirty="0"/>
          </a:p>
        </p:txBody>
      </p:sp>
      <p:sp>
        <p:nvSpPr>
          <p:cNvPr id="4" name="Pladsholder til tekst 3"/>
          <p:cNvSpPr>
            <a:spLocks noGrp="1"/>
          </p:cNvSpPr>
          <p:nvPr>
            <p:ph type="body" sz="quarter" idx="11"/>
          </p:nvPr>
        </p:nvSpPr>
        <p:spPr/>
        <p:txBody>
          <a:bodyPr/>
          <a:lstStyle/>
          <a:p>
            <a:endParaRPr lang="da-DK" dirty="0" smtClean="0"/>
          </a:p>
          <a:p>
            <a:r>
              <a:rPr lang="da-DK" dirty="0" smtClean="0"/>
              <a:t>Bagersvenden gjorde gældende, at arbejdsgiveren havde overtrådt forskelsbehandlingsloven ved at komme med udtalelser af chikanøs og nedværdigende karakter vedrørende bagersvendens seksuelle orientering</a:t>
            </a:r>
          </a:p>
          <a:p>
            <a:endParaRPr lang="da-DK" dirty="0"/>
          </a:p>
          <a:p>
            <a:r>
              <a:rPr lang="da-DK" dirty="0" smtClean="0"/>
              <a:t>Arbejdsgiveren mente ikke, at han havde fremsat nogen former for krænkende udtalelser over for bagersvenden. I så fald havde udtalelserne været af en sådan karakter, at de ikke kunne karakteriseres som chikane. Bagersvenden havde endvidere aldrig sagt fra over for arbejdsgiveren, hvorfor arbejdsgiveren ikke kunne vide, at bagersvenden havde følt sig krænket</a:t>
            </a:r>
          </a:p>
          <a:p>
            <a:pPr marL="1950" indent="0">
              <a:buNone/>
            </a:pPr>
            <a:endParaRPr lang="da-DK" dirty="0" smtClean="0"/>
          </a:p>
        </p:txBody>
      </p:sp>
    </p:spTree>
    <p:extLst>
      <p:ext uri="{BB962C8B-B14F-4D97-AF65-F5344CB8AC3E}">
        <p14:creationId xmlns:p14="http://schemas.microsoft.com/office/powerpoint/2010/main" val="2112828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Vestre Landsrets dom af 22. februar 2008</a:t>
            </a:r>
            <a:endParaRPr lang="da-DK" dirty="0"/>
          </a:p>
        </p:txBody>
      </p:sp>
      <p:sp>
        <p:nvSpPr>
          <p:cNvPr id="4" name="Pladsholder til tekst 3"/>
          <p:cNvSpPr>
            <a:spLocks noGrp="1"/>
          </p:cNvSpPr>
          <p:nvPr>
            <p:ph type="body" sz="quarter" idx="12"/>
          </p:nvPr>
        </p:nvSpPr>
        <p:spPr/>
        <p:txBody>
          <a:bodyPr/>
          <a:lstStyle/>
          <a:p>
            <a:r>
              <a:rPr lang="da-DK" dirty="0" smtClean="0"/>
              <a:t>Landsretten gav bagersvenden medhold</a:t>
            </a:r>
          </a:p>
          <a:p>
            <a:endParaRPr lang="da-DK" dirty="0"/>
          </a:p>
          <a:p>
            <a:pPr lvl="1"/>
            <a:r>
              <a:rPr lang="da-DK" dirty="0" smtClean="0"/>
              <a:t>Efter bevisførelsen fandt landsretten det godtgjort, at arbejdsgiveren havde gjort sig skyldig i chikanøs forskelsbehandling ved at fremkomme med ydmygende og nedværdigende udtalelser om bagersvendens homoseksualitet. Landsretten lagde bl.a. vægt på, at bagersvenden havde sygemeldt sig som reaktion på udtalelserne</a:t>
            </a:r>
          </a:p>
          <a:p>
            <a:pPr lvl="1"/>
            <a:endParaRPr lang="da-DK" dirty="0"/>
          </a:p>
          <a:p>
            <a:pPr lvl="1"/>
            <a:r>
              <a:rPr lang="da-DK" dirty="0" smtClean="0"/>
              <a:t>På baggrund af grovheden af arbejdsgiverens udtalelser samt bagersvendens anciennitet blev godtgørelsen udmålt til 100.000 kr. </a:t>
            </a:r>
            <a:endParaRPr lang="da-DK" dirty="0"/>
          </a:p>
        </p:txBody>
      </p:sp>
    </p:spTree>
    <p:extLst>
      <p:ext uri="{BB962C8B-B14F-4D97-AF65-F5344CB8AC3E}">
        <p14:creationId xmlns:p14="http://schemas.microsoft.com/office/powerpoint/2010/main" val="4208497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Østre Landsrets dom af </a:t>
            </a:r>
            <a:r>
              <a:rPr lang="da-DK" dirty="0"/>
              <a:t>6</a:t>
            </a:r>
            <a:r>
              <a:rPr lang="da-DK" dirty="0" smtClean="0"/>
              <a:t>. september 2017</a:t>
            </a:r>
            <a:endParaRPr lang="da-DK" dirty="0"/>
          </a:p>
        </p:txBody>
      </p:sp>
      <p:sp>
        <p:nvSpPr>
          <p:cNvPr id="4" name="Pladsholder til tekst 3"/>
          <p:cNvSpPr>
            <a:spLocks noGrp="1"/>
          </p:cNvSpPr>
          <p:nvPr>
            <p:ph type="body" sz="quarter" idx="12"/>
          </p:nvPr>
        </p:nvSpPr>
        <p:spPr/>
        <p:txBody>
          <a:bodyPr>
            <a:normAutofit fontScale="92500"/>
          </a:bodyPr>
          <a:lstStyle/>
          <a:p>
            <a:r>
              <a:rPr lang="da-DK" dirty="0" smtClean="0"/>
              <a:t>Kontorassistent i driftssektionen i økonomiafdelingen hos Rigspolitiet gjorde gældende, at driftschefen havde udsat hende for sexchikane og anlagde sag mod Rigspolitiet</a:t>
            </a:r>
          </a:p>
          <a:p>
            <a:endParaRPr lang="da-DK" dirty="0"/>
          </a:p>
          <a:p>
            <a:r>
              <a:rPr lang="da-DK" dirty="0" smtClean="0"/>
              <a:t>Landsretten fastslog, at der var udøvet sexchikane, på trods af </a:t>
            </a:r>
            <a:r>
              <a:rPr lang="da-DK" i="1" dirty="0" smtClean="0"/>
              <a:t>”at der i driftssektionen var en meget fri og kammeratlig tone, som af og til kunne være grovkornet og under </a:t>
            </a:r>
            <a:r>
              <a:rPr lang="da-DK" dirty="0" smtClean="0"/>
              <a:t>bæltestedet”, idet </a:t>
            </a:r>
            <a:r>
              <a:rPr lang="da-DK" dirty="0" smtClean="0"/>
              <a:t>det blev lagt til grund, at driftschefen havde udøvet </a:t>
            </a:r>
            <a:r>
              <a:rPr lang="da-DK" i="1" dirty="0" smtClean="0"/>
              <a:t>”berøringer på eller ved låret og ved udtalelser som f.eks. ved at spørge …….., hvorvidt hun gerne ville høre, hvornår han sidst havde ”fået noget af det frække”, og ved at spørge om hendes seksuelle orientering</a:t>
            </a:r>
            <a:r>
              <a:rPr lang="da-DK" dirty="0" smtClean="0"/>
              <a:t>”</a:t>
            </a:r>
          </a:p>
          <a:p>
            <a:pPr lvl="1"/>
            <a:endParaRPr lang="da-DK" dirty="0" smtClean="0"/>
          </a:p>
          <a:p>
            <a:endParaRPr lang="da-DK" dirty="0"/>
          </a:p>
          <a:p>
            <a:endParaRPr lang="da-DK" dirty="0" smtClean="0"/>
          </a:p>
          <a:p>
            <a:endParaRPr lang="da-DK" dirty="0"/>
          </a:p>
        </p:txBody>
      </p:sp>
    </p:spTree>
    <p:extLst>
      <p:ext uri="{BB962C8B-B14F-4D97-AF65-F5344CB8AC3E}">
        <p14:creationId xmlns:p14="http://schemas.microsoft.com/office/powerpoint/2010/main" val="1001409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Østre Landsrets dom af </a:t>
            </a:r>
            <a:r>
              <a:rPr lang="da-DK" dirty="0"/>
              <a:t>6</a:t>
            </a:r>
            <a:r>
              <a:rPr lang="da-DK" dirty="0" smtClean="0"/>
              <a:t>. september 2017</a:t>
            </a:r>
            <a:endParaRPr lang="da-DK" dirty="0"/>
          </a:p>
        </p:txBody>
      </p:sp>
      <p:sp>
        <p:nvSpPr>
          <p:cNvPr id="4" name="Pladsholder til tekst 3"/>
          <p:cNvSpPr>
            <a:spLocks noGrp="1"/>
          </p:cNvSpPr>
          <p:nvPr>
            <p:ph type="body" sz="quarter" idx="12"/>
          </p:nvPr>
        </p:nvSpPr>
        <p:spPr/>
        <p:txBody>
          <a:bodyPr/>
          <a:lstStyle/>
          <a:p>
            <a:r>
              <a:rPr lang="da-DK" dirty="0" smtClean="0"/>
              <a:t>Krænkeren var imidlertid alene ansat i en mellemlederstilling som driftschef, og der var derfor ikke grundlag for at foretage identifikation mellem krænkeren og arbejdsgiver</a:t>
            </a:r>
          </a:p>
          <a:p>
            <a:endParaRPr lang="da-DK" dirty="0"/>
          </a:p>
          <a:p>
            <a:r>
              <a:rPr lang="da-DK" dirty="0" smtClean="0"/>
              <a:t>Herudover vurderede landsretten, at Rigspolitiet (da man blev opmærksom på forholdet) havde iværksat ”</a:t>
            </a:r>
            <a:r>
              <a:rPr lang="da-DK" i="1" dirty="0" smtClean="0"/>
              <a:t>tilstrækkelige tiltag i form af mødeafholdelse, høring af relevante parter, tildeling af advarsler, ændring af referenceforhold, </a:t>
            </a:r>
            <a:r>
              <a:rPr lang="da-DK" i="1" dirty="0" err="1" smtClean="0"/>
              <a:t>omrokering</a:t>
            </a:r>
            <a:r>
              <a:rPr lang="da-DK" i="1" dirty="0" smtClean="0"/>
              <a:t>, forsøg på omplacering, psykologbistand mv.”</a:t>
            </a:r>
          </a:p>
          <a:p>
            <a:endParaRPr lang="da-DK" i="1" dirty="0"/>
          </a:p>
          <a:p>
            <a:r>
              <a:rPr lang="da-DK" dirty="0" smtClean="0"/>
              <a:t>Rigspolitiet blev derfor frifundet </a:t>
            </a:r>
          </a:p>
          <a:p>
            <a:endParaRPr lang="da-DK" dirty="0" smtClean="0"/>
          </a:p>
          <a:p>
            <a:endParaRPr lang="da-DK" dirty="0"/>
          </a:p>
          <a:p>
            <a:endParaRPr lang="da-DK" dirty="0" smtClean="0"/>
          </a:p>
          <a:p>
            <a:endParaRPr lang="da-DK" dirty="0"/>
          </a:p>
        </p:txBody>
      </p:sp>
    </p:spTree>
    <p:extLst>
      <p:ext uri="{BB962C8B-B14F-4D97-AF65-F5344CB8AC3E}">
        <p14:creationId xmlns:p14="http://schemas.microsoft.com/office/powerpoint/2010/main" val="3415490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”The Old Vic” i London (Kevin </a:t>
            </a:r>
            <a:r>
              <a:rPr lang="da-DK" dirty="0" err="1" smtClean="0"/>
              <a:t>Spacy</a:t>
            </a:r>
            <a:r>
              <a:rPr lang="da-DK" dirty="0" smtClean="0"/>
              <a:t>)</a:t>
            </a:r>
            <a:endParaRPr lang="da-DK" dirty="0"/>
          </a:p>
        </p:txBody>
      </p:sp>
      <p:sp>
        <p:nvSpPr>
          <p:cNvPr id="4" name="Pladsholder til tekst 3"/>
          <p:cNvSpPr>
            <a:spLocks noGrp="1"/>
          </p:cNvSpPr>
          <p:nvPr>
            <p:ph type="body" sz="quarter" idx="12"/>
          </p:nvPr>
        </p:nvSpPr>
        <p:spPr/>
        <p:txBody>
          <a:bodyPr/>
          <a:lstStyle/>
          <a:p>
            <a:r>
              <a:rPr lang="da-DK" dirty="0" smtClean="0"/>
              <a:t>Hvad gjorde de, da </a:t>
            </a:r>
            <a:r>
              <a:rPr lang="da-DK" dirty="0" err="1" smtClean="0"/>
              <a:t>tweets</a:t>
            </a:r>
            <a:r>
              <a:rPr lang="da-DK" dirty="0" smtClean="0"/>
              <a:t> mv. fra tidligere medarbejdere ramte pressen?</a:t>
            </a:r>
          </a:p>
          <a:p>
            <a:endParaRPr lang="da-DK" dirty="0"/>
          </a:p>
          <a:p>
            <a:r>
              <a:rPr lang="da-DK" dirty="0" smtClean="0"/>
              <a:t>Hvordan sikrede de, at alle eventuelt krænkede medarbejdere blev inkluderet i undersøgelsen?</a:t>
            </a:r>
          </a:p>
          <a:p>
            <a:endParaRPr lang="da-DK" dirty="0"/>
          </a:p>
          <a:p>
            <a:r>
              <a:rPr lang="da-DK" dirty="0" smtClean="0"/>
              <a:t>Hvordan håndterede de sagen i pressen?</a:t>
            </a:r>
          </a:p>
          <a:p>
            <a:endParaRPr lang="da-DK" dirty="0"/>
          </a:p>
          <a:p>
            <a:r>
              <a:rPr lang="da-DK" dirty="0" smtClean="0"/>
              <a:t>Hvad har de gjort efter gennemførelsen af undersøgelsen for at reparere og forebygge?</a:t>
            </a:r>
            <a:endParaRPr lang="da-DK" dirty="0"/>
          </a:p>
        </p:txBody>
      </p:sp>
    </p:spTree>
    <p:extLst>
      <p:ext uri="{BB962C8B-B14F-4D97-AF65-F5344CB8AC3E}">
        <p14:creationId xmlns:p14="http://schemas.microsoft.com/office/powerpoint/2010/main" val="2784055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Trends/tendenser internationalt i øvrigt</a:t>
            </a:r>
            <a:endParaRPr lang="da-DK" dirty="0"/>
          </a:p>
        </p:txBody>
      </p:sp>
      <p:sp>
        <p:nvSpPr>
          <p:cNvPr id="4" name="Pladsholder til tekst 3"/>
          <p:cNvSpPr>
            <a:spLocks noGrp="1"/>
          </p:cNvSpPr>
          <p:nvPr>
            <p:ph type="body" sz="quarter" idx="12"/>
          </p:nvPr>
        </p:nvSpPr>
        <p:spPr/>
        <p:txBody>
          <a:bodyPr>
            <a:normAutofit fontScale="92500"/>
          </a:bodyPr>
          <a:lstStyle/>
          <a:p>
            <a:r>
              <a:rPr lang="da-DK" dirty="0" smtClean="0"/>
              <a:t>Flere stater i USA behandler i øjeblikket lovforslag, som vil skærpe definitionen af sexchikane</a:t>
            </a:r>
          </a:p>
          <a:p>
            <a:endParaRPr lang="da-DK" dirty="0" smtClean="0"/>
          </a:p>
          <a:p>
            <a:r>
              <a:rPr lang="da-DK" dirty="0" smtClean="0"/>
              <a:t>I England og i flere stater i USA er der fra flere sider et pres for at forbyde anvendelsen af </a:t>
            </a:r>
            <a:r>
              <a:rPr lang="da-DK" dirty="0" err="1" smtClean="0"/>
              <a:t>NDAs</a:t>
            </a:r>
            <a:r>
              <a:rPr lang="da-DK" dirty="0" smtClean="0"/>
              <a:t> </a:t>
            </a:r>
            <a:r>
              <a:rPr lang="da-DK" dirty="0" smtClean="0"/>
              <a:t>i sager om sexchikane</a:t>
            </a:r>
          </a:p>
          <a:p>
            <a:endParaRPr lang="da-DK" dirty="0"/>
          </a:p>
          <a:p>
            <a:r>
              <a:rPr lang="da-DK" dirty="0" smtClean="0"/>
              <a:t>Flere multinationale selskaber har forbudt eller overvejer at forbyde alkohol til sociale arrangementer</a:t>
            </a:r>
          </a:p>
          <a:p>
            <a:endParaRPr lang="da-DK" dirty="0"/>
          </a:p>
          <a:p>
            <a:r>
              <a:rPr lang="da-DK" dirty="0"/>
              <a:t>S</a:t>
            </a:r>
            <a:r>
              <a:rPr lang="da-DK" dirty="0" smtClean="0"/>
              <a:t>tørre fokus på træning af ledere (herunder ift. rejser til udlandet)</a:t>
            </a:r>
          </a:p>
          <a:p>
            <a:endParaRPr lang="da-DK" dirty="0"/>
          </a:p>
        </p:txBody>
      </p:sp>
    </p:spTree>
    <p:extLst>
      <p:ext uri="{BB962C8B-B14F-4D97-AF65-F5344CB8AC3E}">
        <p14:creationId xmlns:p14="http://schemas.microsoft.com/office/powerpoint/2010/main" val="3769871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Hvad gør man, hvis sagen rammer?</a:t>
            </a:r>
            <a:br>
              <a:rPr lang="da-DK" dirty="0"/>
            </a:br>
            <a:endParaRPr lang="da-DK" dirty="0"/>
          </a:p>
        </p:txBody>
      </p:sp>
      <p:sp>
        <p:nvSpPr>
          <p:cNvPr id="3" name="Undertitel 2"/>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4294625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a:t>Hvad gør man, hvis sagen rammer?</a:t>
            </a:r>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a:p>
          <a:p>
            <a:pPr marL="1950" indent="0">
              <a:buNone/>
            </a:pPr>
            <a:endParaRPr lang="da-DK" dirty="0" smtClean="0"/>
          </a:p>
          <a:p>
            <a:pPr marL="1950" indent="0">
              <a:buNone/>
            </a:pPr>
            <a:r>
              <a:rPr lang="da-DK" dirty="0" smtClean="0"/>
              <a:t>Arbejdsgiverens ansvarsgrundlag:</a:t>
            </a:r>
          </a:p>
          <a:p>
            <a:pPr marL="1950" indent="0">
              <a:buNone/>
            </a:pPr>
            <a:r>
              <a:rPr lang="da-DK" dirty="0" smtClean="0"/>
              <a:t>Arbejdsgiveren </a:t>
            </a:r>
            <a:r>
              <a:rPr lang="da-DK" dirty="0"/>
              <a:t>er </a:t>
            </a:r>
            <a:r>
              <a:rPr lang="da-DK" dirty="0" smtClean="0"/>
              <a:t>krænkeren - Ligebehandlingsloven </a:t>
            </a:r>
          </a:p>
          <a:p>
            <a:pPr marL="1950" indent="0">
              <a:buNone/>
            </a:pPr>
            <a:r>
              <a:rPr lang="da-DK" dirty="0" smtClean="0"/>
              <a:t>Identifikation med krænkeren – Ligebehandlingsloven</a:t>
            </a:r>
          </a:p>
          <a:p>
            <a:pPr marL="1950" indent="0">
              <a:buNone/>
            </a:pPr>
            <a:r>
              <a:rPr lang="da-DK" dirty="0" smtClean="0"/>
              <a:t>Manglende sikring af chikanefrit miljø – Ligebehandlingsloven/Erstatningsansvarsloven </a:t>
            </a:r>
            <a:endParaRPr lang="da-DK" dirty="0"/>
          </a:p>
          <a:p>
            <a:pPr marL="1950" indent="0">
              <a:buNone/>
            </a:pPr>
            <a:r>
              <a:rPr lang="da-DK" dirty="0" smtClean="0"/>
              <a:t>Ansvar for ansattes handlinger - DL 3-19-2  U 2017.1443V </a:t>
            </a:r>
          </a:p>
          <a:p>
            <a:pPr marL="1950" indent="0">
              <a:buNone/>
            </a:pPr>
            <a:r>
              <a:rPr lang="da-DK" dirty="0" smtClean="0"/>
              <a:t>Arbejdsskadeansvar – Culpa</a:t>
            </a:r>
          </a:p>
          <a:p>
            <a:pPr marL="1950" indent="0">
              <a:buNone/>
            </a:pPr>
            <a:endParaRPr lang="da-DK" dirty="0" smtClean="0"/>
          </a:p>
          <a:p>
            <a:pPr marL="1950" indent="0">
              <a:buNone/>
            </a:pPr>
            <a:endParaRPr lang="da-DK" dirty="0" smtClean="0"/>
          </a:p>
          <a:p>
            <a:pPr marL="1950" indent="0">
              <a:buNone/>
            </a:pPr>
            <a:endParaRPr lang="da-DK" dirty="0"/>
          </a:p>
          <a:p>
            <a:pPr marL="1950" indent="0">
              <a:buNone/>
            </a:pPr>
            <a:endParaRPr lang="da-DK" dirty="0" smtClean="0"/>
          </a:p>
          <a:p>
            <a:pPr marL="1950" indent="0">
              <a:buNone/>
            </a:pPr>
            <a:endParaRPr lang="da-DK" dirty="0" smtClean="0"/>
          </a:p>
        </p:txBody>
      </p:sp>
    </p:spTree>
    <p:extLst>
      <p:ext uri="{BB962C8B-B14F-4D97-AF65-F5344CB8AC3E}">
        <p14:creationId xmlns:p14="http://schemas.microsoft.com/office/powerpoint/2010/main" val="97682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083" y="322939"/>
            <a:ext cx="3428953" cy="1800200"/>
          </a:xfrm>
          <a:prstGeom prst="rect">
            <a:avLst/>
          </a:prstGeom>
        </p:spPr>
      </p:pic>
      <p:pic>
        <p:nvPicPr>
          <p:cNvPr id="4" name="Bille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128766"/>
            <a:ext cx="3528392" cy="2334027"/>
          </a:xfrm>
          <a:prstGeom prst="rect">
            <a:avLst/>
          </a:prstGeom>
        </p:spPr>
      </p:pic>
      <p:pic>
        <p:nvPicPr>
          <p:cNvPr id="5" name="Billede 4"/>
          <p:cNvPicPr>
            <a:picLocks noChangeAspect="1"/>
          </p:cNvPicPr>
          <p:nvPr/>
        </p:nvPicPr>
        <p:blipFill rotWithShape="1">
          <a:blip r:embed="rId5">
            <a:extLst>
              <a:ext uri="{28A0092B-C50C-407E-A947-70E740481C1C}">
                <a14:useLocalDpi xmlns:a14="http://schemas.microsoft.com/office/drawing/2010/main" val="0"/>
              </a:ext>
            </a:extLst>
          </a:blip>
          <a:srcRect l="27662" t="15573" r="55"/>
          <a:stretch/>
        </p:blipFill>
        <p:spPr>
          <a:xfrm>
            <a:off x="467544" y="3201873"/>
            <a:ext cx="3010680" cy="2339734"/>
          </a:xfrm>
          <a:prstGeom prst="rect">
            <a:avLst/>
          </a:prstGeom>
        </p:spPr>
      </p:pic>
      <p:pic>
        <p:nvPicPr>
          <p:cNvPr id="7" name="Bille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29" y="3462793"/>
            <a:ext cx="4537258" cy="1359768"/>
          </a:xfrm>
          <a:prstGeom prst="rect">
            <a:avLst/>
          </a:prstGeom>
        </p:spPr>
      </p:pic>
      <p:pic>
        <p:nvPicPr>
          <p:cNvPr id="8" name="Billed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083" y="2162158"/>
            <a:ext cx="4130594" cy="792088"/>
          </a:xfrm>
          <a:prstGeom prst="rect">
            <a:avLst/>
          </a:prstGeom>
        </p:spPr>
      </p:pic>
      <p:pic>
        <p:nvPicPr>
          <p:cNvPr id="9" name="Billed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352" y="5443815"/>
            <a:ext cx="4608512" cy="781206"/>
          </a:xfrm>
          <a:prstGeom prst="rect">
            <a:avLst/>
          </a:prstGeom>
        </p:spPr>
      </p:pic>
      <p:pic>
        <p:nvPicPr>
          <p:cNvPr id="6" name="Billede 5"/>
          <p:cNvPicPr>
            <a:picLocks noChangeAspect="1"/>
          </p:cNvPicPr>
          <p:nvPr/>
        </p:nvPicPr>
        <p:blipFill>
          <a:blip r:embed="rId9"/>
          <a:stretch>
            <a:fillRect/>
          </a:stretch>
        </p:blipFill>
        <p:spPr>
          <a:xfrm>
            <a:off x="7956000" y="6022800"/>
            <a:ext cx="1963082" cy="377985"/>
          </a:xfrm>
          <a:prstGeom prst="rect">
            <a:avLst/>
          </a:prstGeom>
        </p:spPr>
      </p:pic>
    </p:spTree>
    <p:extLst>
      <p:ext uri="{BB962C8B-B14F-4D97-AF65-F5344CB8AC3E}">
        <p14:creationId xmlns:p14="http://schemas.microsoft.com/office/powerpoint/2010/main" val="4105236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normAutofit fontScale="25000" lnSpcReduction="20000"/>
          </a:bodyPr>
          <a:lstStyle/>
          <a:p>
            <a:endParaRPr lang="da-DK" dirty="0" smtClean="0"/>
          </a:p>
          <a:p>
            <a:r>
              <a:rPr lang="da-DK" sz="14400" dirty="0"/>
              <a:t>Hvad gør man, hvis sagen rammer?</a:t>
            </a:r>
            <a:endParaRPr lang="da-DK" sz="14400" dirty="0"/>
          </a:p>
        </p:txBody>
      </p:sp>
      <p:sp>
        <p:nvSpPr>
          <p:cNvPr id="4" name="Pladsholder til tekst 3"/>
          <p:cNvSpPr>
            <a:spLocks noGrp="1"/>
          </p:cNvSpPr>
          <p:nvPr>
            <p:ph type="body" sz="quarter" idx="11"/>
          </p:nvPr>
        </p:nvSpPr>
        <p:spPr/>
        <p:txBody>
          <a:bodyPr>
            <a:normAutofit fontScale="92500"/>
          </a:bodyPr>
          <a:lstStyle/>
          <a:p>
            <a:endParaRPr lang="da-DK" dirty="0" smtClean="0"/>
          </a:p>
          <a:p>
            <a:r>
              <a:rPr lang="da-DK" dirty="0" smtClean="0"/>
              <a:t>Arbejdsgiver kan blive ansvarlig for sexchikane/chikane</a:t>
            </a:r>
          </a:p>
          <a:p>
            <a:pPr lvl="1"/>
            <a:r>
              <a:rPr lang="da-DK" dirty="0" smtClean="0"/>
              <a:t>Hvis arbejdsgiveren selv er krænkeren (indehaveren af eller direktøren for virksomheden)</a:t>
            </a:r>
          </a:p>
          <a:p>
            <a:pPr lvl="1"/>
            <a:r>
              <a:rPr lang="da-DK" dirty="0" smtClean="0"/>
              <a:t>Hvis der kan ske identifikation mellem krænkeren og arbejdsgiveren – eksempelvis i den situation, hvor krænkeren er en lokal leder, der i forhold til medarbejderne lokalt repræsenterer arbejdsgiver</a:t>
            </a:r>
          </a:p>
          <a:p>
            <a:pPr lvl="1"/>
            <a:r>
              <a:rPr lang="da-DK" dirty="0"/>
              <a:t>V</a:t>
            </a:r>
            <a:r>
              <a:rPr lang="da-DK" dirty="0" smtClean="0"/>
              <a:t>ed ikke at have sikret et chikanefrit miljø, herunder ved ikke at reagere i tilfælde af en leders/medarbejders krænkende adfærd</a:t>
            </a:r>
          </a:p>
          <a:p>
            <a:pPr lvl="1"/>
            <a:endParaRPr lang="da-DK" dirty="0" smtClean="0"/>
          </a:p>
          <a:p>
            <a:r>
              <a:rPr lang="da-DK" dirty="0"/>
              <a:t>Krænkeren kan pådrage sig et </a:t>
            </a:r>
            <a:r>
              <a:rPr lang="da-DK" dirty="0" smtClean="0"/>
              <a:t>selvstændigt ansvar efter </a:t>
            </a:r>
            <a:r>
              <a:rPr lang="da-DK" dirty="0"/>
              <a:t>erstatningsansvarsloven § 26</a:t>
            </a:r>
          </a:p>
          <a:p>
            <a:endParaRPr lang="da-DK" dirty="0" smtClean="0"/>
          </a:p>
        </p:txBody>
      </p:sp>
    </p:spTree>
    <p:extLst>
      <p:ext uri="{BB962C8B-B14F-4D97-AF65-F5344CB8AC3E}">
        <p14:creationId xmlns:p14="http://schemas.microsoft.com/office/powerpoint/2010/main" val="4263215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a:t>Hvad gør man, hvis sagen rammer?</a:t>
            </a:r>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smtClean="0"/>
          </a:p>
          <a:p>
            <a:pPr marL="1950" indent="0">
              <a:buNone/>
            </a:pPr>
            <a:r>
              <a:rPr lang="da-DK" dirty="0" smtClean="0"/>
              <a:t>Undersøgelsesfasen – </a:t>
            </a:r>
          </a:p>
          <a:p>
            <a:pPr marL="1950" indent="0">
              <a:buNone/>
            </a:pPr>
            <a:r>
              <a:rPr lang="da-DK" dirty="0" smtClean="0"/>
              <a:t>Hjemsendelse? Hvor mange skal involveres? Bisiddere? Persondataproblemer?</a:t>
            </a:r>
          </a:p>
          <a:p>
            <a:pPr marL="1950" indent="0">
              <a:buNone/>
            </a:pPr>
            <a:r>
              <a:rPr lang="da-DK" dirty="0" smtClean="0"/>
              <a:t>Er denne her situation egentlig anderledes, end hvis man undersøger f.eks. en mistanke om tyveri, misbrug af virksomhedens midler eller lign.?</a:t>
            </a:r>
          </a:p>
          <a:p>
            <a:pPr marL="1950" indent="0">
              <a:buNone/>
            </a:pPr>
            <a:endParaRPr lang="da-DK" dirty="0" smtClean="0"/>
          </a:p>
          <a:p>
            <a:pPr marL="1950" indent="0">
              <a:buNone/>
            </a:pPr>
            <a:r>
              <a:rPr lang="da-DK" dirty="0" smtClean="0"/>
              <a:t>Sanktionering – </a:t>
            </a:r>
          </a:p>
          <a:p>
            <a:pPr marL="1950" indent="0">
              <a:buNone/>
            </a:pPr>
            <a:r>
              <a:rPr lang="da-DK" dirty="0" smtClean="0"/>
              <a:t>Hvad: bortvisning/opsigelse? Hvad nu hvis tvivl: Omplacering alligevel?</a:t>
            </a:r>
          </a:p>
          <a:p>
            <a:pPr marL="1950" indent="0">
              <a:buNone/>
            </a:pPr>
            <a:endParaRPr lang="da-DK" dirty="0"/>
          </a:p>
          <a:p>
            <a:pPr marL="1950" indent="0">
              <a:buNone/>
            </a:pPr>
            <a:r>
              <a:rPr lang="da-DK" dirty="0" smtClean="0"/>
              <a:t>Kan ledelsen komme i misligholdelse, hvis den slet ikke undersøger, men blot omplacerer den chikanerede og/eller chikanøren indenfor ledelsesretten?</a:t>
            </a:r>
          </a:p>
          <a:p>
            <a:pPr marL="1950" indent="0">
              <a:buNone/>
            </a:pPr>
            <a:endParaRPr lang="da-DK" dirty="0" smtClean="0"/>
          </a:p>
          <a:p>
            <a:pPr marL="1950" indent="0">
              <a:buNone/>
            </a:pPr>
            <a:endParaRPr lang="da-DK" dirty="0" smtClean="0"/>
          </a:p>
          <a:p>
            <a:pPr marL="1950" indent="0">
              <a:buNone/>
            </a:pPr>
            <a:endParaRPr lang="da-DK" dirty="0"/>
          </a:p>
        </p:txBody>
      </p:sp>
    </p:spTree>
    <p:extLst>
      <p:ext uri="{BB962C8B-B14F-4D97-AF65-F5344CB8AC3E}">
        <p14:creationId xmlns:p14="http://schemas.microsoft.com/office/powerpoint/2010/main" val="489568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a:t>Hvad gør man, hvis sagen rammer?</a:t>
            </a:r>
            <a:endParaRPr lang="da-DK" dirty="0"/>
          </a:p>
        </p:txBody>
      </p:sp>
      <p:sp>
        <p:nvSpPr>
          <p:cNvPr id="3" name="Pladsholder til tekst 2"/>
          <p:cNvSpPr>
            <a:spLocks noGrp="1"/>
          </p:cNvSpPr>
          <p:nvPr>
            <p:ph type="body" sz="quarter" idx="11"/>
          </p:nvPr>
        </p:nvSpPr>
        <p:spPr/>
        <p:txBody>
          <a:bodyPr>
            <a:noAutofit/>
          </a:bodyPr>
          <a:lstStyle/>
          <a:p>
            <a:pPr marL="1950" indent="0">
              <a:buNone/>
            </a:pPr>
            <a:r>
              <a:rPr lang="da-DK" dirty="0" smtClean="0"/>
              <a:t>Man kan ikke undersøge/reagere sig ud af det forudgående ansvar, men risikoen for identifikation og ansvar for manglende handling begrænses ved iværksættelse af tiltag:</a:t>
            </a:r>
          </a:p>
          <a:p>
            <a:pPr marL="1950" indent="0">
              <a:buNone/>
            </a:pPr>
            <a:r>
              <a:rPr lang="da-DK" sz="1400" dirty="0"/>
              <a:t>ØLD 6. september </a:t>
            </a:r>
            <a:r>
              <a:rPr lang="da-DK" sz="1400" dirty="0" smtClean="0"/>
              <a:t>2017, </a:t>
            </a:r>
            <a:r>
              <a:rPr lang="da-DK" sz="1400" dirty="0"/>
              <a:t>22. afd., sag B-2788-16</a:t>
            </a:r>
          </a:p>
          <a:p>
            <a:pPr marL="1950" indent="0">
              <a:buNone/>
            </a:pPr>
            <a:r>
              <a:rPr lang="da-DK" sz="1200" i="1" dirty="0" smtClean="0"/>
              <a:t>”Uanset </a:t>
            </a:r>
            <a:r>
              <a:rPr lang="da-DK" sz="1200" i="1" dirty="0"/>
              <a:t>tonen i driftssektionen finder landsretten, at [person2] har udøvet sexchikane over for [person1], herunder ved berøringer på eller ved låret og ved udtalelser som f.eks. ved at spørge [person1], hvorvidt hun gerne ville høre, hvornår han sidst havde ”fået noget af det frække”, og ved at spørge om hendes seksuelle orientering, jf. ligebehandlingslovens § 4, jf. § 1, stk. 4 og stk. 6. </a:t>
            </a:r>
            <a:r>
              <a:rPr lang="da-DK" sz="1200" i="1" dirty="0" smtClean="0"/>
              <a:t> [</a:t>
            </a:r>
            <a:r>
              <a:rPr lang="da-DK" sz="1200" i="1" dirty="0"/>
              <a:t>person2] var ansat i en mellemlederstilling som driftschef hos [virksomhed1]. Hans nærmeste overordnede var økonomichef [person3], som var underlagt en administrativ stabschef. Politidirektøren var stabschefens leder. [person2] havde ingen ansættelsesmæssige beføjelser, ligesom han ikke egenhændigt kunne tildele medarbejdere </a:t>
            </a:r>
            <a:r>
              <a:rPr lang="da-DK" sz="1200" i="1" dirty="0" smtClean="0"/>
              <a:t>advarsler. Henset </a:t>
            </a:r>
            <a:r>
              <a:rPr lang="da-DK" sz="1200" i="1" dirty="0"/>
              <a:t>hertil og sammenholdt med, at landsretten finder, at [virksomhed1] i den konkrete sag iværksatte tilstrækkelige tiltag i form af mødeafholdelse, høring af relevante parter, tildeling af advarsel, ændring af referenceforhold, </a:t>
            </a:r>
            <a:r>
              <a:rPr lang="da-DK" sz="1200" i="1" dirty="0" err="1"/>
              <a:t>omrokering</a:t>
            </a:r>
            <a:r>
              <a:rPr lang="da-DK" sz="1200" i="1" dirty="0"/>
              <a:t>, forsøg på omplacering, psykologbistand mv., har [person1] ikke krav på en godtgørelse fra [virksomhed1</a:t>
            </a:r>
            <a:r>
              <a:rPr lang="da-DK" sz="1200" i="1" dirty="0" smtClean="0"/>
              <a:t>].”</a:t>
            </a:r>
            <a:endParaRPr lang="da-DK" sz="1200" i="1" dirty="0"/>
          </a:p>
          <a:p>
            <a:pPr marL="1950" indent="0">
              <a:buNone/>
            </a:pPr>
            <a:endParaRPr lang="da-DK" dirty="0" smtClean="0"/>
          </a:p>
          <a:p>
            <a:pPr marL="1950" indent="0">
              <a:buNone/>
            </a:pPr>
            <a:endParaRPr lang="da-DK" dirty="0" smtClean="0"/>
          </a:p>
          <a:p>
            <a:pPr marL="1950" indent="0">
              <a:buNone/>
            </a:pPr>
            <a:endParaRPr lang="da-DK" dirty="0"/>
          </a:p>
        </p:txBody>
      </p:sp>
    </p:spTree>
    <p:extLst>
      <p:ext uri="{BB962C8B-B14F-4D97-AF65-F5344CB8AC3E}">
        <p14:creationId xmlns:p14="http://schemas.microsoft.com/office/powerpoint/2010/main" val="2966569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0"/>
          </p:nvPr>
        </p:nvSpPr>
        <p:spPr/>
        <p:txBody>
          <a:bodyPr>
            <a:normAutofit fontScale="25000" lnSpcReduction="20000"/>
          </a:bodyPr>
          <a:lstStyle/>
          <a:p>
            <a:endParaRPr lang="da-DK" dirty="0" smtClean="0"/>
          </a:p>
          <a:p>
            <a:r>
              <a:rPr lang="da-DK" sz="14400" dirty="0" smtClean="0"/>
              <a:t>De retlige konsekvenser af/sanktioner ved sexchikane</a:t>
            </a:r>
            <a:endParaRPr lang="da-DK" sz="14400" dirty="0"/>
          </a:p>
        </p:txBody>
      </p:sp>
      <p:sp>
        <p:nvSpPr>
          <p:cNvPr id="4" name="Pladsholder til tekst 3"/>
          <p:cNvSpPr>
            <a:spLocks noGrp="1"/>
          </p:cNvSpPr>
          <p:nvPr>
            <p:ph type="body" sz="quarter" idx="11"/>
          </p:nvPr>
        </p:nvSpPr>
        <p:spPr>
          <a:xfrm>
            <a:off x="323850" y="1412777"/>
            <a:ext cx="8424863" cy="4824512"/>
          </a:xfrm>
        </p:spPr>
        <p:txBody>
          <a:bodyPr>
            <a:normAutofit fontScale="25000" lnSpcReduction="20000"/>
          </a:bodyPr>
          <a:lstStyle/>
          <a:p>
            <a:pPr marL="0" indent="0">
              <a:buNone/>
            </a:pPr>
            <a:endParaRPr lang="da-DK" dirty="0" smtClean="0"/>
          </a:p>
          <a:p>
            <a:endParaRPr lang="da-DK" sz="2900" dirty="0" smtClean="0"/>
          </a:p>
          <a:p>
            <a:r>
              <a:rPr lang="da-DK" sz="6000" dirty="0" smtClean="0"/>
              <a:t>Den </a:t>
            </a:r>
            <a:r>
              <a:rPr lang="da-DK" sz="6000" dirty="0" smtClean="0"/>
              <a:t>krænkede vil (alt efter omstændighederne) kunne ophæve ansættelsesforholdet, og krænkeren vil (alt efter omstændighederne) kunne </a:t>
            </a:r>
            <a:r>
              <a:rPr lang="da-DK" sz="6000" dirty="0" smtClean="0"/>
              <a:t>bortvises/opsiges</a:t>
            </a:r>
          </a:p>
          <a:p>
            <a:pPr lvl="1">
              <a:lnSpc>
                <a:spcPct val="120000"/>
              </a:lnSpc>
            </a:pPr>
            <a:endParaRPr lang="da-DK" sz="6000" dirty="0" smtClean="0"/>
          </a:p>
          <a:p>
            <a:r>
              <a:rPr lang="da-DK" sz="6000" dirty="0" smtClean="0"/>
              <a:t>Krav </a:t>
            </a:r>
            <a:r>
              <a:rPr lang="da-DK" sz="6000" dirty="0" smtClean="0"/>
              <a:t>om godtgørelse i henhold til ligebehandlingsloven/forskelsbehandlingsloven fra arbejdsgiver hvis grundlag herfor (i praksis ses et niveau på 25.000-100.000 kr</a:t>
            </a:r>
            <a:r>
              <a:rPr lang="da-DK" sz="6000" dirty="0" smtClean="0"/>
              <a:t>.)</a:t>
            </a:r>
          </a:p>
          <a:p>
            <a:pPr>
              <a:lnSpc>
                <a:spcPct val="120000"/>
              </a:lnSpc>
            </a:pPr>
            <a:endParaRPr lang="da-DK" sz="6000" dirty="0" smtClean="0"/>
          </a:p>
          <a:p>
            <a:r>
              <a:rPr lang="da-DK" sz="6000" dirty="0" smtClean="0"/>
              <a:t>Krav </a:t>
            </a:r>
            <a:r>
              <a:rPr lang="da-DK" sz="6000" dirty="0" smtClean="0"/>
              <a:t>på </a:t>
            </a:r>
            <a:r>
              <a:rPr lang="da-DK" sz="6000" dirty="0" err="1" smtClean="0"/>
              <a:t>tortgodtgørelse</a:t>
            </a:r>
            <a:r>
              <a:rPr lang="da-DK" sz="6000" dirty="0" smtClean="0"/>
              <a:t>, der kan rejses over for </a:t>
            </a:r>
            <a:r>
              <a:rPr lang="da-DK" sz="6000" dirty="0" smtClean="0"/>
              <a:t>krænkeren</a:t>
            </a:r>
          </a:p>
          <a:p>
            <a:pPr lvl="1">
              <a:lnSpc>
                <a:spcPct val="120000"/>
              </a:lnSpc>
            </a:pPr>
            <a:endParaRPr lang="da-DK" sz="6000" dirty="0" smtClean="0"/>
          </a:p>
          <a:p>
            <a:r>
              <a:rPr lang="da-DK" sz="6000" dirty="0" smtClean="0"/>
              <a:t>Arbejdsgiver </a:t>
            </a:r>
            <a:r>
              <a:rPr lang="da-DK" sz="6000" dirty="0" smtClean="0"/>
              <a:t>kan blive mødt med et påbud fra Arbejdstilsynet, bl.a. i form af et eventuelt rådgivningspåbud eller undersøgelsespåbud </a:t>
            </a:r>
            <a:endParaRPr lang="da-DK" sz="6000" dirty="0"/>
          </a:p>
        </p:txBody>
      </p:sp>
    </p:spTree>
    <p:extLst>
      <p:ext uri="{BB962C8B-B14F-4D97-AF65-F5344CB8AC3E}">
        <p14:creationId xmlns:p14="http://schemas.microsoft.com/office/powerpoint/2010/main" val="1341803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360000" y="332656"/>
            <a:ext cx="8388000" cy="1656184"/>
          </a:xfrm>
        </p:spPr>
        <p:txBody>
          <a:bodyPr>
            <a:normAutofit/>
          </a:bodyPr>
          <a:lstStyle/>
          <a:p>
            <a:endParaRPr lang="da-DK" dirty="0" smtClean="0"/>
          </a:p>
          <a:p>
            <a:r>
              <a:rPr lang="da-DK" dirty="0"/>
              <a:t>Hvad gør man, hvis sagen rammer?</a:t>
            </a:r>
            <a:endParaRPr lang="da-DK" dirty="0"/>
          </a:p>
        </p:txBody>
      </p:sp>
      <p:sp>
        <p:nvSpPr>
          <p:cNvPr id="3" name="Pladsholder til tekst 2"/>
          <p:cNvSpPr>
            <a:spLocks noGrp="1"/>
          </p:cNvSpPr>
          <p:nvPr>
            <p:ph type="body" sz="quarter" idx="11"/>
          </p:nvPr>
        </p:nvSpPr>
        <p:spPr/>
        <p:txBody>
          <a:bodyPr>
            <a:noAutofit/>
          </a:bodyPr>
          <a:lstStyle/>
          <a:p>
            <a:pPr marL="1950" indent="0">
              <a:buNone/>
            </a:pPr>
            <a:endParaRPr lang="da-DK" dirty="0" smtClean="0"/>
          </a:p>
          <a:p>
            <a:pPr marL="1950" indent="0">
              <a:buNone/>
            </a:pPr>
            <a:endParaRPr lang="da-DK" dirty="0"/>
          </a:p>
          <a:p>
            <a:pPr marL="1950" indent="0">
              <a:buNone/>
            </a:pPr>
            <a:r>
              <a:rPr lang="da-DK" dirty="0" smtClean="0"/>
              <a:t>Og hvad så med de langsigtede følger?</a:t>
            </a:r>
          </a:p>
          <a:p>
            <a:pPr marL="1950" indent="0">
              <a:buNone/>
            </a:pPr>
            <a:endParaRPr lang="da-DK" dirty="0"/>
          </a:p>
          <a:p>
            <a:pPr marL="1950" indent="0">
              <a:buNone/>
            </a:pPr>
            <a:r>
              <a:rPr lang="da-DK" dirty="0"/>
              <a:t>Kan </a:t>
            </a:r>
            <a:r>
              <a:rPr lang="da-DK" dirty="0" smtClean="0"/>
              <a:t>man afskedige </a:t>
            </a:r>
            <a:r>
              <a:rPr lang="da-DK" dirty="0"/>
              <a:t>den chikanerede medarbejder, </a:t>
            </a:r>
            <a:r>
              <a:rPr lang="da-DK" dirty="0" smtClean="0"/>
              <a:t>hvis denne </a:t>
            </a:r>
            <a:r>
              <a:rPr lang="da-DK" dirty="0"/>
              <a:t>bliver langvarigt sygemeldt?</a:t>
            </a:r>
          </a:p>
          <a:p>
            <a:pPr marL="1950" indent="0">
              <a:buNone/>
            </a:pPr>
            <a:endParaRPr lang="da-DK" dirty="0" smtClean="0"/>
          </a:p>
          <a:p>
            <a:pPr marL="1950" indent="0">
              <a:buNone/>
            </a:pPr>
            <a:endParaRPr lang="da-DK" dirty="0" smtClean="0"/>
          </a:p>
          <a:p>
            <a:pPr marL="1950" indent="0">
              <a:buNone/>
            </a:pPr>
            <a:endParaRPr lang="da-DK" dirty="0"/>
          </a:p>
        </p:txBody>
      </p:sp>
    </p:spTree>
    <p:extLst>
      <p:ext uri="{BB962C8B-B14F-4D97-AF65-F5344CB8AC3E}">
        <p14:creationId xmlns:p14="http://schemas.microsoft.com/office/powerpoint/2010/main" val="509462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619215"/>
            <a:ext cx="6973273" cy="1800476"/>
          </a:xfrm>
          <a:prstGeom prst="rect">
            <a:avLst/>
          </a:prstGeo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57" y="980728"/>
            <a:ext cx="7039957" cy="1762371"/>
          </a:xfrm>
          <a:prstGeom prst="rect">
            <a:avLst/>
          </a:prstGeom>
        </p:spPr>
      </p:pic>
      <p:sp>
        <p:nvSpPr>
          <p:cNvPr id="5" name="Tekstfelt 4"/>
          <p:cNvSpPr txBox="1"/>
          <p:nvPr/>
        </p:nvSpPr>
        <p:spPr>
          <a:xfrm>
            <a:off x="7956000" y="6022800"/>
            <a:ext cx="1944216" cy="307777"/>
          </a:xfrm>
          <a:prstGeom prst="rect">
            <a:avLst/>
          </a:prstGeom>
          <a:noFill/>
        </p:spPr>
        <p:txBody>
          <a:bodyPr wrap="square" rtlCol="0">
            <a:spAutoFit/>
          </a:bodyPr>
          <a:lstStyle/>
          <a:p>
            <a:r>
              <a:rPr lang="da-DK" sz="1400" dirty="0" smtClean="0"/>
              <a:t>Kilde: dr.dk</a:t>
            </a:r>
            <a:endParaRPr lang="da-DK" sz="1400" dirty="0"/>
          </a:p>
        </p:txBody>
      </p:sp>
    </p:spTree>
    <p:extLst>
      <p:ext uri="{BB962C8B-B14F-4D97-AF65-F5344CB8AC3E}">
        <p14:creationId xmlns:p14="http://schemas.microsoft.com/office/powerpoint/2010/main" val="305301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08720"/>
            <a:ext cx="6449325" cy="1743318"/>
          </a:xfrm>
          <a:prstGeom prst="rect">
            <a:avLst/>
          </a:prstGeo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932973"/>
            <a:ext cx="6945968" cy="1131869"/>
          </a:xfrm>
          <a:prstGeom prst="rect">
            <a:avLst/>
          </a:prstGeom>
        </p:spPr>
      </p:pic>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56" y="4365104"/>
            <a:ext cx="4667901" cy="1514686"/>
          </a:xfrm>
          <a:prstGeom prst="rect">
            <a:avLst/>
          </a:prstGeom>
        </p:spPr>
      </p:pic>
      <p:pic>
        <p:nvPicPr>
          <p:cNvPr id="6" name="Billede 5"/>
          <p:cNvPicPr>
            <a:picLocks noChangeAspect="1"/>
          </p:cNvPicPr>
          <p:nvPr/>
        </p:nvPicPr>
        <p:blipFill>
          <a:blip r:embed="rId6"/>
          <a:stretch>
            <a:fillRect/>
          </a:stretch>
        </p:blipFill>
        <p:spPr>
          <a:xfrm>
            <a:off x="7956376" y="6021287"/>
            <a:ext cx="1944000" cy="374311"/>
          </a:xfrm>
          <a:prstGeom prst="rect">
            <a:avLst/>
          </a:prstGeom>
        </p:spPr>
      </p:pic>
    </p:spTree>
    <p:extLst>
      <p:ext uri="{BB962C8B-B14F-4D97-AF65-F5344CB8AC3E}">
        <p14:creationId xmlns:p14="http://schemas.microsoft.com/office/powerpoint/2010/main" val="1463614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Er der overhovedet et problem i Danmark?</a:t>
            </a:r>
            <a:endParaRPr lang="da-DK" dirty="0"/>
          </a:p>
        </p:txBody>
      </p:sp>
      <p:sp>
        <p:nvSpPr>
          <p:cNvPr id="4" name="Pladsholder til tekst 3"/>
          <p:cNvSpPr>
            <a:spLocks noGrp="1"/>
          </p:cNvSpPr>
          <p:nvPr>
            <p:ph type="body" sz="quarter" idx="12"/>
          </p:nvPr>
        </p:nvSpPr>
        <p:spPr/>
        <p:txBody>
          <a:bodyPr/>
          <a:lstStyle/>
          <a:p>
            <a:endParaRPr lang="da-DK" dirty="0" smtClean="0"/>
          </a:p>
          <a:p>
            <a:r>
              <a:rPr lang="da-DK" dirty="0" smtClean="0"/>
              <a:t>Ca. halvdelen af C25 selskaberne har i en stikprøve foretaget af Børsen oplyst, at #</a:t>
            </a:r>
            <a:r>
              <a:rPr lang="da-DK" dirty="0" err="1" smtClean="0"/>
              <a:t>MeToo</a:t>
            </a:r>
            <a:r>
              <a:rPr lang="da-DK" dirty="0" smtClean="0"/>
              <a:t> ingen betydning har haft, fordi man i forvejen har en nultolerance i forhold til sexchikane</a:t>
            </a:r>
          </a:p>
          <a:p>
            <a:endParaRPr lang="da-DK" dirty="0"/>
          </a:p>
          <a:p>
            <a:r>
              <a:rPr lang="da-DK" dirty="0" smtClean="0"/>
              <a:t>16 af selskaberne oplyser til Børsen, at man har drøftet #</a:t>
            </a:r>
            <a:r>
              <a:rPr lang="da-DK" dirty="0" err="1" smtClean="0"/>
              <a:t>MeToo</a:t>
            </a:r>
            <a:r>
              <a:rPr lang="da-DK" dirty="0" smtClean="0"/>
              <a:t> i forskellige fora uden at have fundet anledning til at ændre sine politikker</a:t>
            </a:r>
            <a:endParaRPr lang="da-DK" dirty="0"/>
          </a:p>
          <a:p>
            <a:endParaRPr lang="da-DK" sz="2000" i="1" dirty="0" smtClean="0"/>
          </a:p>
          <a:p>
            <a:endParaRPr lang="da-DK" dirty="0" smtClean="0"/>
          </a:p>
          <a:p>
            <a:endParaRPr lang="da-DK" sz="2000" i="1" dirty="0" smtClean="0"/>
          </a:p>
          <a:p>
            <a:endParaRPr lang="da-DK" sz="2000" i="1" dirty="0"/>
          </a:p>
        </p:txBody>
      </p:sp>
    </p:spTree>
    <p:extLst>
      <p:ext uri="{BB962C8B-B14F-4D97-AF65-F5344CB8AC3E}">
        <p14:creationId xmlns:p14="http://schemas.microsoft.com/office/powerpoint/2010/main" val="346780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smtClean="0"/>
              <a:t>Er der overhovedet et problem i Danmark?</a:t>
            </a:r>
            <a:endParaRPr lang="da-DK" dirty="0"/>
          </a:p>
        </p:txBody>
      </p:sp>
      <p:sp>
        <p:nvSpPr>
          <p:cNvPr id="4" name="Pladsholder til tekst 3"/>
          <p:cNvSpPr>
            <a:spLocks noGrp="1"/>
          </p:cNvSpPr>
          <p:nvPr>
            <p:ph type="body" sz="quarter" idx="12"/>
          </p:nvPr>
        </p:nvSpPr>
        <p:spPr/>
        <p:txBody>
          <a:bodyPr/>
          <a:lstStyle/>
          <a:p>
            <a:endParaRPr lang="da-DK" dirty="0"/>
          </a:p>
          <a:p>
            <a:r>
              <a:rPr lang="da-DK" dirty="0" smtClean="0"/>
              <a:t>Det vurderes, at 6% af alle kvinder har oplevet sexchikane på jobbet inden for det seneste år </a:t>
            </a:r>
            <a:r>
              <a:rPr lang="da-DK" sz="2000" i="1" dirty="0" smtClean="0"/>
              <a:t>(Professor Anette Borchhorst fra Aalborg Universitet)</a:t>
            </a:r>
          </a:p>
          <a:p>
            <a:endParaRPr lang="da-DK" sz="2000" i="1" dirty="0" smtClean="0"/>
          </a:p>
          <a:p>
            <a:r>
              <a:rPr lang="da-DK" dirty="0" smtClean="0"/>
              <a:t>En undersøgelse blandt 2.000 studerende medlemmer af DJØF</a:t>
            </a:r>
          </a:p>
          <a:p>
            <a:pPr lvl="1"/>
            <a:r>
              <a:rPr lang="da-DK" dirty="0" smtClean="0"/>
              <a:t>11% har oplevet ”uønskede berøringer, omfavnelser eller kys” på studiejobbet</a:t>
            </a:r>
          </a:p>
          <a:p>
            <a:pPr lvl="1"/>
            <a:r>
              <a:rPr lang="da-DK" dirty="0" smtClean="0"/>
              <a:t>13% har oplevet ”stødende kommentarer om deres krop” på jobbet</a:t>
            </a:r>
            <a:endParaRPr lang="da-DK" dirty="0"/>
          </a:p>
          <a:p>
            <a:endParaRPr lang="da-DK" dirty="0" smtClean="0"/>
          </a:p>
          <a:p>
            <a:endParaRPr lang="da-DK" sz="2000" i="1" dirty="0" smtClean="0"/>
          </a:p>
          <a:p>
            <a:endParaRPr lang="da-DK" sz="2000" i="1" dirty="0"/>
          </a:p>
        </p:txBody>
      </p:sp>
    </p:spTree>
    <p:extLst>
      <p:ext uri="{BB962C8B-B14F-4D97-AF65-F5344CB8AC3E}">
        <p14:creationId xmlns:p14="http://schemas.microsoft.com/office/powerpoint/2010/main" val="2701525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54507_YF PPP - oplæg om " id="{F9EDF26C-AB56-486E-AD58-7943880223AA}" vid="{38337D82-145E-4C01-AFA6-0C6A5DFD75F8}"/>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54507_YF PPP - oplæg om #MeToo hos DFFA 16. maj 2018</Template>
  <TotalTime>441</TotalTime>
  <Words>3888</Words>
  <Application>Microsoft Office PowerPoint</Application>
  <PresentationFormat>Skærmshow (4:3)</PresentationFormat>
  <Paragraphs>394</Paragraphs>
  <Slides>54</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54</vt:i4>
      </vt:variant>
    </vt:vector>
  </HeadingPairs>
  <TitlesOfParts>
    <vt:vector size="58" baseType="lpstr">
      <vt:lpstr>Arial</vt:lpstr>
      <vt:lpstr>Calibri</vt:lpstr>
      <vt:lpstr>Wingdings</vt:lpstr>
      <vt:lpstr>Kontortema</vt:lpstr>
      <vt:lpstr>Seksuel chikane og #MeToo – de ansættelsesretlige aspekter</vt:lpstr>
      <vt:lpstr>PowerPoint-præsentation</vt:lpstr>
      <vt:lpstr>Den juridiske ramme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Regulering af adfærd på arbejdspladsen  – muligheder og begrænsninger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Eksempler på sager og trends – nationalt og internationalt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Hvad gør man, hvis sagen rammer? </vt:lpstr>
      <vt:lpstr>PowerPoint-præsentation</vt:lpstr>
      <vt:lpstr>PowerPoint-præsentation</vt:lpstr>
      <vt:lpstr>PowerPoint-præsentation</vt:lpstr>
      <vt:lpstr>PowerPoint-præsentation</vt:lpstr>
      <vt:lpstr>PowerPoint-præsentation</vt:lpstr>
      <vt:lpstr>PowerPoint-præsentation</vt:lpstr>
    </vt:vector>
  </TitlesOfParts>
  <Company>Norrbom Vinding 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Seksuel chikane og #MeToo - de ansættelsesretlige aspekter</dc:title>
  <dc:creator>Yvonne Frederiksen</dc:creator>
  <cp:lastModifiedBy>Lisbeth Christensen</cp:lastModifiedBy>
  <cp:revision>32</cp:revision>
  <cp:lastPrinted>2018-05-15T12:22:27Z</cp:lastPrinted>
  <dcterms:created xsi:type="dcterms:W3CDTF">2018-05-04T16:04:16Z</dcterms:created>
  <dcterms:modified xsi:type="dcterms:W3CDTF">2018-05-15T12:42:33Z</dcterms:modified>
</cp:coreProperties>
</file>