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73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2" r:id="rId15"/>
  </p:sldIdLst>
  <p:sldSz cx="10693400" cy="756126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CC0000"/>
    <a:srgbClr val="BA0000"/>
    <a:srgbClr val="A80000"/>
    <a:srgbClr val="CCECFF"/>
    <a:srgbClr val="FFF8EB"/>
    <a:srgbClr val="FBF7EF"/>
    <a:srgbClr val="F6EEDE"/>
    <a:srgbClr val="EAEAEA"/>
    <a:srgbClr val="C5FF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398" y="-90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defTabSz="955570">
              <a:defRPr sz="1200"/>
            </a:lvl1pPr>
          </a:lstStyle>
          <a:p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927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algn="r" defTabSz="955570">
              <a:defRPr sz="1200"/>
            </a:lvl1pPr>
          </a:lstStyle>
          <a:p>
            <a:endParaRPr lang="da-DK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6763" y="744538"/>
            <a:ext cx="52641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617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defTabSz="955570">
              <a:defRPr sz="1200"/>
            </a:lvl1pPr>
          </a:lstStyle>
          <a:p>
            <a:endParaRPr lang="da-D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927" y="9429617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algn="r" defTabSz="955570">
              <a:defRPr sz="1200"/>
            </a:lvl1pPr>
          </a:lstStyle>
          <a:p>
            <a:fld id="{D1E212F6-F5B7-45B0-B8FB-91DEE3E07B7F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</p:spTree>
  </p:cSld>
  <p:clrMapOvr>
    <a:masterClrMapping/>
  </p:clrMapOvr>
  <p:transition spd="med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 spd="med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754938" y="1079500"/>
            <a:ext cx="2344737" cy="5830888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19138" y="1079500"/>
            <a:ext cx="6883400" cy="5830888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 spd="med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 spd="med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  <p:transition spd="med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38275" y="2517775"/>
            <a:ext cx="42545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845175" y="2517775"/>
            <a:ext cx="42545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 spd="med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 spd="med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Calibri" pitchFamily="34" charset="0"/>
              </a:defRPr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</p:spTree>
  </p:cSld>
  <p:clrMapOvr>
    <a:masterClrMapping/>
  </p:clrMapOvr>
  <p:transition spd="med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  <p:transition spd="med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  <p:transition spd="med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10688638" cy="7558088"/>
          </a:xfrm>
          <a:prstGeom prst="rect">
            <a:avLst/>
          </a:prstGeom>
          <a:solidFill>
            <a:srgbClr val="FBF7E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1042988"/>
            <a:endParaRPr lang="da-DK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8275" y="2517775"/>
            <a:ext cx="86614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a-DK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7558088" cy="180975"/>
          </a:xfrm>
          <a:prstGeom prst="rect">
            <a:avLst/>
          </a:prstGeom>
          <a:solidFill>
            <a:srgbClr val="A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1444625" y="7381875"/>
            <a:ext cx="9248775" cy="179388"/>
          </a:xfrm>
          <a:prstGeom prst="rect">
            <a:avLst/>
          </a:prstGeom>
          <a:solidFill>
            <a:srgbClr val="A8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079500"/>
            <a:ext cx="9356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a-DK" smtClean="0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7566025" y="7197725"/>
            <a:ext cx="3130550" cy="360363"/>
          </a:xfrm>
          <a:prstGeom prst="rect">
            <a:avLst/>
          </a:prstGeom>
          <a:solidFill>
            <a:srgbClr val="A8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1042988"/>
            <a:endParaRPr lang="da-DK" sz="1000"/>
          </a:p>
        </p:txBody>
      </p:sp>
      <p:sp>
        <p:nvSpPr>
          <p:cNvPr id="1054" name="Text Box 30"/>
          <p:cNvSpPr txBox="1">
            <a:spLocks noChangeArrowheads="1"/>
          </p:cNvSpPr>
          <p:nvPr/>
        </p:nvSpPr>
        <p:spPr bwMode="auto">
          <a:xfrm>
            <a:off x="8343900" y="7261225"/>
            <a:ext cx="19653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1042988"/>
            <a:r>
              <a:rPr lang="da-DK" sz="1000">
                <a:solidFill>
                  <a:schemeClr val="bg1"/>
                </a:solidFill>
              </a:rPr>
              <a:t>Landsorganisationen i Danmark</a:t>
            </a:r>
          </a:p>
        </p:txBody>
      </p:sp>
      <p:graphicFrame>
        <p:nvGraphicFramePr>
          <p:cNvPr id="1060" name="Object 36"/>
          <p:cNvGraphicFramePr>
            <a:graphicFrameLocks noChangeAspect="1"/>
          </p:cNvGraphicFramePr>
          <p:nvPr/>
        </p:nvGraphicFramePr>
        <p:xfrm>
          <a:off x="7920038" y="7199313"/>
          <a:ext cx="285750" cy="285750"/>
        </p:xfrm>
        <a:graphic>
          <a:graphicData uri="http://schemas.openxmlformats.org/presentationml/2006/ole">
            <p:oleObj spid="_x0000_s1060" name="Image" r:id="rId14" imgW="1078903" imgH="1078903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ld"/>
  </p:transition>
  <p:txStyles>
    <p:titleStyle>
      <a:lvl1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2pPr>
      <a:lvl3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3pPr>
      <a:lvl4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4pPr>
      <a:lvl5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9pPr>
    </p:titleStyle>
    <p:bodyStyle>
      <a:lvl1pPr marL="390525" indent="-390525" algn="l" defTabSz="1042988" rtl="0" eaLnBrk="1" fontAlgn="base" hangingPunct="1">
        <a:lnSpc>
          <a:spcPts val="2400"/>
        </a:lnSpc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5438" algn="l" defTabSz="1042988" rtl="0" eaLnBrk="1" fontAlgn="base" hangingPunct="1">
        <a:lnSpc>
          <a:spcPts val="2400"/>
        </a:lnSpc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2pPr>
      <a:lvl3pPr marL="1303338" indent="-260350" algn="l" defTabSz="1042988" rtl="0" eaLnBrk="1" fontAlgn="base" hangingPunct="1">
        <a:lnSpc>
          <a:spcPts val="2400"/>
        </a:lnSpc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3pPr>
      <a:lvl4pPr marL="1825625" indent="-260350" algn="l" defTabSz="1042988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Arial" charset="0"/>
        </a:defRPr>
      </a:lvl4pPr>
      <a:lvl5pPr marL="23463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5pPr>
      <a:lvl6pPr marL="28035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6pPr>
      <a:lvl7pPr marL="32607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7pPr>
      <a:lvl8pPr marL="37179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8pPr>
      <a:lvl9pPr marL="41751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dk/url?sa=i&amp;rct=j&amp;q=&amp;esrc=s&amp;source=images&amp;cd=&amp;cad=rja&amp;uact=8&amp;ved=&amp;url=http://clipartfreefor.com/files/1/25701_domino-clipart.html&amp;bvm=bv.120551593,d.d24&amp;psig=AFQjCNFH7_eqeI1D8KFLWmkZg6Ykyv_Riw&amp;ust=1461757566975170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dk/url?sa=i&amp;rct=j&amp;q=&amp;esrc=s&amp;source=images&amp;cd=&amp;cad=rja&amp;uact=8&amp;ved=&amp;url=http://clipartfreefor.com/files/1/25701_domino-clipart.html&amp;bvm=bv.120551593,d.d24&amp;psig=AFQjCNFH7_eqeI1D8KFLWmkZg6Ykyv_Riw&amp;ust=1461757566975170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orldartsme.com/technology-clipart.html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hyperlink" Target="http://www.google.dk/url?sa=i&amp;rct=j&amp;q=&amp;esrc=s&amp;source=images&amp;cd=&amp;cad=rja&amp;uact=8&amp;ved=0ahUKEwi6oeb7_KvMAhWJNJoKHedPDaEQjRwIBw&amp;url=http://classroomclipart.com/clipart-search/all-phrase/rio/&amp;bvm=bv.120551593,d.d24&amp;psig=AFQjCNE4RQjIHD4qNe8ufYbVmjZCEXbV4A&amp;ust=1461748751459102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dk/url?sa=i&amp;rct=j&amp;q=&amp;esrc=s&amp;source=images&amp;cd=&amp;cad=rja&amp;uact=8&amp;ved=0ahUKEwj3yvDp9qvMAhXjHpoKHR1SCtMQjRwIBw&amp;url=http://cliparts.co/clipart/2308376&amp;bvm=bv.120551593,d.d24&amp;psig=AFQjCNF7IIhT93r5kN8V5UIOox1ip01HHQ&amp;ust=1461746987832072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www.google.dk/url?sa=i&amp;rct=j&amp;q=&amp;esrc=s&amp;source=images&amp;cd=&amp;cad=rja&amp;uact=8&amp;ved=0ahUKEwj87pS296vMAhVMEpoKHVLYBooQjRwIBw&amp;url=http://www.clipartpanda.com/categories/skirt-20clipart&amp;bvm=bv.120551593,d.d24&amp;psig=AFQjCNHmqfQfRSFwy0WeVlukxFH1J9IKwg&amp;ust=1461747355289116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dk/url?sa=i&amp;rct=j&amp;q=&amp;esrc=s&amp;source=images&amp;cd=&amp;cad=rja&amp;uact=8&amp;ved=0ahUKEwjo5famnKzMAhUCPhQKHS6wBl0QjRwIBw&amp;url=https://www.colourbox.dk/browse/mennesker/erhverv/faglaerte-erhverv/maler/495&amp;bvm=bv.120551593,d.d24&amp;psig=AFQjCNH9z0oB4iHoC_Qe27124g-hdzpZwg&amp;ust=1461757260878710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dk/url?sa=i&amp;rct=j&amp;q=&amp;esrc=s&amp;source=images&amp;cd=&amp;cad=rja&amp;uact=8&amp;ved=0ahUKEwjKkcrUnKzMAhWGVRQKHVGbC5QQjRwIBw&amp;url=https://www.colourbox.dk/vektor/haandtegnede-vektor-illustration-af-en-carpenter-handyman-vektor-2037726&amp;bvm=bv.120551593,d.d24&amp;psig=AFQjCNEy9m02hkG3Ep10kAvqUXsXx1DKwA&amp;ust=1461757353535421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66180" y="1116335"/>
            <a:ext cx="9356725" cy="1440160"/>
          </a:xfrm>
        </p:spPr>
        <p:txBody>
          <a:bodyPr/>
          <a:lstStyle/>
          <a:p>
            <a:pPr algn="ctr"/>
            <a:r>
              <a:rPr lang="da-DK" dirty="0" smtClean="0"/>
              <a:t>Årets kollektiv arbejdsretlige emne</a:t>
            </a:r>
            <a:br>
              <a:rPr lang="da-DK" dirty="0" smtClean="0"/>
            </a:br>
            <a:r>
              <a:rPr lang="da-DK" dirty="0" smtClean="0"/>
              <a:t>Arbejdsretlig identitet</a:t>
            </a:r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6282804" y="6012879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latin typeface="Calibri" pitchFamily="34" charset="0"/>
              </a:rPr>
              <a:t>v/Evelyn Jørgensen, advokat i LO, og</a:t>
            </a:r>
          </a:p>
          <a:p>
            <a:r>
              <a:rPr lang="da-DK" sz="1600" dirty="0" smtClean="0">
                <a:latin typeface="Calibri" pitchFamily="34" charset="0"/>
              </a:rPr>
              <a:t>v/Helge Werner, arbejdsretschef i DA</a:t>
            </a:r>
            <a:endParaRPr lang="da-DK" sz="1600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Koncernforbundne – identitet – ARD 92.228</a:t>
            </a:r>
            <a:endParaRPr lang="da-DK" dirty="0"/>
          </a:p>
        </p:txBody>
      </p:sp>
      <p:grpSp>
        <p:nvGrpSpPr>
          <p:cNvPr id="3" name="Gruppe 2"/>
          <p:cNvGrpSpPr/>
          <p:nvPr/>
        </p:nvGrpSpPr>
        <p:grpSpPr>
          <a:xfrm>
            <a:off x="666180" y="2268463"/>
            <a:ext cx="8496944" cy="792088"/>
            <a:chOff x="666180" y="2268463"/>
            <a:chExt cx="8496944" cy="792088"/>
          </a:xfrm>
        </p:grpSpPr>
        <p:grpSp>
          <p:nvGrpSpPr>
            <p:cNvPr id="4" name="Gruppe 40"/>
            <p:cNvGrpSpPr/>
            <p:nvPr/>
          </p:nvGrpSpPr>
          <p:grpSpPr>
            <a:xfrm>
              <a:off x="666180" y="2268463"/>
              <a:ext cx="8496944" cy="792088"/>
              <a:chOff x="810196" y="2268463"/>
              <a:chExt cx="8496944" cy="792088"/>
            </a:xfrm>
          </p:grpSpPr>
          <p:sp>
            <p:nvSpPr>
              <p:cNvPr id="6" name="Afrundet rektangel 5"/>
              <p:cNvSpPr/>
              <p:nvPr/>
            </p:nvSpPr>
            <p:spPr bwMode="auto">
              <a:xfrm>
                <a:off x="810196" y="2268463"/>
                <a:ext cx="8496944" cy="792088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" name="Tekstboks 6"/>
              <p:cNvSpPr txBox="1"/>
              <p:nvPr/>
            </p:nvSpPr>
            <p:spPr>
              <a:xfrm>
                <a:off x="1314252" y="2340471"/>
                <a:ext cx="763284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latin typeface="Calibri" pitchFamily="34" charset="0"/>
                  </a:rPr>
                  <a:t>DFDS´ havnearbejdere blev aflønnet efter en særaftale mellem SiD og HTS for arbejdet på Esbjerg Havn</a:t>
                </a:r>
                <a:endParaRPr lang="da-DK" sz="2000" dirty="0">
                  <a:latin typeface="Calibri" pitchFamily="34" charset="0"/>
                </a:endParaRPr>
              </a:p>
            </p:txBody>
          </p:sp>
        </p:grpSp>
        <p:sp>
          <p:nvSpPr>
            <p:cNvPr id="5" name="Tekstboks 4"/>
            <p:cNvSpPr txBox="1"/>
            <p:nvPr/>
          </p:nvSpPr>
          <p:spPr>
            <a:xfrm>
              <a:off x="666180" y="2340471"/>
              <a:ext cx="3600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400" b="1" dirty="0" smtClean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rPr>
                <a:t>1</a:t>
              </a:r>
              <a:endParaRPr lang="da-DK" sz="3400" b="1" dirty="0">
                <a:solidFill>
                  <a:schemeClr val="accent1">
                    <a:lumMod val="50000"/>
                  </a:schemeClr>
                </a:solidFill>
                <a:latin typeface="Albertus Extra Bold" pitchFamily="34" charset="0"/>
              </a:endParaRPr>
            </a:p>
          </p:txBody>
        </p:sp>
      </p:grpSp>
      <p:grpSp>
        <p:nvGrpSpPr>
          <p:cNvPr id="8" name="Gruppe 7"/>
          <p:cNvGrpSpPr/>
          <p:nvPr/>
        </p:nvGrpSpPr>
        <p:grpSpPr>
          <a:xfrm>
            <a:off x="666180" y="3204567"/>
            <a:ext cx="8496944" cy="1087671"/>
            <a:chOff x="666180" y="2268463"/>
            <a:chExt cx="8496944" cy="1087671"/>
          </a:xfrm>
        </p:grpSpPr>
        <p:grpSp>
          <p:nvGrpSpPr>
            <p:cNvPr id="9" name="Gruppe 40"/>
            <p:cNvGrpSpPr/>
            <p:nvPr/>
          </p:nvGrpSpPr>
          <p:grpSpPr>
            <a:xfrm>
              <a:off x="666180" y="2268463"/>
              <a:ext cx="8496944" cy="1087671"/>
              <a:chOff x="810196" y="2268463"/>
              <a:chExt cx="8496944" cy="1087671"/>
            </a:xfrm>
          </p:grpSpPr>
          <p:sp>
            <p:nvSpPr>
              <p:cNvPr id="11" name="Afrundet rektangel 10"/>
              <p:cNvSpPr/>
              <p:nvPr/>
            </p:nvSpPr>
            <p:spPr bwMode="auto">
              <a:xfrm>
                <a:off x="810196" y="2268463"/>
                <a:ext cx="8496944" cy="1080120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Tekstboks 11"/>
              <p:cNvSpPr txBox="1"/>
              <p:nvPr/>
            </p:nvSpPr>
            <p:spPr>
              <a:xfrm>
                <a:off x="1314252" y="2340471"/>
                <a:ext cx="763284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latin typeface="Calibri" pitchFamily="34" charset="0"/>
                  </a:rPr>
                  <a:t>Containerarbejdet – men ikke havnearbejderne – blev overført til en 100 % ejet vognmandsvirksomhed, RM ApS, omfattet af overenskomst mellem SiD og DV</a:t>
                </a:r>
                <a:endParaRPr lang="da-DK" sz="2000" dirty="0">
                  <a:latin typeface="Calibri" pitchFamily="34" charset="0"/>
                </a:endParaRPr>
              </a:p>
            </p:txBody>
          </p:sp>
        </p:grpSp>
        <p:sp>
          <p:nvSpPr>
            <p:cNvPr id="10" name="Tekstboks 9"/>
            <p:cNvSpPr txBox="1"/>
            <p:nvPr/>
          </p:nvSpPr>
          <p:spPr>
            <a:xfrm>
              <a:off x="666180" y="2340471"/>
              <a:ext cx="3600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400" b="1" dirty="0" smtClean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rPr>
                <a:t>2</a:t>
              </a:r>
              <a:endParaRPr lang="da-DK" sz="3400" b="1" dirty="0">
                <a:solidFill>
                  <a:schemeClr val="accent1">
                    <a:lumMod val="50000"/>
                  </a:schemeClr>
                </a:solidFill>
                <a:latin typeface="Albertus Extra Bold" pitchFamily="34" charset="0"/>
              </a:endParaRPr>
            </a:p>
          </p:txBody>
        </p:sp>
      </p:grpSp>
      <p:grpSp>
        <p:nvGrpSpPr>
          <p:cNvPr id="13" name="Gruppe 12"/>
          <p:cNvGrpSpPr/>
          <p:nvPr/>
        </p:nvGrpSpPr>
        <p:grpSpPr>
          <a:xfrm>
            <a:off x="666180" y="4428703"/>
            <a:ext cx="8496944" cy="792088"/>
            <a:chOff x="666180" y="2268463"/>
            <a:chExt cx="8496944" cy="792088"/>
          </a:xfrm>
        </p:grpSpPr>
        <p:grpSp>
          <p:nvGrpSpPr>
            <p:cNvPr id="14" name="Gruppe 40"/>
            <p:cNvGrpSpPr/>
            <p:nvPr/>
          </p:nvGrpSpPr>
          <p:grpSpPr>
            <a:xfrm>
              <a:off x="666180" y="2268463"/>
              <a:ext cx="8496944" cy="792088"/>
              <a:chOff x="810196" y="2268463"/>
              <a:chExt cx="8496944" cy="792088"/>
            </a:xfrm>
          </p:grpSpPr>
          <p:sp>
            <p:nvSpPr>
              <p:cNvPr id="16" name="Afrundet rektangel 15"/>
              <p:cNvSpPr/>
              <p:nvPr/>
            </p:nvSpPr>
            <p:spPr bwMode="auto">
              <a:xfrm>
                <a:off x="810196" y="2268463"/>
                <a:ext cx="8496944" cy="792088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" name="Tekstboks 16"/>
              <p:cNvSpPr txBox="1"/>
              <p:nvPr/>
            </p:nvSpPr>
            <p:spPr>
              <a:xfrm>
                <a:off x="1314252" y="2412479"/>
                <a:ext cx="76328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latin typeface="Calibri" pitchFamily="34" charset="0"/>
                  </a:rPr>
                  <a:t>Samme arbejde – væsentlig lavere timeløn</a:t>
                </a:r>
                <a:endParaRPr lang="da-DK" sz="2000" dirty="0">
                  <a:latin typeface="Calibri" pitchFamily="34" charset="0"/>
                </a:endParaRPr>
              </a:p>
            </p:txBody>
          </p:sp>
        </p:grpSp>
        <p:sp>
          <p:nvSpPr>
            <p:cNvPr id="15" name="Tekstboks 14"/>
            <p:cNvSpPr txBox="1"/>
            <p:nvPr/>
          </p:nvSpPr>
          <p:spPr>
            <a:xfrm>
              <a:off x="666180" y="2340471"/>
              <a:ext cx="3600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400" b="1" dirty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rPr>
                <a:t>3</a:t>
              </a:r>
            </a:p>
          </p:txBody>
        </p:sp>
      </p:grpSp>
      <p:grpSp>
        <p:nvGrpSpPr>
          <p:cNvPr id="18" name="Gruppe 17"/>
          <p:cNvGrpSpPr/>
          <p:nvPr/>
        </p:nvGrpSpPr>
        <p:grpSpPr>
          <a:xfrm>
            <a:off x="666180" y="5364807"/>
            <a:ext cx="8496944" cy="1087671"/>
            <a:chOff x="666180" y="2268463"/>
            <a:chExt cx="8496944" cy="1087671"/>
          </a:xfrm>
        </p:grpSpPr>
        <p:grpSp>
          <p:nvGrpSpPr>
            <p:cNvPr id="19" name="Gruppe 40"/>
            <p:cNvGrpSpPr/>
            <p:nvPr/>
          </p:nvGrpSpPr>
          <p:grpSpPr>
            <a:xfrm>
              <a:off x="666180" y="2268463"/>
              <a:ext cx="8496944" cy="1087671"/>
              <a:chOff x="810196" y="2268463"/>
              <a:chExt cx="8496944" cy="1087671"/>
            </a:xfrm>
          </p:grpSpPr>
          <p:sp>
            <p:nvSpPr>
              <p:cNvPr id="21" name="Afrundet rektangel 20"/>
              <p:cNvSpPr/>
              <p:nvPr/>
            </p:nvSpPr>
            <p:spPr bwMode="auto">
              <a:xfrm>
                <a:off x="810196" y="2268463"/>
                <a:ext cx="8496944" cy="1080120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Tekstboks 21"/>
              <p:cNvSpPr txBox="1"/>
              <p:nvPr/>
            </p:nvSpPr>
            <p:spPr>
              <a:xfrm>
                <a:off x="1314252" y="2340471"/>
                <a:ext cx="763284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latin typeface="Calibri" pitchFamily="34" charset="0"/>
                  </a:rPr>
                  <a:t>AR: </a:t>
                </a:r>
                <a:r>
                  <a:rPr lang="da-DK" sz="2000" i="1" dirty="0" smtClean="0">
                    <a:latin typeface="Calibri" pitchFamily="34" charset="0"/>
                  </a:rPr>
                  <a:t>”RM ApS kan ikke ved i 1990 at have fået arbejdet overdraget fra DFDS, der ejer alle anparter i </a:t>
                </a:r>
                <a:r>
                  <a:rPr lang="da-DK" sz="2000" i="1" dirty="0" err="1" smtClean="0">
                    <a:latin typeface="Calibri" pitchFamily="34" charset="0"/>
                  </a:rPr>
                  <a:t>ApS´et</a:t>
                </a:r>
                <a:r>
                  <a:rPr lang="da-DK" sz="2000" i="1" dirty="0" smtClean="0">
                    <a:latin typeface="Calibri" pitchFamily="34" charset="0"/>
                  </a:rPr>
                  <a:t>, forlange arbejdet udført for den væsentlig mindre løn, overenskomsten med DV giver ret til”</a:t>
                </a:r>
                <a:endParaRPr lang="da-DK" sz="2000" dirty="0">
                  <a:latin typeface="Calibri" pitchFamily="34" charset="0"/>
                </a:endParaRPr>
              </a:p>
            </p:txBody>
          </p:sp>
        </p:grpSp>
        <p:sp>
          <p:nvSpPr>
            <p:cNvPr id="20" name="Tekstboks 19"/>
            <p:cNvSpPr txBox="1"/>
            <p:nvPr/>
          </p:nvSpPr>
          <p:spPr>
            <a:xfrm>
              <a:off x="666180" y="2340471"/>
              <a:ext cx="3600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400" b="1" dirty="0" smtClean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rPr>
                <a:t>4</a:t>
              </a:r>
              <a:endParaRPr lang="da-DK" sz="3400" b="1" dirty="0">
                <a:solidFill>
                  <a:schemeClr val="accent1">
                    <a:lumMod val="50000"/>
                  </a:schemeClr>
                </a:solidFill>
                <a:latin typeface="Albertus Extra Bold" pitchFamily="34" charset="0"/>
              </a:endParaRPr>
            </a:p>
          </p:txBody>
        </p:sp>
      </p:grp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Koncernforbundne – identitet – ARD 93.505</a:t>
            </a:r>
            <a:endParaRPr lang="da-DK" dirty="0"/>
          </a:p>
        </p:txBody>
      </p:sp>
      <p:grpSp>
        <p:nvGrpSpPr>
          <p:cNvPr id="3" name="Gruppe 2"/>
          <p:cNvGrpSpPr/>
          <p:nvPr/>
        </p:nvGrpSpPr>
        <p:grpSpPr>
          <a:xfrm>
            <a:off x="666180" y="2340471"/>
            <a:ext cx="8712968" cy="615553"/>
            <a:chOff x="666180" y="2268463"/>
            <a:chExt cx="8712968" cy="615553"/>
          </a:xfrm>
        </p:grpSpPr>
        <p:grpSp>
          <p:nvGrpSpPr>
            <p:cNvPr id="4" name="Gruppe 40"/>
            <p:cNvGrpSpPr/>
            <p:nvPr/>
          </p:nvGrpSpPr>
          <p:grpSpPr>
            <a:xfrm>
              <a:off x="666180" y="2268463"/>
              <a:ext cx="8712968" cy="504056"/>
              <a:chOff x="810196" y="2268463"/>
              <a:chExt cx="8712968" cy="504056"/>
            </a:xfrm>
          </p:grpSpPr>
          <p:sp>
            <p:nvSpPr>
              <p:cNvPr id="6" name="Afrundet rektangel 5"/>
              <p:cNvSpPr/>
              <p:nvPr/>
            </p:nvSpPr>
            <p:spPr bwMode="auto">
              <a:xfrm>
                <a:off x="810196" y="2268463"/>
                <a:ext cx="8712968" cy="504056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" name="Tekstboks 6"/>
              <p:cNvSpPr txBox="1"/>
              <p:nvPr/>
            </p:nvSpPr>
            <p:spPr>
              <a:xfrm>
                <a:off x="1314252" y="2340471"/>
                <a:ext cx="76328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latin typeface="Calibri" pitchFamily="34" charset="0"/>
                  </a:rPr>
                  <a:t>Sparekassernes Datacenter, SDC A/S, havde overenskomst med PROSA</a:t>
                </a:r>
                <a:endParaRPr lang="da-DK" sz="2000" dirty="0">
                  <a:latin typeface="Calibri" pitchFamily="34" charset="0"/>
                </a:endParaRPr>
              </a:p>
            </p:txBody>
          </p:sp>
        </p:grpSp>
        <p:sp>
          <p:nvSpPr>
            <p:cNvPr id="5" name="Tekstboks 4"/>
            <p:cNvSpPr txBox="1"/>
            <p:nvPr/>
          </p:nvSpPr>
          <p:spPr>
            <a:xfrm>
              <a:off x="666180" y="2268463"/>
              <a:ext cx="3600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400" b="1" dirty="0" smtClean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rPr>
                <a:t>1</a:t>
              </a:r>
              <a:endParaRPr lang="da-DK" sz="3400" b="1" dirty="0">
                <a:solidFill>
                  <a:schemeClr val="accent1">
                    <a:lumMod val="50000"/>
                  </a:schemeClr>
                </a:solidFill>
                <a:latin typeface="Albertus Extra Bold" pitchFamily="34" charset="0"/>
              </a:endParaRPr>
            </a:p>
          </p:txBody>
        </p:sp>
      </p:grpSp>
      <p:grpSp>
        <p:nvGrpSpPr>
          <p:cNvPr id="8" name="Gruppe 7"/>
          <p:cNvGrpSpPr/>
          <p:nvPr/>
        </p:nvGrpSpPr>
        <p:grpSpPr>
          <a:xfrm>
            <a:off x="666180" y="2988543"/>
            <a:ext cx="8712968" cy="792088"/>
            <a:chOff x="666180" y="2268463"/>
            <a:chExt cx="8712968" cy="792088"/>
          </a:xfrm>
        </p:grpSpPr>
        <p:grpSp>
          <p:nvGrpSpPr>
            <p:cNvPr id="9" name="Gruppe 40"/>
            <p:cNvGrpSpPr/>
            <p:nvPr/>
          </p:nvGrpSpPr>
          <p:grpSpPr>
            <a:xfrm>
              <a:off x="666180" y="2268463"/>
              <a:ext cx="8712968" cy="792088"/>
              <a:chOff x="810196" y="2268463"/>
              <a:chExt cx="8712968" cy="792088"/>
            </a:xfrm>
          </p:grpSpPr>
          <p:sp>
            <p:nvSpPr>
              <p:cNvPr id="11" name="Afrundet rektangel 10"/>
              <p:cNvSpPr/>
              <p:nvPr/>
            </p:nvSpPr>
            <p:spPr bwMode="auto">
              <a:xfrm>
                <a:off x="810196" y="2268463"/>
                <a:ext cx="8712968" cy="792088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Tekstboks 11"/>
              <p:cNvSpPr txBox="1"/>
              <p:nvPr/>
            </p:nvSpPr>
            <p:spPr>
              <a:xfrm>
                <a:off x="1314252" y="2340471"/>
                <a:ext cx="763284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latin typeface="Calibri" pitchFamily="34" charset="0"/>
                  </a:rPr>
                  <a:t>SDC A/S stiftede SDC Finans A/S, der fik som formål at udvikle et helt nyt edb-system</a:t>
                </a:r>
                <a:endParaRPr lang="da-DK" sz="2000" dirty="0">
                  <a:latin typeface="Calibri" pitchFamily="34" charset="0"/>
                </a:endParaRPr>
              </a:p>
            </p:txBody>
          </p:sp>
        </p:grpSp>
        <p:sp>
          <p:nvSpPr>
            <p:cNvPr id="10" name="Tekstboks 9"/>
            <p:cNvSpPr txBox="1"/>
            <p:nvPr/>
          </p:nvSpPr>
          <p:spPr>
            <a:xfrm>
              <a:off x="666180" y="2340471"/>
              <a:ext cx="3600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400" b="1" dirty="0" smtClean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rPr>
                <a:t>2</a:t>
              </a:r>
              <a:endParaRPr lang="da-DK" sz="3400" b="1" dirty="0">
                <a:solidFill>
                  <a:schemeClr val="accent1">
                    <a:lumMod val="50000"/>
                  </a:schemeClr>
                </a:solidFill>
                <a:latin typeface="Albertus Extra Bold" pitchFamily="34" charset="0"/>
              </a:endParaRPr>
            </a:p>
          </p:txBody>
        </p:sp>
      </p:grpSp>
      <p:grpSp>
        <p:nvGrpSpPr>
          <p:cNvPr id="13" name="Gruppe 12"/>
          <p:cNvGrpSpPr/>
          <p:nvPr/>
        </p:nvGrpSpPr>
        <p:grpSpPr>
          <a:xfrm>
            <a:off x="666180" y="3924647"/>
            <a:ext cx="8712968" cy="615553"/>
            <a:chOff x="666180" y="2268463"/>
            <a:chExt cx="8712968" cy="615553"/>
          </a:xfrm>
        </p:grpSpPr>
        <p:sp>
          <p:nvSpPr>
            <p:cNvPr id="16" name="Afrundet rektangel 15"/>
            <p:cNvSpPr/>
            <p:nvPr/>
          </p:nvSpPr>
          <p:spPr bwMode="auto">
            <a:xfrm>
              <a:off x="666180" y="2268463"/>
              <a:ext cx="8712968" cy="504056"/>
            </a:xfrm>
            <a:prstGeom prst="roundRect">
              <a:avLst/>
            </a:prstGeom>
            <a:noFill/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429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Tekstboks 14"/>
            <p:cNvSpPr txBox="1"/>
            <p:nvPr/>
          </p:nvSpPr>
          <p:spPr>
            <a:xfrm>
              <a:off x="666180" y="2268463"/>
              <a:ext cx="3600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400" b="1" dirty="0" smtClean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rPr>
                <a:t>3</a:t>
              </a:r>
              <a:endParaRPr lang="da-DK" sz="3400" b="1" dirty="0">
                <a:solidFill>
                  <a:schemeClr val="accent1">
                    <a:lumMod val="50000"/>
                  </a:schemeClr>
                </a:solidFill>
                <a:latin typeface="Albertus Extra Bold" pitchFamily="34" charset="0"/>
              </a:endParaRPr>
            </a:p>
          </p:txBody>
        </p:sp>
      </p:grpSp>
      <p:grpSp>
        <p:nvGrpSpPr>
          <p:cNvPr id="18" name="Gruppe 17"/>
          <p:cNvGrpSpPr/>
          <p:nvPr/>
        </p:nvGrpSpPr>
        <p:grpSpPr>
          <a:xfrm>
            <a:off x="658564" y="3996655"/>
            <a:ext cx="8731821" cy="1170436"/>
            <a:chOff x="647327" y="2268463"/>
            <a:chExt cx="8731821" cy="1170436"/>
          </a:xfrm>
        </p:grpSpPr>
        <p:grpSp>
          <p:nvGrpSpPr>
            <p:cNvPr id="19" name="Gruppe 40"/>
            <p:cNvGrpSpPr/>
            <p:nvPr/>
          </p:nvGrpSpPr>
          <p:grpSpPr>
            <a:xfrm>
              <a:off x="666180" y="2268463"/>
              <a:ext cx="8712968" cy="1080120"/>
              <a:chOff x="810196" y="2268463"/>
              <a:chExt cx="8712968" cy="1080120"/>
            </a:xfrm>
          </p:grpSpPr>
          <p:sp>
            <p:nvSpPr>
              <p:cNvPr id="21" name="Afrundet rektangel 20"/>
              <p:cNvSpPr/>
              <p:nvPr/>
            </p:nvSpPr>
            <p:spPr bwMode="auto">
              <a:xfrm>
                <a:off x="810196" y="2844527"/>
                <a:ext cx="8712968" cy="504056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Tekstboks 21"/>
              <p:cNvSpPr txBox="1"/>
              <p:nvPr/>
            </p:nvSpPr>
            <p:spPr>
              <a:xfrm>
                <a:off x="1375023" y="2268463"/>
                <a:ext cx="76328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latin typeface="Calibri" pitchFamily="34" charset="0"/>
                  </a:rPr>
                  <a:t>Direktionen udgjorde bestyrelsen i det nye selskab</a:t>
                </a:r>
                <a:endParaRPr lang="da-DK" sz="2000" dirty="0">
                  <a:latin typeface="Calibri" pitchFamily="34" charset="0"/>
                </a:endParaRPr>
              </a:p>
            </p:txBody>
          </p:sp>
        </p:grpSp>
        <p:sp>
          <p:nvSpPr>
            <p:cNvPr id="20" name="Tekstboks 19"/>
            <p:cNvSpPr txBox="1"/>
            <p:nvPr/>
          </p:nvSpPr>
          <p:spPr>
            <a:xfrm>
              <a:off x="647327" y="2823346"/>
              <a:ext cx="383282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400" b="1" dirty="0" smtClean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rPr>
                <a:t>4</a:t>
              </a:r>
              <a:endParaRPr lang="da-DK" sz="3400" b="1" dirty="0">
                <a:solidFill>
                  <a:schemeClr val="accent1">
                    <a:lumMod val="50000"/>
                  </a:schemeClr>
                </a:solidFill>
                <a:latin typeface="Albertus Extra Bold" pitchFamily="34" charset="0"/>
              </a:endParaRPr>
            </a:p>
          </p:txBody>
        </p:sp>
      </p:grpSp>
      <p:grpSp>
        <p:nvGrpSpPr>
          <p:cNvPr id="23" name="Gruppe 22"/>
          <p:cNvGrpSpPr/>
          <p:nvPr/>
        </p:nvGrpSpPr>
        <p:grpSpPr>
          <a:xfrm>
            <a:off x="666180" y="4644727"/>
            <a:ext cx="8724205" cy="1152054"/>
            <a:chOff x="654943" y="2340471"/>
            <a:chExt cx="8724205" cy="1152054"/>
          </a:xfrm>
        </p:grpSpPr>
        <p:grpSp>
          <p:nvGrpSpPr>
            <p:cNvPr id="24" name="Gruppe 40"/>
            <p:cNvGrpSpPr/>
            <p:nvPr/>
          </p:nvGrpSpPr>
          <p:grpSpPr>
            <a:xfrm>
              <a:off x="666180" y="2340471"/>
              <a:ext cx="8712968" cy="1080120"/>
              <a:chOff x="810196" y="2340471"/>
              <a:chExt cx="8712968" cy="1080120"/>
            </a:xfrm>
          </p:grpSpPr>
          <p:sp>
            <p:nvSpPr>
              <p:cNvPr id="26" name="Afrundet rektangel 25"/>
              <p:cNvSpPr/>
              <p:nvPr/>
            </p:nvSpPr>
            <p:spPr bwMode="auto">
              <a:xfrm>
                <a:off x="810196" y="2916535"/>
                <a:ext cx="8712968" cy="504056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Tekstboks 26"/>
              <p:cNvSpPr txBox="1"/>
              <p:nvPr/>
            </p:nvSpPr>
            <p:spPr>
              <a:xfrm>
                <a:off x="1314252" y="2340471"/>
                <a:ext cx="76328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latin typeface="Calibri" pitchFamily="34" charset="0"/>
                  </a:rPr>
                  <a:t>Samme kontorlokaler og samme administration</a:t>
                </a:r>
                <a:endParaRPr lang="da-DK" sz="2000" dirty="0">
                  <a:latin typeface="Calibri" pitchFamily="34" charset="0"/>
                </a:endParaRPr>
              </a:p>
            </p:txBody>
          </p:sp>
        </p:grpSp>
        <p:sp>
          <p:nvSpPr>
            <p:cNvPr id="25" name="Tekstboks 24"/>
            <p:cNvSpPr txBox="1"/>
            <p:nvPr/>
          </p:nvSpPr>
          <p:spPr>
            <a:xfrm>
              <a:off x="654943" y="2876972"/>
              <a:ext cx="3600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400" b="1" dirty="0" smtClean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rPr>
                <a:t>5</a:t>
              </a:r>
              <a:endParaRPr lang="da-DK" sz="3400" b="1" dirty="0">
                <a:solidFill>
                  <a:schemeClr val="accent1">
                    <a:lumMod val="50000"/>
                  </a:schemeClr>
                </a:solidFill>
                <a:latin typeface="Albertus Extra Bold" pitchFamily="34" charset="0"/>
              </a:endParaRPr>
            </a:p>
          </p:txBody>
        </p:sp>
      </p:grpSp>
      <p:sp>
        <p:nvSpPr>
          <p:cNvPr id="37" name="Tekstboks 36"/>
          <p:cNvSpPr txBox="1"/>
          <p:nvPr/>
        </p:nvSpPr>
        <p:spPr>
          <a:xfrm>
            <a:off x="1181473" y="5292799"/>
            <a:ext cx="8124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smtClean="0">
                <a:latin typeface="Calibri" pitchFamily="34" charset="0"/>
              </a:rPr>
              <a:t>1/3 af medarbejderne kom fra SDC A/S, og stillingerne der blev ikke genbesat</a:t>
            </a:r>
            <a:endParaRPr lang="da-DK" sz="2000" dirty="0">
              <a:latin typeface="Calibri" pitchFamily="34" charset="0"/>
            </a:endParaRPr>
          </a:p>
        </p:txBody>
      </p:sp>
      <p:grpSp>
        <p:nvGrpSpPr>
          <p:cNvPr id="39" name="Gruppe 38"/>
          <p:cNvGrpSpPr/>
          <p:nvPr/>
        </p:nvGrpSpPr>
        <p:grpSpPr>
          <a:xfrm>
            <a:off x="666180" y="5868863"/>
            <a:ext cx="8712968" cy="792088"/>
            <a:chOff x="666180" y="2268463"/>
            <a:chExt cx="8712968" cy="792088"/>
          </a:xfrm>
        </p:grpSpPr>
        <p:grpSp>
          <p:nvGrpSpPr>
            <p:cNvPr id="40" name="Gruppe 40"/>
            <p:cNvGrpSpPr/>
            <p:nvPr/>
          </p:nvGrpSpPr>
          <p:grpSpPr>
            <a:xfrm>
              <a:off x="666180" y="2268463"/>
              <a:ext cx="8712968" cy="792088"/>
              <a:chOff x="810196" y="2268463"/>
              <a:chExt cx="8712968" cy="792088"/>
            </a:xfrm>
          </p:grpSpPr>
          <p:sp>
            <p:nvSpPr>
              <p:cNvPr id="42" name="Afrundet rektangel 41"/>
              <p:cNvSpPr/>
              <p:nvPr/>
            </p:nvSpPr>
            <p:spPr bwMode="auto">
              <a:xfrm>
                <a:off x="810196" y="2268463"/>
                <a:ext cx="8712968" cy="792088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" name="Tekstboks 42"/>
              <p:cNvSpPr txBox="1"/>
              <p:nvPr/>
            </p:nvSpPr>
            <p:spPr>
              <a:xfrm>
                <a:off x="1314252" y="2340471"/>
                <a:ext cx="763284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latin typeface="Calibri" pitchFamily="34" charset="0"/>
                  </a:rPr>
                  <a:t>AR: </a:t>
                </a:r>
                <a:r>
                  <a:rPr lang="da-DK" sz="2000" i="1" dirty="0" smtClean="0">
                    <a:latin typeface="Calibri" pitchFamily="34" charset="0"/>
                  </a:rPr>
                  <a:t>”En sådan identitet mellem selskaberne, at den bestående overenskomst må finde anvendelse også i det nye selskab</a:t>
                </a:r>
                <a:endParaRPr lang="da-DK" sz="2000" dirty="0">
                  <a:latin typeface="Calibri" pitchFamily="34" charset="0"/>
                </a:endParaRPr>
              </a:p>
            </p:txBody>
          </p:sp>
        </p:grpSp>
        <p:sp>
          <p:nvSpPr>
            <p:cNvPr id="41" name="Tekstboks 40"/>
            <p:cNvSpPr txBox="1"/>
            <p:nvPr/>
          </p:nvSpPr>
          <p:spPr>
            <a:xfrm>
              <a:off x="666180" y="2340471"/>
              <a:ext cx="3600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400" b="1" dirty="0" smtClean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rPr>
                <a:t>6</a:t>
              </a:r>
              <a:endParaRPr lang="da-DK" sz="3400" b="1" dirty="0">
                <a:solidFill>
                  <a:schemeClr val="accent1">
                    <a:lumMod val="50000"/>
                  </a:schemeClr>
                </a:solidFill>
                <a:latin typeface="Albertus Extra Bold" pitchFamily="34" charset="0"/>
              </a:endParaRPr>
            </a:p>
          </p:txBody>
        </p:sp>
      </p:grp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Koncernforbundne – ej identitet – ARD 2013.0453          </a:t>
            </a:r>
            <a:r>
              <a:rPr lang="da-DK" sz="3600" dirty="0" smtClean="0">
                <a:solidFill>
                  <a:srgbClr val="FF0000"/>
                </a:solidFill>
              </a:rPr>
              <a:t>1</a:t>
            </a:r>
            <a:endParaRPr lang="da-DK" sz="3600" dirty="0">
              <a:solidFill>
                <a:srgbClr val="FF0000"/>
              </a:solidFill>
            </a:endParaRPr>
          </a:p>
        </p:txBody>
      </p:sp>
      <p:grpSp>
        <p:nvGrpSpPr>
          <p:cNvPr id="35" name="Gruppe 34"/>
          <p:cNvGrpSpPr/>
          <p:nvPr/>
        </p:nvGrpSpPr>
        <p:grpSpPr>
          <a:xfrm>
            <a:off x="666180" y="2412479"/>
            <a:ext cx="8496944" cy="4176464"/>
            <a:chOff x="666180" y="2268463"/>
            <a:chExt cx="8496944" cy="4176464"/>
          </a:xfrm>
        </p:grpSpPr>
        <p:grpSp>
          <p:nvGrpSpPr>
            <p:cNvPr id="3" name="Gruppe 2"/>
            <p:cNvGrpSpPr/>
            <p:nvPr/>
          </p:nvGrpSpPr>
          <p:grpSpPr>
            <a:xfrm>
              <a:off x="666180" y="2268463"/>
              <a:ext cx="8496944" cy="792088"/>
              <a:chOff x="666180" y="2268463"/>
              <a:chExt cx="8496944" cy="792088"/>
            </a:xfrm>
          </p:grpSpPr>
          <p:grpSp>
            <p:nvGrpSpPr>
              <p:cNvPr id="4" name="Gruppe 40"/>
              <p:cNvGrpSpPr/>
              <p:nvPr/>
            </p:nvGrpSpPr>
            <p:grpSpPr>
              <a:xfrm>
                <a:off x="666180" y="2268463"/>
                <a:ext cx="8496944" cy="792088"/>
                <a:chOff x="810196" y="2268463"/>
                <a:chExt cx="8496944" cy="792088"/>
              </a:xfrm>
            </p:grpSpPr>
            <p:sp>
              <p:nvSpPr>
                <p:cNvPr id="6" name="Afrundet rektangel 5"/>
                <p:cNvSpPr/>
                <p:nvPr/>
              </p:nvSpPr>
              <p:spPr bwMode="auto">
                <a:xfrm>
                  <a:off x="810196" y="2268463"/>
                  <a:ext cx="8496944" cy="792088"/>
                </a:xfrm>
                <a:prstGeom prst="roundRect">
                  <a:avLst/>
                </a:prstGeom>
                <a:noFill/>
                <a:ln w="19050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1042988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" name="Tekstboks 6"/>
                <p:cNvSpPr txBox="1"/>
                <p:nvPr/>
              </p:nvSpPr>
              <p:spPr>
                <a:xfrm>
                  <a:off x="1314252" y="2340471"/>
                  <a:ext cx="7632848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a-DK" sz="2000" dirty="0" smtClean="0">
                      <a:latin typeface="Calibri" pitchFamily="34" charset="0"/>
                    </a:rPr>
                    <a:t>ISS </a:t>
                  </a:r>
                  <a:r>
                    <a:rPr lang="da-DK" sz="2000" dirty="0" err="1" smtClean="0">
                      <a:latin typeface="Calibri" pitchFamily="34" charset="0"/>
                    </a:rPr>
                    <a:t>Facility</a:t>
                  </a:r>
                  <a:r>
                    <a:rPr lang="da-DK" sz="2000" dirty="0" smtClean="0">
                      <a:latin typeface="Calibri" pitchFamily="34" charset="0"/>
                    </a:rPr>
                    <a:t> Services A/S er medlem af DI/SBA – serviceoverenskomsten med 3F (al rengøring)</a:t>
                  </a:r>
                  <a:endParaRPr lang="da-DK" sz="20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5" name="Tekstboks 4"/>
              <p:cNvSpPr txBox="1"/>
              <p:nvPr/>
            </p:nvSpPr>
            <p:spPr>
              <a:xfrm>
                <a:off x="666180" y="2340471"/>
                <a:ext cx="36004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3400" b="1" dirty="0" smtClean="0">
                    <a:solidFill>
                      <a:schemeClr val="accent1">
                        <a:lumMod val="50000"/>
                      </a:schemeClr>
                    </a:solidFill>
                    <a:latin typeface="Albertus Extra Bold" pitchFamily="34" charset="0"/>
                  </a:rPr>
                  <a:t>1</a:t>
                </a:r>
                <a:endParaRPr lang="da-DK" sz="3400" b="1" dirty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endParaRPr>
              </a:p>
            </p:txBody>
          </p:sp>
        </p:grpSp>
        <p:grpSp>
          <p:nvGrpSpPr>
            <p:cNvPr id="8" name="Gruppe 7"/>
            <p:cNvGrpSpPr/>
            <p:nvPr/>
          </p:nvGrpSpPr>
          <p:grpSpPr>
            <a:xfrm>
              <a:off x="666180" y="3204567"/>
              <a:ext cx="8496944" cy="792088"/>
              <a:chOff x="666180" y="2268463"/>
              <a:chExt cx="8496944" cy="792088"/>
            </a:xfrm>
          </p:grpSpPr>
          <p:grpSp>
            <p:nvGrpSpPr>
              <p:cNvPr id="9" name="Gruppe 40"/>
              <p:cNvGrpSpPr/>
              <p:nvPr/>
            </p:nvGrpSpPr>
            <p:grpSpPr>
              <a:xfrm>
                <a:off x="666180" y="2268463"/>
                <a:ext cx="8496944" cy="792088"/>
                <a:chOff x="810196" y="2268463"/>
                <a:chExt cx="8496944" cy="792088"/>
              </a:xfrm>
            </p:grpSpPr>
            <p:sp>
              <p:nvSpPr>
                <p:cNvPr id="11" name="Afrundet rektangel 10"/>
                <p:cNvSpPr/>
                <p:nvPr/>
              </p:nvSpPr>
              <p:spPr bwMode="auto">
                <a:xfrm>
                  <a:off x="810196" y="2268463"/>
                  <a:ext cx="8496944" cy="792088"/>
                </a:xfrm>
                <a:prstGeom prst="roundRect">
                  <a:avLst/>
                </a:prstGeom>
                <a:noFill/>
                <a:ln w="19050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1042988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" name="Tekstboks 11"/>
                <p:cNvSpPr txBox="1"/>
                <p:nvPr/>
              </p:nvSpPr>
              <p:spPr>
                <a:xfrm>
                  <a:off x="1314252" y="2340471"/>
                  <a:ext cx="7632848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a-DK" sz="2000" dirty="0" smtClean="0">
                      <a:latin typeface="Calibri" pitchFamily="34" charset="0"/>
                    </a:rPr>
                    <a:t>Aktiverede datterselskab, nu ISS </a:t>
                  </a:r>
                  <a:r>
                    <a:rPr lang="da-DK" sz="2000" dirty="0" err="1" smtClean="0">
                      <a:latin typeface="Calibri" pitchFamily="34" charset="0"/>
                    </a:rPr>
                    <a:t>Hotel&amp;Event</a:t>
                  </a:r>
                  <a:r>
                    <a:rPr lang="da-DK" sz="2000" dirty="0" smtClean="0">
                      <a:latin typeface="Calibri" pitchFamily="34" charset="0"/>
                    </a:rPr>
                    <a:t> A/S, indmeldtes i HORESTA – hoteloverenskomsten med 3F (hotelrengøring)</a:t>
                  </a:r>
                  <a:endParaRPr lang="da-DK" sz="20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10" name="Tekstboks 9"/>
              <p:cNvSpPr txBox="1"/>
              <p:nvPr/>
            </p:nvSpPr>
            <p:spPr>
              <a:xfrm>
                <a:off x="666180" y="2340471"/>
                <a:ext cx="36004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3400" b="1" dirty="0" smtClean="0">
                    <a:solidFill>
                      <a:schemeClr val="accent1">
                        <a:lumMod val="50000"/>
                      </a:schemeClr>
                    </a:solidFill>
                    <a:latin typeface="Albertus Extra Bold" pitchFamily="34" charset="0"/>
                  </a:rPr>
                  <a:t>2</a:t>
                </a:r>
                <a:endParaRPr lang="da-DK" sz="3400" b="1" dirty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endParaRPr>
              </a:p>
            </p:txBody>
          </p:sp>
        </p:grpSp>
        <p:grpSp>
          <p:nvGrpSpPr>
            <p:cNvPr id="13" name="Gruppe 12"/>
            <p:cNvGrpSpPr/>
            <p:nvPr/>
          </p:nvGrpSpPr>
          <p:grpSpPr>
            <a:xfrm>
              <a:off x="666180" y="4140671"/>
              <a:ext cx="8496944" cy="615553"/>
              <a:chOff x="666180" y="2268463"/>
              <a:chExt cx="8496944" cy="615553"/>
            </a:xfrm>
          </p:grpSpPr>
          <p:grpSp>
            <p:nvGrpSpPr>
              <p:cNvPr id="14" name="Gruppe 40"/>
              <p:cNvGrpSpPr/>
              <p:nvPr/>
            </p:nvGrpSpPr>
            <p:grpSpPr>
              <a:xfrm>
                <a:off x="666180" y="2268463"/>
                <a:ext cx="8496944" cy="576064"/>
                <a:chOff x="810196" y="2268463"/>
                <a:chExt cx="8496944" cy="576064"/>
              </a:xfrm>
            </p:grpSpPr>
            <p:sp>
              <p:nvSpPr>
                <p:cNvPr id="16" name="Afrundet rektangel 15"/>
                <p:cNvSpPr/>
                <p:nvPr/>
              </p:nvSpPr>
              <p:spPr bwMode="auto">
                <a:xfrm>
                  <a:off x="810196" y="2268463"/>
                  <a:ext cx="8496944" cy="576064"/>
                </a:xfrm>
                <a:prstGeom prst="roundRect">
                  <a:avLst/>
                </a:prstGeom>
                <a:noFill/>
                <a:ln w="19050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1042988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7" name="Tekstboks 16"/>
                <p:cNvSpPr txBox="1"/>
                <p:nvPr/>
              </p:nvSpPr>
              <p:spPr>
                <a:xfrm>
                  <a:off x="1314252" y="2340471"/>
                  <a:ext cx="76328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a-DK" sz="2000" dirty="0" smtClean="0">
                      <a:latin typeface="Calibri" pitchFamily="34" charset="0"/>
                    </a:rPr>
                    <a:t>Omgåelse af serviceoverenskomsten ?</a:t>
                  </a:r>
                  <a:endParaRPr lang="da-DK" sz="2400" b="1" dirty="0">
                    <a:solidFill>
                      <a:srgbClr val="FF0000"/>
                    </a:solidFill>
                    <a:latin typeface="Calibri" pitchFamily="34" charset="0"/>
                  </a:endParaRPr>
                </a:p>
              </p:txBody>
            </p:sp>
          </p:grpSp>
          <p:sp>
            <p:nvSpPr>
              <p:cNvPr id="15" name="Tekstboks 14"/>
              <p:cNvSpPr txBox="1"/>
              <p:nvPr/>
            </p:nvSpPr>
            <p:spPr>
              <a:xfrm>
                <a:off x="666180" y="2268463"/>
                <a:ext cx="36004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3400" b="1" dirty="0" smtClean="0">
                    <a:solidFill>
                      <a:schemeClr val="accent1">
                        <a:lumMod val="50000"/>
                      </a:schemeClr>
                    </a:solidFill>
                    <a:latin typeface="Albertus Extra Bold" pitchFamily="34" charset="0"/>
                  </a:rPr>
                  <a:t>3</a:t>
                </a:r>
                <a:endParaRPr lang="da-DK" sz="3400" b="1" dirty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endParaRPr>
              </a:p>
            </p:txBody>
          </p:sp>
        </p:grpSp>
        <p:grpSp>
          <p:nvGrpSpPr>
            <p:cNvPr id="18" name="Gruppe 17"/>
            <p:cNvGrpSpPr/>
            <p:nvPr/>
          </p:nvGrpSpPr>
          <p:grpSpPr>
            <a:xfrm>
              <a:off x="666180" y="4860751"/>
              <a:ext cx="8496944" cy="792088"/>
              <a:chOff x="666180" y="2268463"/>
              <a:chExt cx="8496944" cy="792088"/>
            </a:xfrm>
          </p:grpSpPr>
          <p:grpSp>
            <p:nvGrpSpPr>
              <p:cNvPr id="19" name="Gruppe 40"/>
              <p:cNvGrpSpPr/>
              <p:nvPr/>
            </p:nvGrpSpPr>
            <p:grpSpPr>
              <a:xfrm>
                <a:off x="666180" y="2268463"/>
                <a:ext cx="8496944" cy="792088"/>
                <a:chOff x="810196" y="2268463"/>
                <a:chExt cx="8496944" cy="792088"/>
              </a:xfrm>
            </p:grpSpPr>
            <p:sp>
              <p:nvSpPr>
                <p:cNvPr id="21" name="Afrundet rektangel 20"/>
                <p:cNvSpPr/>
                <p:nvPr/>
              </p:nvSpPr>
              <p:spPr bwMode="auto">
                <a:xfrm>
                  <a:off x="810196" y="2268463"/>
                  <a:ext cx="8496944" cy="792088"/>
                </a:xfrm>
                <a:prstGeom prst="roundRect">
                  <a:avLst/>
                </a:prstGeom>
                <a:noFill/>
                <a:ln w="19050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1042988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" name="Tekstboks 21"/>
                <p:cNvSpPr txBox="1"/>
                <p:nvPr/>
              </p:nvSpPr>
              <p:spPr>
                <a:xfrm>
                  <a:off x="1314252" y="2340471"/>
                  <a:ext cx="7632848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a-DK" sz="2000" dirty="0" smtClean="0">
                      <a:latin typeface="Calibri" pitchFamily="34" charset="0"/>
                    </a:rPr>
                    <a:t>Forudgående forgæves forhandlinger om lempeligere vilkår for hotelrengøring</a:t>
                  </a:r>
                  <a:endParaRPr lang="da-DK" sz="20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20" name="Tekstboks 19"/>
              <p:cNvSpPr txBox="1"/>
              <p:nvPr/>
            </p:nvSpPr>
            <p:spPr>
              <a:xfrm>
                <a:off x="666180" y="2340471"/>
                <a:ext cx="36004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3400" b="1" dirty="0" smtClean="0">
                    <a:solidFill>
                      <a:schemeClr val="accent1">
                        <a:lumMod val="50000"/>
                      </a:schemeClr>
                    </a:solidFill>
                    <a:latin typeface="Albertus Extra Bold" pitchFamily="34" charset="0"/>
                  </a:rPr>
                  <a:t>4</a:t>
                </a:r>
                <a:endParaRPr lang="da-DK" sz="3400" b="1" dirty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endParaRPr>
              </a:p>
            </p:txBody>
          </p:sp>
        </p:grpSp>
        <p:grpSp>
          <p:nvGrpSpPr>
            <p:cNvPr id="34" name="Gruppe 33"/>
            <p:cNvGrpSpPr/>
            <p:nvPr/>
          </p:nvGrpSpPr>
          <p:grpSpPr>
            <a:xfrm>
              <a:off x="666180" y="5796855"/>
              <a:ext cx="8496944" cy="648072"/>
              <a:chOff x="666180" y="5580831"/>
              <a:chExt cx="8496944" cy="648072"/>
            </a:xfrm>
          </p:grpSpPr>
          <p:sp>
            <p:nvSpPr>
              <p:cNvPr id="25" name="Tekstboks 24"/>
              <p:cNvSpPr txBox="1"/>
              <p:nvPr/>
            </p:nvSpPr>
            <p:spPr>
              <a:xfrm>
                <a:off x="666180" y="5580831"/>
                <a:ext cx="36004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3400" b="1" dirty="0" smtClean="0">
                    <a:solidFill>
                      <a:schemeClr val="accent1">
                        <a:lumMod val="50000"/>
                      </a:schemeClr>
                    </a:solidFill>
                    <a:latin typeface="Albertus Extra Bold" pitchFamily="34" charset="0"/>
                  </a:rPr>
                  <a:t>5</a:t>
                </a:r>
                <a:endParaRPr lang="da-DK" sz="3400" b="1" dirty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endParaRPr>
              </a:p>
            </p:txBody>
          </p:sp>
          <p:grpSp>
            <p:nvGrpSpPr>
              <p:cNvPr id="29" name="Gruppe 40"/>
              <p:cNvGrpSpPr/>
              <p:nvPr/>
            </p:nvGrpSpPr>
            <p:grpSpPr>
              <a:xfrm>
                <a:off x="666180" y="5580831"/>
                <a:ext cx="8496944" cy="648072"/>
                <a:chOff x="810196" y="2268463"/>
                <a:chExt cx="8496944" cy="648072"/>
              </a:xfrm>
            </p:grpSpPr>
            <p:sp>
              <p:nvSpPr>
                <p:cNvPr id="31" name="Afrundet rektangel 30"/>
                <p:cNvSpPr/>
                <p:nvPr/>
              </p:nvSpPr>
              <p:spPr bwMode="auto">
                <a:xfrm>
                  <a:off x="810196" y="2268463"/>
                  <a:ext cx="8496944" cy="648072"/>
                </a:xfrm>
                <a:prstGeom prst="roundRect">
                  <a:avLst/>
                </a:prstGeom>
                <a:noFill/>
                <a:ln w="19050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1042988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" name="Tekstboks 31"/>
                <p:cNvSpPr txBox="1"/>
                <p:nvPr/>
              </p:nvSpPr>
              <p:spPr>
                <a:xfrm>
                  <a:off x="1314252" y="2340471"/>
                  <a:ext cx="76328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a-DK" sz="2000" dirty="0" smtClean="0">
                      <a:latin typeface="Calibri" pitchFamily="34" charset="0"/>
                    </a:rPr>
                    <a:t>Samme ejerforhold, fælles personale- og </a:t>
                  </a:r>
                  <a:r>
                    <a:rPr lang="da-DK" sz="2000" dirty="0" smtClean="0">
                      <a:latin typeface="Calibri" pitchFamily="34" charset="0"/>
                    </a:rPr>
                    <a:t>lønadministration </a:t>
                  </a:r>
                  <a:endParaRPr lang="da-DK" sz="2400" b="1" dirty="0">
                    <a:solidFill>
                      <a:srgbClr val="FF0000"/>
                    </a:solidFill>
                    <a:latin typeface="Calibri" pitchFamily="34" charset="0"/>
                  </a:endParaRPr>
                </a:p>
              </p:txBody>
            </p:sp>
          </p:grpSp>
        </p:grpSp>
      </p:grpSp>
      <p:pic>
        <p:nvPicPr>
          <p:cNvPr id="23554" name="Picture 2" descr="http://clipartfreefor.com/cliparts/cleaner-clipart/cliparti1_cleaner-clipart_0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63124" y="252239"/>
            <a:ext cx="1368152" cy="12408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Koncernforbundne – ej identitet – ARD 2013.0453          </a:t>
            </a:r>
            <a:r>
              <a:rPr lang="da-DK" sz="3600" dirty="0" smtClean="0">
                <a:solidFill>
                  <a:srgbClr val="FF0000"/>
                </a:solidFill>
              </a:rPr>
              <a:t>2</a:t>
            </a:r>
            <a:endParaRPr lang="da-DK" sz="3600" dirty="0">
              <a:solidFill>
                <a:srgbClr val="FF0000"/>
              </a:solidFill>
            </a:endParaRPr>
          </a:p>
        </p:txBody>
      </p:sp>
      <p:grpSp>
        <p:nvGrpSpPr>
          <p:cNvPr id="3" name="Gruppe 2"/>
          <p:cNvGrpSpPr/>
          <p:nvPr/>
        </p:nvGrpSpPr>
        <p:grpSpPr>
          <a:xfrm>
            <a:off x="666180" y="2268463"/>
            <a:ext cx="8496944" cy="1087671"/>
            <a:chOff x="666180" y="2268463"/>
            <a:chExt cx="8496944" cy="1087671"/>
          </a:xfrm>
        </p:grpSpPr>
        <p:grpSp>
          <p:nvGrpSpPr>
            <p:cNvPr id="4" name="Gruppe 40"/>
            <p:cNvGrpSpPr/>
            <p:nvPr/>
          </p:nvGrpSpPr>
          <p:grpSpPr>
            <a:xfrm>
              <a:off x="666180" y="2268463"/>
              <a:ext cx="8496944" cy="1087671"/>
              <a:chOff x="810196" y="2268463"/>
              <a:chExt cx="8496944" cy="1087671"/>
            </a:xfrm>
          </p:grpSpPr>
          <p:sp>
            <p:nvSpPr>
              <p:cNvPr id="6" name="Afrundet rektangel 5"/>
              <p:cNvSpPr/>
              <p:nvPr/>
            </p:nvSpPr>
            <p:spPr bwMode="auto">
              <a:xfrm>
                <a:off x="810196" y="2268463"/>
                <a:ext cx="8496944" cy="1080120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" name="Tekstboks 6"/>
              <p:cNvSpPr txBox="1"/>
              <p:nvPr/>
            </p:nvSpPr>
            <p:spPr>
              <a:xfrm>
                <a:off x="1314252" y="2340471"/>
                <a:ext cx="763284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i="1" dirty="0" smtClean="0">
                    <a:latin typeface="Calibri" pitchFamily="34" charset="0"/>
                  </a:rPr>
                  <a:t>”Moderselskabets forpligtelse af overenskomst omfatter ikke i sig selv datterselskabet.. forudsætter, at der godtgøres et særligt grundlag herfor”</a:t>
                </a:r>
                <a:endParaRPr lang="da-DK" sz="2000" i="1" dirty="0">
                  <a:latin typeface="Calibri" pitchFamily="34" charset="0"/>
                </a:endParaRPr>
              </a:p>
            </p:txBody>
          </p:sp>
        </p:grpSp>
        <p:sp>
          <p:nvSpPr>
            <p:cNvPr id="5" name="Tekstboks 4"/>
            <p:cNvSpPr txBox="1"/>
            <p:nvPr/>
          </p:nvSpPr>
          <p:spPr>
            <a:xfrm>
              <a:off x="666180" y="2340471"/>
              <a:ext cx="3600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400" b="1" dirty="0" smtClean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rPr>
                <a:t>6</a:t>
              </a:r>
              <a:endParaRPr lang="da-DK" sz="3400" b="1" dirty="0">
                <a:solidFill>
                  <a:schemeClr val="accent1">
                    <a:lumMod val="50000"/>
                  </a:schemeClr>
                </a:solidFill>
                <a:latin typeface="Albertus Extra Bold" pitchFamily="34" charset="0"/>
              </a:endParaRPr>
            </a:p>
          </p:txBody>
        </p:sp>
      </p:grpSp>
      <p:grpSp>
        <p:nvGrpSpPr>
          <p:cNvPr id="13" name="Gruppe 12"/>
          <p:cNvGrpSpPr/>
          <p:nvPr/>
        </p:nvGrpSpPr>
        <p:grpSpPr>
          <a:xfrm>
            <a:off x="666180" y="3492599"/>
            <a:ext cx="8496944" cy="615553"/>
            <a:chOff x="666180" y="2268463"/>
            <a:chExt cx="8496944" cy="615553"/>
          </a:xfrm>
        </p:grpSpPr>
        <p:grpSp>
          <p:nvGrpSpPr>
            <p:cNvPr id="14" name="Gruppe 40"/>
            <p:cNvGrpSpPr/>
            <p:nvPr/>
          </p:nvGrpSpPr>
          <p:grpSpPr>
            <a:xfrm>
              <a:off x="666180" y="2268463"/>
              <a:ext cx="8496944" cy="576064"/>
              <a:chOff x="810196" y="2268463"/>
              <a:chExt cx="8496944" cy="576064"/>
            </a:xfrm>
          </p:grpSpPr>
          <p:sp>
            <p:nvSpPr>
              <p:cNvPr id="16" name="Afrundet rektangel 15"/>
              <p:cNvSpPr/>
              <p:nvPr/>
            </p:nvSpPr>
            <p:spPr bwMode="auto">
              <a:xfrm>
                <a:off x="810196" y="2268463"/>
                <a:ext cx="8496944" cy="576064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" name="Tekstboks 16"/>
              <p:cNvSpPr txBox="1"/>
              <p:nvPr/>
            </p:nvSpPr>
            <p:spPr>
              <a:xfrm>
                <a:off x="1314252" y="2340471"/>
                <a:ext cx="76328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latin typeface="Calibri" pitchFamily="34" charset="0"/>
                  </a:rPr>
                  <a:t>Egen selvstændig ledelse</a:t>
                </a:r>
                <a:endParaRPr lang="da-DK" sz="2400" b="1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15" name="Tekstboks 14"/>
            <p:cNvSpPr txBox="1"/>
            <p:nvPr/>
          </p:nvSpPr>
          <p:spPr>
            <a:xfrm>
              <a:off x="666180" y="2268463"/>
              <a:ext cx="3600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400" b="1" dirty="0" smtClean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rPr>
                <a:t>7</a:t>
              </a:r>
              <a:endParaRPr lang="da-DK" sz="3400" b="1" dirty="0">
                <a:solidFill>
                  <a:schemeClr val="accent1">
                    <a:lumMod val="50000"/>
                  </a:schemeClr>
                </a:solidFill>
                <a:latin typeface="Albertus Extra Bold" pitchFamily="34" charset="0"/>
              </a:endParaRPr>
            </a:p>
          </p:txBody>
        </p:sp>
      </p:grpSp>
      <p:grpSp>
        <p:nvGrpSpPr>
          <p:cNvPr id="23" name="Gruppe 22"/>
          <p:cNvGrpSpPr/>
          <p:nvPr/>
        </p:nvGrpSpPr>
        <p:grpSpPr>
          <a:xfrm>
            <a:off x="666180" y="4212679"/>
            <a:ext cx="8496944" cy="615553"/>
            <a:chOff x="666180" y="2268463"/>
            <a:chExt cx="8496944" cy="615553"/>
          </a:xfrm>
        </p:grpSpPr>
        <p:grpSp>
          <p:nvGrpSpPr>
            <p:cNvPr id="24" name="Gruppe 40"/>
            <p:cNvGrpSpPr/>
            <p:nvPr/>
          </p:nvGrpSpPr>
          <p:grpSpPr>
            <a:xfrm>
              <a:off x="666180" y="2268463"/>
              <a:ext cx="8496944" cy="576064"/>
              <a:chOff x="810196" y="2268463"/>
              <a:chExt cx="8496944" cy="576064"/>
            </a:xfrm>
          </p:grpSpPr>
          <p:sp>
            <p:nvSpPr>
              <p:cNvPr id="26" name="Afrundet rektangel 25"/>
              <p:cNvSpPr/>
              <p:nvPr/>
            </p:nvSpPr>
            <p:spPr bwMode="auto">
              <a:xfrm>
                <a:off x="810196" y="2268463"/>
                <a:ext cx="8496944" cy="576064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Tekstboks 26"/>
              <p:cNvSpPr txBox="1"/>
              <p:nvPr/>
            </p:nvSpPr>
            <p:spPr>
              <a:xfrm>
                <a:off x="1314252" y="2340471"/>
                <a:ext cx="76328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latin typeface="Calibri" pitchFamily="34" charset="0"/>
                  </a:rPr>
                  <a:t>Ej overtaget kontrakter eller medarbejdere</a:t>
                </a:r>
                <a:endParaRPr lang="da-DK" sz="2400" b="1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25" name="Tekstboks 24"/>
            <p:cNvSpPr txBox="1"/>
            <p:nvPr/>
          </p:nvSpPr>
          <p:spPr>
            <a:xfrm>
              <a:off x="666180" y="2268463"/>
              <a:ext cx="3600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400" b="1" dirty="0" smtClean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rPr>
                <a:t>8</a:t>
              </a:r>
              <a:endParaRPr lang="da-DK" sz="3400" b="1" dirty="0">
                <a:solidFill>
                  <a:schemeClr val="accent1">
                    <a:lumMod val="50000"/>
                  </a:schemeClr>
                </a:solidFill>
                <a:latin typeface="Albertus Extra Bold" pitchFamily="34" charset="0"/>
              </a:endParaRPr>
            </a:p>
          </p:txBody>
        </p:sp>
      </p:grpSp>
      <p:grpSp>
        <p:nvGrpSpPr>
          <p:cNvPr id="28" name="Gruppe 27"/>
          <p:cNvGrpSpPr/>
          <p:nvPr/>
        </p:nvGrpSpPr>
        <p:grpSpPr>
          <a:xfrm>
            <a:off x="594172" y="5652839"/>
            <a:ext cx="8568952" cy="1087671"/>
            <a:chOff x="594172" y="2268463"/>
            <a:chExt cx="8568952" cy="1087671"/>
          </a:xfrm>
        </p:grpSpPr>
        <p:grpSp>
          <p:nvGrpSpPr>
            <p:cNvPr id="29" name="Gruppe 40"/>
            <p:cNvGrpSpPr/>
            <p:nvPr/>
          </p:nvGrpSpPr>
          <p:grpSpPr>
            <a:xfrm>
              <a:off x="666180" y="2268463"/>
              <a:ext cx="8496944" cy="1087671"/>
              <a:chOff x="810196" y="2268463"/>
              <a:chExt cx="8496944" cy="1087671"/>
            </a:xfrm>
          </p:grpSpPr>
          <p:sp>
            <p:nvSpPr>
              <p:cNvPr id="31" name="Afrundet rektangel 30"/>
              <p:cNvSpPr/>
              <p:nvPr/>
            </p:nvSpPr>
            <p:spPr bwMode="auto">
              <a:xfrm>
                <a:off x="810196" y="2268463"/>
                <a:ext cx="8496944" cy="1080120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Tekstboks 31"/>
              <p:cNvSpPr txBox="1"/>
              <p:nvPr/>
            </p:nvSpPr>
            <p:spPr>
              <a:xfrm>
                <a:off x="1314252" y="2340471"/>
                <a:ext cx="763284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i="1" dirty="0" smtClean="0">
                    <a:latin typeface="Calibri" pitchFamily="34" charset="0"/>
                  </a:rPr>
                  <a:t>”Anses for loyalt og driftsmæssigt begrundet i almindelige branchemæssige forhold… ikke godtgjort til formål at omgå.. serviceoverenskomsten</a:t>
                </a:r>
                <a:endParaRPr lang="da-DK" sz="2400" b="1" i="1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30" name="Tekstboks 29"/>
            <p:cNvSpPr txBox="1"/>
            <p:nvPr/>
          </p:nvSpPr>
          <p:spPr>
            <a:xfrm>
              <a:off x="594172" y="2340471"/>
              <a:ext cx="86409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400" b="1" dirty="0" smtClean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rPr>
                <a:t>10</a:t>
              </a:r>
              <a:endParaRPr lang="da-DK" sz="3400" b="1" dirty="0">
                <a:solidFill>
                  <a:schemeClr val="accent1">
                    <a:lumMod val="50000"/>
                  </a:schemeClr>
                </a:solidFill>
                <a:latin typeface="Albertus Extra Bold" pitchFamily="34" charset="0"/>
              </a:endParaRPr>
            </a:p>
          </p:txBody>
        </p:sp>
      </p:grpSp>
      <p:grpSp>
        <p:nvGrpSpPr>
          <p:cNvPr id="33" name="Gruppe 32"/>
          <p:cNvGrpSpPr/>
          <p:nvPr/>
        </p:nvGrpSpPr>
        <p:grpSpPr>
          <a:xfrm>
            <a:off x="666180" y="4932759"/>
            <a:ext cx="8496944" cy="615553"/>
            <a:chOff x="666180" y="2268463"/>
            <a:chExt cx="8496944" cy="615553"/>
          </a:xfrm>
        </p:grpSpPr>
        <p:grpSp>
          <p:nvGrpSpPr>
            <p:cNvPr id="34" name="Gruppe 40"/>
            <p:cNvGrpSpPr/>
            <p:nvPr/>
          </p:nvGrpSpPr>
          <p:grpSpPr>
            <a:xfrm>
              <a:off x="666180" y="2268463"/>
              <a:ext cx="8496944" cy="576064"/>
              <a:chOff x="810196" y="2268463"/>
              <a:chExt cx="8496944" cy="576064"/>
            </a:xfrm>
          </p:grpSpPr>
          <p:sp>
            <p:nvSpPr>
              <p:cNvPr id="36" name="Afrundet rektangel 35"/>
              <p:cNvSpPr/>
              <p:nvPr/>
            </p:nvSpPr>
            <p:spPr bwMode="auto">
              <a:xfrm>
                <a:off x="810196" y="2268463"/>
                <a:ext cx="8496944" cy="576064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" name="Tekstboks 36"/>
              <p:cNvSpPr txBox="1"/>
              <p:nvPr/>
            </p:nvSpPr>
            <p:spPr>
              <a:xfrm>
                <a:off x="1314252" y="2340471"/>
                <a:ext cx="76328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latin typeface="Calibri" pitchFamily="34" charset="0"/>
                  </a:rPr>
                  <a:t>Klart adskilte enheder med hver sit forretningskoncept</a:t>
                </a:r>
                <a:endParaRPr lang="da-DK" sz="2400" b="1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35" name="Tekstboks 34"/>
            <p:cNvSpPr txBox="1"/>
            <p:nvPr/>
          </p:nvSpPr>
          <p:spPr>
            <a:xfrm>
              <a:off x="666180" y="2268463"/>
              <a:ext cx="86409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400" b="1" dirty="0" smtClean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rPr>
                <a:t>9</a:t>
              </a:r>
              <a:endParaRPr lang="da-DK" sz="3400" b="1" dirty="0">
                <a:solidFill>
                  <a:schemeClr val="accent1">
                    <a:lumMod val="50000"/>
                  </a:schemeClr>
                </a:solidFill>
                <a:latin typeface="Albertus Extra Bold" pitchFamily="34" charset="0"/>
              </a:endParaRPr>
            </a:p>
          </p:txBody>
        </p:sp>
      </p:grpSp>
      <p:pic>
        <p:nvPicPr>
          <p:cNvPr id="38" name="Picture 2" descr="http://clipartfreefor.com/cliparts/cleaner-clipart/cliparti1_cleaner-clipart_0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63124" y="252239"/>
            <a:ext cx="1368152" cy="12408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Anbefalet litteratur</a:t>
            </a:r>
            <a:endParaRPr lang="da-DK" dirty="0"/>
          </a:p>
        </p:txBody>
      </p:sp>
      <p:grpSp>
        <p:nvGrpSpPr>
          <p:cNvPr id="8" name="Gruppe 7"/>
          <p:cNvGrpSpPr/>
          <p:nvPr/>
        </p:nvGrpSpPr>
        <p:grpSpPr>
          <a:xfrm>
            <a:off x="2178348" y="2268463"/>
            <a:ext cx="6336704" cy="4475298"/>
            <a:chOff x="2178348" y="2412479"/>
            <a:chExt cx="6336704" cy="4475298"/>
          </a:xfrm>
        </p:grpSpPr>
        <p:pic>
          <p:nvPicPr>
            <p:cNvPr id="20484" name="Picture 4" descr="http://worldartsme.com/images/old-open-book-clipart-1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78348" y="2412479"/>
              <a:ext cx="6336704" cy="4475298"/>
            </a:xfrm>
            <a:prstGeom prst="rect">
              <a:avLst/>
            </a:prstGeom>
            <a:noFill/>
          </p:spPr>
        </p:pic>
        <p:sp>
          <p:nvSpPr>
            <p:cNvPr id="5" name="Tekstboks 4"/>
            <p:cNvSpPr txBox="1"/>
            <p:nvPr/>
          </p:nvSpPr>
          <p:spPr>
            <a:xfrm>
              <a:off x="2610396" y="3492599"/>
              <a:ext cx="25202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000" i="1" dirty="0" smtClean="0">
                  <a:latin typeface="Bookman Old Style" pitchFamily="18" charset="0"/>
                  <a:ea typeface="Yu Gothic UI Semibold" pitchFamily="34" charset="-128"/>
                </a:rPr>
                <a:t>Artikel i HR JURA magasinet, 8.  nr. 2016</a:t>
              </a:r>
              <a:endParaRPr lang="da-DK" sz="2000" i="1" dirty="0">
                <a:latin typeface="Bookman Old Style" pitchFamily="18" charset="0"/>
                <a:ea typeface="Yu Gothic UI Semibold" pitchFamily="34" charset="-128"/>
              </a:endParaRPr>
            </a:p>
          </p:txBody>
        </p:sp>
        <p:sp>
          <p:nvSpPr>
            <p:cNvPr id="6" name="Tekstboks 5"/>
            <p:cNvSpPr txBox="1"/>
            <p:nvPr/>
          </p:nvSpPr>
          <p:spPr>
            <a:xfrm>
              <a:off x="5418708" y="3420591"/>
              <a:ext cx="2808312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000" i="1" dirty="0" smtClean="0">
                  <a:latin typeface="Bookman Old Style" pitchFamily="18" charset="0"/>
                </a:rPr>
                <a:t>”Kollektive overenskomster </a:t>
              </a:r>
              <a:r>
                <a:rPr lang="da-DK" sz="2000" i="1" dirty="0" err="1" smtClean="0">
                  <a:latin typeface="Bookman Old Style" pitchFamily="18" charset="0"/>
                </a:rPr>
                <a:t>ifm</a:t>
              </a:r>
              <a:r>
                <a:rPr lang="da-DK" sz="2000" i="1" dirty="0" smtClean="0">
                  <a:latin typeface="Bookman Old Style" pitchFamily="18" charset="0"/>
                </a:rPr>
                <a:t>. fusioner og transaktioner ml. koncernforbundne selskaber -arbejdsretlig identitet og omgåelse”</a:t>
              </a:r>
              <a:endParaRPr lang="da-DK" sz="2000" i="1" dirty="0">
                <a:latin typeface="Bookman Old Style" pitchFamily="18" charset="0"/>
              </a:endParaRPr>
            </a:p>
          </p:txBody>
        </p:sp>
        <p:sp>
          <p:nvSpPr>
            <p:cNvPr id="7" name="Tekstboks 6"/>
            <p:cNvSpPr txBox="1"/>
            <p:nvPr/>
          </p:nvSpPr>
          <p:spPr>
            <a:xfrm>
              <a:off x="2610396" y="4644727"/>
              <a:ext cx="25202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000" i="1" dirty="0" smtClean="0">
                  <a:latin typeface="Bookman Old Style" pitchFamily="18" charset="0"/>
                </a:rPr>
                <a:t>af Anton </a:t>
              </a:r>
              <a:r>
                <a:rPr lang="da-DK" sz="2000" i="1" dirty="0" err="1" smtClean="0">
                  <a:latin typeface="Bookman Old Style" pitchFamily="18" charset="0"/>
                </a:rPr>
                <a:t>Kraev</a:t>
              </a:r>
              <a:r>
                <a:rPr lang="da-DK" sz="2000" i="1" dirty="0" smtClean="0">
                  <a:latin typeface="Bookman Old Style" pitchFamily="18" charset="0"/>
                </a:rPr>
                <a:t>, </a:t>
              </a:r>
              <a:r>
                <a:rPr lang="da-DK" sz="2000" i="1" dirty="0" err="1" smtClean="0">
                  <a:latin typeface="Bookman Old Style" pitchFamily="18" charset="0"/>
                </a:rPr>
                <a:t>cand.merc.jur</a:t>
              </a:r>
              <a:endParaRPr lang="da-DK" sz="2000" i="1" dirty="0"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Definitionen arbejdsretlig identitet</a:t>
            </a:r>
            <a:endParaRPr lang="da-DK" dirty="0"/>
          </a:p>
        </p:txBody>
      </p:sp>
      <p:grpSp>
        <p:nvGrpSpPr>
          <p:cNvPr id="54" name="Gruppe 53"/>
          <p:cNvGrpSpPr/>
          <p:nvPr/>
        </p:nvGrpSpPr>
        <p:grpSpPr>
          <a:xfrm>
            <a:off x="666180" y="2268463"/>
            <a:ext cx="8496944" cy="4536504"/>
            <a:chOff x="810196" y="2268463"/>
            <a:chExt cx="8496944" cy="4536504"/>
          </a:xfrm>
        </p:grpSpPr>
        <p:grpSp>
          <p:nvGrpSpPr>
            <p:cNvPr id="41" name="Gruppe 40"/>
            <p:cNvGrpSpPr/>
            <p:nvPr/>
          </p:nvGrpSpPr>
          <p:grpSpPr>
            <a:xfrm>
              <a:off x="810196" y="2268463"/>
              <a:ext cx="8496944" cy="792088"/>
              <a:chOff x="810196" y="2268463"/>
              <a:chExt cx="8496944" cy="792088"/>
            </a:xfrm>
          </p:grpSpPr>
          <p:sp>
            <p:nvSpPr>
              <p:cNvPr id="39" name="Afrundet rektangel 38"/>
              <p:cNvSpPr/>
              <p:nvPr/>
            </p:nvSpPr>
            <p:spPr bwMode="auto">
              <a:xfrm>
                <a:off x="810196" y="2268463"/>
                <a:ext cx="8496944" cy="79208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" name="Tekstboks 39"/>
              <p:cNvSpPr txBox="1"/>
              <p:nvPr/>
            </p:nvSpPr>
            <p:spPr>
              <a:xfrm>
                <a:off x="882204" y="2340471"/>
                <a:ext cx="82809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solidFill>
                      <a:schemeClr val="bg1"/>
                    </a:solidFill>
                    <a:latin typeface="Calibri" pitchFamily="34" charset="0"/>
                  </a:rPr>
                  <a:t>Forskellige </a:t>
                </a:r>
                <a:r>
                  <a:rPr lang="da-DK" sz="2000" dirty="0" smtClean="0">
                    <a:solidFill>
                      <a:schemeClr val="bg1"/>
                    </a:solidFill>
                    <a:latin typeface="Calibri" pitchFamily="34" charset="0"/>
                  </a:rPr>
                  <a:t>juridiske eller fysiske personer, </a:t>
                </a:r>
                <a:r>
                  <a:rPr lang="da-DK" sz="2000" dirty="0" smtClean="0">
                    <a:solidFill>
                      <a:schemeClr val="bg1"/>
                    </a:solidFill>
                    <a:latin typeface="Calibri" pitchFamily="34" charset="0"/>
                  </a:rPr>
                  <a:t>anses arbejdsretligt for samme virksomhed        </a:t>
                </a:r>
                <a:endParaRPr lang="da-DK" sz="2000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42" name="Gruppe 41"/>
            <p:cNvGrpSpPr/>
            <p:nvPr/>
          </p:nvGrpSpPr>
          <p:grpSpPr>
            <a:xfrm>
              <a:off x="810196" y="3204567"/>
              <a:ext cx="8496944" cy="792088"/>
              <a:chOff x="810196" y="2268463"/>
              <a:chExt cx="8496944" cy="792088"/>
            </a:xfrm>
          </p:grpSpPr>
          <p:sp>
            <p:nvSpPr>
              <p:cNvPr id="43" name="Afrundet rektangel 42"/>
              <p:cNvSpPr/>
              <p:nvPr/>
            </p:nvSpPr>
            <p:spPr bwMode="auto">
              <a:xfrm>
                <a:off x="810196" y="2268463"/>
                <a:ext cx="8496944" cy="79208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" name="Tekstboks 43"/>
              <p:cNvSpPr txBox="1"/>
              <p:nvPr/>
            </p:nvSpPr>
            <p:spPr>
              <a:xfrm>
                <a:off x="882204" y="2340471"/>
                <a:ext cx="82809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solidFill>
                      <a:schemeClr val="bg1"/>
                    </a:solidFill>
                    <a:latin typeface="Calibri" pitchFamily="34" charset="0"/>
                  </a:rPr>
                  <a:t>Nært interesse- eller </a:t>
                </a:r>
                <a:r>
                  <a:rPr lang="da-DK" sz="2000" dirty="0" err="1" smtClean="0">
                    <a:solidFill>
                      <a:schemeClr val="bg1"/>
                    </a:solidFill>
                    <a:latin typeface="Calibri" pitchFamily="34" charset="0"/>
                  </a:rPr>
                  <a:t>ejersammenfald</a:t>
                </a:r>
                <a:r>
                  <a:rPr lang="da-DK" sz="2000" dirty="0" smtClean="0">
                    <a:solidFill>
                      <a:schemeClr val="bg1"/>
                    </a:solidFill>
                    <a:latin typeface="Calibri" pitchFamily="34" charset="0"/>
                  </a:rPr>
                  <a:t> misbruges til omgåelse af overenskomst for reelt samme virksomhed</a:t>
                </a:r>
                <a:endParaRPr lang="da-DK" sz="2000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45" name="Gruppe 44"/>
            <p:cNvGrpSpPr/>
            <p:nvPr/>
          </p:nvGrpSpPr>
          <p:grpSpPr>
            <a:xfrm>
              <a:off x="810196" y="4140671"/>
              <a:ext cx="8496944" cy="792088"/>
              <a:chOff x="810196" y="2268463"/>
              <a:chExt cx="8496944" cy="792088"/>
            </a:xfrm>
          </p:grpSpPr>
          <p:sp>
            <p:nvSpPr>
              <p:cNvPr id="46" name="Afrundet rektangel 45"/>
              <p:cNvSpPr/>
              <p:nvPr/>
            </p:nvSpPr>
            <p:spPr bwMode="auto">
              <a:xfrm>
                <a:off x="810196" y="2268463"/>
                <a:ext cx="8496944" cy="79208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" name="Tekstboks 46"/>
              <p:cNvSpPr txBox="1"/>
              <p:nvPr/>
            </p:nvSpPr>
            <p:spPr>
              <a:xfrm>
                <a:off x="882204" y="2484487"/>
                <a:ext cx="82809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solidFill>
                      <a:schemeClr val="bg1"/>
                    </a:solidFill>
                    <a:latin typeface="Calibri" pitchFamily="34" charset="0"/>
                  </a:rPr>
                  <a:t>Omdannelse af en virksomheds juridiske status</a:t>
                </a:r>
                <a:endParaRPr lang="da-DK" sz="2000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48" name="Gruppe 47"/>
            <p:cNvGrpSpPr/>
            <p:nvPr/>
          </p:nvGrpSpPr>
          <p:grpSpPr>
            <a:xfrm>
              <a:off x="810196" y="5076775"/>
              <a:ext cx="8496944" cy="792088"/>
              <a:chOff x="810196" y="2268463"/>
              <a:chExt cx="8496944" cy="792088"/>
            </a:xfrm>
          </p:grpSpPr>
          <p:sp>
            <p:nvSpPr>
              <p:cNvPr id="49" name="Afrundet rektangel 48"/>
              <p:cNvSpPr/>
              <p:nvPr/>
            </p:nvSpPr>
            <p:spPr bwMode="auto">
              <a:xfrm>
                <a:off x="810196" y="2268463"/>
                <a:ext cx="8496944" cy="79208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" name="Tekstboks 49"/>
              <p:cNvSpPr txBox="1"/>
              <p:nvPr/>
            </p:nvSpPr>
            <p:spPr>
              <a:xfrm>
                <a:off x="882204" y="2484487"/>
                <a:ext cx="82809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solidFill>
                      <a:schemeClr val="bg1"/>
                    </a:solidFill>
                    <a:latin typeface="Calibri" pitchFamily="34" charset="0"/>
                  </a:rPr>
                  <a:t>Overførsel af arbejde mellem koncernforbundne virksomheder</a:t>
                </a:r>
                <a:endParaRPr lang="da-DK" sz="2000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51" name="Gruppe 50"/>
            <p:cNvGrpSpPr/>
            <p:nvPr/>
          </p:nvGrpSpPr>
          <p:grpSpPr>
            <a:xfrm>
              <a:off x="810196" y="6012879"/>
              <a:ext cx="8496944" cy="792088"/>
              <a:chOff x="810196" y="2268463"/>
              <a:chExt cx="8496944" cy="792088"/>
            </a:xfrm>
          </p:grpSpPr>
          <p:sp>
            <p:nvSpPr>
              <p:cNvPr id="52" name="Afrundet rektangel 51"/>
              <p:cNvSpPr/>
              <p:nvPr/>
            </p:nvSpPr>
            <p:spPr bwMode="auto">
              <a:xfrm>
                <a:off x="810196" y="2268463"/>
                <a:ext cx="8496944" cy="79208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" name="Tekstboks 52"/>
              <p:cNvSpPr txBox="1"/>
              <p:nvPr/>
            </p:nvSpPr>
            <p:spPr>
              <a:xfrm>
                <a:off x="882204" y="2484487"/>
                <a:ext cx="82809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solidFill>
                      <a:schemeClr val="bg1"/>
                    </a:solidFill>
                    <a:latin typeface="Calibri" pitchFamily="34" charset="0"/>
                  </a:rPr>
                  <a:t>Ulovbestemt, arbejdsretlig grundsætning</a:t>
                </a:r>
                <a:endParaRPr lang="da-DK" sz="2000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</p:grp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billedforklaring 36"/>
          <p:cNvSpPr/>
          <p:nvPr/>
        </p:nvSpPr>
        <p:spPr bwMode="auto">
          <a:xfrm>
            <a:off x="2106340" y="1404367"/>
            <a:ext cx="6624736" cy="4032448"/>
          </a:xfrm>
          <a:prstGeom prst="wedgeEllipseCallout">
            <a:avLst>
              <a:gd name="adj1" fmla="val -50020"/>
              <a:gd name="adj2" fmla="val -42141"/>
            </a:avLst>
          </a:prstGeom>
          <a:gradFill flip="none" rotWithShape="1">
            <a:gsLst>
              <a:gs pos="0">
                <a:srgbClr val="009999">
                  <a:tint val="66000"/>
                  <a:satMod val="160000"/>
                </a:srgbClr>
              </a:gs>
              <a:gs pos="50000">
                <a:srgbClr val="009999">
                  <a:tint val="44500"/>
                  <a:satMod val="160000"/>
                </a:srgbClr>
              </a:gs>
              <a:gs pos="100000">
                <a:srgbClr val="00999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Tekstboks 37"/>
          <p:cNvSpPr txBox="1"/>
          <p:nvPr/>
        </p:nvSpPr>
        <p:spPr>
          <a:xfrm>
            <a:off x="2970436" y="2340471"/>
            <a:ext cx="48245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smtClean="0">
                <a:latin typeface="Calibri" pitchFamily="34" charset="0"/>
              </a:rPr>
              <a:t>”…ikke lægges til grund, at der i arbejdsretlig henseende var tale om to adskilte virksomheder, </a:t>
            </a:r>
            <a:r>
              <a:rPr lang="da-DK" sz="2000" b="1" dirty="0" smtClean="0">
                <a:latin typeface="Calibri" pitchFamily="34" charset="0"/>
              </a:rPr>
              <a:t>idet arbejdsgiveren så reelt ville få en selskabsretlig adgang til at disponere sig ud af arbejdsretlige forpligtelser”</a:t>
            </a:r>
            <a:endParaRPr lang="da-DK" sz="2000" dirty="0">
              <a:latin typeface="Calibri" pitchFamily="34" charset="0"/>
            </a:endParaRPr>
          </a:p>
        </p:txBody>
      </p:sp>
      <p:sp>
        <p:nvSpPr>
          <p:cNvPr id="39" name="Tekstboks 38"/>
          <p:cNvSpPr txBox="1"/>
          <p:nvPr/>
        </p:nvSpPr>
        <p:spPr>
          <a:xfrm>
            <a:off x="3834532" y="4428703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i="1" dirty="0" smtClean="0">
                <a:latin typeface="Calibri" pitchFamily="34" charset="0"/>
              </a:rPr>
              <a:t>RFA, 24.10.2007, Lene Pagter Kristensen</a:t>
            </a:r>
            <a:endParaRPr lang="da-DK" sz="1800" i="1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/>
          <p:cNvGrpSpPr/>
          <p:nvPr/>
        </p:nvGrpSpPr>
        <p:grpSpPr>
          <a:xfrm>
            <a:off x="378148" y="1188343"/>
            <a:ext cx="6624736" cy="4032448"/>
            <a:chOff x="2106340" y="1404367"/>
            <a:chExt cx="6624736" cy="4032448"/>
          </a:xfrm>
        </p:grpSpPr>
        <p:sp>
          <p:nvSpPr>
            <p:cNvPr id="37" name="Oval billedforklaring 36"/>
            <p:cNvSpPr/>
            <p:nvPr/>
          </p:nvSpPr>
          <p:spPr bwMode="auto">
            <a:xfrm>
              <a:off x="2106340" y="1404367"/>
              <a:ext cx="6624736" cy="4032448"/>
            </a:xfrm>
            <a:prstGeom prst="wedgeEllipseCallout">
              <a:avLst>
                <a:gd name="adj1" fmla="val -42256"/>
                <a:gd name="adj2" fmla="val -49463"/>
              </a:avLst>
            </a:prstGeom>
            <a:gradFill flip="none" rotWithShape="1">
              <a:gsLst>
                <a:gs pos="0">
                  <a:srgbClr val="009999">
                    <a:tint val="66000"/>
                    <a:satMod val="160000"/>
                  </a:srgbClr>
                </a:gs>
                <a:gs pos="50000">
                  <a:srgbClr val="009999">
                    <a:tint val="44500"/>
                    <a:satMod val="160000"/>
                  </a:srgbClr>
                </a:gs>
                <a:gs pos="100000">
                  <a:srgbClr val="009999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429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kstboks 37"/>
            <p:cNvSpPr txBox="1"/>
            <p:nvPr/>
          </p:nvSpPr>
          <p:spPr>
            <a:xfrm>
              <a:off x="2970436" y="2124447"/>
              <a:ext cx="482453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000" dirty="0" smtClean="0">
                  <a:latin typeface="Calibri" pitchFamily="34" charset="0"/>
                </a:rPr>
                <a:t>”…at en arbejdsgiver ikke uden videre kan frigøre sig fra sine forpligtelser over for medarbejderne ved at træde ud af den klædning, der giver ham identitet i retsordenen, og til hvilken de ansatte formelt er knyttet, ved at iføre sig en anden dragt, såfremt </a:t>
              </a:r>
              <a:r>
                <a:rPr lang="da-DK" sz="2000" dirty="0" err="1" smtClean="0">
                  <a:latin typeface="Calibri" pitchFamily="34" charset="0"/>
                </a:rPr>
                <a:t>tøjskiftet</a:t>
              </a:r>
              <a:r>
                <a:rPr lang="da-DK" sz="2000" dirty="0" smtClean="0">
                  <a:latin typeface="Calibri" pitchFamily="34" charset="0"/>
                </a:rPr>
                <a:t> udgør en</a:t>
              </a:r>
              <a:r>
                <a:rPr lang="da-DK" sz="2000" i="1" dirty="0" smtClean="0">
                  <a:latin typeface="Calibri" pitchFamily="34" charset="0"/>
                </a:rPr>
                <a:t> ren formalitet……………</a:t>
              </a:r>
              <a:r>
                <a:rPr lang="da-DK" sz="2000" dirty="0" smtClean="0">
                  <a:latin typeface="Calibri" pitchFamily="34" charset="0"/>
                </a:rPr>
                <a:t>”</a:t>
              </a:r>
              <a:endParaRPr lang="da-DK" sz="2000" dirty="0">
                <a:latin typeface="Calibri" pitchFamily="34" charset="0"/>
              </a:endParaRPr>
            </a:p>
          </p:txBody>
        </p:sp>
        <p:sp>
          <p:nvSpPr>
            <p:cNvPr id="39" name="Tekstboks 38"/>
            <p:cNvSpPr txBox="1"/>
            <p:nvPr/>
          </p:nvSpPr>
          <p:spPr>
            <a:xfrm>
              <a:off x="5490716" y="4788743"/>
              <a:ext cx="18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800" i="1" dirty="0" smtClean="0">
                  <a:latin typeface="Calibri" pitchFamily="34" charset="0"/>
                </a:rPr>
                <a:t>Ole Hasselbalch</a:t>
              </a:r>
              <a:endParaRPr lang="da-DK" sz="1800" i="1" dirty="0">
                <a:latin typeface="Calibri" pitchFamily="34" charset="0"/>
              </a:endParaRPr>
            </a:p>
          </p:txBody>
        </p:sp>
      </p:grpSp>
      <p:pic>
        <p:nvPicPr>
          <p:cNvPr id="6170" name="Picture 26" descr="https://encrypted-tbn3.gstatic.com/images?q=tbn:ANd9GcQgl9ramn5vDxBRphYRk9skHcHc48DZwIZ6xfKqHXdKWLMu1tpXL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98828" y="4284687"/>
            <a:ext cx="1800200" cy="2305135"/>
          </a:xfrm>
          <a:prstGeom prst="rect">
            <a:avLst/>
          </a:prstGeom>
          <a:noFill/>
        </p:spPr>
      </p:pic>
      <p:grpSp>
        <p:nvGrpSpPr>
          <p:cNvPr id="21" name="Gruppe 20"/>
          <p:cNvGrpSpPr/>
          <p:nvPr/>
        </p:nvGrpSpPr>
        <p:grpSpPr>
          <a:xfrm>
            <a:off x="8371036" y="3636615"/>
            <a:ext cx="1800200" cy="2953207"/>
            <a:chOff x="8515052" y="252239"/>
            <a:chExt cx="1800200" cy="2953207"/>
          </a:xfrm>
        </p:grpSpPr>
        <p:pic>
          <p:nvPicPr>
            <p:cNvPr id="20" name="Picture 26" descr="https://encrypted-tbn3.gstatic.com/images?q=tbn:ANd9GcQgl9ramn5vDxBRphYRk9skHcHc48DZwIZ6xfKqHXdKWLMu1tpXL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515052" y="900311"/>
              <a:ext cx="1800200" cy="2305135"/>
            </a:xfrm>
            <a:prstGeom prst="rect">
              <a:avLst/>
            </a:prstGeom>
            <a:noFill/>
          </p:spPr>
        </p:pic>
        <p:pic>
          <p:nvPicPr>
            <p:cNvPr id="6164" name="Picture 20" descr="http://images.clipartpanda.com/skirt-clipart-mini-skirt.gif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47100" y="2268463"/>
              <a:ext cx="1131639" cy="880973"/>
            </a:xfrm>
            <a:prstGeom prst="rect">
              <a:avLst/>
            </a:prstGeom>
            <a:noFill/>
          </p:spPr>
        </p:pic>
        <p:pic>
          <p:nvPicPr>
            <p:cNvPr id="6160" name="Picture 16" descr="http://cliparts.co/cliparts/5TR/X6a/5TRX6a6qc.png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731076" y="252239"/>
              <a:ext cx="1296144" cy="1296144"/>
            </a:xfrm>
            <a:prstGeom prst="rect">
              <a:avLst/>
            </a:prstGeom>
            <a:noFill/>
          </p:spPr>
        </p:pic>
      </p:grpSp>
      <p:cxnSp>
        <p:nvCxnSpPr>
          <p:cNvPr id="27" name="Lige pilforbindelse 26"/>
          <p:cNvCxnSpPr/>
          <p:nvPr/>
        </p:nvCxnSpPr>
        <p:spPr bwMode="auto">
          <a:xfrm>
            <a:off x="8083004" y="5364807"/>
            <a:ext cx="43204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Arbejdsretlig identitet vs. VOL</a:t>
            </a:r>
            <a:endParaRPr lang="da-DK" dirty="0"/>
          </a:p>
        </p:txBody>
      </p:sp>
      <p:grpSp>
        <p:nvGrpSpPr>
          <p:cNvPr id="3" name="Gruppe 2"/>
          <p:cNvGrpSpPr/>
          <p:nvPr/>
        </p:nvGrpSpPr>
        <p:grpSpPr>
          <a:xfrm>
            <a:off x="666180" y="2628503"/>
            <a:ext cx="8496944" cy="1728192"/>
            <a:chOff x="810196" y="2268463"/>
            <a:chExt cx="8496944" cy="1728192"/>
          </a:xfrm>
        </p:grpSpPr>
        <p:grpSp>
          <p:nvGrpSpPr>
            <p:cNvPr id="4" name="Gruppe 40"/>
            <p:cNvGrpSpPr/>
            <p:nvPr/>
          </p:nvGrpSpPr>
          <p:grpSpPr>
            <a:xfrm>
              <a:off x="810196" y="2268463"/>
              <a:ext cx="8496944" cy="792088"/>
              <a:chOff x="810196" y="2268463"/>
              <a:chExt cx="8496944" cy="792088"/>
            </a:xfrm>
          </p:grpSpPr>
          <p:sp>
            <p:nvSpPr>
              <p:cNvPr id="17" name="Afrundet rektangel 16"/>
              <p:cNvSpPr/>
              <p:nvPr/>
            </p:nvSpPr>
            <p:spPr bwMode="auto">
              <a:xfrm>
                <a:off x="810196" y="2268463"/>
                <a:ext cx="8496944" cy="79208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" name="Tekstboks 17"/>
              <p:cNvSpPr txBox="1"/>
              <p:nvPr/>
            </p:nvSpPr>
            <p:spPr>
              <a:xfrm>
                <a:off x="882204" y="2412479"/>
                <a:ext cx="82809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solidFill>
                      <a:schemeClr val="bg1"/>
                    </a:solidFill>
                    <a:latin typeface="Calibri" pitchFamily="34" charset="0"/>
                  </a:rPr>
                  <a:t>Erhverver adgang til at frasige sig overenskomsten, jf. VOL § 4a</a:t>
                </a:r>
                <a:endParaRPr lang="da-DK" sz="2000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7" name="Gruppe 47"/>
            <p:cNvGrpSpPr/>
            <p:nvPr/>
          </p:nvGrpSpPr>
          <p:grpSpPr>
            <a:xfrm>
              <a:off x="810196" y="3204567"/>
              <a:ext cx="8496944" cy="792088"/>
              <a:chOff x="810196" y="396255"/>
              <a:chExt cx="8496944" cy="792088"/>
            </a:xfrm>
          </p:grpSpPr>
          <p:sp>
            <p:nvSpPr>
              <p:cNvPr id="11" name="Afrundet rektangel 10"/>
              <p:cNvSpPr/>
              <p:nvPr/>
            </p:nvSpPr>
            <p:spPr bwMode="auto">
              <a:xfrm>
                <a:off x="810196" y="396255"/>
                <a:ext cx="8496944" cy="79208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Tekstboks 11"/>
              <p:cNvSpPr txBox="1"/>
              <p:nvPr/>
            </p:nvSpPr>
            <p:spPr>
              <a:xfrm>
                <a:off x="882204" y="540271"/>
                <a:ext cx="82809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solidFill>
                      <a:schemeClr val="bg1"/>
                    </a:solidFill>
                    <a:latin typeface="Calibri" pitchFamily="34" charset="0"/>
                  </a:rPr>
                  <a:t>Kun </a:t>
                </a:r>
                <a:r>
                  <a:rPr lang="da-DK" sz="2000" dirty="0" smtClean="0">
                    <a:solidFill>
                      <a:schemeClr val="bg1"/>
                    </a:solidFill>
                    <a:latin typeface="Calibri" pitchFamily="34" charset="0"/>
                  </a:rPr>
                  <a:t>hæftelse for </a:t>
                </a:r>
                <a:r>
                  <a:rPr lang="da-DK" sz="2000" i="1" dirty="0" smtClean="0">
                    <a:solidFill>
                      <a:schemeClr val="bg1"/>
                    </a:solidFill>
                    <a:latin typeface="Calibri" pitchFamily="34" charset="0"/>
                  </a:rPr>
                  <a:t>overtagne</a:t>
                </a:r>
                <a:r>
                  <a:rPr lang="da-DK" sz="2000" dirty="0" smtClean="0">
                    <a:solidFill>
                      <a:schemeClr val="bg1"/>
                    </a:solidFill>
                    <a:latin typeface="Calibri" pitchFamily="34" charset="0"/>
                  </a:rPr>
                  <a:t> medarbejderes lønkrav og ikke </a:t>
                </a:r>
                <a:r>
                  <a:rPr lang="da-DK" sz="2000" dirty="0" smtClean="0">
                    <a:solidFill>
                      <a:schemeClr val="bg1"/>
                    </a:solidFill>
                    <a:latin typeface="Calibri" pitchFamily="34" charset="0"/>
                  </a:rPr>
                  <a:t>bod, jf. VOL § 2</a:t>
                </a:r>
                <a:endParaRPr lang="da-DK" sz="2000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</p:grp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Gennemgående præmisser</a:t>
            </a:r>
            <a:endParaRPr lang="da-DK" dirty="0"/>
          </a:p>
        </p:txBody>
      </p:sp>
      <p:grpSp>
        <p:nvGrpSpPr>
          <p:cNvPr id="3" name="Gruppe 30"/>
          <p:cNvGrpSpPr/>
          <p:nvPr/>
        </p:nvGrpSpPr>
        <p:grpSpPr>
          <a:xfrm>
            <a:off x="666180" y="2340471"/>
            <a:ext cx="8496944" cy="4536504"/>
            <a:chOff x="666180" y="2052439"/>
            <a:chExt cx="8496944" cy="4536504"/>
          </a:xfrm>
        </p:grpSpPr>
        <p:grpSp>
          <p:nvGrpSpPr>
            <p:cNvPr id="4" name="Gruppe 40"/>
            <p:cNvGrpSpPr/>
            <p:nvPr/>
          </p:nvGrpSpPr>
          <p:grpSpPr>
            <a:xfrm>
              <a:off x="666180" y="2052439"/>
              <a:ext cx="8496944" cy="504056"/>
              <a:chOff x="810196" y="2268463"/>
              <a:chExt cx="8496944" cy="504056"/>
            </a:xfrm>
          </p:grpSpPr>
          <p:sp>
            <p:nvSpPr>
              <p:cNvPr id="11" name="Afrundet rektangel 10"/>
              <p:cNvSpPr/>
              <p:nvPr/>
            </p:nvSpPr>
            <p:spPr bwMode="auto">
              <a:xfrm>
                <a:off x="810196" y="2268463"/>
                <a:ext cx="8496944" cy="5040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Tekstboks 11"/>
              <p:cNvSpPr txBox="1"/>
              <p:nvPr/>
            </p:nvSpPr>
            <p:spPr>
              <a:xfrm>
                <a:off x="882204" y="2340471"/>
                <a:ext cx="82809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solidFill>
                      <a:schemeClr val="bg1"/>
                    </a:solidFill>
                    <a:latin typeface="Calibri" pitchFamily="34" charset="0"/>
                  </a:rPr>
                  <a:t>”nært sammenfald mellem de to virksomheder”</a:t>
                </a:r>
                <a:endParaRPr lang="da-DK" sz="2000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5" name="Gruppe 40"/>
            <p:cNvGrpSpPr/>
            <p:nvPr/>
          </p:nvGrpSpPr>
          <p:grpSpPr>
            <a:xfrm>
              <a:off x="666180" y="2628503"/>
              <a:ext cx="8496944" cy="504056"/>
              <a:chOff x="810196" y="2268463"/>
              <a:chExt cx="8496944" cy="504056"/>
            </a:xfrm>
          </p:grpSpPr>
          <p:sp>
            <p:nvSpPr>
              <p:cNvPr id="14" name="Afrundet rektangel 13"/>
              <p:cNvSpPr/>
              <p:nvPr/>
            </p:nvSpPr>
            <p:spPr bwMode="auto">
              <a:xfrm>
                <a:off x="810196" y="2268463"/>
                <a:ext cx="8496944" cy="5040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" name="Tekstboks 14"/>
              <p:cNvSpPr txBox="1"/>
              <p:nvPr/>
            </p:nvSpPr>
            <p:spPr>
              <a:xfrm>
                <a:off x="882204" y="2340471"/>
                <a:ext cx="82809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solidFill>
                      <a:schemeClr val="bg1"/>
                    </a:solidFill>
                    <a:latin typeface="Calibri" pitchFamily="34" charset="0"/>
                  </a:rPr>
                  <a:t>”ejet og drevet af samme person”</a:t>
                </a:r>
                <a:endParaRPr lang="da-DK" sz="2000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6" name="Gruppe 40"/>
            <p:cNvGrpSpPr/>
            <p:nvPr/>
          </p:nvGrpSpPr>
          <p:grpSpPr>
            <a:xfrm>
              <a:off x="666180" y="3204567"/>
              <a:ext cx="8496944" cy="792088"/>
              <a:chOff x="810196" y="2268463"/>
              <a:chExt cx="8496944" cy="792088"/>
            </a:xfrm>
          </p:grpSpPr>
          <p:sp>
            <p:nvSpPr>
              <p:cNvPr id="17" name="Afrundet rektangel 16"/>
              <p:cNvSpPr/>
              <p:nvPr/>
            </p:nvSpPr>
            <p:spPr bwMode="auto">
              <a:xfrm>
                <a:off x="810196" y="2268463"/>
                <a:ext cx="8496944" cy="79208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" name="Tekstboks 17"/>
              <p:cNvSpPr txBox="1"/>
              <p:nvPr/>
            </p:nvSpPr>
            <p:spPr>
              <a:xfrm>
                <a:off x="882204" y="2340471"/>
                <a:ext cx="82809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solidFill>
                      <a:schemeClr val="bg1"/>
                    </a:solidFill>
                    <a:latin typeface="Calibri" pitchFamily="34" charset="0"/>
                  </a:rPr>
                  <a:t>”</a:t>
                </a:r>
                <a:r>
                  <a:rPr lang="da-DK" sz="2000" b="1" dirty="0" err="1" smtClean="0">
                    <a:solidFill>
                      <a:schemeClr val="bg1"/>
                    </a:solidFill>
                    <a:latin typeface="Calibri" pitchFamily="34" charset="0"/>
                  </a:rPr>
                  <a:t>ejer-</a:t>
                </a:r>
                <a:r>
                  <a:rPr lang="da-DK" sz="2000" b="1" dirty="0" smtClean="0">
                    <a:solidFill>
                      <a:schemeClr val="bg1"/>
                    </a:solidFill>
                    <a:latin typeface="Calibri" pitchFamily="34" charset="0"/>
                  </a:rPr>
                  <a:t> og ledelsesmæssigt sammenfald… kan ikke i sig selv føre til at statuere arbejdsretlig identitet”</a:t>
                </a:r>
                <a:endParaRPr lang="da-DK" sz="2000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7" name="Gruppe 40"/>
            <p:cNvGrpSpPr/>
            <p:nvPr/>
          </p:nvGrpSpPr>
          <p:grpSpPr>
            <a:xfrm>
              <a:off x="666180" y="4068663"/>
              <a:ext cx="8496944" cy="504056"/>
              <a:chOff x="810196" y="2268463"/>
              <a:chExt cx="8496944" cy="504056"/>
            </a:xfrm>
          </p:grpSpPr>
          <p:sp>
            <p:nvSpPr>
              <p:cNvPr id="20" name="Afrundet rektangel 19"/>
              <p:cNvSpPr/>
              <p:nvPr/>
            </p:nvSpPr>
            <p:spPr bwMode="auto">
              <a:xfrm>
                <a:off x="810196" y="2268463"/>
                <a:ext cx="8496944" cy="5040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" name="Tekstboks 20"/>
              <p:cNvSpPr txBox="1"/>
              <p:nvPr/>
            </p:nvSpPr>
            <p:spPr>
              <a:xfrm>
                <a:off x="882204" y="2340471"/>
                <a:ext cx="82809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solidFill>
                      <a:schemeClr val="bg1"/>
                    </a:solidFill>
                    <a:latin typeface="Calibri" pitchFamily="34" charset="0"/>
                  </a:rPr>
                  <a:t>”nært økonomisk og interessemæssigt fællesskab”</a:t>
                </a:r>
                <a:endParaRPr lang="da-DK" sz="2000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8" name="Gruppe 40"/>
            <p:cNvGrpSpPr/>
            <p:nvPr/>
          </p:nvGrpSpPr>
          <p:grpSpPr>
            <a:xfrm>
              <a:off x="666180" y="4644727"/>
              <a:ext cx="8496944" cy="504056"/>
              <a:chOff x="810196" y="2268463"/>
              <a:chExt cx="8496944" cy="504056"/>
            </a:xfrm>
          </p:grpSpPr>
          <p:sp>
            <p:nvSpPr>
              <p:cNvPr id="23" name="Afrundet rektangel 22"/>
              <p:cNvSpPr/>
              <p:nvPr/>
            </p:nvSpPr>
            <p:spPr bwMode="auto">
              <a:xfrm>
                <a:off x="810196" y="2268463"/>
                <a:ext cx="8496944" cy="5040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" name="Tekstboks 23"/>
              <p:cNvSpPr txBox="1"/>
              <p:nvPr/>
            </p:nvSpPr>
            <p:spPr>
              <a:xfrm>
                <a:off x="882204" y="2340471"/>
                <a:ext cx="82809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solidFill>
                      <a:schemeClr val="bg1"/>
                    </a:solidFill>
                    <a:latin typeface="Calibri" pitchFamily="34" charset="0"/>
                  </a:rPr>
                  <a:t>”samme type arbejdsopgaver, samme adresse, logo m.v.”</a:t>
                </a:r>
                <a:endParaRPr lang="da-DK" sz="2000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9" name="Gruppe 40"/>
            <p:cNvGrpSpPr/>
            <p:nvPr/>
          </p:nvGrpSpPr>
          <p:grpSpPr>
            <a:xfrm>
              <a:off x="666180" y="5220791"/>
              <a:ext cx="8496944" cy="792088"/>
              <a:chOff x="810196" y="2268463"/>
              <a:chExt cx="8496944" cy="792088"/>
            </a:xfrm>
          </p:grpSpPr>
          <p:sp>
            <p:nvSpPr>
              <p:cNvPr id="26" name="Afrundet rektangel 25"/>
              <p:cNvSpPr/>
              <p:nvPr/>
            </p:nvSpPr>
            <p:spPr bwMode="auto">
              <a:xfrm>
                <a:off x="810196" y="2268463"/>
                <a:ext cx="8496944" cy="79208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Tekstboks 26"/>
              <p:cNvSpPr txBox="1"/>
              <p:nvPr/>
            </p:nvSpPr>
            <p:spPr>
              <a:xfrm>
                <a:off x="882204" y="2340471"/>
                <a:ext cx="82809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solidFill>
                      <a:schemeClr val="bg1"/>
                    </a:solidFill>
                    <a:latin typeface="Calibri" pitchFamily="34" charset="0"/>
                  </a:rPr>
                  <a:t>”ikke tilstrækkelig klar adskillelse mellem ApS og </a:t>
                </a:r>
                <a:r>
                  <a:rPr lang="da-DK" sz="2000" dirty="0" err="1" smtClean="0">
                    <a:solidFill>
                      <a:schemeClr val="bg1"/>
                    </a:solidFill>
                    <a:latin typeface="Calibri" pitchFamily="34" charset="0"/>
                  </a:rPr>
                  <a:t>anpartsejerens</a:t>
                </a:r>
                <a:r>
                  <a:rPr lang="da-DK" sz="2000" dirty="0" smtClean="0">
                    <a:solidFill>
                      <a:schemeClr val="bg1"/>
                    </a:solidFill>
                    <a:latin typeface="Calibri" pitchFamily="34" charset="0"/>
                  </a:rPr>
                  <a:t> personlige virksomhed”</a:t>
                </a:r>
                <a:endParaRPr lang="da-DK" sz="2000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10" name="Gruppe 40"/>
            <p:cNvGrpSpPr/>
            <p:nvPr/>
          </p:nvGrpSpPr>
          <p:grpSpPr>
            <a:xfrm>
              <a:off x="666180" y="6084887"/>
              <a:ext cx="8496944" cy="504056"/>
              <a:chOff x="810196" y="2268463"/>
              <a:chExt cx="8496944" cy="504056"/>
            </a:xfrm>
          </p:grpSpPr>
          <p:sp>
            <p:nvSpPr>
              <p:cNvPr id="29" name="Afrundet rektangel 28"/>
              <p:cNvSpPr/>
              <p:nvPr/>
            </p:nvSpPr>
            <p:spPr bwMode="auto">
              <a:xfrm>
                <a:off x="810196" y="2268463"/>
                <a:ext cx="8496944" cy="5040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" name="Tekstboks 29"/>
              <p:cNvSpPr txBox="1"/>
              <p:nvPr/>
            </p:nvSpPr>
            <p:spPr>
              <a:xfrm>
                <a:off x="882204" y="2340471"/>
                <a:ext cx="82809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solidFill>
                      <a:schemeClr val="bg1"/>
                    </a:solidFill>
                    <a:latin typeface="Calibri" pitchFamily="34" charset="0"/>
                  </a:rPr>
                  <a:t>”formålet var udelukkende at frigøre virksomheden fra overenskomsten”</a:t>
                </a:r>
                <a:endParaRPr lang="da-DK" sz="2000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</p:grp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Identitet-formel</a:t>
            </a:r>
            <a:r>
              <a:rPr lang="da-DK" dirty="0" smtClean="0"/>
              <a:t> omdannelse af virksomhed – AR2011.719</a:t>
            </a:r>
            <a:endParaRPr lang="da-DK" dirty="0"/>
          </a:p>
        </p:txBody>
      </p:sp>
      <p:grpSp>
        <p:nvGrpSpPr>
          <p:cNvPr id="20" name="Gruppe 19"/>
          <p:cNvGrpSpPr/>
          <p:nvPr/>
        </p:nvGrpSpPr>
        <p:grpSpPr>
          <a:xfrm>
            <a:off x="666180" y="2268463"/>
            <a:ext cx="8496944" cy="792088"/>
            <a:chOff x="666180" y="2268463"/>
            <a:chExt cx="8496944" cy="792088"/>
          </a:xfrm>
        </p:grpSpPr>
        <p:grpSp>
          <p:nvGrpSpPr>
            <p:cNvPr id="4" name="Gruppe 40"/>
            <p:cNvGrpSpPr/>
            <p:nvPr/>
          </p:nvGrpSpPr>
          <p:grpSpPr>
            <a:xfrm>
              <a:off x="666180" y="2268463"/>
              <a:ext cx="8496944" cy="792088"/>
              <a:chOff x="810196" y="2268463"/>
              <a:chExt cx="8496944" cy="792088"/>
            </a:xfrm>
          </p:grpSpPr>
          <p:sp>
            <p:nvSpPr>
              <p:cNvPr id="17" name="Afrundet rektangel 16"/>
              <p:cNvSpPr/>
              <p:nvPr/>
            </p:nvSpPr>
            <p:spPr bwMode="auto">
              <a:xfrm>
                <a:off x="810196" y="2268463"/>
                <a:ext cx="8496944" cy="792088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" name="Tekstboks 17"/>
              <p:cNvSpPr txBox="1"/>
              <p:nvPr/>
            </p:nvSpPr>
            <p:spPr>
              <a:xfrm>
                <a:off x="1314252" y="2340471"/>
                <a:ext cx="763284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latin typeface="Calibri" pitchFamily="34" charset="0"/>
                  </a:rPr>
                  <a:t>Tømrermester Per Jensen indgik overenskomst med 3F. Året efter stiftede han Tømrer Per Jensen ApS</a:t>
                </a:r>
                <a:endParaRPr lang="da-DK" sz="2000" dirty="0">
                  <a:latin typeface="Calibri" pitchFamily="34" charset="0"/>
                </a:endParaRPr>
              </a:p>
            </p:txBody>
          </p:sp>
        </p:grpSp>
        <p:sp>
          <p:nvSpPr>
            <p:cNvPr id="19" name="Tekstboks 18"/>
            <p:cNvSpPr txBox="1"/>
            <p:nvPr/>
          </p:nvSpPr>
          <p:spPr>
            <a:xfrm>
              <a:off x="666180" y="2340471"/>
              <a:ext cx="3600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400" b="1" dirty="0" smtClean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rPr>
                <a:t>1</a:t>
              </a:r>
              <a:endParaRPr lang="da-DK" sz="3400" b="1" dirty="0">
                <a:solidFill>
                  <a:schemeClr val="accent1">
                    <a:lumMod val="50000"/>
                  </a:schemeClr>
                </a:solidFill>
                <a:latin typeface="Albertus Extra Bold" pitchFamily="34" charset="0"/>
              </a:endParaRPr>
            </a:p>
          </p:txBody>
        </p:sp>
      </p:grpSp>
      <p:grpSp>
        <p:nvGrpSpPr>
          <p:cNvPr id="21" name="Gruppe 20"/>
          <p:cNvGrpSpPr/>
          <p:nvPr/>
        </p:nvGrpSpPr>
        <p:grpSpPr>
          <a:xfrm>
            <a:off x="666180" y="3204567"/>
            <a:ext cx="8496944" cy="792088"/>
            <a:chOff x="666180" y="2268463"/>
            <a:chExt cx="8496944" cy="792088"/>
          </a:xfrm>
        </p:grpSpPr>
        <p:grpSp>
          <p:nvGrpSpPr>
            <p:cNvPr id="22" name="Gruppe 40"/>
            <p:cNvGrpSpPr/>
            <p:nvPr/>
          </p:nvGrpSpPr>
          <p:grpSpPr>
            <a:xfrm>
              <a:off x="666180" y="2268463"/>
              <a:ext cx="8496944" cy="792088"/>
              <a:chOff x="810196" y="2268463"/>
              <a:chExt cx="8496944" cy="792088"/>
            </a:xfrm>
          </p:grpSpPr>
          <p:sp>
            <p:nvSpPr>
              <p:cNvPr id="24" name="Afrundet rektangel 23"/>
              <p:cNvSpPr/>
              <p:nvPr/>
            </p:nvSpPr>
            <p:spPr bwMode="auto">
              <a:xfrm>
                <a:off x="810196" y="2268463"/>
                <a:ext cx="8496944" cy="792088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" name="Tekstboks 24"/>
              <p:cNvSpPr txBox="1"/>
              <p:nvPr/>
            </p:nvSpPr>
            <p:spPr>
              <a:xfrm>
                <a:off x="1314252" y="2340471"/>
                <a:ext cx="763284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latin typeface="Calibri" pitchFamily="34" charset="0"/>
                  </a:rPr>
                  <a:t>Begge drevet fra samme adresse, samme arbejdsopgaver og begge under ledelse og ejerskab af Per Jensen</a:t>
                </a:r>
                <a:endParaRPr lang="da-DK" sz="2000" dirty="0">
                  <a:latin typeface="Calibri" pitchFamily="34" charset="0"/>
                </a:endParaRPr>
              </a:p>
            </p:txBody>
          </p:sp>
        </p:grpSp>
        <p:sp>
          <p:nvSpPr>
            <p:cNvPr id="23" name="Tekstboks 22"/>
            <p:cNvSpPr txBox="1"/>
            <p:nvPr/>
          </p:nvSpPr>
          <p:spPr>
            <a:xfrm>
              <a:off x="666180" y="2340471"/>
              <a:ext cx="3600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400" b="1" dirty="0" smtClean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rPr>
                <a:t>2</a:t>
              </a:r>
              <a:endParaRPr lang="da-DK" sz="3400" b="1" dirty="0">
                <a:solidFill>
                  <a:schemeClr val="accent1">
                    <a:lumMod val="50000"/>
                  </a:schemeClr>
                </a:solidFill>
                <a:latin typeface="Albertus Extra Bold" pitchFamily="34" charset="0"/>
              </a:endParaRPr>
            </a:p>
          </p:txBody>
        </p:sp>
      </p:grpSp>
      <p:grpSp>
        <p:nvGrpSpPr>
          <p:cNvPr id="26" name="Gruppe 25"/>
          <p:cNvGrpSpPr/>
          <p:nvPr/>
        </p:nvGrpSpPr>
        <p:grpSpPr>
          <a:xfrm>
            <a:off x="666180" y="4140671"/>
            <a:ext cx="8496944" cy="792088"/>
            <a:chOff x="666180" y="2268463"/>
            <a:chExt cx="8496944" cy="792088"/>
          </a:xfrm>
        </p:grpSpPr>
        <p:grpSp>
          <p:nvGrpSpPr>
            <p:cNvPr id="27" name="Gruppe 40"/>
            <p:cNvGrpSpPr/>
            <p:nvPr/>
          </p:nvGrpSpPr>
          <p:grpSpPr>
            <a:xfrm>
              <a:off x="666180" y="2268463"/>
              <a:ext cx="8496944" cy="792088"/>
              <a:chOff x="810196" y="2268463"/>
              <a:chExt cx="8496944" cy="792088"/>
            </a:xfrm>
          </p:grpSpPr>
          <p:sp>
            <p:nvSpPr>
              <p:cNvPr id="29" name="Afrundet rektangel 28"/>
              <p:cNvSpPr/>
              <p:nvPr/>
            </p:nvSpPr>
            <p:spPr bwMode="auto">
              <a:xfrm>
                <a:off x="810196" y="2268463"/>
                <a:ext cx="8496944" cy="792088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" name="Tekstboks 29"/>
              <p:cNvSpPr txBox="1"/>
              <p:nvPr/>
            </p:nvSpPr>
            <p:spPr>
              <a:xfrm>
                <a:off x="1314252" y="2412479"/>
                <a:ext cx="76328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latin typeface="Calibri" pitchFamily="34" charset="0"/>
                  </a:rPr>
                  <a:t>Arbejdsretlig identitet og solidarisk hæftelse</a:t>
                </a:r>
                <a:endParaRPr lang="da-DK" sz="2000" dirty="0">
                  <a:latin typeface="Calibri" pitchFamily="34" charset="0"/>
                </a:endParaRPr>
              </a:p>
            </p:txBody>
          </p:sp>
        </p:grpSp>
        <p:sp>
          <p:nvSpPr>
            <p:cNvPr id="28" name="Tekstboks 27"/>
            <p:cNvSpPr txBox="1"/>
            <p:nvPr/>
          </p:nvSpPr>
          <p:spPr>
            <a:xfrm>
              <a:off x="666180" y="2340471"/>
              <a:ext cx="3600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400" b="1" dirty="0" smtClean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rPr>
                <a:t>3</a:t>
              </a:r>
              <a:endParaRPr lang="da-DK" sz="3400" b="1" dirty="0">
                <a:solidFill>
                  <a:schemeClr val="accent1">
                    <a:lumMod val="50000"/>
                  </a:schemeClr>
                </a:solidFill>
                <a:latin typeface="Albertus Extra Bold" pitchFamily="34" charset="0"/>
              </a:endParaRPr>
            </a:p>
          </p:txBody>
        </p:sp>
      </p:grpSp>
      <p:grpSp>
        <p:nvGrpSpPr>
          <p:cNvPr id="31" name="Gruppe 30"/>
          <p:cNvGrpSpPr/>
          <p:nvPr/>
        </p:nvGrpSpPr>
        <p:grpSpPr>
          <a:xfrm>
            <a:off x="666180" y="5076775"/>
            <a:ext cx="8496944" cy="792088"/>
            <a:chOff x="666180" y="2268463"/>
            <a:chExt cx="8496944" cy="792088"/>
          </a:xfrm>
        </p:grpSpPr>
        <p:grpSp>
          <p:nvGrpSpPr>
            <p:cNvPr id="32" name="Gruppe 40"/>
            <p:cNvGrpSpPr/>
            <p:nvPr/>
          </p:nvGrpSpPr>
          <p:grpSpPr>
            <a:xfrm>
              <a:off x="666180" y="2268463"/>
              <a:ext cx="8496944" cy="792088"/>
              <a:chOff x="810196" y="2268463"/>
              <a:chExt cx="8496944" cy="792088"/>
            </a:xfrm>
          </p:grpSpPr>
          <p:sp>
            <p:nvSpPr>
              <p:cNvPr id="34" name="Afrundet rektangel 33"/>
              <p:cNvSpPr/>
              <p:nvPr/>
            </p:nvSpPr>
            <p:spPr bwMode="auto">
              <a:xfrm>
                <a:off x="810196" y="2268463"/>
                <a:ext cx="8496944" cy="792088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" name="Tekstboks 34"/>
              <p:cNvSpPr txBox="1"/>
              <p:nvPr/>
            </p:nvSpPr>
            <p:spPr>
              <a:xfrm>
                <a:off x="1314252" y="2340471"/>
                <a:ext cx="763284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latin typeface="Calibri" pitchFamily="34" charset="0"/>
                  </a:rPr>
                  <a:t>Per Jensen forklarede omdannelsen med, at </a:t>
                </a:r>
                <a:r>
                  <a:rPr lang="da-DK" sz="2000" i="1" dirty="0" smtClean="0">
                    <a:latin typeface="Calibri" pitchFamily="34" charset="0"/>
                  </a:rPr>
                  <a:t>”han ville ud af overenskomsten”</a:t>
                </a:r>
                <a:r>
                  <a:rPr lang="da-DK" sz="2000" dirty="0" smtClean="0">
                    <a:latin typeface="Calibri" pitchFamily="34" charset="0"/>
                  </a:rPr>
                  <a:t> – Bevisbyrden var derfor til at løfte….</a:t>
                </a:r>
                <a:endParaRPr lang="da-DK" sz="2000" dirty="0">
                  <a:latin typeface="Calibri" pitchFamily="34" charset="0"/>
                </a:endParaRPr>
              </a:p>
            </p:txBody>
          </p:sp>
        </p:grpSp>
        <p:sp>
          <p:nvSpPr>
            <p:cNvPr id="33" name="Tekstboks 32"/>
            <p:cNvSpPr txBox="1"/>
            <p:nvPr/>
          </p:nvSpPr>
          <p:spPr>
            <a:xfrm>
              <a:off x="666180" y="2340471"/>
              <a:ext cx="3600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400" b="1" dirty="0" smtClean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rPr>
                <a:t>4</a:t>
              </a:r>
              <a:endParaRPr lang="da-DK" sz="3400" b="1" dirty="0">
                <a:solidFill>
                  <a:schemeClr val="accent1">
                    <a:lumMod val="50000"/>
                  </a:schemeClr>
                </a:solidFill>
                <a:latin typeface="Albertus Extra Bold" pitchFamily="34" charset="0"/>
              </a:endParaRPr>
            </a:p>
          </p:txBody>
        </p:sp>
      </p:grpSp>
      <p:grpSp>
        <p:nvGrpSpPr>
          <p:cNvPr id="37" name="Gruppe 40"/>
          <p:cNvGrpSpPr/>
          <p:nvPr/>
        </p:nvGrpSpPr>
        <p:grpSpPr>
          <a:xfrm>
            <a:off x="666180" y="6012879"/>
            <a:ext cx="8496944" cy="792088"/>
            <a:chOff x="810196" y="2268463"/>
            <a:chExt cx="8496944" cy="792088"/>
          </a:xfrm>
        </p:grpSpPr>
        <p:sp>
          <p:nvSpPr>
            <p:cNvPr id="39" name="Afrundet rektangel 38"/>
            <p:cNvSpPr/>
            <p:nvPr/>
          </p:nvSpPr>
          <p:spPr bwMode="auto">
            <a:xfrm>
              <a:off x="810196" y="2268463"/>
              <a:ext cx="8496944" cy="792088"/>
            </a:xfrm>
            <a:prstGeom prst="roundRect">
              <a:avLst/>
            </a:prstGeom>
            <a:noFill/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429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Tekstboks 39"/>
            <p:cNvSpPr txBox="1"/>
            <p:nvPr/>
          </p:nvSpPr>
          <p:spPr>
            <a:xfrm>
              <a:off x="882204" y="2340471"/>
              <a:ext cx="76328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000" dirty="0" smtClean="0">
                  <a:latin typeface="Calibri" pitchFamily="34" charset="0"/>
                </a:rPr>
                <a:t>Samme i ARD 91.251: </a:t>
              </a:r>
              <a:r>
                <a:rPr lang="da-DK" sz="2000" i="1" dirty="0" smtClean="0">
                  <a:latin typeface="Calibri" pitchFamily="34" charset="0"/>
                </a:rPr>
                <a:t>”Da han ikke ville være bundet af overenskomsten, meldte han sig ud og startede forretningen i et nyt ApS.”</a:t>
              </a:r>
              <a:endParaRPr lang="da-DK" sz="2000" dirty="0">
                <a:latin typeface="Calibri" pitchFamily="34" charset="0"/>
              </a:endParaRPr>
            </a:p>
          </p:txBody>
        </p:sp>
      </p:grpSp>
      <p:sp>
        <p:nvSpPr>
          <p:cNvPr id="29698" name="AutoShape 2" descr="https://www.colourbox.dk/preview/6025615-hand-drawn-vector-illustration-of-an-happy-carpenter-handyman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2841625"/>
            <a:ext cx="5210175" cy="59245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29700" name="Picture 4" descr="https://www.colourbox.dk/preview/6025615-hand-drawn-vector-illustration-of-an-happy-carpenter-handyma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63124" y="252239"/>
            <a:ext cx="1296144" cy="14738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Ej identitet – klar adskillelse – RFM 2013.0577</a:t>
            </a:r>
            <a:endParaRPr lang="da-DK" dirty="0"/>
          </a:p>
        </p:txBody>
      </p:sp>
      <p:grpSp>
        <p:nvGrpSpPr>
          <p:cNvPr id="3" name="Gruppe 2"/>
          <p:cNvGrpSpPr/>
          <p:nvPr/>
        </p:nvGrpSpPr>
        <p:grpSpPr>
          <a:xfrm>
            <a:off x="666180" y="2268463"/>
            <a:ext cx="8496944" cy="792088"/>
            <a:chOff x="666180" y="2268463"/>
            <a:chExt cx="8496944" cy="792088"/>
          </a:xfrm>
        </p:grpSpPr>
        <p:grpSp>
          <p:nvGrpSpPr>
            <p:cNvPr id="4" name="Gruppe 40"/>
            <p:cNvGrpSpPr/>
            <p:nvPr/>
          </p:nvGrpSpPr>
          <p:grpSpPr>
            <a:xfrm>
              <a:off x="666180" y="2268463"/>
              <a:ext cx="8496944" cy="792088"/>
              <a:chOff x="810196" y="2268463"/>
              <a:chExt cx="8496944" cy="792088"/>
            </a:xfrm>
          </p:grpSpPr>
          <p:sp>
            <p:nvSpPr>
              <p:cNvPr id="6" name="Afrundet rektangel 5"/>
              <p:cNvSpPr/>
              <p:nvPr/>
            </p:nvSpPr>
            <p:spPr bwMode="auto">
              <a:xfrm>
                <a:off x="810196" y="2268463"/>
                <a:ext cx="8496944" cy="792088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" name="Tekstboks 6"/>
              <p:cNvSpPr txBox="1"/>
              <p:nvPr/>
            </p:nvSpPr>
            <p:spPr>
              <a:xfrm>
                <a:off x="1314252" y="2340471"/>
                <a:ext cx="763284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latin typeface="Calibri" pitchFamily="34" charset="0"/>
                  </a:rPr>
                  <a:t>Tømrermester Per S. Poulsen drev sideløbende fra samme adresse personligt ejet firma og PSP Byg A/S</a:t>
                </a:r>
                <a:endParaRPr lang="da-DK" sz="2000" dirty="0">
                  <a:latin typeface="Calibri" pitchFamily="34" charset="0"/>
                </a:endParaRPr>
              </a:p>
            </p:txBody>
          </p:sp>
        </p:grpSp>
        <p:sp>
          <p:nvSpPr>
            <p:cNvPr id="5" name="Tekstboks 4"/>
            <p:cNvSpPr txBox="1"/>
            <p:nvPr/>
          </p:nvSpPr>
          <p:spPr>
            <a:xfrm>
              <a:off x="666180" y="2340471"/>
              <a:ext cx="3600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400" b="1" dirty="0" smtClean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rPr>
                <a:t>1</a:t>
              </a:r>
              <a:endParaRPr lang="da-DK" sz="3400" b="1" dirty="0">
                <a:solidFill>
                  <a:schemeClr val="accent1">
                    <a:lumMod val="50000"/>
                  </a:schemeClr>
                </a:solidFill>
                <a:latin typeface="Albertus Extra Bold" pitchFamily="34" charset="0"/>
              </a:endParaRPr>
            </a:p>
          </p:txBody>
        </p:sp>
      </p:grpSp>
      <p:grpSp>
        <p:nvGrpSpPr>
          <p:cNvPr id="8" name="Gruppe 7"/>
          <p:cNvGrpSpPr/>
          <p:nvPr/>
        </p:nvGrpSpPr>
        <p:grpSpPr>
          <a:xfrm>
            <a:off x="666180" y="3132559"/>
            <a:ext cx="8496944" cy="792088"/>
            <a:chOff x="666180" y="2268463"/>
            <a:chExt cx="8496944" cy="792088"/>
          </a:xfrm>
        </p:grpSpPr>
        <p:grpSp>
          <p:nvGrpSpPr>
            <p:cNvPr id="9" name="Gruppe 40"/>
            <p:cNvGrpSpPr/>
            <p:nvPr/>
          </p:nvGrpSpPr>
          <p:grpSpPr>
            <a:xfrm>
              <a:off x="666180" y="2268463"/>
              <a:ext cx="8496944" cy="792088"/>
              <a:chOff x="810196" y="2268463"/>
              <a:chExt cx="8496944" cy="792088"/>
            </a:xfrm>
          </p:grpSpPr>
          <p:sp>
            <p:nvSpPr>
              <p:cNvPr id="11" name="Afrundet rektangel 10"/>
              <p:cNvSpPr/>
              <p:nvPr/>
            </p:nvSpPr>
            <p:spPr bwMode="auto">
              <a:xfrm>
                <a:off x="810196" y="2268463"/>
                <a:ext cx="8496944" cy="792088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Tekstboks 11"/>
              <p:cNvSpPr txBox="1"/>
              <p:nvPr/>
            </p:nvSpPr>
            <p:spPr>
              <a:xfrm>
                <a:off x="1314252" y="2340471"/>
                <a:ext cx="763284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dirty="0" smtClean="0">
                    <a:latin typeface="Calibri" pitchFamily="34" charset="0"/>
                  </a:rPr>
                  <a:t>A/S gik konkurs og skyldte løn til A og B, der efter 14 dage blev ansat i det personligt drevne firma</a:t>
                </a:r>
                <a:endParaRPr lang="da-DK" sz="2000" dirty="0">
                  <a:latin typeface="Calibri" pitchFamily="34" charset="0"/>
                </a:endParaRPr>
              </a:p>
            </p:txBody>
          </p:sp>
        </p:grpSp>
        <p:sp>
          <p:nvSpPr>
            <p:cNvPr id="10" name="Tekstboks 9"/>
            <p:cNvSpPr txBox="1"/>
            <p:nvPr/>
          </p:nvSpPr>
          <p:spPr>
            <a:xfrm>
              <a:off x="666180" y="2340471"/>
              <a:ext cx="3600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400" b="1" dirty="0" smtClean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rPr>
                <a:t>2</a:t>
              </a:r>
              <a:endParaRPr lang="da-DK" sz="3400" b="1" dirty="0">
                <a:solidFill>
                  <a:schemeClr val="accent1">
                    <a:lumMod val="50000"/>
                  </a:schemeClr>
                </a:solidFill>
                <a:latin typeface="Albertus Extra Bold" pitchFamily="34" charset="0"/>
              </a:endParaRPr>
            </a:p>
          </p:txBody>
        </p:sp>
      </p:grpSp>
      <p:grpSp>
        <p:nvGrpSpPr>
          <p:cNvPr id="13" name="Gruppe 12"/>
          <p:cNvGrpSpPr/>
          <p:nvPr/>
        </p:nvGrpSpPr>
        <p:grpSpPr>
          <a:xfrm>
            <a:off x="666180" y="3996655"/>
            <a:ext cx="8496944" cy="1440160"/>
            <a:chOff x="666180" y="2268463"/>
            <a:chExt cx="8496944" cy="1440160"/>
          </a:xfrm>
        </p:grpSpPr>
        <p:grpSp>
          <p:nvGrpSpPr>
            <p:cNvPr id="14" name="Gruppe 40"/>
            <p:cNvGrpSpPr/>
            <p:nvPr/>
          </p:nvGrpSpPr>
          <p:grpSpPr>
            <a:xfrm>
              <a:off x="666180" y="2268463"/>
              <a:ext cx="8496944" cy="1440160"/>
              <a:chOff x="810196" y="2268463"/>
              <a:chExt cx="8496944" cy="1440160"/>
            </a:xfrm>
          </p:grpSpPr>
          <p:sp>
            <p:nvSpPr>
              <p:cNvPr id="16" name="Afrundet rektangel 15"/>
              <p:cNvSpPr/>
              <p:nvPr/>
            </p:nvSpPr>
            <p:spPr bwMode="auto">
              <a:xfrm>
                <a:off x="810196" y="2268463"/>
                <a:ext cx="8496944" cy="1440160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" name="Tekstboks 16"/>
              <p:cNvSpPr txBox="1"/>
              <p:nvPr/>
            </p:nvSpPr>
            <p:spPr>
              <a:xfrm>
                <a:off x="1314252" y="2340471"/>
                <a:ext cx="763284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i="1" dirty="0" smtClean="0">
                    <a:latin typeface="Calibri" pitchFamily="34" charset="0"/>
                  </a:rPr>
                  <a:t>”Efter bevisførelsen må det lægges til grund, at det til stadighed var klart, at A og B arbejdede for </a:t>
                </a:r>
                <a:r>
                  <a:rPr lang="da-DK" sz="2000" i="1" dirty="0" err="1" smtClean="0">
                    <a:latin typeface="Calibri" pitchFamily="34" charset="0"/>
                  </a:rPr>
                  <a:t>ApS´et</a:t>
                </a:r>
                <a:r>
                  <a:rPr lang="da-DK" sz="2000" i="1" dirty="0" smtClean="0">
                    <a:latin typeface="Calibri" pitchFamily="34" charset="0"/>
                  </a:rPr>
                  <a:t> og ikke for tømrermester Per Poulsen, og at der i øvrigt også var </a:t>
                </a:r>
                <a:r>
                  <a:rPr lang="da-DK" sz="2000" b="1" i="1" dirty="0" smtClean="0">
                    <a:latin typeface="Calibri" pitchFamily="34" charset="0"/>
                  </a:rPr>
                  <a:t>en tilstrækkelig klar adskillelse mellem de to virksomheder</a:t>
                </a:r>
                <a:r>
                  <a:rPr lang="da-DK" sz="2000" i="1" dirty="0" smtClean="0">
                    <a:latin typeface="Calibri" pitchFamily="34" charset="0"/>
                  </a:rPr>
                  <a:t> både internt og udadtil</a:t>
                </a:r>
                <a:endParaRPr lang="da-DK" sz="2000" i="1" dirty="0">
                  <a:latin typeface="Calibri" pitchFamily="34" charset="0"/>
                </a:endParaRPr>
              </a:p>
            </p:txBody>
          </p:sp>
        </p:grpSp>
        <p:sp>
          <p:nvSpPr>
            <p:cNvPr id="15" name="Tekstboks 14"/>
            <p:cNvSpPr txBox="1"/>
            <p:nvPr/>
          </p:nvSpPr>
          <p:spPr>
            <a:xfrm>
              <a:off x="666180" y="2340471"/>
              <a:ext cx="3600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400" b="1" dirty="0" smtClean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rPr>
                <a:t>3</a:t>
              </a:r>
              <a:endParaRPr lang="da-DK" sz="3400" b="1" dirty="0">
                <a:solidFill>
                  <a:schemeClr val="accent1">
                    <a:lumMod val="50000"/>
                  </a:schemeClr>
                </a:solidFill>
                <a:latin typeface="Albertus Extra Bold" pitchFamily="34" charset="0"/>
              </a:endParaRPr>
            </a:p>
          </p:txBody>
        </p:sp>
      </p:grpSp>
      <p:grpSp>
        <p:nvGrpSpPr>
          <p:cNvPr id="18" name="Gruppe 17"/>
          <p:cNvGrpSpPr/>
          <p:nvPr/>
        </p:nvGrpSpPr>
        <p:grpSpPr>
          <a:xfrm>
            <a:off x="666180" y="5508823"/>
            <a:ext cx="8496944" cy="1440160"/>
            <a:chOff x="666180" y="2268463"/>
            <a:chExt cx="8496944" cy="1440160"/>
          </a:xfrm>
        </p:grpSpPr>
        <p:grpSp>
          <p:nvGrpSpPr>
            <p:cNvPr id="19" name="Gruppe 40"/>
            <p:cNvGrpSpPr/>
            <p:nvPr/>
          </p:nvGrpSpPr>
          <p:grpSpPr>
            <a:xfrm>
              <a:off x="666180" y="2268463"/>
              <a:ext cx="8496944" cy="1440160"/>
              <a:chOff x="810196" y="2268463"/>
              <a:chExt cx="8496944" cy="1440160"/>
            </a:xfrm>
          </p:grpSpPr>
          <p:sp>
            <p:nvSpPr>
              <p:cNvPr id="21" name="Afrundet rektangel 20"/>
              <p:cNvSpPr/>
              <p:nvPr/>
            </p:nvSpPr>
            <p:spPr bwMode="auto">
              <a:xfrm>
                <a:off x="810196" y="2268463"/>
                <a:ext cx="8496944" cy="1440160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429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Tekstboks 21"/>
              <p:cNvSpPr txBox="1"/>
              <p:nvPr/>
            </p:nvSpPr>
            <p:spPr>
              <a:xfrm>
                <a:off x="1314252" y="2340471"/>
                <a:ext cx="763284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i="1" dirty="0" smtClean="0">
                    <a:latin typeface="Calibri" pitchFamily="34" charset="0"/>
                  </a:rPr>
                  <a:t>Under disse omstændigheder kan det forhold, at Per Poulsen var ejer og leder af både </a:t>
                </a:r>
                <a:r>
                  <a:rPr lang="da-DK" sz="2000" i="1" dirty="0" err="1" smtClean="0">
                    <a:latin typeface="Calibri" pitchFamily="34" charset="0"/>
                  </a:rPr>
                  <a:t>ApS´et</a:t>
                </a:r>
                <a:r>
                  <a:rPr lang="da-DK" sz="2000" i="1" dirty="0" smtClean="0">
                    <a:latin typeface="Calibri" pitchFamily="34" charset="0"/>
                  </a:rPr>
                  <a:t> og enkeltmandsvirksomheden, og at virksomheder blev drevet fra samme adresse, ikke føre til, at enkeltmandsvirksomheden hæfter for lønkrav opstået hos </a:t>
                </a:r>
                <a:r>
                  <a:rPr lang="da-DK" sz="2000" i="1" dirty="0" err="1" smtClean="0">
                    <a:latin typeface="Calibri" pitchFamily="34" charset="0"/>
                  </a:rPr>
                  <a:t>ApS´et</a:t>
                </a:r>
                <a:r>
                  <a:rPr lang="da-DK" sz="2000" i="1" dirty="0" smtClean="0">
                    <a:latin typeface="Calibri" pitchFamily="34" charset="0"/>
                  </a:rPr>
                  <a:t>”</a:t>
                </a:r>
                <a:endParaRPr lang="da-DK" sz="2000" i="1" dirty="0">
                  <a:latin typeface="Calibri" pitchFamily="34" charset="0"/>
                </a:endParaRPr>
              </a:p>
            </p:txBody>
          </p:sp>
        </p:grpSp>
        <p:sp>
          <p:nvSpPr>
            <p:cNvPr id="20" name="Tekstboks 19"/>
            <p:cNvSpPr txBox="1"/>
            <p:nvPr/>
          </p:nvSpPr>
          <p:spPr>
            <a:xfrm>
              <a:off x="666180" y="2340471"/>
              <a:ext cx="3600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400" b="1" dirty="0" smtClean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rPr>
                <a:t>4</a:t>
              </a:r>
              <a:endParaRPr lang="da-DK" sz="3400" b="1" dirty="0">
                <a:solidFill>
                  <a:schemeClr val="accent1">
                    <a:lumMod val="50000"/>
                  </a:schemeClr>
                </a:solidFill>
                <a:latin typeface="Albertus Extra Bold" pitchFamily="34" charset="0"/>
              </a:endParaRPr>
            </a:p>
          </p:txBody>
        </p:sp>
      </p:grpSp>
      <p:pic>
        <p:nvPicPr>
          <p:cNvPr id="27650" name="Picture 2" descr="https://www.colourbox.dk/preview/2037726-hand-drawn-vector-illustration-of-an-carpenter-handyma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19108" y="252239"/>
            <a:ext cx="1440160" cy="18243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Identitet – Ikke tilstrækkelig klar adskillelse – ARD 88.418</a:t>
            </a:r>
            <a:endParaRPr lang="da-DK" dirty="0"/>
          </a:p>
        </p:txBody>
      </p:sp>
      <p:grpSp>
        <p:nvGrpSpPr>
          <p:cNvPr id="23" name="Gruppe 22"/>
          <p:cNvGrpSpPr/>
          <p:nvPr/>
        </p:nvGrpSpPr>
        <p:grpSpPr>
          <a:xfrm>
            <a:off x="666180" y="2484487"/>
            <a:ext cx="8496944" cy="3600400"/>
            <a:chOff x="666180" y="2268463"/>
            <a:chExt cx="8496944" cy="3600400"/>
          </a:xfrm>
        </p:grpSpPr>
        <p:grpSp>
          <p:nvGrpSpPr>
            <p:cNvPr id="3" name="Gruppe 2"/>
            <p:cNvGrpSpPr/>
            <p:nvPr/>
          </p:nvGrpSpPr>
          <p:grpSpPr>
            <a:xfrm>
              <a:off x="666180" y="2268463"/>
              <a:ext cx="8496944" cy="792088"/>
              <a:chOff x="666180" y="2268463"/>
              <a:chExt cx="8496944" cy="792088"/>
            </a:xfrm>
          </p:grpSpPr>
          <p:grpSp>
            <p:nvGrpSpPr>
              <p:cNvPr id="4" name="Gruppe 40"/>
              <p:cNvGrpSpPr/>
              <p:nvPr/>
            </p:nvGrpSpPr>
            <p:grpSpPr>
              <a:xfrm>
                <a:off x="666180" y="2268463"/>
                <a:ext cx="8496944" cy="792088"/>
                <a:chOff x="810196" y="2268463"/>
                <a:chExt cx="8496944" cy="792088"/>
              </a:xfrm>
            </p:grpSpPr>
            <p:sp>
              <p:nvSpPr>
                <p:cNvPr id="6" name="Afrundet rektangel 5"/>
                <p:cNvSpPr/>
                <p:nvPr/>
              </p:nvSpPr>
              <p:spPr bwMode="auto">
                <a:xfrm>
                  <a:off x="810196" y="2268463"/>
                  <a:ext cx="8496944" cy="792088"/>
                </a:xfrm>
                <a:prstGeom prst="roundRect">
                  <a:avLst/>
                </a:prstGeom>
                <a:noFill/>
                <a:ln w="19050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1042988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" name="Tekstboks 6"/>
                <p:cNvSpPr txBox="1"/>
                <p:nvPr/>
              </p:nvSpPr>
              <p:spPr>
                <a:xfrm>
                  <a:off x="1314252" y="2412479"/>
                  <a:ext cx="76328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a-DK" sz="2000" dirty="0" smtClean="0">
                      <a:latin typeface="Calibri" pitchFamily="34" charset="0"/>
                    </a:rPr>
                    <a:t>Renovation ApS pålagt betydelig efterbetaling for overenskomstbrud</a:t>
                  </a:r>
                  <a:endParaRPr lang="da-DK" sz="20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5" name="Tekstboks 4"/>
              <p:cNvSpPr txBox="1"/>
              <p:nvPr/>
            </p:nvSpPr>
            <p:spPr>
              <a:xfrm>
                <a:off x="666180" y="2340471"/>
                <a:ext cx="36004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3400" b="1" dirty="0" smtClean="0">
                    <a:solidFill>
                      <a:schemeClr val="accent1">
                        <a:lumMod val="50000"/>
                      </a:schemeClr>
                    </a:solidFill>
                    <a:latin typeface="Albertus Extra Bold" pitchFamily="34" charset="0"/>
                  </a:rPr>
                  <a:t>1</a:t>
                </a:r>
                <a:endParaRPr lang="da-DK" sz="3400" b="1" dirty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endParaRPr>
              </a:p>
            </p:txBody>
          </p:sp>
        </p:grpSp>
        <p:grpSp>
          <p:nvGrpSpPr>
            <p:cNvPr id="8" name="Gruppe 7"/>
            <p:cNvGrpSpPr/>
            <p:nvPr/>
          </p:nvGrpSpPr>
          <p:grpSpPr>
            <a:xfrm>
              <a:off x="666180" y="3204567"/>
              <a:ext cx="8496944" cy="792088"/>
              <a:chOff x="666180" y="2268463"/>
              <a:chExt cx="8496944" cy="792088"/>
            </a:xfrm>
          </p:grpSpPr>
          <p:grpSp>
            <p:nvGrpSpPr>
              <p:cNvPr id="9" name="Gruppe 40"/>
              <p:cNvGrpSpPr/>
              <p:nvPr/>
            </p:nvGrpSpPr>
            <p:grpSpPr>
              <a:xfrm>
                <a:off x="666180" y="2268463"/>
                <a:ext cx="8496944" cy="792088"/>
                <a:chOff x="810196" y="2268463"/>
                <a:chExt cx="8496944" cy="792088"/>
              </a:xfrm>
            </p:grpSpPr>
            <p:sp>
              <p:nvSpPr>
                <p:cNvPr id="11" name="Afrundet rektangel 10"/>
                <p:cNvSpPr/>
                <p:nvPr/>
              </p:nvSpPr>
              <p:spPr bwMode="auto">
                <a:xfrm>
                  <a:off x="810196" y="2268463"/>
                  <a:ext cx="8496944" cy="792088"/>
                </a:xfrm>
                <a:prstGeom prst="roundRect">
                  <a:avLst/>
                </a:prstGeom>
                <a:noFill/>
                <a:ln w="19050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1042988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" name="Tekstboks 11"/>
                <p:cNvSpPr txBox="1"/>
                <p:nvPr/>
              </p:nvSpPr>
              <p:spPr>
                <a:xfrm>
                  <a:off x="1314252" y="2340471"/>
                  <a:ext cx="7632848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a-DK" sz="2000" dirty="0" smtClean="0">
                      <a:latin typeface="Calibri" pitchFamily="34" charset="0"/>
                    </a:rPr>
                    <a:t>Vognmand V eneejer og direktør i </a:t>
                  </a:r>
                  <a:r>
                    <a:rPr lang="da-DK" sz="2000" dirty="0" err="1" smtClean="0">
                      <a:latin typeface="Calibri" pitchFamily="34" charset="0"/>
                    </a:rPr>
                    <a:t>ApS´et</a:t>
                  </a:r>
                  <a:r>
                    <a:rPr lang="da-DK" sz="2000" dirty="0" smtClean="0">
                      <a:latin typeface="Calibri" pitchFamily="34" charset="0"/>
                    </a:rPr>
                    <a:t> og indehaver af vognmandstilladelserne</a:t>
                  </a:r>
                  <a:endParaRPr lang="da-DK" sz="20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10" name="Tekstboks 9"/>
              <p:cNvSpPr txBox="1"/>
              <p:nvPr/>
            </p:nvSpPr>
            <p:spPr>
              <a:xfrm>
                <a:off x="666180" y="2340471"/>
                <a:ext cx="36004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3400" b="1" dirty="0" smtClean="0">
                    <a:solidFill>
                      <a:schemeClr val="accent1">
                        <a:lumMod val="50000"/>
                      </a:schemeClr>
                    </a:solidFill>
                    <a:latin typeface="Albertus Extra Bold" pitchFamily="34" charset="0"/>
                  </a:rPr>
                  <a:t>2</a:t>
                </a:r>
                <a:endParaRPr lang="da-DK" sz="3400" b="1" dirty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endParaRPr>
              </a:p>
            </p:txBody>
          </p:sp>
        </p:grpSp>
        <p:grpSp>
          <p:nvGrpSpPr>
            <p:cNvPr id="13" name="Gruppe 12"/>
            <p:cNvGrpSpPr/>
            <p:nvPr/>
          </p:nvGrpSpPr>
          <p:grpSpPr>
            <a:xfrm>
              <a:off x="666180" y="4140671"/>
              <a:ext cx="8496944" cy="792088"/>
              <a:chOff x="666180" y="2268463"/>
              <a:chExt cx="8496944" cy="792088"/>
            </a:xfrm>
          </p:grpSpPr>
          <p:grpSp>
            <p:nvGrpSpPr>
              <p:cNvPr id="14" name="Gruppe 40"/>
              <p:cNvGrpSpPr/>
              <p:nvPr/>
            </p:nvGrpSpPr>
            <p:grpSpPr>
              <a:xfrm>
                <a:off x="666180" y="2268463"/>
                <a:ext cx="8496944" cy="792088"/>
                <a:chOff x="810196" y="2268463"/>
                <a:chExt cx="8496944" cy="792088"/>
              </a:xfrm>
            </p:grpSpPr>
            <p:sp>
              <p:nvSpPr>
                <p:cNvPr id="16" name="Afrundet rektangel 15"/>
                <p:cNvSpPr/>
                <p:nvPr/>
              </p:nvSpPr>
              <p:spPr bwMode="auto">
                <a:xfrm>
                  <a:off x="810196" y="2268463"/>
                  <a:ext cx="8496944" cy="792088"/>
                </a:xfrm>
                <a:prstGeom prst="roundRect">
                  <a:avLst/>
                </a:prstGeom>
                <a:noFill/>
                <a:ln w="19050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1042988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7" name="Tekstboks 16"/>
                <p:cNvSpPr txBox="1"/>
                <p:nvPr/>
              </p:nvSpPr>
              <p:spPr>
                <a:xfrm>
                  <a:off x="1314252" y="2340471"/>
                  <a:ext cx="7632848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a-DK" sz="2000" dirty="0" smtClean="0">
                      <a:latin typeface="Calibri" pitchFamily="34" charset="0"/>
                    </a:rPr>
                    <a:t>ApS kun ubetydelig egenkapital, havde udbetalt betydelige beløb i ”løn” til direktør V</a:t>
                  </a:r>
                  <a:endParaRPr lang="da-DK" sz="20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15" name="Tekstboks 14"/>
              <p:cNvSpPr txBox="1"/>
              <p:nvPr/>
            </p:nvSpPr>
            <p:spPr>
              <a:xfrm>
                <a:off x="666180" y="2340471"/>
                <a:ext cx="36004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3400" b="1" dirty="0" smtClean="0">
                    <a:solidFill>
                      <a:schemeClr val="accent1">
                        <a:lumMod val="50000"/>
                      </a:schemeClr>
                    </a:solidFill>
                    <a:latin typeface="Albertus Extra Bold" pitchFamily="34" charset="0"/>
                  </a:rPr>
                  <a:t>3</a:t>
                </a:r>
                <a:endParaRPr lang="da-DK" sz="3400" b="1" dirty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endParaRPr>
              </a:p>
            </p:txBody>
          </p:sp>
        </p:grpSp>
        <p:grpSp>
          <p:nvGrpSpPr>
            <p:cNvPr id="18" name="Gruppe 17"/>
            <p:cNvGrpSpPr/>
            <p:nvPr/>
          </p:nvGrpSpPr>
          <p:grpSpPr>
            <a:xfrm>
              <a:off x="666180" y="5076775"/>
              <a:ext cx="8496944" cy="792088"/>
              <a:chOff x="666180" y="2268463"/>
              <a:chExt cx="8496944" cy="792088"/>
            </a:xfrm>
          </p:grpSpPr>
          <p:grpSp>
            <p:nvGrpSpPr>
              <p:cNvPr id="19" name="Gruppe 40"/>
              <p:cNvGrpSpPr/>
              <p:nvPr/>
            </p:nvGrpSpPr>
            <p:grpSpPr>
              <a:xfrm>
                <a:off x="666180" y="2268463"/>
                <a:ext cx="8496944" cy="792088"/>
                <a:chOff x="810196" y="2268463"/>
                <a:chExt cx="8496944" cy="792088"/>
              </a:xfrm>
            </p:grpSpPr>
            <p:sp>
              <p:nvSpPr>
                <p:cNvPr id="21" name="Afrundet rektangel 20"/>
                <p:cNvSpPr/>
                <p:nvPr/>
              </p:nvSpPr>
              <p:spPr bwMode="auto">
                <a:xfrm>
                  <a:off x="810196" y="2268463"/>
                  <a:ext cx="8496944" cy="792088"/>
                </a:xfrm>
                <a:prstGeom prst="roundRect">
                  <a:avLst/>
                </a:prstGeom>
                <a:noFill/>
                <a:ln w="19050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1042988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" name="Tekstboks 21"/>
                <p:cNvSpPr txBox="1"/>
                <p:nvPr/>
              </p:nvSpPr>
              <p:spPr>
                <a:xfrm>
                  <a:off x="1314252" y="2340471"/>
                  <a:ext cx="7632848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a-DK" sz="2000" dirty="0" smtClean="0">
                      <a:latin typeface="Calibri" pitchFamily="34" charset="0"/>
                    </a:rPr>
                    <a:t>AR: </a:t>
                  </a:r>
                  <a:r>
                    <a:rPr lang="da-DK" sz="2000" i="1" dirty="0" smtClean="0">
                      <a:latin typeface="Calibri" pitchFamily="34" charset="0"/>
                    </a:rPr>
                    <a:t>”Under disse omstændigheder… ubetænkeligt at fastslå, at V hæfter personligt</a:t>
                  </a:r>
                  <a:endParaRPr lang="da-DK" sz="20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20" name="Tekstboks 19"/>
              <p:cNvSpPr txBox="1"/>
              <p:nvPr/>
            </p:nvSpPr>
            <p:spPr>
              <a:xfrm>
                <a:off x="666180" y="2340471"/>
                <a:ext cx="36004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3400" b="1" dirty="0" smtClean="0">
                    <a:solidFill>
                      <a:schemeClr val="accent1">
                        <a:lumMod val="50000"/>
                      </a:schemeClr>
                    </a:solidFill>
                    <a:latin typeface="Albertus Extra Bold" pitchFamily="34" charset="0"/>
                  </a:rPr>
                  <a:t>4</a:t>
                </a:r>
                <a:endParaRPr lang="da-DK" sz="3400" b="1" dirty="0">
                  <a:solidFill>
                    <a:schemeClr val="accent1">
                      <a:lumMod val="50000"/>
                    </a:schemeClr>
                  </a:solidFill>
                  <a:latin typeface="Albertus Extra Bold" pitchFamily="34" charset="0"/>
                </a:endParaRPr>
              </a:p>
            </p:txBody>
          </p:sp>
        </p:grpSp>
      </p:grp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 rød lav">
  <a:themeElements>
    <a:clrScheme name="Kontor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te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ontor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 rød lav</Template>
  <TotalTime>471</TotalTime>
  <Words>928</Words>
  <Application>Microsoft Office PowerPoint</Application>
  <PresentationFormat>Brugerdefineret</PresentationFormat>
  <Paragraphs>100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14</vt:i4>
      </vt:variant>
    </vt:vector>
  </HeadingPairs>
  <TitlesOfParts>
    <vt:vector size="16" baseType="lpstr">
      <vt:lpstr>LO rød lav</vt:lpstr>
      <vt:lpstr>Image</vt:lpstr>
      <vt:lpstr>Årets kollektiv arbejdsretlige emne Arbejdsretlig identitet</vt:lpstr>
      <vt:lpstr>Definitionen arbejdsretlig identitet</vt:lpstr>
      <vt:lpstr>Dias nummer 3</vt:lpstr>
      <vt:lpstr>Dias nummer 4</vt:lpstr>
      <vt:lpstr>Arbejdsretlig identitet vs. VOL</vt:lpstr>
      <vt:lpstr>Gennemgående præmisser</vt:lpstr>
      <vt:lpstr>Identitet-formel omdannelse af virksomhed – AR2011.719</vt:lpstr>
      <vt:lpstr>Ej identitet – klar adskillelse – RFM 2013.0577</vt:lpstr>
      <vt:lpstr>Identitet – Ikke tilstrækkelig klar adskillelse – ARD 88.418</vt:lpstr>
      <vt:lpstr>Koncernforbundne – identitet – ARD 92.228</vt:lpstr>
      <vt:lpstr>Koncernforbundne – identitet – ARD 93.505</vt:lpstr>
      <vt:lpstr>Koncernforbundne – ej identitet – ARD 2013.0453          1</vt:lpstr>
      <vt:lpstr>Koncernforbundne – ej identitet – ARD 2013.0453          2</vt:lpstr>
      <vt:lpstr>Anbefalet litteratur</vt:lpstr>
    </vt:vector>
  </TitlesOfParts>
  <Company>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Årets kollektive arbejdsretlige emne Arbejdsretlig identitet</dc:title>
  <dc:creator>Dorthe Rasmussen</dc:creator>
  <cp:lastModifiedBy>dra</cp:lastModifiedBy>
  <cp:revision>49</cp:revision>
  <dcterms:created xsi:type="dcterms:W3CDTF">2016-04-26T07:52:32Z</dcterms:created>
  <dcterms:modified xsi:type="dcterms:W3CDTF">2016-04-28T11:50:31Z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_AuthorInitials">
    <vt:lpwstr>DRA</vt:lpwstr>
  </property>
  <property fmtid="{D5CDD505-2E9C-101B-9397-08002B2CF9AE}" pid="3" name="DL_AuthorName">
    <vt:lpwstr>Dorthe Rasmussen</vt:lpwstr>
  </property>
  <property fmtid="{D5CDD505-2E9C-101B-9397-08002B2CF9AE}" pid="4" name="DL_AuthorDepartment">
    <vt:lpwstr>Arbejdsret og Arbejdsmiljø</vt:lpwstr>
  </property>
  <property fmtid="{D5CDD505-2E9C-101B-9397-08002B2CF9AE}" pid="5" name="DL_AuthorPhone">
    <vt:lpwstr>6099</vt:lpwstr>
  </property>
  <property fmtid="{D5CDD505-2E9C-101B-9397-08002B2CF9AE}" pid="6" name="DL_AuthorEmail">
    <vt:lpwstr>DRA@lo.dk</vt:lpwstr>
  </property>
  <property fmtid="{D5CDD505-2E9C-101B-9397-08002B2CF9AE}" pid="7" name="DL_AuthorTitle">
    <vt:lpwstr>HK</vt:lpwstr>
  </property>
  <property fmtid="{D5CDD505-2E9C-101B-9397-08002B2CF9AE}" pid="8" name="DL_AuthorIcon">
    <vt:lpwstr>http://www.exformatics.com/Billeder/logo.jpg</vt:lpwstr>
  </property>
  <property fmtid="{D5CDD505-2E9C-101B-9397-08002B2CF9AE}" pid="9" name="Forfatter">
    <vt:lpwstr>DRA</vt:lpwstr>
  </property>
  <property fmtid="{D5CDD505-2E9C-101B-9397-08002B2CF9AE}" pid="10" name="Afdeling">
    <vt:lpwstr>Arbejdsret og Arbejdsmiljø</vt:lpwstr>
  </property>
  <property fmtid="{D5CDD505-2E9C-101B-9397-08002B2CF9AE}" pid="11" name="DL_FullName">
    <vt:lpwstr>Dorthe Rasmussen</vt:lpwstr>
  </property>
  <property fmtid="{D5CDD505-2E9C-101B-9397-08002B2CF9AE}" pid="12" name="DL_sAMAccountNameForeign">
    <vt:lpwstr>DRA</vt:lpwstr>
  </property>
  <property fmtid="{D5CDD505-2E9C-101B-9397-08002B2CF9AE}" pid="13" name="_AdHocReviewCycleID">
    <vt:i4>467045890</vt:i4>
  </property>
  <property fmtid="{D5CDD505-2E9C-101B-9397-08002B2CF9AE}" pid="14" name="_NewReviewCycle">
    <vt:lpwstr/>
  </property>
  <property fmtid="{D5CDD505-2E9C-101B-9397-08002B2CF9AE}" pid="15" name="_EmailSubject">
    <vt:lpwstr>power-point fra heldagsseminaret</vt:lpwstr>
  </property>
  <property fmtid="{D5CDD505-2E9C-101B-9397-08002B2CF9AE}" pid="16" name="_AuthorEmail">
    <vt:lpwstr>DRA@lo.dk</vt:lpwstr>
  </property>
  <property fmtid="{D5CDD505-2E9C-101B-9397-08002B2CF9AE}" pid="17" name="_AuthorEmailDisplayName">
    <vt:lpwstr>Dorthe Rasmussen</vt:lpwstr>
  </property>
</Properties>
</file>