
<file path=[Content_Types].xml><?xml version="1.0" encoding="utf-8"?>
<Types xmlns="http://schemas.openxmlformats.org/package/2006/content-types">
  <Default Extension="bin" ContentType="image/png"/>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tags/tag7.xml" ContentType="application/vnd.openxmlformats-officedocument.presentationml.tags+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embedTrueTypeFonts="1">
  <p:sldMasterIdLst>
    <p:sldMasterId id="2147483648" r:id="rId1"/>
  </p:sldMasterIdLst>
  <p:notesMasterIdLst>
    <p:notesMasterId r:id="rId61"/>
  </p:notesMasterIdLst>
  <p:handoutMasterIdLst>
    <p:handoutMasterId r:id="rId62"/>
  </p:handoutMasterIdLst>
  <p:sldIdLst>
    <p:sldId id="261" r:id="rId2"/>
    <p:sldId id="406" r:id="rId3"/>
    <p:sldId id="343" r:id="rId4"/>
    <p:sldId id="401" r:id="rId5"/>
    <p:sldId id="265" r:id="rId6"/>
    <p:sldId id="277" r:id="rId7"/>
    <p:sldId id="266" r:id="rId8"/>
    <p:sldId id="344" r:id="rId9"/>
    <p:sldId id="357" r:id="rId10"/>
    <p:sldId id="345" r:id="rId11"/>
    <p:sldId id="281" r:id="rId12"/>
    <p:sldId id="346" r:id="rId13"/>
    <p:sldId id="348" r:id="rId14"/>
    <p:sldId id="355" r:id="rId15"/>
    <p:sldId id="349" r:id="rId16"/>
    <p:sldId id="350" r:id="rId17"/>
    <p:sldId id="351" r:id="rId18"/>
    <p:sldId id="330" r:id="rId19"/>
    <p:sldId id="331" r:id="rId20"/>
    <p:sldId id="353" r:id="rId21"/>
    <p:sldId id="354" r:id="rId22"/>
    <p:sldId id="402" r:id="rId23"/>
    <p:sldId id="352" r:id="rId24"/>
    <p:sldId id="356" r:id="rId25"/>
    <p:sldId id="365" r:id="rId26"/>
    <p:sldId id="364" r:id="rId27"/>
    <p:sldId id="361" r:id="rId28"/>
    <p:sldId id="375" r:id="rId29"/>
    <p:sldId id="373" r:id="rId30"/>
    <p:sldId id="362" r:id="rId31"/>
    <p:sldId id="374" r:id="rId32"/>
    <p:sldId id="368" r:id="rId33"/>
    <p:sldId id="392" r:id="rId34"/>
    <p:sldId id="372" r:id="rId35"/>
    <p:sldId id="378" r:id="rId36"/>
    <p:sldId id="390" r:id="rId37"/>
    <p:sldId id="379" r:id="rId38"/>
    <p:sldId id="381" r:id="rId39"/>
    <p:sldId id="394" r:id="rId40"/>
    <p:sldId id="395" r:id="rId41"/>
    <p:sldId id="291" r:id="rId42"/>
    <p:sldId id="393" r:id="rId43"/>
    <p:sldId id="403" r:id="rId44"/>
    <p:sldId id="397" r:id="rId45"/>
    <p:sldId id="367" r:id="rId46"/>
    <p:sldId id="369" r:id="rId47"/>
    <p:sldId id="366" r:id="rId48"/>
    <p:sldId id="370" r:id="rId49"/>
    <p:sldId id="398" r:id="rId50"/>
    <p:sldId id="404" r:id="rId51"/>
    <p:sldId id="382" r:id="rId52"/>
    <p:sldId id="399" r:id="rId53"/>
    <p:sldId id="405" r:id="rId54"/>
    <p:sldId id="383" r:id="rId55"/>
    <p:sldId id="385" r:id="rId56"/>
    <p:sldId id="386" r:id="rId57"/>
    <p:sldId id="400" r:id="rId58"/>
    <p:sldId id="384" r:id="rId59"/>
    <p:sldId id="260" r:id="rId60"/>
  </p:sldIdLst>
  <p:sldSz cx="12188825" cy="6858000"/>
  <p:notesSz cx="6858000" cy="9144000"/>
  <p:embeddedFontLst>
    <p:embeddedFont>
      <p:font typeface="AU Passata" panose="020B0503030502030804" pitchFamily="34" charset="77"/>
      <p:regular r:id="rId63"/>
      <p:bold r:id="rId63"/>
    </p:embeddedFont>
    <p:embeddedFont>
      <p:font typeface="AU Passata Light" panose="020B0303030902030804" pitchFamily="34" charset="77"/>
      <p:regular r:id="rId63"/>
      <p:bold r:id="rId63"/>
    </p:embeddedFont>
    <p:embeddedFont>
      <p:font typeface="Calibri" panose="020F0502020204030204" pitchFamily="34" charset="0"/>
      <p:regular r:id="rId63"/>
      <p:bold r:id="rId63"/>
      <p:italic r:id="rId63"/>
      <p:boldItalic r:id="rId63"/>
    </p:embeddedFont>
    <p:embeddedFont>
      <p:font typeface="Georgia" panose="02040502050405020303" pitchFamily="18" charset="0"/>
      <p:regular r:id="rId63"/>
      <p:bold r:id="rId63"/>
      <p:italic r:id="rId63"/>
      <p:boldItalic r:id="rId63"/>
    </p:embeddedFont>
  </p:embeddedFontLst>
  <p:defaultTextStyle>
    <a:defPPr>
      <a:defRPr lang="en-US"/>
    </a:defPPr>
    <a:lvl1pPr algn="l" rtl="0" fontAlgn="base">
      <a:lnSpc>
        <a:spcPts val="4799"/>
      </a:lnSpc>
      <a:spcBef>
        <a:spcPct val="0"/>
      </a:spcBef>
      <a:spcAft>
        <a:spcPct val="0"/>
      </a:spcAft>
      <a:buFont typeface="AU Passata" pitchFamily="34" charset="0"/>
      <a:defRPr sz="4799" kern="1200">
        <a:solidFill>
          <a:schemeClr val="tx1"/>
        </a:solidFill>
        <a:latin typeface="AU Passata" pitchFamily="34" charset="0"/>
        <a:ea typeface="+mn-ea"/>
        <a:cs typeface="+mn-cs"/>
      </a:defRPr>
    </a:lvl1pPr>
    <a:lvl2pPr marL="609493" algn="l" rtl="0" fontAlgn="base">
      <a:lnSpc>
        <a:spcPts val="4799"/>
      </a:lnSpc>
      <a:spcBef>
        <a:spcPct val="0"/>
      </a:spcBef>
      <a:spcAft>
        <a:spcPct val="0"/>
      </a:spcAft>
      <a:buFont typeface="AU Passata" pitchFamily="34" charset="0"/>
      <a:defRPr sz="4799" kern="1200">
        <a:solidFill>
          <a:schemeClr val="tx1"/>
        </a:solidFill>
        <a:latin typeface="AU Passata" pitchFamily="34" charset="0"/>
        <a:ea typeface="+mn-ea"/>
        <a:cs typeface="+mn-cs"/>
      </a:defRPr>
    </a:lvl2pPr>
    <a:lvl3pPr marL="1218987" algn="l" rtl="0" fontAlgn="base">
      <a:lnSpc>
        <a:spcPts val="4799"/>
      </a:lnSpc>
      <a:spcBef>
        <a:spcPct val="0"/>
      </a:spcBef>
      <a:spcAft>
        <a:spcPct val="0"/>
      </a:spcAft>
      <a:buFont typeface="AU Passata" pitchFamily="34" charset="0"/>
      <a:defRPr sz="4799" kern="1200">
        <a:solidFill>
          <a:schemeClr val="tx1"/>
        </a:solidFill>
        <a:latin typeface="AU Passata" pitchFamily="34" charset="0"/>
        <a:ea typeface="+mn-ea"/>
        <a:cs typeface="+mn-cs"/>
      </a:defRPr>
    </a:lvl3pPr>
    <a:lvl4pPr marL="1828480" algn="l" rtl="0" fontAlgn="base">
      <a:lnSpc>
        <a:spcPts val="4799"/>
      </a:lnSpc>
      <a:spcBef>
        <a:spcPct val="0"/>
      </a:spcBef>
      <a:spcAft>
        <a:spcPct val="0"/>
      </a:spcAft>
      <a:buFont typeface="AU Passata" pitchFamily="34" charset="0"/>
      <a:defRPr sz="4799" kern="1200">
        <a:solidFill>
          <a:schemeClr val="tx1"/>
        </a:solidFill>
        <a:latin typeface="AU Passata" pitchFamily="34" charset="0"/>
        <a:ea typeface="+mn-ea"/>
        <a:cs typeface="+mn-cs"/>
      </a:defRPr>
    </a:lvl4pPr>
    <a:lvl5pPr marL="2437973" algn="l" rtl="0" fontAlgn="base">
      <a:lnSpc>
        <a:spcPts val="4799"/>
      </a:lnSpc>
      <a:spcBef>
        <a:spcPct val="0"/>
      </a:spcBef>
      <a:spcAft>
        <a:spcPct val="0"/>
      </a:spcAft>
      <a:buFont typeface="AU Passata" pitchFamily="34" charset="0"/>
      <a:defRPr sz="4799" kern="1200">
        <a:solidFill>
          <a:schemeClr val="tx1"/>
        </a:solidFill>
        <a:latin typeface="AU Passata" pitchFamily="34" charset="0"/>
        <a:ea typeface="+mn-ea"/>
        <a:cs typeface="+mn-cs"/>
      </a:defRPr>
    </a:lvl5pPr>
    <a:lvl6pPr marL="3047467" algn="l" defTabSz="1218987" rtl="0" eaLnBrk="1" latinLnBrk="0" hangingPunct="1">
      <a:defRPr sz="4799" kern="1200">
        <a:solidFill>
          <a:schemeClr val="tx1"/>
        </a:solidFill>
        <a:latin typeface="AU Passata" pitchFamily="34" charset="0"/>
        <a:ea typeface="+mn-ea"/>
        <a:cs typeface="+mn-cs"/>
      </a:defRPr>
    </a:lvl6pPr>
    <a:lvl7pPr marL="3656960" algn="l" defTabSz="1218987" rtl="0" eaLnBrk="1" latinLnBrk="0" hangingPunct="1">
      <a:defRPr sz="4799" kern="1200">
        <a:solidFill>
          <a:schemeClr val="tx1"/>
        </a:solidFill>
        <a:latin typeface="AU Passata" pitchFamily="34" charset="0"/>
        <a:ea typeface="+mn-ea"/>
        <a:cs typeface="+mn-cs"/>
      </a:defRPr>
    </a:lvl7pPr>
    <a:lvl8pPr marL="4266453" algn="l" defTabSz="1218987" rtl="0" eaLnBrk="1" latinLnBrk="0" hangingPunct="1">
      <a:defRPr sz="4799" kern="1200">
        <a:solidFill>
          <a:schemeClr val="tx1"/>
        </a:solidFill>
        <a:latin typeface="AU Passata" pitchFamily="34" charset="0"/>
        <a:ea typeface="+mn-ea"/>
        <a:cs typeface="+mn-cs"/>
      </a:defRPr>
    </a:lvl8pPr>
    <a:lvl9pPr marL="4875947" algn="l" defTabSz="1218987" rtl="0" eaLnBrk="1" latinLnBrk="0" hangingPunct="1">
      <a:defRPr sz="4799" kern="1200">
        <a:solidFill>
          <a:schemeClr val="tx1"/>
        </a:solidFill>
        <a:latin typeface="AU Passat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254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53" autoAdjust="0"/>
    <p:restoredTop sz="61943" autoAdjust="0"/>
  </p:normalViewPr>
  <p:slideViewPr>
    <p:cSldViewPr snapToObjects="1" showGuides="1">
      <p:cViewPr>
        <p:scale>
          <a:sx n="66" d="100"/>
          <a:sy n="66" d="100"/>
        </p:scale>
        <p:origin x="640" y="144"/>
      </p:cViewPr>
      <p:guideLst>
        <p:guide orient="horz" pos="2160"/>
        <p:guide pos="3839"/>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87" d="100"/>
          <a:sy n="87" d="100"/>
        </p:scale>
        <p:origin x="376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font" Target="NUL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FontTx/>
              <a:buNone/>
              <a:defRPr sz="1200"/>
            </a:lvl1pPr>
          </a:lstStyle>
          <a:p>
            <a:pPr>
              <a:defRPr/>
            </a:pPr>
            <a:endParaRPr lang="en-GB" dirty="0"/>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FontTx/>
              <a:buNone/>
              <a:defRPr sz="1200"/>
            </a:lvl1pPr>
          </a:lstStyle>
          <a:p>
            <a:pPr>
              <a:defRPr/>
            </a:pPr>
            <a:endParaRPr lang="en-GB" dirty="0"/>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buFontTx/>
              <a:buNone/>
              <a:defRPr sz="1200"/>
            </a:lvl1pPr>
          </a:lstStyle>
          <a:p>
            <a:pPr>
              <a:defRPr/>
            </a:pPr>
            <a:endParaRPr lang="en-GB" dirty="0"/>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FontTx/>
              <a:buNone/>
              <a:defRPr sz="1200"/>
            </a:lvl1pPr>
          </a:lstStyle>
          <a:p>
            <a:pPr>
              <a:defRPr/>
            </a:pPr>
            <a:fld id="{88DF0C21-DE6B-488F-B9D9-B7FE08733B70}" type="slidenum">
              <a:rPr lang="en-GB"/>
              <a:pPr>
                <a:defRPr/>
              </a:pPr>
              <a:t>‹#›</a:t>
            </a:fld>
            <a:endParaRPr lang="en-GB" dirty="0"/>
          </a:p>
        </p:txBody>
      </p:sp>
    </p:spTree>
    <p:extLst>
      <p:ext uri="{BB962C8B-B14F-4D97-AF65-F5344CB8AC3E}">
        <p14:creationId xmlns:p14="http://schemas.microsoft.com/office/powerpoint/2010/main" val="715805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FontTx/>
              <a:buNone/>
              <a:defRPr sz="1200"/>
            </a:lvl1pPr>
          </a:lstStyle>
          <a:p>
            <a:pPr>
              <a:defRPr/>
            </a:pPr>
            <a:endParaRPr lang="en-GB"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FontTx/>
              <a:buNone/>
              <a:defRPr sz="1200"/>
            </a:lvl1pPr>
          </a:lstStyle>
          <a:p>
            <a:pPr>
              <a:defRPr/>
            </a:pPr>
            <a:endParaRPr lang="en-GB" dirty="0"/>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buFontTx/>
              <a:buNone/>
              <a:defRPr sz="1200"/>
            </a:lvl1pPr>
          </a:lstStyle>
          <a:p>
            <a:pPr>
              <a:defRPr/>
            </a:pPr>
            <a:endParaRPr lang="en-GB"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FontTx/>
              <a:buNone/>
              <a:defRPr sz="1200"/>
            </a:lvl1pPr>
          </a:lstStyle>
          <a:p>
            <a:pPr>
              <a:defRPr/>
            </a:pPr>
            <a:fld id="{72C160C3-3AB6-49C1-8001-AFDAD271EB5B}" type="slidenum">
              <a:rPr lang="en-GB"/>
              <a:pPr>
                <a:defRPr/>
              </a:pPr>
              <a:t>‹#›</a:t>
            </a:fld>
            <a:endParaRPr lang="en-GB" dirty="0"/>
          </a:p>
        </p:txBody>
      </p:sp>
    </p:spTree>
    <p:extLst>
      <p:ext uri="{BB962C8B-B14F-4D97-AF65-F5344CB8AC3E}">
        <p14:creationId xmlns:p14="http://schemas.microsoft.com/office/powerpoint/2010/main" val="24450390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AU Passata" pitchFamily="34" charset="0"/>
        <a:ea typeface="+mn-ea"/>
        <a:cs typeface="Arial" charset="0"/>
      </a:defRPr>
    </a:lvl1pPr>
    <a:lvl2pPr marL="609493" algn="l" rtl="0" eaLnBrk="0" fontAlgn="base" hangingPunct="0">
      <a:spcBef>
        <a:spcPct val="30000"/>
      </a:spcBef>
      <a:spcAft>
        <a:spcPct val="0"/>
      </a:spcAft>
      <a:defRPr sz="1600" kern="1200">
        <a:solidFill>
          <a:schemeClr val="tx1"/>
        </a:solidFill>
        <a:latin typeface="AU Passata" pitchFamily="34" charset="0"/>
        <a:ea typeface="+mn-ea"/>
        <a:cs typeface="Arial" charset="0"/>
      </a:defRPr>
    </a:lvl2pPr>
    <a:lvl3pPr marL="1218987" algn="l" rtl="0" eaLnBrk="0" fontAlgn="base" hangingPunct="0">
      <a:spcBef>
        <a:spcPct val="30000"/>
      </a:spcBef>
      <a:spcAft>
        <a:spcPct val="0"/>
      </a:spcAft>
      <a:defRPr sz="1600" kern="1200">
        <a:solidFill>
          <a:schemeClr val="tx1"/>
        </a:solidFill>
        <a:latin typeface="AU Passata" pitchFamily="34" charset="0"/>
        <a:ea typeface="+mn-ea"/>
        <a:cs typeface="Arial" charset="0"/>
      </a:defRPr>
    </a:lvl3pPr>
    <a:lvl4pPr marL="1828480" algn="l" rtl="0" eaLnBrk="0" fontAlgn="base" hangingPunct="0">
      <a:spcBef>
        <a:spcPct val="30000"/>
      </a:spcBef>
      <a:spcAft>
        <a:spcPct val="0"/>
      </a:spcAft>
      <a:defRPr sz="1600" kern="1200">
        <a:solidFill>
          <a:schemeClr val="tx1"/>
        </a:solidFill>
        <a:latin typeface="AU Passata" pitchFamily="34" charset="0"/>
        <a:ea typeface="+mn-ea"/>
        <a:cs typeface="Arial" charset="0"/>
      </a:defRPr>
    </a:lvl4pPr>
    <a:lvl5pPr marL="2437973" algn="l" rtl="0" eaLnBrk="0" fontAlgn="base" hangingPunct="0">
      <a:spcBef>
        <a:spcPct val="30000"/>
      </a:spcBef>
      <a:spcAft>
        <a:spcPct val="0"/>
      </a:spcAft>
      <a:defRPr sz="1600" kern="1200">
        <a:solidFill>
          <a:schemeClr val="tx1"/>
        </a:solidFill>
        <a:latin typeface="AU Passata" pitchFamily="34" charset="0"/>
        <a:ea typeface="+mn-ea"/>
        <a:cs typeface="Arial" charset="0"/>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a:t>
            </a:fld>
            <a:endParaRPr lang="en-GB" dirty="0"/>
          </a:p>
        </p:txBody>
      </p:sp>
    </p:spTree>
    <p:extLst>
      <p:ext uri="{BB962C8B-B14F-4D97-AF65-F5344CB8AC3E}">
        <p14:creationId xmlns:p14="http://schemas.microsoft.com/office/powerpoint/2010/main" val="1952168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11</a:t>
            </a:fld>
            <a:endParaRPr lang="en-GB" dirty="0"/>
          </a:p>
        </p:txBody>
      </p:sp>
    </p:spTree>
    <p:extLst>
      <p:ext uri="{BB962C8B-B14F-4D97-AF65-F5344CB8AC3E}">
        <p14:creationId xmlns:p14="http://schemas.microsoft.com/office/powerpoint/2010/main" val="2953119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12</a:t>
            </a:fld>
            <a:endParaRPr lang="en-GB" dirty="0"/>
          </a:p>
        </p:txBody>
      </p:sp>
    </p:spTree>
    <p:extLst>
      <p:ext uri="{BB962C8B-B14F-4D97-AF65-F5344CB8AC3E}">
        <p14:creationId xmlns:p14="http://schemas.microsoft.com/office/powerpoint/2010/main" val="131585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da-DK" dirty="0">
              <a:solidFill>
                <a:srgbClr val="000000"/>
              </a:solidFill>
            </a:endParaRPr>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13</a:t>
            </a:fld>
            <a:endParaRPr lang="en-GB" dirty="0"/>
          </a:p>
        </p:txBody>
      </p:sp>
    </p:spTree>
    <p:extLst>
      <p:ext uri="{BB962C8B-B14F-4D97-AF65-F5344CB8AC3E}">
        <p14:creationId xmlns:p14="http://schemas.microsoft.com/office/powerpoint/2010/main" val="1925885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da-DK" dirty="0">
              <a:solidFill>
                <a:srgbClr val="000000"/>
              </a:solidFill>
            </a:endParaRPr>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14</a:t>
            </a:fld>
            <a:endParaRPr lang="en-GB" dirty="0"/>
          </a:p>
        </p:txBody>
      </p:sp>
    </p:spTree>
    <p:extLst>
      <p:ext uri="{BB962C8B-B14F-4D97-AF65-F5344CB8AC3E}">
        <p14:creationId xmlns:p14="http://schemas.microsoft.com/office/powerpoint/2010/main" val="39686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da-DK" dirty="0">
              <a:solidFill>
                <a:srgbClr val="000000"/>
              </a:solidFill>
            </a:endParaRPr>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15</a:t>
            </a:fld>
            <a:endParaRPr lang="en-GB" dirty="0"/>
          </a:p>
        </p:txBody>
      </p:sp>
    </p:spTree>
    <p:extLst>
      <p:ext uri="{BB962C8B-B14F-4D97-AF65-F5344CB8AC3E}">
        <p14:creationId xmlns:p14="http://schemas.microsoft.com/office/powerpoint/2010/main" val="2585298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da-DK" dirty="0">
              <a:solidFill>
                <a:srgbClr val="000000"/>
              </a:solidFill>
            </a:endParaRPr>
          </a:p>
          <a:p>
            <a:pPr lvl="0"/>
            <a:endParaRPr lang="da-DK" dirty="0">
              <a:solidFill>
                <a:srgbClr val="000000"/>
              </a:solidFill>
            </a:endParaRPr>
          </a:p>
          <a:p>
            <a:pPr lvl="0"/>
            <a:endParaRPr lang="da-DK" dirty="0">
              <a:solidFill>
                <a:srgbClr val="000000"/>
              </a:solidFill>
            </a:endParaRPr>
          </a:p>
          <a:p>
            <a:pPr lvl="0"/>
            <a:endParaRPr lang="da-DK" dirty="0">
              <a:solidFill>
                <a:srgbClr val="000000"/>
              </a:solidFill>
            </a:endParaRPr>
          </a:p>
          <a:p>
            <a:pPr lvl="0"/>
            <a:endParaRPr lang="da-DK" dirty="0">
              <a:solidFill>
                <a:srgbClr val="000000"/>
              </a:solidFill>
            </a:endParaRPr>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16</a:t>
            </a:fld>
            <a:endParaRPr lang="en-GB" dirty="0"/>
          </a:p>
        </p:txBody>
      </p:sp>
    </p:spTree>
    <p:extLst>
      <p:ext uri="{BB962C8B-B14F-4D97-AF65-F5344CB8AC3E}">
        <p14:creationId xmlns:p14="http://schemas.microsoft.com/office/powerpoint/2010/main" val="2881663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da-DK" dirty="0">
              <a:solidFill>
                <a:srgbClr val="000000"/>
              </a:solidFill>
            </a:endParaRPr>
          </a:p>
          <a:p>
            <a:pPr lvl="0"/>
            <a:endParaRPr lang="da-DK" dirty="0">
              <a:solidFill>
                <a:srgbClr val="000000"/>
              </a:solidFill>
            </a:endParaRPr>
          </a:p>
          <a:p>
            <a:pPr lvl="0"/>
            <a:endParaRPr lang="da-DK" dirty="0">
              <a:solidFill>
                <a:srgbClr val="000000"/>
              </a:solidFill>
            </a:endParaRPr>
          </a:p>
          <a:p>
            <a:pPr lvl="0"/>
            <a:endParaRPr lang="da-DK" dirty="0">
              <a:solidFill>
                <a:srgbClr val="000000"/>
              </a:solidFill>
            </a:endParaRPr>
          </a:p>
          <a:p>
            <a:pPr lvl="0"/>
            <a:endParaRPr lang="da-DK" dirty="0">
              <a:solidFill>
                <a:srgbClr val="000000"/>
              </a:solidFill>
            </a:endParaRPr>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17</a:t>
            </a:fld>
            <a:endParaRPr lang="en-GB" dirty="0"/>
          </a:p>
        </p:txBody>
      </p:sp>
    </p:spTree>
    <p:extLst>
      <p:ext uri="{BB962C8B-B14F-4D97-AF65-F5344CB8AC3E}">
        <p14:creationId xmlns:p14="http://schemas.microsoft.com/office/powerpoint/2010/main" val="36335959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18</a:t>
            </a:fld>
            <a:endParaRPr lang="en-GB" dirty="0"/>
          </a:p>
        </p:txBody>
      </p:sp>
    </p:spTree>
    <p:extLst>
      <p:ext uri="{BB962C8B-B14F-4D97-AF65-F5344CB8AC3E}">
        <p14:creationId xmlns:p14="http://schemas.microsoft.com/office/powerpoint/2010/main" val="29233898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19</a:t>
            </a:fld>
            <a:endParaRPr lang="en-GB" dirty="0"/>
          </a:p>
        </p:txBody>
      </p:sp>
    </p:spTree>
    <p:extLst>
      <p:ext uri="{BB962C8B-B14F-4D97-AF65-F5344CB8AC3E}">
        <p14:creationId xmlns:p14="http://schemas.microsoft.com/office/powerpoint/2010/main" val="2805491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20</a:t>
            </a:fld>
            <a:endParaRPr lang="en-GB" dirty="0"/>
          </a:p>
        </p:txBody>
      </p:sp>
    </p:spTree>
    <p:extLst>
      <p:ext uri="{BB962C8B-B14F-4D97-AF65-F5344CB8AC3E}">
        <p14:creationId xmlns:p14="http://schemas.microsoft.com/office/powerpoint/2010/main" val="2021138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2</a:t>
            </a:fld>
            <a:endParaRPr lang="en-GB" dirty="0"/>
          </a:p>
        </p:txBody>
      </p:sp>
    </p:spTree>
    <p:extLst>
      <p:ext uri="{BB962C8B-B14F-4D97-AF65-F5344CB8AC3E}">
        <p14:creationId xmlns:p14="http://schemas.microsoft.com/office/powerpoint/2010/main" val="30271081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21</a:t>
            </a:fld>
            <a:endParaRPr lang="en-GB" dirty="0"/>
          </a:p>
        </p:txBody>
      </p:sp>
    </p:spTree>
    <p:extLst>
      <p:ext uri="{BB962C8B-B14F-4D97-AF65-F5344CB8AC3E}">
        <p14:creationId xmlns:p14="http://schemas.microsoft.com/office/powerpoint/2010/main" val="27963850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23</a:t>
            </a:fld>
            <a:endParaRPr lang="en-GB" dirty="0"/>
          </a:p>
        </p:txBody>
      </p:sp>
    </p:spTree>
    <p:extLst>
      <p:ext uri="{BB962C8B-B14F-4D97-AF65-F5344CB8AC3E}">
        <p14:creationId xmlns:p14="http://schemas.microsoft.com/office/powerpoint/2010/main" val="38319404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24</a:t>
            </a:fld>
            <a:endParaRPr lang="en-GB" dirty="0"/>
          </a:p>
        </p:txBody>
      </p:sp>
    </p:spTree>
    <p:extLst>
      <p:ext uri="{BB962C8B-B14F-4D97-AF65-F5344CB8AC3E}">
        <p14:creationId xmlns:p14="http://schemas.microsoft.com/office/powerpoint/2010/main" val="29447103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25</a:t>
            </a:fld>
            <a:endParaRPr lang="en-GB" dirty="0"/>
          </a:p>
        </p:txBody>
      </p:sp>
    </p:spTree>
    <p:extLst>
      <p:ext uri="{BB962C8B-B14F-4D97-AF65-F5344CB8AC3E}">
        <p14:creationId xmlns:p14="http://schemas.microsoft.com/office/powerpoint/2010/main" val="18530479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endParaRPr lang="da-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26</a:t>
            </a:fld>
            <a:endParaRPr lang="en-GB" dirty="0"/>
          </a:p>
        </p:txBody>
      </p:sp>
    </p:spTree>
    <p:extLst>
      <p:ext uri="{BB962C8B-B14F-4D97-AF65-F5344CB8AC3E}">
        <p14:creationId xmlns:p14="http://schemas.microsoft.com/office/powerpoint/2010/main" val="21117253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27</a:t>
            </a:fld>
            <a:endParaRPr lang="en-GB" dirty="0"/>
          </a:p>
        </p:txBody>
      </p:sp>
    </p:spTree>
    <p:extLst>
      <p:ext uri="{BB962C8B-B14F-4D97-AF65-F5344CB8AC3E}">
        <p14:creationId xmlns:p14="http://schemas.microsoft.com/office/powerpoint/2010/main" val="11181934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28</a:t>
            </a:fld>
            <a:endParaRPr lang="en-GB" dirty="0"/>
          </a:p>
        </p:txBody>
      </p:sp>
    </p:spTree>
    <p:extLst>
      <p:ext uri="{BB962C8B-B14F-4D97-AF65-F5344CB8AC3E}">
        <p14:creationId xmlns:p14="http://schemas.microsoft.com/office/powerpoint/2010/main" val="7661024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b="1"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29</a:t>
            </a:fld>
            <a:endParaRPr lang="en-GB" dirty="0"/>
          </a:p>
        </p:txBody>
      </p:sp>
    </p:spTree>
    <p:extLst>
      <p:ext uri="{BB962C8B-B14F-4D97-AF65-F5344CB8AC3E}">
        <p14:creationId xmlns:p14="http://schemas.microsoft.com/office/powerpoint/2010/main" val="35095798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30</a:t>
            </a:fld>
            <a:endParaRPr lang="en-GB" dirty="0"/>
          </a:p>
        </p:txBody>
      </p:sp>
    </p:spTree>
    <p:extLst>
      <p:ext uri="{BB962C8B-B14F-4D97-AF65-F5344CB8AC3E}">
        <p14:creationId xmlns:p14="http://schemas.microsoft.com/office/powerpoint/2010/main" val="34431404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b="0"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31</a:t>
            </a:fld>
            <a:endParaRPr lang="en-GB" dirty="0"/>
          </a:p>
        </p:txBody>
      </p:sp>
    </p:spTree>
    <p:extLst>
      <p:ext uri="{BB962C8B-B14F-4D97-AF65-F5344CB8AC3E}">
        <p14:creationId xmlns:p14="http://schemas.microsoft.com/office/powerpoint/2010/main" val="4117361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3</a:t>
            </a:fld>
            <a:endParaRPr lang="en-GB" dirty="0"/>
          </a:p>
        </p:txBody>
      </p:sp>
    </p:spTree>
    <p:extLst>
      <p:ext uri="{BB962C8B-B14F-4D97-AF65-F5344CB8AC3E}">
        <p14:creationId xmlns:p14="http://schemas.microsoft.com/office/powerpoint/2010/main" val="17936642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b="1"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32</a:t>
            </a:fld>
            <a:endParaRPr lang="en-GB" dirty="0"/>
          </a:p>
        </p:txBody>
      </p:sp>
    </p:spTree>
    <p:extLst>
      <p:ext uri="{BB962C8B-B14F-4D97-AF65-F5344CB8AC3E}">
        <p14:creationId xmlns:p14="http://schemas.microsoft.com/office/powerpoint/2010/main" val="22173687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b="1"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33</a:t>
            </a:fld>
            <a:endParaRPr lang="en-GB" dirty="0"/>
          </a:p>
        </p:txBody>
      </p:sp>
    </p:spTree>
    <p:extLst>
      <p:ext uri="{BB962C8B-B14F-4D97-AF65-F5344CB8AC3E}">
        <p14:creationId xmlns:p14="http://schemas.microsoft.com/office/powerpoint/2010/main" val="9327964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b="1"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34</a:t>
            </a:fld>
            <a:endParaRPr lang="en-GB" dirty="0"/>
          </a:p>
        </p:txBody>
      </p:sp>
    </p:spTree>
    <p:extLst>
      <p:ext uri="{BB962C8B-B14F-4D97-AF65-F5344CB8AC3E}">
        <p14:creationId xmlns:p14="http://schemas.microsoft.com/office/powerpoint/2010/main" val="42653413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sz="1600" kern="1200" dirty="0">
              <a:solidFill>
                <a:schemeClr val="tx1"/>
              </a:solidFill>
              <a:effectLst/>
              <a:latin typeface="AU Passata" pitchFamily="34" charset="0"/>
              <a:ea typeface="+mn-ea"/>
              <a:cs typeface="Arial" charset="0"/>
            </a:endParaRPr>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35</a:t>
            </a:fld>
            <a:endParaRPr lang="en-GB" dirty="0"/>
          </a:p>
        </p:txBody>
      </p:sp>
    </p:spTree>
    <p:extLst>
      <p:ext uri="{BB962C8B-B14F-4D97-AF65-F5344CB8AC3E}">
        <p14:creationId xmlns:p14="http://schemas.microsoft.com/office/powerpoint/2010/main" val="27426293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b="1"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36</a:t>
            </a:fld>
            <a:endParaRPr lang="en-GB" dirty="0"/>
          </a:p>
        </p:txBody>
      </p:sp>
    </p:spTree>
    <p:extLst>
      <p:ext uri="{BB962C8B-B14F-4D97-AF65-F5344CB8AC3E}">
        <p14:creationId xmlns:p14="http://schemas.microsoft.com/office/powerpoint/2010/main" val="39833506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b="1"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37</a:t>
            </a:fld>
            <a:endParaRPr lang="en-GB" dirty="0"/>
          </a:p>
        </p:txBody>
      </p:sp>
    </p:spTree>
    <p:extLst>
      <p:ext uri="{BB962C8B-B14F-4D97-AF65-F5344CB8AC3E}">
        <p14:creationId xmlns:p14="http://schemas.microsoft.com/office/powerpoint/2010/main" val="23074428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b="1"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38</a:t>
            </a:fld>
            <a:endParaRPr lang="en-GB" dirty="0"/>
          </a:p>
        </p:txBody>
      </p:sp>
    </p:spTree>
    <p:extLst>
      <p:ext uri="{BB962C8B-B14F-4D97-AF65-F5344CB8AC3E}">
        <p14:creationId xmlns:p14="http://schemas.microsoft.com/office/powerpoint/2010/main" val="34489786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39</a:t>
            </a:fld>
            <a:endParaRPr lang="en-GB" dirty="0"/>
          </a:p>
        </p:txBody>
      </p:sp>
    </p:spTree>
    <p:extLst>
      <p:ext uri="{BB962C8B-B14F-4D97-AF65-F5344CB8AC3E}">
        <p14:creationId xmlns:p14="http://schemas.microsoft.com/office/powerpoint/2010/main" val="22671322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40</a:t>
            </a:fld>
            <a:endParaRPr lang="en-GB" dirty="0"/>
          </a:p>
        </p:txBody>
      </p:sp>
    </p:spTree>
    <p:extLst>
      <p:ext uri="{BB962C8B-B14F-4D97-AF65-F5344CB8AC3E}">
        <p14:creationId xmlns:p14="http://schemas.microsoft.com/office/powerpoint/2010/main" val="6423981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41</a:t>
            </a:fld>
            <a:endParaRPr lang="en-GB" dirty="0"/>
          </a:p>
        </p:txBody>
      </p:sp>
    </p:spTree>
    <p:extLst>
      <p:ext uri="{BB962C8B-B14F-4D97-AF65-F5344CB8AC3E}">
        <p14:creationId xmlns:p14="http://schemas.microsoft.com/office/powerpoint/2010/main" val="1752379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pPr>
              <a:defRPr/>
            </a:pPr>
            <a:fld id="{72C160C3-3AB6-49C1-8001-AFDAD271EB5B}" type="slidenum">
              <a:rPr lang="en-GB"/>
              <a:pPr>
                <a:defRPr/>
              </a:pPr>
              <a:t>5</a:t>
            </a:fld>
            <a:endParaRPr lang="en-GB" dirty="0"/>
          </a:p>
        </p:txBody>
      </p:sp>
    </p:spTree>
    <p:extLst>
      <p:ext uri="{BB962C8B-B14F-4D97-AF65-F5344CB8AC3E}">
        <p14:creationId xmlns:p14="http://schemas.microsoft.com/office/powerpoint/2010/main" val="3797485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42</a:t>
            </a:fld>
            <a:endParaRPr lang="en-GB" dirty="0"/>
          </a:p>
        </p:txBody>
      </p:sp>
    </p:spTree>
    <p:extLst>
      <p:ext uri="{BB962C8B-B14F-4D97-AF65-F5344CB8AC3E}">
        <p14:creationId xmlns:p14="http://schemas.microsoft.com/office/powerpoint/2010/main" val="31086049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43</a:t>
            </a:fld>
            <a:endParaRPr lang="en-GB" dirty="0"/>
          </a:p>
        </p:txBody>
      </p:sp>
    </p:spTree>
    <p:extLst>
      <p:ext uri="{BB962C8B-B14F-4D97-AF65-F5344CB8AC3E}">
        <p14:creationId xmlns:p14="http://schemas.microsoft.com/office/powerpoint/2010/main" val="30277117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44</a:t>
            </a:fld>
            <a:endParaRPr lang="en-GB" dirty="0"/>
          </a:p>
        </p:txBody>
      </p:sp>
    </p:spTree>
    <p:extLst>
      <p:ext uri="{BB962C8B-B14F-4D97-AF65-F5344CB8AC3E}">
        <p14:creationId xmlns:p14="http://schemas.microsoft.com/office/powerpoint/2010/main" val="20243144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45</a:t>
            </a:fld>
            <a:endParaRPr lang="en-GB" dirty="0"/>
          </a:p>
        </p:txBody>
      </p:sp>
    </p:spTree>
    <p:extLst>
      <p:ext uri="{BB962C8B-B14F-4D97-AF65-F5344CB8AC3E}">
        <p14:creationId xmlns:p14="http://schemas.microsoft.com/office/powerpoint/2010/main" val="8922891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46</a:t>
            </a:fld>
            <a:endParaRPr lang="en-GB" dirty="0"/>
          </a:p>
        </p:txBody>
      </p:sp>
    </p:spTree>
    <p:extLst>
      <p:ext uri="{BB962C8B-B14F-4D97-AF65-F5344CB8AC3E}">
        <p14:creationId xmlns:p14="http://schemas.microsoft.com/office/powerpoint/2010/main" val="13691981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47</a:t>
            </a:fld>
            <a:endParaRPr lang="en-GB" dirty="0"/>
          </a:p>
        </p:txBody>
      </p:sp>
    </p:spTree>
    <p:extLst>
      <p:ext uri="{BB962C8B-B14F-4D97-AF65-F5344CB8AC3E}">
        <p14:creationId xmlns:p14="http://schemas.microsoft.com/office/powerpoint/2010/main" val="5189605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48</a:t>
            </a:fld>
            <a:endParaRPr lang="en-GB" dirty="0"/>
          </a:p>
        </p:txBody>
      </p:sp>
    </p:spTree>
    <p:extLst>
      <p:ext uri="{BB962C8B-B14F-4D97-AF65-F5344CB8AC3E}">
        <p14:creationId xmlns:p14="http://schemas.microsoft.com/office/powerpoint/2010/main" val="150740848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49</a:t>
            </a:fld>
            <a:endParaRPr lang="en-GB" dirty="0"/>
          </a:p>
        </p:txBody>
      </p:sp>
    </p:spTree>
    <p:extLst>
      <p:ext uri="{BB962C8B-B14F-4D97-AF65-F5344CB8AC3E}">
        <p14:creationId xmlns:p14="http://schemas.microsoft.com/office/powerpoint/2010/main" val="361659357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51</a:t>
            </a:fld>
            <a:endParaRPr lang="en-GB" dirty="0"/>
          </a:p>
        </p:txBody>
      </p:sp>
    </p:spTree>
    <p:extLst>
      <p:ext uri="{BB962C8B-B14F-4D97-AF65-F5344CB8AC3E}">
        <p14:creationId xmlns:p14="http://schemas.microsoft.com/office/powerpoint/2010/main" val="348642202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52</a:t>
            </a:fld>
            <a:endParaRPr lang="en-GB" dirty="0"/>
          </a:p>
        </p:txBody>
      </p:sp>
    </p:spTree>
    <p:extLst>
      <p:ext uri="{BB962C8B-B14F-4D97-AF65-F5344CB8AC3E}">
        <p14:creationId xmlns:p14="http://schemas.microsoft.com/office/powerpoint/2010/main" val="886335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pPr>
              <a:defRPr/>
            </a:pPr>
            <a:fld id="{72C160C3-3AB6-49C1-8001-AFDAD271EB5B}" type="slidenum">
              <a:rPr lang="en-GB"/>
              <a:pPr>
                <a:defRPr/>
              </a:pPr>
              <a:t>6</a:t>
            </a:fld>
            <a:endParaRPr lang="en-GB" dirty="0"/>
          </a:p>
        </p:txBody>
      </p:sp>
    </p:spTree>
    <p:extLst>
      <p:ext uri="{BB962C8B-B14F-4D97-AF65-F5344CB8AC3E}">
        <p14:creationId xmlns:p14="http://schemas.microsoft.com/office/powerpoint/2010/main" val="390671576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53</a:t>
            </a:fld>
            <a:endParaRPr lang="en-GB" dirty="0"/>
          </a:p>
        </p:txBody>
      </p:sp>
    </p:spTree>
    <p:extLst>
      <p:ext uri="{BB962C8B-B14F-4D97-AF65-F5344CB8AC3E}">
        <p14:creationId xmlns:p14="http://schemas.microsoft.com/office/powerpoint/2010/main" val="255854147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54</a:t>
            </a:fld>
            <a:endParaRPr lang="en-GB" dirty="0"/>
          </a:p>
        </p:txBody>
      </p:sp>
    </p:spTree>
    <p:extLst>
      <p:ext uri="{BB962C8B-B14F-4D97-AF65-F5344CB8AC3E}">
        <p14:creationId xmlns:p14="http://schemas.microsoft.com/office/powerpoint/2010/main" val="122980060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55</a:t>
            </a:fld>
            <a:endParaRPr lang="en-GB" dirty="0"/>
          </a:p>
        </p:txBody>
      </p:sp>
    </p:spTree>
    <p:extLst>
      <p:ext uri="{BB962C8B-B14F-4D97-AF65-F5344CB8AC3E}">
        <p14:creationId xmlns:p14="http://schemas.microsoft.com/office/powerpoint/2010/main" val="196031363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56</a:t>
            </a:fld>
            <a:endParaRPr lang="en-GB" dirty="0"/>
          </a:p>
        </p:txBody>
      </p:sp>
    </p:spTree>
    <p:extLst>
      <p:ext uri="{BB962C8B-B14F-4D97-AF65-F5344CB8AC3E}">
        <p14:creationId xmlns:p14="http://schemas.microsoft.com/office/powerpoint/2010/main" val="190297792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57</a:t>
            </a:fld>
            <a:endParaRPr lang="en-GB" dirty="0"/>
          </a:p>
        </p:txBody>
      </p:sp>
    </p:spTree>
    <p:extLst>
      <p:ext uri="{BB962C8B-B14F-4D97-AF65-F5344CB8AC3E}">
        <p14:creationId xmlns:p14="http://schemas.microsoft.com/office/powerpoint/2010/main" val="36555460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58</a:t>
            </a:fld>
            <a:endParaRPr lang="en-GB" dirty="0"/>
          </a:p>
        </p:txBody>
      </p:sp>
    </p:spTree>
    <p:extLst>
      <p:ext uri="{BB962C8B-B14F-4D97-AF65-F5344CB8AC3E}">
        <p14:creationId xmlns:p14="http://schemas.microsoft.com/office/powerpoint/2010/main" val="426418957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pPr>
              <a:defRPr/>
            </a:pPr>
            <a:fld id="{72C160C3-3AB6-49C1-8001-AFDAD271EB5B}" type="slidenum">
              <a:rPr lang="en-GB"/>
              <a:pPr>
                <a:defRPr/>
              </a:pPr>
              <a:t>59</a:t>
            </a:fld>
            <a:endParaRPr lang="en-GB" dirty="0"/>
          </a:p>
        </p:txBody>
      </p:sp>
    </p:spTree>
    <p:extLst>
      <p:ext uri="{BB962C8B-B14F-4D97-AF65-F5344CB8AC3E}">
        <p14:creationId xmlns:p14="http://schemas.microsoft.com/office/powerpoint/2010/main" val="313124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lvl="0"/>
            <a:endParaRPr lang="en-DK" sz="1600" kern="1200" dirty="0">
              <a:solidFill>
                <a:schemeClr val="tx1"/>
              </a:solidFill>
              <a:effectLst/>
              <a:latin typeface="AU Passata" pitchFamily="34" charset="0"/>
              <a:ea typeface="+mn-ea"/>
              <a:cs typeface="Arial" charset="0"/>
            </a:endParaRPr>
          </a:p>
          <a:p>
            <a:endParaRPr lang="en-GB" dirty="0"/>
          </a:p>
        </p:txBody>
      </p:sp>
      <p:sp>
        <p:nvSpPr>
          <p:cNvPr id="4" name="Pladsholder til slidenummer 3"/>
          <p:cNvSpPr>
            <a:spLocks noGrp="1"/>
          </p:cNvSpPr>
          <p:nvPr>
            <p:ph type="sldNum" sz="quarter" idx="10"/>
          </p:nvPr>
        </p:nvSpPr>
        <p:spPr/>
        <p:txBody>
          <a:bodyPr/>
          <a:lstStyle/>
          <a:p>
            <a:pPr>
              <a:defRPr/>
            </a:pPr>
            <a:fld id="{72C160C3-3AB6-49C1-8001-AFDAD271EB5B}" type="slidenum">
              <a:rPr lang="en-GB"/>
              <a:pPr>
                <a:defRPr/>
              </a:pPr>
              <a:t>7</a:t>
            </a:fld>
            <a:endParaRPr lang="en-GB" dirty="0"/>
          </a:p>
        </p:txBody>
      </p:sp>
    </p:spTree>
    <p:extLst>
      <p:ext uri="{BB962C8B-B14F-4D97-AF65-F5344CB8AC3E}">
        <p14:creationId xmlns:p14="http://schemas.microsoft.com/office/powerpoint/2010/main" val="398255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lvl="0"/>
            <a:endParaRPr lang="en-DK" sz="1600" kern="1200" dirty="0">
              <a:solidFill>
                <a:schemeClr val="tx1"/>
              </a:solidFill>
              <a:effectLst/>
              <a:latin typeface="AU Passata" pitchFamily="34" charset="0"/>
              <a:ea typeface="+mn-ea"/>
              <a:cs typeface="Arial" charset="0"/>
            </a:endParaRPr>
          </a:p>
          <a:p>
            <a:endParaRPr lang="en-GB" dirty="0"/>
          </a:p>
        </p:txBody>
      </p:sp>
      <p:sp>
        <p:nvSpPr>
          <p:cNvPr id="4" name="Pladsholder til slidenummer 3"/>
          <p:cNvSpPr>
            <a:spLocks noGrp="1"/>
          </p:cNvSpPr>
          <p:nvPr>
            <p:ph type="sldNum" sz="quarter" idx="10"/>
          </p:nvPr>
        </p:nvSpPr>
        <p:spPr/>
        <p:txBody>
          <a:bodyPr/>
          <a:lstStyle/>
          <a:p>
            <a:pPr>
              <a:defRPr/>
            </a:pPr>
            <a:fld id="{72C160C3-3AB6-49C1-8001-AFDAD271EB5B}" type="slidenum">
              <a:rPr lang="en-GB"/>
              <a:pPr>
                <a:defRPr/>
              </a:pPr>
              <a:t>8</a:t>
            </a:fld>
            <a:endParaRPr lang="en-GB" dirty="0"/>
          </a:p>
        </p:txBody>
      </p:sp>
    </p:spTree>
    <p:extLst>
      <p:ext uri="{BB962C8B-B14F-4D97-AF65-F5344CB8AC3E}">
        <p14:creationId xmlns:p14="http://schemas.microsoft.com/office/powerpoint/2010/main" val="3928264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pPr>
              <a:defRPr/>
            </a:pPr>
            <a:fld id="{72C160C3-3AB6-49C1-8001-AFDAD271EB5B}" type="slidenum">
              <a:rPr lang="en-GB"/>
              <a:pPr>
                <a:defRPr/>
              </a:pPr>
              <a:t>9</a:t>
            </a:fld>
            <a:endParaRPr lang="en-GB" dirty="0"/>
          </a:p>
        </p:txBody>
      </p:sp>
    </p:spTree>
    <p:extLst>
      <p:ext uri="{BB962C8B-B14F-4D97-AF65-F5344CB8AC3E}">
        <p14:creationId xmlns:p14="http://schemas.microsoft.com/office/powerpoint/2010/main" val="705623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10</a:t>
            </a:fld>
            <a:endParaRPr lang="en-GB" dirty="0"/>
          </a:p>
        </p:txBody>
      </p:sp>
    </p:spTree>
    <p:extLst>
      <p:ext uri="{BB962C8B-B14F-4D97-AF65-F5344CB8AC3E}">
        <p14:creationId xmlns:p14="http://schemas.microsoft.com/office/powerpoint/2010/main" val="794071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bin"/><Relationship Id="rId1" Type="http://schemas.openxmlformats.org/officeDocument/2006/relationships/slideMaster" Target="../slideMasters/slideMaster1.xml"/><Relationship Id="rId5" Type="http://schemas.openxmlformats.org/officeDocument/2006/relationships/image" Target="../media/image7.emf"/><Relationship Id="rId4" Type="http://schemas.openxmlformats.org/officeDocument/2006/relationships/image" Target="../media/image6.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s">
    <p:spTree>
      <p:nvGrpSpPr>
        <p:cNvPr id="1" name=""/>
        <p:cNvGrpSpPr/>
        <p:nvPr/>
      </p:nvGrpSpPr>
      <p:grpSpPr>
        <a:xfrm>
          <a:off x="0" y="0"/>
          <a:ext cx="0" cy="0"/>
          <a:chOff x="0" y="0"/>
          <a:chExt cx="0" cy="0"/>
        </a:xfrm>
      </p:grpSpPr>
      <p:pic>
        <p:nvPicPr>
          <p:cNvPr id="54" name="Farvet baggrund"/>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a:xfrm>
            <a:off x="0" y="0"/>
            <a:ext cx="12188825" cy="6858000"/>
          </a:xfrm>
          <a:prstGeom prst="rect">
            <a:avLst/>
          </a:prstGeom>
          <a:solidFill>
            <a:schemeClr val="tx2"/>
          </a:solidFill>
        </p:spPr>
      </p:pic>
      <p:sp>
        <p:nvSpPr>
          <p:cNvPr id="34819" name="Title 1"/>
          <p:cNvSpPr>
            <a:spLocks noGrp="1" noChangeArrowheads="1"/>
          </p:cNvSpPr>
          <p:nvPr>
            <p:ph type="ctrTitle"/>
          </p:nvPr>
        </p:nvSpPr>
        <p:spPr>
          <a:xfrm>
            <a:off x="985838" y="2482343"/>
            <a:ext cx="10220325" cy="1661993"/>
          </a:xfrm>
        </p:spPr>
        <p:txBody>
          <a:bodyPr wrap="square" anchor="ctr" anchorCtr="0">
            <a:spAutoFit/>
          </a:bodyPr>
          <a:lstStyle>
            <a:lvl1pPr>
              <a:lnSpc>
                <a:spcPct val="90000"/>
              </a:lnSpc>
              <a:defRPr sz="6000" baseline="0">
                <a:solidFill>
                  <a:schemeClr val="bg1"/>
                </a:solidFill>
                <a:latin typeface="AU Passata Light" panose="020B0303030902030804" pitchFamily="34" charset="0"/>
              </a:defRPr>
            </a:lvl1pPr>
          </a:lstStyle>
          <a:p>
            <a:r>
              <a:rPr lang="da-DK" dirty="0"/>
              <a:t>Click to edit Master title style</a:t>
            </a:r>
            <a:endParaRPr lang="da-DK"/>
          </a:p>
        </p:txBody>
      </p:sp>
      <p:sp>
        <p:nvSpPr>
          <p:cNvPr id="15" name="TextBox 14"/>
          <p:cNvSpPr txBox="1"/>
          <p:nvPr userDrawn="1"/>
        </p:nvSpPr>
        <p:spPr>
          <a:xfrm>
            <a:off x="-1973598" y="3082506"/>
            <a:ext cx="1825892" cy="307777"/>
          </a:xfrm>
          <a:prstGeom prst="rect">
            <a:avLst/>
          </a:prstGeom>
          <a:noFill/>
        </p:spPr>
        <p:txBody>
          <a:bodyPr wrap="square" lIns="0" tIns="0" rIns="0" bIns="0" rtlCol="0">
            <a:spAutoFit/>
          </a:bodyPr>
          <a:lstStyle/>
          <a:p>
            <a:pPr algn="r">
              <a:lnSpc>
                <a:spcPct val="100000"/>
              </a:lnSpc>
            </a:pPr>
            <a:r>
              <a:rPr lang="da-DK" sz="1000" baseline="0" noProof="1">
                <a:solidFill>
                  <a:schemeClr val="tx1">
                    <a:lumMod val="75000"/>
                    <a:lumOff val="25000"/>
                  </a:schemeClr>
                </a:solidFill>
              </a:rPr>
              <a:t>Ændr 2. linje eller ord til</a:t>
            </a:r>
            <a:endParaRPr lang="da-DK"/>
          </a:p>
          <a:p>
            <a:pPr algn="r">
              <a:lnSpc>
                <a:spcPct val="100000"/>
              </a:lnSpc>
            </a:pPr>
            <a:r>
              <a:rPr lang="da-DK" sz="1000" noProof="1">
                <a:solidFill>
                  <a:schemeClr val="tx1">
                    <a:lumMod val="75000"/>
                    <a:lumOff val="25000"/>
                  </a:schemeClr>
                </a:solidFill>
              </a:rPr>
              <a:t>AU Passata Bold</a:t>
            </a:r>
            <a:endParaRPr lang="da-DK" sz="4799" dirty="0"/>
          </a:p>
        </p:txBody>
      </p:sp>
      <p:sp>
        <p:nvSpPr>
          <p:cNvPr id="34" name="Date_DateCustomA"/>
          <p:cNvSpPr txBox="1">
            <a:spLocks noChangeArrowheads="1"/>
          </p:cNvSpPr>
          <p:nvPr userDrawn="1"/>
        </p:nvSpPr>
        <p:spPr bwMode="auto">
          <a:xfrm>
            <a:off x="3691333" y="5997600"/>
            <a:ext cx="2271840" cy="582176"/>
          </a:xfrm>
          <a:prstGeom prst="rect">
            <a:avLst/>
          </a:prstGeom>
          <a:noFill/>
          <a:ln w="1778" algn="ctr">
            <a:noFill/>
            <a:miter lim="800000"/>
            <a:headEnd/>
            <a:tailEnd/>
          </a:ln>
          <a:effectLst/>
        </p:spPr>
        <p:txBody>
          <a:bodyPr wrap="square" lIns="0" tIns="475200" rIns="0" bIns="0" anchor="t" anchorCtr="0">
            <a:spAutoFit/>
          </a:bodyPr>
          <a:lstStyle/>
          <a:p>
            <a:pPr algn="r">
              <a:lnSpc>
                <a:spcPct val="95000"/>
              </a:lnSpc>
              <a:defRPr/>
            </a:pPr>
            <a:r>
              <a:rPr lang="da-DK" sz="700" b="0" cap="all" baseline="0" dirty="0">
                <a:solidFill>
                  <a:schemeClr val="bg1"/>
                </a:solidFill>
                <a:latin typeface="+mn-lt"/>
              </a:rPr>
              <a:t>16. september 2020</a:t>
            </a:r>
          </a:p>
        </p:txBody>
      </p:sp>
      <p:sp>
        <p:nvSpPr>
          <p:cNvPr id="36" name="USR_Title"/>
          <p:cNvSpPr txBox="1">
            <a:spLocks noChangeArrowheads="1"/>
          </p:cNvSpPr>
          <p:nvPr userDrawn="1"/>
        </p:nvSpPr>
        <p:spPr bwMode="auto">
          <a:xfrm>
            <a:off x="6240044" y="5997600"/>
            <a:ext cx="2982416" cy="582176"/>
          </a:xfrm>
          <a:prstGeom prst="rect">
            <a:avLst/>
          </a:prstGeom>
          <a:noFill/>
          <a:ln w="1778" algn="ctr">
            <a:noFill/>
            <a:miter lim="800000"/>
            <a:headEnd/>
            <a:tailEnd/>
          </a:ln>
          <a:effectLst/>
        </p:spPr>
        <p:txBody>
          <a:bodyPr lIns="0" tIns="475200" rIns="0" bIns="0" anchor="t" anchorCtr="0">
            <a:spAutoFit/>
          </a:bodyPr>
          <a:lstStyle/>
          <a:p>
            <a:pPr algn="l">
              <a:lnSpc>
                <a:spcPct val="95000"/>
              </a:lnSpc>
              <a:defRPr/>
            </a:pPr>
            <a:r>
              <a:rPr lang="da-DK" sz="700" b="0" cap="all" baseline="0" dirty="0">
                <a:solidFill>
                  <a:schemeClr val="bg1"/>
                </a:solidFill>
                <a:latin typeface="+mn-lt"/>
              </a:rPr>
              <a:t>Lektor, ph.d.</a:t>
            </a:r>
          </a:p>
        </p:txBody>
      </p:sp>
      <p:sp>
        <p:nvSpPr>
          <p:cNvPr id="35" name="FLD_Event"/>
          <p:cNvSpPr txBox="1">
            <a:spLocks noChangeArrowheads="1"/>
          </p:cNvSpPr>
          <p:nvPr userDrawn="1"/>
        </p:nvSpPr>
        <p:spPr bwMode="auto">
          <a:xfrm>
            <a:off x="3691333" y="5997600"/>
            <a:ext cx="2271840" cy="447676"/>
          </a:xfrm>
          <a:prstGeom prst="rect">
            <a:avLst/>
          </a:prstGeom>
          <a:noFill/>
          <a:ln w="1778" algn="ctr">
            <a:noFill/>
            <a:miter lim="800000"/>
            <a:headEnd/>
            <a:tailEnd/>
          </a:ln>
          <a:effectLst/>
        </p:spPr>
        <p:txBody>
          <a:bodyPr wrap="square" lIns="0" tIns="342000" rIns="0" bIns="0" anchor="t" anchorCtr="0">
            <a:spAutoFit/>
          </a:bodyPr>
          <a:lstStyle/>
          <a:p>
            <a:pPr algn="r">
              <a:lnSpc>
                <a:spcPct val="95000"/>
              </a:lnSpc>
              <a:defRPr/>
            </a:pPr>
            <a:r>
              <a:rPr lang="da-DK" sz="700" b="0" cap="all" baseline="0" dirty="0">
                <a:solidFill>
                  <a:schemeClr val="bg1"/>
                </a:solidFill>
                <a:latin typeface="+mn-lt"/>
              </a:rPr>
              <a:t>Arbejdsretsforeningen</a:t>
            </a:r>
          </a:p>
        </p:txBody>
      </p:sp>
      <p:sp>
        <p:nvSpPr>
          <p:cNvPr id="37" name="USR_Name"/>
          <p:cNvSpPr txBox="1">
            <a:spLocks noChangeArrowheads="1"/>
          </p:cNvSpPr>
          <p:nvPr userDrawn="1"/>
        </p:nvSpPr>
        <p:spPr bwMode="auto">
          <a:xfrm>
            <a:off x="6240044" y="5997600"/>
            <a:ext cx="2982416" cy="444040"/>
          </a:xfrm>
          <a:prstGeom prst="rect">
            <a:avLst/>
          </a:prstGeom>
          <a:noFill/>
          <a:ln w="1778" algn="ctr">
            <a:noFill/>
            <a:miter lim="800000"/>
            <a:headEnd/>
            <a:tailEnd/>
          </a:ln>
          <a:effectLst/>
        </p:spPr>
        <p:txBody>
          <a:bodyPr lIns="0" tIns="342000" rIns="0" bIns="0" anchor="t" anchorCtr="0">
            <a:spAutoFit/>
          </a:bodyPr>
          <a:lstStyle/>
          <a:p>
            <a:pPr algn="l">
              <a:lnSpc>
                <a:spcPct val="95000"/>
              </a:lnSpc>
              <a:defRPr/>
            </a:pPr>
            <a:r>
              <a:rPr lang="da-DK" sz="700" b="0" cap="all" baseline="0" dirty="0">
                <a:solidFill>
                  <a:schemeClr val="bg1"/>
                </a:solidFill>
                <a:latin typeface="+mn-lt"/>
              </a:rPr>
              <a:t>Natalie Videbæk Munkholm</a:t>
            </a:r>
          </a:p>
        </p:txBody>
      </p:sp>
      <p:pic>
        <p:nvPicPr>
          <p:cNvPr id="334039770" name="SecondaryLogo"/>
          <p:cNvPicPr>
            <a:picLocks noChangeAspect="1"/>
          </p:cNvPicPr>
          <p:nvPr/>
        </p:nvPicPr>
        <p:blipFill>
          <a:blip r:embed="rId3"/>
          <a:stretch>
            <a:fillRect/>
          </a:stretch>
        </p:blipFill>
        <p:spPr>
          <a:xfrm>
            <a:off x="10206000" y="5997600"/>
            <a:ext cx="1740091" cy="558000"/>
          </a:xfrm>
          <a:prstGeom prst="rect">
            <a:avLst/>
          </a:prstGeom>
        </p:spPr>
      </p:pic>
      <p:pic>
        <p:nvPicPr>
          <p:cNvPr id="18" name="Billede stre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073200" y="5997600"/>
            <a:ext cx="71734" cy="557999"/>
          </a:xfrm>
          <a:prstGeom prst="rect">
            <a:avLst/>
          </a:prstGeom>
        </p:spPr>
      </p:pic>
      <p:pic>
        <p:nvPicPr>
          <p:cNvPr id="14" name="Logo BSS"/>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95200" y="5997600"/>
            <a:ext cx="600736" cy="601199"/>
          </a:xfrm>
          <a:prstGeom prst="rect">
            <a:avLst/>
          </a:prstGeom>
        </p:spPr>
      </p:pic>
      <p:sp>
        <p:nvSpPr>
          <p:cNvPr id="16" name="OFF_logo2Computed"/>
          <p:cNvSpPr txBox="1">
            <a:spLocks noChangeArrowheads="1"/>
          </p:cNvSpPr>
          <p:nvPr userDrawn="1"/>
        </p:nvSpPr>
        <p:spPr bwMode="auto">
          <a:xfrm>
            <a:off x="972000" y="5997600"/>
            <a:ext cx="2350045" cy="447851"/>
          </a:xfrm>
          <a:prstGeom prst="rect">
            <a:avLst/>
          </a:prstGeom>
          <a:noFill/>
          <a:ln w="1778" algn="ctr">
            <a:noFill/>
            <a:miter lim="800000"/>
            <a:headEnd/>
            <a:tailEnd/>
          </a:ln>
          <a:effectLst/>
        </p:spPr>
        <p:txBody>
          <a:bodyPr wrap="square" lIns="0" tIns="169200" rIns="0" bIns="0">
            <a:spAutoFit/>
          </a:bodyPr>
          <a:lstStyle/>
          <a:p>
            <a:pPr>
              <a:lnSpc>
                <a:spcPct val="100000"/>
              </a:lnSpc>
              <a:defRPr/>
            </a:pPr>
            <a:r>
              <a:rPr lang="da-DK" sz="900" cap="all" spc="40" baseline="0" dirty="0">
                <a:solidFill>
                  <a:schemeClr val="bg1"/>
                </a:solidFill>
                <a:latin typeface="+mn-lt"/>
              </a:rPr>
              <a:t>
Aarhus Universitet</a:t>
            </a:r>
          </a:p>
          <a:p>
            <a:pPr>
              <a:lnSpc>
                <a:spcPct val="100000"/>
              </a:lnSpc>
              <a:defRPr/>
            </a:pPr>
            <a:endParaRPr lang="da-DK" sz="900" cap="all" spc="40" baseline="0" dirty="0">
              <a:solidFill>
                <a:schemeClr val="bg1"/>
              </a:solidFill>
              <a:latin typeface="+mn-lt"/>
            </a:endParaRPr>
          </a:p>
        </p:txBody>
      </p:sp>
      <p:sp>
        <p:nvSpPr>
          <p:cNvPr id="21" name="OFF_logo1Computed"/>
          <p:cNvSpPr/>
          <p:nvPr userDrawn="1"/>
        </p:nvSpPr>
        <p:spPr bwMode="auto">
          <a:xfrm>
            <a:off x="971999" y="5997600"/>
            <a:ext cx="65" cy="313350"/>
          </a:xfrm>
          <a:prstGeom prst="rect">
            <a:avLst/>
          </a:prstGeom>
          <a:noFill/>
          <a:ln w="1778" cap="flat" cmpd="sng" algn="ctr">
            <a:noFill/>
            <a:prstDash val="solid"/>
            <a:round/>
            <a:headEnd type="none" w="med" len="med"/>
            <a:tailEnd type="none" w="med" len="med"/>
          </a:ln>
          <a:effectLst/>
        </p:spPr>
        <p:txBody>
          <a:bodyPr vert="horz" wrap="none" lIns="0" tIns="3600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 typeface="AU Passata" pitchFamily="34" charset="0"/>
              <a:buNone/>
              <a:tabLst/>
            </a:pPr>
            <a:r>
              <a:rPr kumimoji="0" lang="da-DK" sz="900" b="1" i="0" u="none" strike="noStrike" cap="all" normalizeH="0" baseline="0" noProof="1">
                <a:ln>
                  <a:noFill/>
                </a:ln>
                <a:solidFill>
                  <a:schemeClr val="bg1"/>
                </a:solidFill>
                <a:effectLst/>
                <a:latin typeface="AU Passata" pitchFamily="34" charset="0"/>
              </a:rPr>
              <a:t>
Juridisk Institut</a:t>
            </a:r>
          </a:p>
          <a:p>
            <a:pPr marL="0" marR="0" indent="0" algn="l" defTabSz="914400" rtl="0" eaLnBrk="1" fontAlgn="base" latinLnBrk="0" hangingPunct="1">
              <a:lnSpc>
                <a:spcPct val="100000"/>
              </a:lnSpc>
              <a:spcBef>
                <a:spcPct val="0"/>
              </a:spcBef>
              <a:spcAft>
                <a:spcPct val="0"/>
              </a:spcAft>
              <a:buClrTx/>
              <a:buSzTx/>
              <a:buFont typeface="AU Passata" pitchFamily="34" charset="0"/>
              <a:buNone/>
              <a:tabLst/>
            </a:pPr>
            <a:endParaRPr kumimoji="0" lang="da-DK" sz="900" b="1" i="0" u="none" strike="noStrike" cap="all" normalizeH="0" baseline="0" noProof="1">
              <a:ln>
                <a:noFill/>
              </a:ln>
              <a:solidFill>
                <a:schemeClr val="bg1"/>
              </a:solidFill>
              <a:effectLst/>
              <a:latin typeface="AU Passata" pitchFamily="34" charset="0"/>
            </a:endParaRPr>
          </a:p>
        </p:txBody>
      </p:sp>
      <p:sp>
        <p:nvSpPr>
          <p:cNvPr id="7" name="Slide Number Placeholder 6"/>
          <p:cNvSpPr>
            <a:spLocks noGrp="1"/>
          </p:cNvSpPr>
          <p:nvPr>
            <p:ph type="sldNum" sz="quarter" idx="12"/>
          </p:nvPr>
        </p:nvSpPr>
        <p:spPr/>
        <p:txBody>
          <a:bodyPr/>
          <a:lstStyle>
            <a:lvl1pPr>
              <a:defRPr>
                <a:solidFill>
                  <a:schemeClr val="bg1"/>
                </a:solidFill>
              </a:defRPr>
            </a:lvl1pPr>
          </a:lstStyle>
          <a:p>
            <a:pPr>
              <a:defRPr/>
            </a:pPr>
            <a:fld id="{E90C1E0A-682D-40DC-B1EA-26C007FDC330}" type="slidenum">
              <a:rPr lang="da-DK" smtClean="0"/>
              <a:pPr>
                <a:defRPr/>
              </a:pPr>
              <a:t>‹#›</a:t>
            </a:fld>
            <a:endParaRPr lang="da-DK" dirty="0"/>
          </a:p>
        </p:txBody>
      </p:sp>
      <p:sp>
        <p:nvSpPr>
          <p:cNvPr id="5" name="Date Placeholder 4" hidden="1"/>
          <p:cNvSpPr>
            <a:spLocks noGrp="1"/>
          </p:cNvSpPr>
          <p:nvPr>
            <p:ph type="dt" sz="half" idx="10"/>
          </p:nvPr>
        </p:nvSpPr>
        <p:spPr/>
        <p:txBody>
          <a:bodyPr/>
          <a:lstStyle/>
          <a:p>
            <a:fld id="{E7B83056-E73A-4EB1-8793-61FB59C07FBC}" type="datetimeFigureOut">
              <a:rPr lang="da-DK" smtClean="0"/>
              <a:pPr/>
              <a:t>14.09.2020</a:t>
            </a:fld>
            <a:r>
              <a:rPr lang="da-DK"/>
              <a:t>16-09-2020</a:t>
            </a:r>
          </a:p>
        </p:txBody>
      </p:sp>
      <p:sp>
        <p:nvSpPr>
          <p:cNvPr id="6" name="Footer Placeholder 5" hidden="1"/>
          <p:cNvSpPr>
            <a:spLocks noGrp="1"/>
          </p:cNvSpPr>
          <p:nvPr>
            <p:ph type="ftr" sz="quarter" idx="11"/>
          </p:nvPr>
        </p:nvSpPr>
        <p:spPr/>
        <p:txBody>
          <a:bodyPr/>
          <a:lstStyle/>
          <a:p>
            <a:endParaRPr lang="da-DK"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pictures">
    <p:spTree>
      <p:nvGrpSpPr>
        <p:cNvPr id="1" name=""/>
        <p:cNvGrpSpPr/>
        <p:nvPr/>
      </p:nvGrpSpPr>
      <p:grpSpPr>
        <a:xfrm>
          <a:off x="0" y="0"/>
          <a:ext cx="0" cy="0"/>
          <a:chOff x="0" y="0"/>
          <a:chExt cx="0" cy="0"/>
        </a:xfrm>
      </p:grpSpPr>
      <p:sp>
        <p:nvSpPr>
          <p:cNvPr id="4" name="Picture Placeholder 1"/>
          <p:cNvSpPr>
            <a:spLocks noGrp="1"/>
          </p:cNvSpPr>
          <p:nvPr>
            <p:ph type="pic" sz="quarter" idx="11" hasCustomPrompt="1"/>
          </p:nvPr>
        </p:nvSpPr>
        <p:spPr>
          <a:xfrm>
            <a:off x="316800" y="316800"/>
            <a:ext cx="5644800" cy="2653200"/>
          </a:xfrm>
          <a:solidFill>
            <a:schemeClr val="bg1"/>
          </a:solidFill>
        </p:spPr>
        <p:txBody>
          <a:bodyPr/>
          <a:lstStyle>
            <a:lvl1pPr marL="0" indent="0">
              <a:buFontTx/>
              <a:buNone/>
              <a:defRPr b="0"/>
            </a:lvl1pPr>
          </a:lstStyle>
          <a:p>
            <a:r>
              <a:rPr lang="da-DK" dirty="0"/>
              <a:t>Click here and add image via Templafy Image Library</a:t>
            </a:r>
            <a:endParaRPr lang="da-DK"/>
          </a:p>
        </p:txBody>
      </p:sp>
      <p:sp>
        <p:nvSpPr>
          <p:cNvPr id="7" name="Picture Placeholder 2"/>
          <p:cNvSpPr>
            <a:spLocks noGrp="1"/>
          </p:cNvSpPr>
          <p:nvPr>
            <p:ph type="pic" sz="quarter" idx="13" hasCustomPrompt="1"/>
          </p:nvPr>
        </p:nvSpPr>
        <p:spPr>
          <a:xfrm>
            <a:off x="316800" y="3237372"/>
            <a:ext cx="5644800" cy="2653200"/>
          </a:xfrm>
        </p:spPr>
        <p:txBody>
          <a:bodyPr/>
          <a:lstStyle>
            <a:lvl1pPr marL="0" indent="0">
              <a:buFontTx/>
              <a:buNone/>
              <a:defRPr b="0"/>
            </a:lvl1pPr>
          </a:lstStyle>
          <a:p>
            <a:r>
              <a:rPr lang="da-DK" dirty="0"/>
              <a:t>Click here and add image via Templafy Image Library</a:t>
            </a:r>
            <a:endParaRPr lang="da-DK"/>
          </a:p>
        </p:txBody>
      </p:sp>
      <p:sp>
        <p:nvSpPr>
          <p:cNvPr id="5" name="Picture Placeholder 3"/>
          <p:cNvSpPr>
            <a:spLocks noGrp="1"/>
          </p:cNvSpPr>
          <p:nvPr>
            <p:ph type="pic" sz="quarter" idx="12" hasCustomPrompt="1"/>
          </p:nvPr>
        </p:nvSpPr>
        <p:spPr>
          <a:xfrm>
            <a:off x="6231600" y="316800"/>
            <a:ext cx="5644800" cy="5583600"/>
          </a:xfrm>
        </p:spPr>
        <p:txBody>
          <a:bodyPr/>
          <a:lstStyle>
            <a:lvl1pPr marL="0" indent="0">
              <a:buFontTx/>
              <a:buNone/>
              <a:defRPr b="0"/>
            </a:lvl1pPr>
          </a:lstStyle>
          <a:p>
            <a:r>
              <a:rPr lang="da-DK" dirty="0"/>
              <a:t>Click here and add image via Templafy Image Library</a:t>
            </a:r>
            <a:endParaRPr lang="da-DK"/>
          </a:p>
        </p:txBody>
      </p:sp>
      <p:sp>
        <p:nvSpPr>
          <p:cNvPr id="10" name="Slide Number Placeholder 9"/>
          <p:cNvSpPr>
            <a:spLocks noGrp="1"/>
          </p:cNvSpPr>
          <p:nvPr>
            <p:ph type="sldNum" sz="quarter" idx="16"/>
          </p:nvPr>
        </p:nvSpPr>
        <p:spPr/>
        <p:txBody>
          <a:bodyPr/>
          <a:lstStyle/>
          <a:p>
            <a:pPr>
              <a:defRPr/>
            </a:pPr>
            <a:fld id="{E90C1E0A-682D-40DC-B1EA-26C007FDC330}" type="slidenum">
              <a:rPr lang="da-DK" smtClean="0"/>
              <a:pPr>
                <a:defRPr/>
              </a:pPr>
              <a:t>‹#›</a:t>
            </a:fld>
            <a:endParaRPr lang="da-DK" dirty="0"/>
          </a:p>
        </p:txBody>
      </p:sp>
      <p:sp>
        <p:nvSpPr>
          <p:cNvPr id="8" name="Date Placeholder 7" hidden="1"/>
          <p:cNvSpPr>
            <a:spLocks noGrp="1"/>
          </p:cNvSpPr>
          <p:nvPr>
            <p:ph type="dt" sz="half" idx="14"/>
          </p:nvPr>
        </p:nvSpPr>
        <p:spPr/>
        <p:txBody>
          <a:bodyPr/>
          <a:lstStyle/>
          <a:p>
            <a:fld id="{E7B83056-E73A-4EB1-8793-61FB59C07FBC}" type="datetimeFigureOut">
              <a:rPr lang="da-DK" smtClean="0"/>
              <a:pPr/>
              <a:t>14.09.2020</a:t>
            </a:fld>
            <a:r>
              <a:rPr lang="da-DK"/>
              <a:t>16-09-2020</a:t>
            </a:r>
          </a:p>
        </p:txBody>
      </p:sp>
      <p:sp>
        <p:nvSpPr>
          <p:cNvPr id="9" name="Footer Placeholder 8" hidden="1"/>
          <p:cNvSpPr>
            <a:spLocks noGrp="1"/>
          </p:cNvSpPr>
          <p:nvPr>
            <p:ph type="ftr" sz="quarter" idx="15"/>
          </p:nvPr>
        </p:nvSpPr>
        <p:spPr/>
        <p:txBody>
          <a:bodyPr/>
          <a:lstStyle/>
          <a:p>
            <a:endParaRPr lang="da-DK" dirty="0"/>
          </a:p>
        </p:txBody>
      </p:sp>
    </p:spTree>
    <p:extLst>
      <p:ext uri="{BB962C8B-B14F-4D97-AF65-F5344CB8AC3E}">
        <p14:creationId xmlns:p14="http://schemas.microsoft.com/office/powerpoint/2010/main" val="2260751815"/>
      </p:ext>
    </p:extLst>
  </p:cSld>
  <p:clrMapOvr>
    <a:masterClrMapping/>
  </p:clrMapOvr>
  <p:extLst>
    <p:ext uri="{DCECCB84-F9BA-43D5-87BE-67443E8EF086}">
      <p15:sldGuideLst xmlns:p15="http://schemas.microsoft.com/office/powerpoint/2012/main">
        <p15:guide id="1" pos="3922" userDrawn="1">
          <p15:clr>
            <a:srgbClr val="A4A3A4"/>
          </p15:clr>
        </p15:guide>
        <p15:guide id="2" pos="3755" userDrawn="1">
          <p15:clr>
            <a:srgbClr val="A4A3A4"/>
          </p15:clr>
        </p15:guide>
        <p15:guide id="3" orient="horz" pos="2039" userDrawn="1">
          <p15:clr>
            <a:srgbClr val="A4A3A4"/>
          </p15:clr>
        </p15:guide>
        <p15:guide id="4" orient="horz" pos="1872" userDrawn="1">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pictures II">
    <p:spTree>
      <p:nvGrpSpPr>
        <p:cNvPr id="1" name=""/>
        <p:cNvGrpSpPr/>
        <p:nvPr/>
      </p:nvGrpSpPr>
      <p:grpSpPr>
        <a:xfrm>
          <a:off x="0" y="0"/>
          <a:ext cx="0" cy="0"/>
          <a:chOff x="0" y="0"/>
          <a:chExt cx="0" cy="0"/>
        </a:xfrm>
      </p:grpSpPr>
      <p:sp>
        <p:nvSpPr>
          <p:cNvPr id="5" name="Picture Placeholder 1"/>
          <p:cNvSpPr>
            <a:spLocks noGrp="1"/>
          </p:cNvSpPr>
          <p:nvPr>
            <p:ph type="pic" sz="quarter" idx="12" hasCustomPrompt="1"/>
          </p:nvPr>
        </p:nvSpPr>
        <p:spPr>
          <a:xfrm>
            <a:off x="316800" y="316800"/>
            <a:ext cx="5644800" cy="5583600"/>
          </a:xfrm>
          <a:solidFill>
            <a:schemeClr val="bg1"/>
          </a:solidFill>
        </p:spPr>
        <p:txBody>
          <a:bodyPr/>
          <a:lstStyle>
            <a:lvl1pPr marL="0" indent="0">
              <a:buFontTx/>
              <a:buNone/>
              <a:defRPr b="0"/>
            </a:lvl1pPr>
          </a:lstStyle>
          <a:p>
            <a:r>
              <a:rPr lang="da-DK" dirty="0"/>
              <a:t>Click here and add image via Templafy Image Library</a:t>
            </a:r>
            <a:endParaRPr lang="da-DK"/>
          </a:p>
        </p:txBody>
      </p:sp>
      <p:sp>
        <p:nvSpPr>
          <p:cNvPr id="4" name="Picture Placeholder 2"/>
          <p:cNvSpPr>
            <a:spLocks noGrp="1"/>
          </p:cNvSpPr>
          <p:nvPr>
            <p:ph type="pic" sz="quarter" idx="11" hasCustomPrompt="1"/>
          </p:nvPr>
        </p:nvSpPr>
        <p:spPr>
          <a:xfrm>
            <a:off x="6231600" y="316800"/>
            <a:ext cx="5644800" cy="2653200"/>
          </a:xfrm>
        </p:spPr>
        <p:txBody>
          <a:bodyPr/>
          <a:lstStyle>
            <a:lvl1pPr marL="0" indent="0">
              <a:buFontTx/>
              <a:buNone/>
              <a:defRPr b="0"/>
            </a:lvl1pPr>
          </a:lstStyle>
          <a:p>
            <a:r>
              <a:rPr lang="da-DK" dirty="0"/>
              <a:t>Click here and add image via Templafy Image Library</a:t>
            </a:r>
            <a:endParaRPr lang="da-DK"/>
          </a:p>
        </p:txBody>
      </p:sp>
      <p:sp>
        <p:nvSpPr>
          <p:cNvPr id="7" name="Picture Placeholder 3"/>
          <p:cNvSpPr>
            <a:spLocks noGrp="1"/>
          </p:cNvSpPr>
          <p:nvPr>
            <p:ph type="pic" sz="quarter" idx="13" hasCustomPrompt="1"/>
          </p:nvPr>
        </p:nvSpPr>
        <p:spPr>
          <a:xfrm>
            <a:off x="6231600" y="3237372"/>
            <a:ext cx="5644800" cy="2653200"/>
          </a:xfrm>
        </p:spPr>
        <p:txBody>
          <a:bodyPr/>
          <a:lstStyle>
            <a:lvl1pPr marL="0" indent="0">
              <a:buFontTx/>
              <a:buNone/>
              <a:defRPr b="0"/>
            </a:lvl1pPr>
          </a:lstStyle>
          <a:p>
            <a:r>
              <a:rPr lang="da-DK" dirty="0"/>
              <a:t>Click here and add image via Templafy Image Library</a:t>
            </a:r>
            <a:endParaRPr lang="da-DK"/>
          </a:p>
        </p:txBody>
      </p:sp>
      <p:sp>
        <p:nvSpPr>
          <p:cNvPr id="10" name="Slide Number Placeholder 9"/>
          <p:cNvSpPr>
            <a:spLocks noGrp="1"/>
          </p:cNvSpPr>
          <p:nvPr>
            <p:ph type="sldNum" sz="quarter" idx="16"/>
          </p:nvPr>
        </p:nvSpPr>
        <p:spPr/>
        <p:txBody>
          <a:bodyPr/>
          <a:lstStyle/>
          <a:p>
            <a:pPr>
              <a:defRPr/>
            </a:pPr>
            <a:fld id="{E90C1E0A-682D-40DC-B1EA-26C007FDC330}" type="slidenum">
              <a:rPr lang="da-DK" smtClean="0"/>
              <a:pPr>
                <a:defRPr/>
              </a:pPr>
              <a:t>‹#›</a:t>
            </a:fld>
            <a:endParaRPr lang="da-DK" dirty="0"/>
          </a:p>
        </p:txBody>
      </p:sp>
      <p:sp>
        <p:nvSpPr>
          <p:cNvPr id="8" name="Date Placeholder 7" hidden="1"/>
          <p:cNvSpPr>
            <a:spLocks noGrp="1"/>
          </p:cNvSpPr>
          <p:nvPr>
            <p:ph type="dt" sz="half" idx="14"/>
          </p:nvPr>
        </p:nvSpPr>
        <p:spPr/>
        <p:txBody>
          <a:bodyPr/>
          <a:lstStyle/>
          <a:p>
            <a:fld id="{E7B83056-E73A-4EB1-8793-61FB59C07FBC}" type="datetimeFigureOut">
              <a:rPr lang="da-DK" smtClean="0"/>
              <a:pPr/>
              <a:t>14.09.2020</a:t>
            </a:fld>
            <a:r>
              <a:rPr lang="da-DK"/>
              <a:t>16-09-2020</a:t>
            </a:r>
          </a:p>
        </p:txBody>
      </p:sp>
      <p:sp>
        <p:nvSpPr>
          <p:cNvPr id="9" name="Footer Placeholder 8" hidden="1"/>
          <p:cNvSpPr>
            <a:spLocks noGrp="1"/>
          </p:cNvSpPr>
          <p:nvPr>
            <p:ph type="ftr" sz="quarter" idx="15"/>
          </p:nvPr>
        </p:nvSpPr>
        <p:spPr/>
        <p:txBody>
          <a:bodyPr/>
          <a:lstStyle/>
          <a:p>
            <a:endParaRPr lang="da-DK" dirty="0"/>
          </a:p>
        </p:txBody>
      </p:sp>
    </p:spTree>
    <p:extLst>
      <p:ext uri="{BB962C8B-B14F-4D97-AF65-F5344CB8AC3E}">
        <p14:creationId xmlns:p14="http://schemas.microsoft.com/office/powerpoint/2010/main" val="93570263"/>
      </p:ext>
    </p:extLst>
  </p:cSld>
  <p:clrMapOvr>
    <a:masterClrMapping/>
  </p:clrMapOvr>
  <p:extLst>
    <p:ext uri="{DCECCB84-F9BA-43D5-87BE-67443E8EF086}">
      <p15:sldGuideLst xmlns:p15="http://schemas.microsoft.com/office/powerpoint/2012/main">
        <p15:guide id="1" pos="3922" userDrawn="1">
          <p15:clr>
            <a:srgbClr val="A4A3A4"/>
          </p15:clr>
        </p15:guide>
        <p15:guide id="2" pos="3755" userDrawn="1">
          <p15:clr>
            <a:srgbClr val="A4A3A4"/>
          </p15:clr>
        </p15:guide>
        <p15:guide id="3" orient="horz" pos="2039" userDrawn="1">
          <p15:clr>
            <a:srgbClr val="A4A3A4"/>
          </p15:clr>
        </p15:guide>
        <p15:guide id="4" orient="horz" pos="1872" userDrawn="1">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Full slide picture">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315913" y="315913"/>
            <a:ext cx="11557000" cy="6220354"/>
          </a:xfrm>
        </p:spPr>
        <p:txBody>
          <a:bodyPr/>
          <a:lstStyle>
            <a:lvl1pPr marL="0" indent="0">
              <a:buFontTx/>
              <a:buNone/>
              <a:defRPr b="0"/>
            </a:lvl1pPr>
          </a:lstStyle>
          <a:p>
            <a:r>
              <a:rPr lang="da-DK" dirty="0"/>
              <a:t>Click here and add image via Templafy Image Library</a:t>
            </a:r>
            <a:endParaRPr lang="da-DK"/>
          </a:p>
        </p:txBody>
      </p:sp>
      <p:sp>
        <p:nvSpPr>
          <p:cNvPr id="8" name="Slide Number Placeholder 7"/>
          <p:cNvSpPr>
            <a:spLocks noGrp="1"/>
          </p:cNvSpPr>
          <p:nvPr>
            <p:ph type="sldNum" sz="quarter" idx="14"/>
          </p:nvPr>
        </p:nvSpPr>
        <p:spPr/>
        <p:txBody>
          <a:bodyPr/>
          <a:lstStyle/>
          <a:p>
            <a:pPr>
              <a:defRPr/>
            </a:pPr>
            <a:fld id="{E90C1E0A-682D-40DC-B1EA-26C007FDC330}" type="slidenum">
              <a:rPr lang="da-DK" smtClean="0"/>
              <a:pPr>
                <a:defRPr/>
              </a:pPr>
              <a:t>‹#›</a:t>
            </a:fld>
            <a:endParaRPr lang="da-DK" dirty="0"/>
          </a:p>
        </p:txBody>
      </p:sp>
      <p:sp>
        <p:nvSpPr>
          <p:cNvPr id="6" name="Date Placeholder 5" hidden="1"/>
          <p:cNvSpPr>
            <a:spLocks noGrp="1"/>
          </p:cNvSpPr>
          <p:nvPr>
            <p:ph type="dt" sz="half" idx="12"/>
          </p:nvPr>
        </p:nvSpPr>
        <p:spPr/>
        <p:txBody>
          <a:bodyPr/>
          <a:lstStyle/>
          <a:p>
            <a:fld id="{E7B83056-E73A-4EB1-8793-61FB59C07FBC}" type="datetimeFigureOut">
              <a:rPr lang="da-DK" smtClean="0"/>
              <a:pPr/>
              <a:t>14.09.2020</a:t>
            </a:fld>
            <a:r>
              <a:rPr lang="da-DK"/>
              <a:t>16-09-2020</a:t>
            </a:r>
          </a:p>
        </p:txBody>
      </p:sp>
      <p:sp>
        <p:nvSpPr>
          <p:cNvPr id="7" name="Footer Placeholder 6" hidden="1"/>
          <p:cNvSpPr>
            <a:spLocks noGrp="1"/>
          </p:cNvSpPr>
          <p:nvPr>
            <p:ph type="ftr" sz="quarter" idx="13"/>
          </p:nvPr>
        </p:nvSpPr>
        <p:spPr/>
        <p:txBody>
          <a:bodyPr/>
          <a:lstStyle/>
          <a:p>
            <a:endParaRPr lang="da-DK" dirty="0"/>
          </a:p>
        </p:txBody>
      </p:sp>
    </p:spTree>
    <p:extLst>
      <p:ext uri="{BB962C8B-B14F-4D97-AF65-F5344CB8AC3E}">
        <p14:creationId xmlns:p14="http://schemas.microsoft.com/office/powerpoint/2010/main" val="1534947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9" name="Hvid baggrund"/>
          <p:cNvSpPr/>
          <p:nvPr userDrawn="1"/>
        </p:nvSpPr>
        <p:spPr bwMode="auto">
          <a:xfrm>
            <a:off x="0" y="0"/>
            <a:ext cx="12188825" cy="5897563"/>
          </a:xfrm>
          <a:prstGeom prst="rect">
            <a:avLst/>
          </a:prstGeom>
          <a:solidFill>
            <a:schemeClr val="bg1"/>
          </a:solidFill>
          <a:ln w="1778"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endParaRPr kumimoji="0" lang="da-DK" sz="1600" b="0" i="0" u="none" strike="noStrike" cap="none" normalizeH="0" baseline="0" dirty="0" err="1">
              <a:ln>
                <a:noFill/>
              </a:ln>
              <a:solidFill>
                <a:schemeClr val="bg1"/>
              </a:solidFill>
              <a:effectLst/>
              <a:latin typeface="AU Passata" pitchFamily="34" charset="0"/>
            </a:endParaRPr>
          </a:p>
        </p:txBody>
      </p:sp>
      <p:sp>
        <p:nvSpPr>
          <p:cNvPr id="10" name="Slide Number Placeholder 9"/>
          <p:cNvSpPr>
            <a:spLocks noGrp="1"/>
          </p:cNvSpPr>
          <p:nvPr>
            <p:ph type="sldNum" sz="quarter" idx="15"/>
          </p:nvPr>
        </p:nvSpPr>
        <p:spPr/>
        <p:txBody>
          <a:bodyPr/>
          <a:lstStyle/>
          <a:p>
            <a:pPr>
              <a:defRPr/>
            </a:pPr>
            <a:fld id="{E90C1E0A-682D-40DC-B1EA-26C007FDC330}" type="slidenum">
              <a:rPr lang="da-DK" smtClean="0"/>
              <a:pPr>
                <a:defRPr/>
              </a:pPr>
              <a:t>‹#›</a:t>
            </a:fld>
            <a:endParaRPr lang="da-DK" dirty="0"/>
          </a:p>
        </p:txBody>
      </p:sp>
      <p:sp>
        <p:nvSpPr>
          <p:cNvPr id="6" name="Date Placeholder 5" hidden="1"/>
          <p:cNvSpPr>
            <a:spLocks noGrp="1"/>
          </p:cNvSpPr>
          <p:nvPr>
            <p:ph type="dt" sz="half" idx="13"/>
          </p:nvPr>
        </p:nvSpPr>
        <p:spPr/>
        <p:txBody>
          <a:bodyPr/>
          <a:lstStyle/>
          <a:p>
            <a:fld id="{E7B83056-E73A-4EB1-8793-61FB59C07FBC}" type="datetimeFigureOut">
              <a:rPr lang="da-DK" smtClean="0"/>
              <a:pPr/>
              <a:t>14.09.2020</a:t>
            </a:fld>
            <a:r>
              <a:rPr lang="da-DK"/>
              <a:t>16-09-2020</a:t>
            </a:r>
          </a:p>
        </p:txBody>
      </p:sp>
      <p:sp>
        <p:nvSpPr>
          <p:cNvPr id="8" name="Footer Placeholder 7" hidden="1"/>
          <p:cNvSpPr>
            <a:spLocks noGrp="1"/>
          </p:cNvSpPr>
          <p:nvPr>
            <p:ph type="ftr" sz="quarter" idx="14"/>
          </p:nvPr>
        </p:nvSpPr>
        <p:spPr/>
        <p:txBody>
          <a:bodyPr/>
          <a:lstStyle/>
          <a:p>
            <a:endParaRPr lang="da-DK" dirty="0"/>
          </a:p>
        </p:txBody>
      </p:sp>
      <p:sp>
        <p:nvSpPr>
          <p:cNvPr id="11" name="Text Placeholder 61"/>
          <p:cNvSpPr>
            <a:spLocks noGrp="1"/>
          </p:cNvSpPr>
          <p:nvPr>
            <p:ph type="body" sz="quarter" idx="16" hasCustomPrompt="1"/>
          </p:nvPr>
        </p:nvSpPr>
        <p:spPr>
          <a:xfrm>
            <a:off x="1845940" y="1412776"/>
            <a:ext cx="8496944" cy="3744416"/>
          </a:xfrm>
        </p:spPr>
        <p:txBody>
          <a:bodyPr/>
          <a:lstStyle>
            <a:lvl1pPr marL="432000" indent="-432000" algn="ctr">
              <a:lnSpc>
                <a:spcPct val="107000"/>
              </a:lnSpc>
              <a:buSzPct val="250000"/>
              <a:buFontTx/>
              <a:buBlip>
                <a:blip r:embed="rId2"/>
              </a:buBlip>
              <a:defRPr sz="2800">
                <a:latin typeface="Georgia" panose="02040502050405020303" pitchFamily="18" charset="0"/>
              </a:defRPr>
            </a:lvl1pPr>
            <a:lvl2pPr marL="216000" indent="-216000" algn="ctr">
              <a:lnSpc>
                <a:spcPct val="99000"/>
              </a:lnSpc>
              <a:buFont typeface="Arial" panose="020B0604020202020204" pitchFamily="34" charset="0"/>
              <a:buChar char="-"/>
              <a:defRPr sz="2000" cap="all" baseline="0">
                <a:latin typeface="Georgia" panose="02040502050405020303" pitchFamily="18" charset="0"/>
              </a:defRPr>
            </a:lvl2pPr>
            <a:lvl3pPr algn="ctr">
              <a:buFontTx/>
              <a:buNone/>
              <a:defRPr/>
            </a:lvl3pPr>
          </a:lstStyle>
          <a:p>
            <a:pPr lvl="0"/>
            <a:r>
              <a:rPr lang="da-DK" dirty="0"/>
              <a:t>Click to add Quote text, for next level ENTER and TAB</a:t>
            </a:r>
            <a:endParaRPr lang="da-DK"/>
          </a:p>
          <a:p>
            <a:pPr lvl="1"/>
            <a:r>
              <a:rPr lang="da-DK" dirty="0"/>
              <a:t>Second level</a:t>
            </a:r>
            <a:endParaRPr lang="da-DK"/>
          </a:p>
          <a:p>
            <a:pPr lvl="2"/>
            <a:endParaRPr lang="da-DK" dirty="0"/>
          </a:p>
        </p:txBody>
      </p:sp>
    </p:spTree>
    <p:extLst>
      <p:ext uri="{BB962C8B-B14F-4D97-AF65-F5344CB8AC3E}">
        <p14:creationId xmlns:p14="http://schemas.microsoft.com/office/powerpoint/2010/main" val="1796140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and Quote slide">
    <p:spTree>
      <p:nvGrpSpPr>
        <p:cNvPr id="1" name=""/>
        <p:cNvGrpSpPr/>
        <p:nvPr/>
      </p:nvGrpSpPr>
      <p:grpSpPr>
        <a:xfrm>
          <a:off x="0" y="0"/>
          <a:ext cx="0" cy="0"/>
          <a:chOff x="0" y="0"/>
          <a:chExt cx="0" cy="0"/>
        </a:xfrm>
      </p:grpSpPr>
      <p:sp>
        <p:nvSpPr>
          <p:cNvPr id="8" name="Hvid baggrund"/>
          <p:cNvSpPr/>
          <p:nvPr userDrawn="1"/>
        </p:nvSpPr>
        <p:spPr bwMode="auto">
          <a:xfrm>
            <a:off x="0" y="0"/>
            <a:ext cx="12188825" cy="5897563"/>
          </a:xfrm>
          <a:prstGeom prst="rect">
            <a:avLst/>
          </a:prstGeom>
          <a:solidFill>
            <a:schemeClr val="bg1"/>
          </a:solidFill>
          <a:ln w="1778"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endParaRPr kumimoji="0" lang="da-DK" sz="1600" b="0" i="0" u="none" strike="noStrike" cap="none" normalizeH="0" baseline="0" dirty="0" err="1">
              <a:ln>
                <a:noFill/>
              </a:ln>
              <a:solidFill>
                <a:schemeClr val="bg1"/>
              </a:solidFill>
              <a:effectLst/>
              <a:latin typeface="AU Passata" pitchFamily="34" charset="0"/>
            </a:endParaRPr>
          </a:p>
        </p:txBody>
      </p:sp>
      <p:sp>
        <p:nvSpPr>
          <p:cNvPr id="5" name="Title 1"/>
          <p:cNvSpPr>
            <a:spLocks noGrp="1"/>
          </p:cNvSpPr>
          <p:nvPr>
            <p:ph type="title"/>
          </p:nvPr>
        </p:nvSpPr>
        <p:spPr>
          <a:xfrm>
            <a:off x="315913" y="230400"/>
            <a:ext cx="11563200" cy="752400"/>
          </a:xfrm>
        </p:spPr>
        <p:txBody>
          <a:bodyPr anchor="t" anchorCtr="0"/>
          <a:lstStyle/>
          <a:p>
            <a:r>
              <a:rPr lang="da-DK" dirty="0"/>
              <a:t>Click to edit Master title style</a:t>
            </a:r>
            <a:endParaRPr lang="da-DK"/>
          </a:p>
        </p:txBody>
      </p:sp>
      <p:sp>
        <p:nvSpPr>
          <p:cNvPr id="11" name="Slide Number Placeholder 10"/>
          <p:cNvSpPr>
            <a:spLocks noGrp="1"/>
          </p:cNvSpPr>
          <p:nvPr>
            <p:ph type="sldNum" sz="quarter" idx="15"/>
          </p:nvPr>
        </p:nvSpPr>
        <p:spPr/>
        <p:txBody>
          <a:bodyPr/>
          <a:lstStyle/>
          <a:p>
            <a:pPr>
              <a:defRPr/>
            </a:pPr>
            <a:fld id="{E90C1E0A-682D-40DC-B1EA-26C007FDC330}" type="slidenum">
              <a:rPr lang="da-DK" smtClean="0"/>
              <a:pPr>
                <a:defRPr/>
              </a:pPr>
              <a:t>‹#›</a:t>
            </a:fld>
            <a:endParaRPr lang="da-DK" dirty="0"/>
          </a:p>
        </p:txBody>
      </p:sp>
      <p:sp>
        <p:nvSpPr>
          <p:cNvPr id="6" name="Date Placeholder 5" hidden="1"/>
          <p:cNvSpPr>
            <a:spLocks noGrp="1"/>
          </p:cNvSpPr>
          <p:nvPr>
            <p:ph type="dt" sz="half" idx="13"/>
          </p:nvPr>
        </p:nvSpPr>
        <p:spPr/>
        <p:txBody>
          <a:bodyPr/>
          <a:lstStyle/>
          <a:p>
            <a:fld id="{E7B83056-E73A-4EB1-8793-61FB59C07FBC}" type="datetimeFigureOut">
              <a:rPr lang="da-DK" smtClean="0"/>
              <a:pPr/>
              <a:t>14.09.2020</a:t>
            </a:fld>
            <a:r>
              <a:rPr lang="da-DK"/>
              <a:t>16-09-2020</a:t>
            </a:r>
          </a:p>
        </p:txBody>
      </p:sp>
      <p:sp>
        <p:nvSpPr>
          <p:cNvPr id="10" name="Footer Placeholder 9" hidden="1"/>
          <p:cNvSpPr>
            <a:spLocks noGrp="1"/>
          </p:cNvSpPr>
          <p:nvPr>
            <p:ph type="ftr" sz="quarter" idx="14"/>
          </p:nvPr>
        </p:nvSpPr>
        <p:spPr/>
        <p:txBody>
          <a:bodyPr/>
          <a:lstStyle/>
          <a:p>
            <a:endParaRPr lang="da-DK" dirty="0"/>
          </a:p>
        </p:txBody>
      </p:sp>
      <p:sp>
        <p:nvSpPr>
          <p:cNvPr id="12" name="Text Placeholder 2"/>
          <p:cNvSpPr>
            <a:spLocks noGrp="1"/>
          </p:cNvSpPr>
          <p:nvPr>
            <p:ph type="body" sz="quarter" idx="11" hasCustomPrompt="1"/>
          </p:nvPr>
        </p:nvSpPr>
        <p:spPr>
          <a:xfrm>
            <a:off x="2998068" y="1853461"/>
            <a:ext cx="6264696" cy="2725288"/>
          </a:xfrm>
        </p:spPr>
        <p:txBody>
          <a:bodyPr/>
          <a:lstStyle>
            <a:lvl1pPr marL="432000" indent="-432000" algn="ctr">
              <a:lnSpc>
                <a:spcPct val="107000"/>
              </a:lnSpc>
              <a:buSzPct val="250000"/>
              <a:buFontTx/>
              <a:buBlip>
                <a:blip r:embed="rId2"/>
              </a:buBlip>
              <a:defRPr sz="2800">
                <a:latin typeface="Georgia" panose="02040502050405020303" pitchFamily="18" charset="0"/>
              </a:defRPr>
            </a:lvl1pPr>
            <a:lvl2pPr marL="216000" indent="-216000" algn="ctr">
              <a:lnSpc>
                <a:spcPct val="99000"/>
              </a:lnSpc>
              <a:buFont typeface="Arial" panose="020B0604020202020204" pitchFamily="34" charset="0"/>
              <a:buChar char="-"/>
              <a:defRPr sz="2000" cap="all" baseline="0">
                <a:latin typeface="Georgia" panose="02040502050405020303" pitchFamily="18" charset="0"/>
              </a:defRPr>
            </a:lvl2pPr>
            <a:lvl3pPr marL="576000" indent="0">
              <a:buNone/>
              <a:defRPr/>
            </a:lvl3pPr>
          </a:lstStyle>
          <a:p>
            <a:pPr lvl="0"/>
            <a:r>
              <a:rPr lang="da-DK" dirty="0"/>
              <a:t>Click to add Quote text, for next level ENTER and TAB</a:t>
            </a:r>
            <a:endParaRPr lang="da-DK"/>
          </a:p>
          <a:p>
            <a:pPr lvl="1"/>
            <a:r>
              <a:rPr lang="da-DK" dirty="0"/>
              <a:t>Second level</a:t>
            </a:r>
            <a:endParaRPr lang="da-DK"/>
          </a:p>
        </p:txBody>
      </p:sp>
    </p:spTree>
    <p:extLst>
      <p:ext uri="{BB962C8B-B14F-4D97-AF65-F5344CB8AC3E}">
        <p14:creationId xmlns:p14="http://schemas.microsoft.com/office/powerpoint/2010/main" val="1495154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Full slide content">
    <p:spTree>
      <p:nvGrpSpPr>
        <p:cNvPr id="1" name=""/>
        <p:cNvGrpSpPr/>
        <p:nvPr/>
      </p:nvGrpSpPr>
      <p:grpSpPr>
        <a:xfrm>
          <a:off x="0" y="0"/>
          <a:ext cx="0" cy="0"/>
          <a:chOff x="0" y="0"/>
          <a:chExt cx="0" cy="0"/>
        </a:xfrm>
      </p:grpSpPr>
      <p:sp>
        <p:nvSpPr>
          <p:cNvPr id="5" name="Content Placeholder 1"/>
          <p:cNvSpPr>
            <a:spLocks noGrp="1"/>
          </p:cNvSpPr>
          <p:nvPr>
            <p:ph sz="quarter" idx="12"/>
          </p:nvPr>
        </p:nvSpPr>
        <p:spPr>
          <a:xfrm>
            <a:off x="328613" y="328612"/>
            <a:ext cx="11550650" cy="6213475"/>
          </a:xfrm>
        </p:spPr>
        <p:txBody>
          <a:bodyPr/>
          <a:lstStyle/>
          <a:p>
            <a:pPr lvl="0"/>
            <a:r>
              <a:rPr lang="da-DK" dirty="0"/>
              <a:t>Click to edit Master text styles</a:t>
            </a:r>
            <a:endParaRPr lang="da-DK"/>
          </a:p>
          <a:p>
            <a:pPr lvl="1"/>
            <a:r>
              <a:rPr lang="da-DK" dirty="0"/>
              <a:t>Second level</a:t>
            </a:r>
            <a:endParaRPr lang="da-DK"/>
          </a:p>
          <a:p>
            <a:pPr lvl="2"/>
            <a:r>
              <a:rPr lang="da-DK" dirty="0"/>
              <a:t>Third level</a:t>
            </a:r>
            <a:endParaRPr lang="da-DK"/>
          </a:p>
          <a:p>
            <a:pPr lvl="3"/>
            <a:r>
              <a:rPr lang="da-DK" dirty="0"/>
              <a:t>Fourth level</a:t>
            </a:r>
            <a:endParaRPr lang="da-DK"/>
          </a:p>
          <a:p>
            <a:pPr lvl="4"/>
            <a:r>
              <a:rPr lang="da-DK" dirty="0"/>
              <a:t>Fifth level</a:t>
            </a:r>
            <a:endParaRPr lang="da-DK"/>
          </a:p>
        </p:txBody>
      </p:sp>
      <p:sp>
        <p:nvSpPr>
          <p:cNvPr id="8" name="Slide Number Placeholder 7"/>
          <p:cNvSpPr>
            <a:spLocks noGrp="1"/>
          </p:cNvSpPr>
          <p:nvPr>
            <p:ph type="sldNum" sz="quarter" idx="15"/>
          </p:nvPr>
        </p:nvSpPr>
        <p:spPr/>
        <p:txBody>
          <a:bodyPr/>
          <a:lstStyle/>
          <a:p>
            <a:pPr>
              <a:defRPr/>
            </a:pPr>
            <a:fld id="{E90C1E0A-682D-40DC-B1EA-26C007FDC330}" type="slidenum">
              <a:rPr lang="da-DK" smtClean="0"/>
              <a:pPr>
                <a:defRPr/>
              </a:pPr>
              <a:t>‹#›</a:t>
            </a:fld>
            <a:endParaRPr lang="da-DK" dirty="0"/>
          </a:p>
        </p:txBody>
      </p:sp>
      <p:sp>
        <p:nvSpPr>
          <p:cNvPr id="6" name="Date Placeholder 5" hidden="1"/>
          <p:cNvSpPr>
            <a:spLocks noGrp="1"/>
          </p:cNvSpPr>
          <p:nvPr>
            <p:ph type="dt" sz="half" idx="13"/>
          </p:nvPr>
        </p:nvSpPr>
        <p:spPr/>
        <p:txBody>
          <a:bodyPr/>
          <a:lstStyle/>
          <a:p>
            <a:fld id="{E7B83056-E73A-4EB1-8793-61FB59C07FBC}" type="datetimeFigureOut">
              <a:rPr lang="da-DK" smtClean="0"/>
              <a:pPr/>
              <a:t>14.09.2020</a:t>
            </a:fld>
            <a:r>
              <a:rPr lang="da-DK"/>
              <a:t>16-09-2020</a:t>
            </a:r>
          </a:p>
        </p:txBody>
      </p:sp>
      <p:sp>
        <p:nvSpPr>
          <p:cNvPr id="7" name="Footer Placeholder 6" hidden="1"/>
          <p:cNvSpPr>
            <a:spLocks noGrp="1"/>
          </p:cNvSpPr>
          <p:nvPr>
            <p:ph type="ftr" sz="quarter" idx="14"/>
          </p:nvPr>
        </p:nvSpPr>
        <p:spPr/>
        <p:txBody>
          <a:bodyPr/>
          <a:lstStyle/>
          <a:p>
            <a:endParaRPr lang="da-DK" dirty="0"/>
          </a:p>
        </p:txBody>
      </p:sp>
    </p:spTree>
    <p:extLst>
      <p:ext uri="{BB962C8B-B14F-4D97-AF65-F5344CB8AC3E}">
        <p14:creationId xmlns:p14="http://schemas.microsoft.com/office/powerpoint/2010/main" val="78156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Click to edit Master title style</a:t>
            </a:r>
            <a:endParaRPr lang="da-DK"/>
          </a:p>
        </p:txBody>
      </p:sp>
      <p:sp>
        <p:nvSpPr>
          <p:cNvPr id="6" name="TextBox 5"/>
          <p:cNvSpPr txBox="1"/>
          <p:nvPr userDrawn="1"/>
        </p:nvSpPr>
        <p:spPr>
          <a:xfrm>
            <a:off x="-2160355" y="1022476"/>
            <a:ext cx="2012649" cy="473425"/>
          </a:xfrm>
          <a:prstGeom prst="rect">
            <a:avLst/>
          </a:prstGeom>
          <a:noFill/>
        </p:spPr>
        <p:txBody>
          <a:bodyPr wrap="square" lIns="0" tIns="0" rIns="0" bIns="0" rtlCol="0">
            <a:noAutofit/>
          </a:bodyPr>
          <a:lstStyle/>
          <a:p>
            <a:pPr algn="r">
              <a:lnSpc>
                <a:spcPct val="100000"/>
              </a:lnSpc>
            </a:pPr>
            <a:r>
              <a:rPr lang="da-DK" sz="1000" noProof="1">
                <a:solidFill>
                  <a:schemeClr val="tx1">
                    <a:lumMod val="75000"/>
                    <a:lumOff val="25000"/>
                  </a:schemeClr>
                </a:solidFill>
              </a:rPr>
              <a:t>Ændr 2. linje i overskriften </a:t>
            </a:r>
            <a:br>
              <a:rPr lang="en-GB" sz="1000" noProof="1">
                <a:solidFill>
                  <a:schemeClr val="tx1">
                    <a:lumMod val="75000"/>
                    <a:lumOff val="25000"/>
                  </a:schemeClr>
                </a:solidFill>
              </a:rPr>
            </a:br>
            <a:r>
              <a:rPr lang="da-DK" sz="1000" noProof="1">
                <a:solidFill>
                  <a:schemeClr val="tx1">
                    <a:lumMod val="75000"/>
                    <a:lumOff val="25000"/>
                  </a:schemeClr>
                </a:solidFill>
              </a:rPr>
              <a:t>til AU Passata Light</a:t>
            </a:r>
            <a:endParaRPr lang="da-DK" sz="4799" dirty="0"/>
          </a:p>
        </p:txBody>
      </p:sp>
      <p:sp>
        <p:nvSpPr>
          <p:cNvPr id="9" name="Slide Number Placeholder 8"/>
          <p:cNvSpPr>
            <a:spLocks noGrp="1"/>
          </p:cNvSpPr>
          <p:nvPr>
            <p:ph type="sldNum" sz="quarter" idx="12"/>
          </p:nvPr>
        </p:nvSpPr>
        <p:spPr/>
        <p:txBody>
          <a:bodyPr/>
          <a:lstStyle/>
          <a:p>
            <a:pPr>
              <a:defRPr/>
            </a:pPr>
            <a:fld id="{E90C1E0A-682D-40DC-B1EA-26C007FDC330}" type="slidenum">
              <a:rPr lang="da-DK" smtClean="0"/>
              <a:pPr>
                <a:defRPr/>
              </a:pPr>
              <a:t>‹#›</a:t>
            </a:fld>
            <a:endParaRPr lang="da-DK" dirty="0"/>
          </a:p>
        </p:txBody>
      </p:sp>
      <p:sp>
        <p:nvSpPr>
          <p:cNvPr id="7" name="Date Placeholder 6" hidden="1"/>
          <p:cNvSpPr>
            <a:spLocks noGrp="1"/>
          </p:cNvSpPr>
          <p:nvPr>
            <p:ph type="dt" sz="half" idx="10"/>
          </p:nvPr>
        </p:nvSpPr>
        <p:spPr/>
        <p:txBody>
          <a:bodyPr/>
          <a:lstStyle/>
          <a:p>
            <a:fld id="{E7B83056-E73A-4EB1-8793-61FB59C07FBC}" type="datetimeFigureOut">
              <a:rPr lang="da-DK" smtClean="0"/>
              <a:pPr/>
              <a:t>14.09.2020</a:t>
            </a:fld>
            <a:r>
              <a:rPr lang="da-DK"/>
              <a:t>16-09-2020</a:t>
            </a:r>
          </a:p>
        </p:txBody>
      </p:sp>
      <p:sp>
        <p:nvSpPr>
          <p:cNvPr id="8" name="Footer Placeholder 7" hidden="1"/>
          <p:cNvSpPr>
            <a:spLocks noGrp="1"/>
          </p:cNvSpPr>
          <p:nvPr>
            <p:ph type="ftr" sz="quarter" idx="11"/>
          </p:nvPr>
        </p:nvSpPr>
        <p:spPr/>
        <p:txBody>
          <a:bodyPr/>
          <a:lstStyle/>
          <a:p>
            <a:endParaRPr lang="da-DK"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3" name="Rectangle 2"/>
          <p:cNvSpPr/>
          <p:nvPr userDrawn="1"/>
        </p:nvSpPr>
        <p:spPr bwMode="auto">
          <a:xfrm>
            <a:off x="765820" y="1340768"/>
            <a:ext cx="1224136" cy="504056"/>
          </a:xfrm>
          <a:prstGeom prst="rect">
            <a:avLst/>
          </a:prstGeom>
          <a:solidFill>
            <a:schemeClr val="bg1"/>
          </a:solidFill>
          <a:ln w="1778"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endParaRPr kumimoji="0" lang="da-DK" sz="1600" b="0" i="0" u="none" strike="noStrike" cap="none" normalizeH="0" baseline="0" dirty="0" err="1">
              <a:ln>
                <a:noFill/>
              </a:ln>
              <a:solidFill>
                <a:schemeClr val="bg1"/>
              </a:solidFill>
              <a:effectLst/>
              <a:latin typeface="AU Passata" pitchFamily="34" charset="0"/>
            </a:endParaRPr>
          </a:p>
        </p:txBody>
      </p:sp>
      <p:sp>
        <p:nvSpPr>
          <p:cNvPr id="8" name="Slide Number Placeholder 7" hidden="1"/>
          <p:cNvSpPr>
            <a:spLocks noGrp="1"/>
          </p:cNvSpPr>
          <p:nvPr>
            <p:ph type="sldNum" sz="quarter" idx="12"/>
          </p:nvPr>
        </p:nvSpPr>
        <p:spPr/>
        <p:txBody>
          <a:bodyPr/>
          <a:lstStyle/>
          <a:p>
            <a:pPr>
              <a:defRPr/>
            </a:pPr>
            <a:fld id="{E90C1E0A-682D-40DC-B1EA-26C007FDC330}" type="slidenum">
              <a:rPr lang="da-DK" smtClean="0"/>
              <a:pPr>
                <a:defRPr/>
              </a:pPr>
              <a:t>‹#›</a:t>
            </a:fld>
            <a:endParaRPr lang="da-DK" dirty="0"/>
          </a:p>
        </p:txBody>
      </p:sp>
      <p:sp>
        <p:nvSpPr>
          <p:cNvPr id="6" name="Date Placeholder 5" hidden="1"/>
          <p:cNvSpPr>
            <a:spLocks noGrp="1"/>
          </p:cNvSpPr>
          <p:nvPr>
            <p:ph type="dt" sz="half" idx="10"/>
          </p:nvPr>
        </p:nvSpPr>
        <p:spPr/>
        <p:txBody>
          <a:bodyPr/>
          <a:lstStyle/>
          <a:p>
            <a:fld id="{E7B83056-E73A-4EB1-8793-61FB59C07FBC}" type="datetimeFigureOut">
              <a:rPr lang="da-DK" smtClean="0"/>
              <a:pPr/>
              <a:t>14.09.2020</a:t>
            </a:fld>
            <a:r>
              <a:rPr lang="da-DK"/>
              <a:t>16-09-2020</a:t>
            </a:r>
          </a:p>
        </p:txBody>
      </p:sp>
      <p:sp>
        <p:nvSpPr>
          <p:cNvPr id="7" name="Footer Placeholder 6" hidden="1"/>
          <p:cNvSpPr>
            <a:spLocks noGrp="1"/>
          </p:cNvSpPr>
          <p:nvPr>
            <p:ph type="ftr" sz="quarter" idx="11"/>
          </p:nvPr>
        </p:nvSpPr>
        <p:spPr/>
        <p:txBody>
          <a:bodyPr/>
          <a:lstStyle/>
          <a:p>
            <a:endParaRPr lang="da-DK"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sp>
        <p:nvSpPr>
          <p:cNvPr id="8" name="Farvet baggrund"/>
          <p:cNvSpPr/>
          <p:nvPr userDrawn="1"/>
        </p:nvSpPr>
        <p:spPr>
          <a:xfrm>
            <a:off x="0" y="0"/>
            <a:ext cx="1218882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4799" dirty="0"/>
          </a:p>
        </p:txBody>
      </p:sp>
      <p:pic>
        <p:nvPicPr>
          <p:cNvPr id="4" name="Logo BS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5602" y="2229266"/>
            <a:ext cx="2397621" cy="2399468"/>
          </a:xfrm>
          <a:prstGeom prst="rect">
            <a:avLst/>
          </a:prstGeom>
        </p:spPr>
      </p:pic>
      <p:sp>
        <p:nvSpPr>
          <p:cNvPr id="2" name="Date Placeholder 1" hidden="1"/>
          <p:cNvSpPr>
            <a:spLocks noGrp="1"/>
          </p:cNvSpPr>
          <p:nvPr>
            <p:ph type="dt" sz="half" idx="10"/>
          </p:nvPr>
        </p:nvSpPr>
        <p:spPr/>
        <p:txBody>
          <a:bodyPr/>
          <a:lstStyle/>
          <a:p>
            <a:fld id="{E7B83056-E73A-4EB1-8793-61FB59C07FBC}" type="datetimeFigureOut">
              <a:rPr lang="da-DK" smtClean="0"/>
              <a:pPr/>
              <a:t>14.09.2020</a:t>
            </a:fld>
            <a:r>
              <a:rPr lang="da-DK"/>
              <a:t>16-09-2020</a:t>
            </a:r>
          </a:p>
        </p:txBody>
      </p:sp>
      <p:sp>
        <p:nvSpPr>
          <p:cNvPr id="3" name="Footer Placeholder 2" hidden="1"/>
          <p:cNvSpPr>
            <a:spLocks noGrp="1"/>
          </p:cNvSpPr>
          <p:nvPr>
            <p:ph type="ftr" sz="quarter" idx="11"/>
          </p:nvPr>
        </p:nvSpPr>
        <p:spPr/>
        <p:txBody>
          <a:bodyPr/>
          <a:lstStyle/>
          <a:p>
            <a:endParaRPr lang="da-DK" dirty="0"/>
          </a:p>
        </p:txBody>
      </p:sp>
      <p:sp>
        <p:nvSpPr>
          <p:cNvPr id="5" name="Slide Number Placeholder 4" hidden="1"/>
          <p:cNvSpPr>
            <a:spLocks noGrp="1"/>
          </p:cNvSpPr>
          <p:nvPr>
            <p:ph type="sldNum" sz="quarter" idx="12"/>
          </p:nvPr>
        </p:nvSpPr>
        <p:spPr>
          <a:xfrm>
            <a:off x="0" y="7020000"/>
            <a:ext cx="0" cy="0"/>
          </a:xfrm>
        </p:spPr>
        <p:txBody>
          <a:bodyPr/>
          <a:lstStyle>
            <a:lvl1pPr>
              <a:defRPr sz="100">
                <a:noFill/>
              </a:defRPr>
            </a:lvl1pPr>
          </a:lstStyle>
          <a:p>
            <a:pPr>
              <a:defRPr/>
            </a:pPr>
            <a:fld id="{E90C1E0A-682D-40DC-B1EA-26C007FDC330}" type="slidenum">
              <a:rPr lang="da-DK" smtClean="0"/>
              <a:pPr>
                <a:defRPr/>
              </a:pPr>
              <a:t>‹#›</a:t>
            </a:fld>
            <a:endParaRPr lang="da-DK" dirty="0"/>
          </a:p>
        </p:txBody>
      </p:sp>
    </p:spTree>
    <p:extLst>
      <p:ext uri="{BB962C8B-B14F-4D97-AF65-F5344CB8AC3E}">
        <p14:creationId xmlns:p14="http://schemas.microsoft.com/office/powerpoint/2010/main" val="1444901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End slide BSS">
    <p:bg>
      <p:bgPr>
        <a:solidFill>
          <a:schemeClr val="bg1"/>
        </a:solidFill>
        <a:effectLst/>
      </p:bgPr>
    </p:bg>
    <p:spTree>
      <p:nvGrpSpPr>
        <p:cNvPr id="1" name=""/>
        <p:cNvGrpSpPr/>
        <p:nvPr/>
      </p:nvGrpSpPr>
      <p:grpSpPr>
        <a:xfrm>
          <a:off x="0" y="0"/>
          <a:ext cx="0" cy="0"/>
          <a:chOff x="0" y="0"/>
          <a:chExt cx="0" cy="0"/>
        </a:xfrm>
      </p:grpSpPr>
      <p:sp>
        <p:nvSpPr>
          <p:cNvPr id="8" name="Farvet baggrund"/>
          <p:cNvSpPr/>
          <p:nvPr userDrawn="1"/>
        </p:nvSpPr>
        <p:spPr>
          <a:xfrm>
            <a:off x="0" y="0"/>
            <a:ext cx="1218882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4799" dirty="0"/>
          </a:p>
        </p:txBody>
      </p:sp>
      <p:pic>
        <p:nvPicPr>
          <p:cNvPr id="7" name="Logo BS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20000" y="2520000"/>
            <a:ext cx="1650375" cy="1650375"/>
          </a:xfrm>
          <a:prstGeom prst="rect">
            <a:avLst/>
          </a:prstGeom>
        </p:spPr>
      </p:pic>
      <p:sp>
        <p:nvSpPr>
          <p:cNvPr id="6" name="OFF_logo2Computed"/>
          <p:cNvSpPr txBox="1">
            <a:spLocks noChangeArrowheads="1"/>
          </p:cNvSpPr>
          <p:nvPr userDrawn="1"/>
        </p:nvSpPr>
        <p:spPr bwMode="auto">
          <a:xfrm>
            <a:off x="4392000" y="2520000"/>
            <a:ext cx="7480913" cy="869657"/>
          </a:xfrm>
          <a:prstGeom prst="rect">
            <a:avLst/>
          </a:prstGeom>
          <a:noFill/>
          <a:ln w="1778" algn="ctr">
            <a:noFill/>
            <a:miter lim="800000"/>
            <a:headEnd/>
            <a:tailEnd/>
          </a:ln>
          <a:effectLst/>
        </p:spPr>
        <p:txBody>
          <a:bodyPr wrap="square" lIns="0" tIns="493200" rIns="0" bIns="0">
            <a:spAutoFit/>
          </a:bodyPr>
          <a:lstStyle/>
          <a:p>
            <a:pPr>
              <a:lnSpc>
                <a:spcPct val="105000"/>
              </a:lnSpc>
              <a:defRPr/>
            </a:pPr>
            <a:r>
              <a:rPr lang="da-DK" sz="2300" b="0" cap="all" spc="200" baseline="0" dirty="0">
                <a:solidFill>
                  <a:schemeClr val="bg1"/>
                </a:solidFill>
                <a:latin typeface="AU Passata" panose="020B0503030502030804" pitchFamily="34" charset="0"/>
              </a:rPr>
              <a:t>
Aarhus Universitet</a:t>
            </a:r>
          </a:p>
        </p:txBody>
      </p:sp>
      <p:sp>
        <p:nvSpPr>
          <p:cNvPr id="10" name="OFF_logo1Computed"/>
          <p:cNvSpPr txBox="1">
            <a:spLocks noChangeArrowheads="1"/>
          </p:cNvSpPr>
          <p:nvPr userDrawn="1"/>
        </p:nvSpPr>
        <p:spPr bwMode="auto">
          <a:xfrm>
            <a:off x="4392000" y="2520000"/>
            <a:ext cx="7480913" cy="495236"/>
          </a:xfrm>
          <a:prstGeom prst="rect">
            <a:avLst/>
          </a:prstGeom>
          <a:noFill/>
          <a:ln w="1778" algn="ctr">
            <a:noFill/>
            <a:miter lim="800000"/>
            <a:headEnd/>
            <a:tailEnd/>
          </a:ln>
          <a:effectLst/>
        </p:spPr>
        <p:txBody>
          <a:bodyPr wrap="square" lIns="0" tIns="122400" rIns="0" bIns="0">
            <a:spAutoFit/>
          </a:bodyPr>
          <a:lstStyle/>
          <a:p>
            <a:pPr>
              <a:lnSpc>
                <a:spcPct val="105000"/>
              </a:lnSpc>
              <a:defRPr/>
            </a:pPr>
            <a:r>
              <a:rPr lang="da-DK" sz="2300" b="1" cap="all" spc="200" baseline="0" dirty="0">
                <a:solidFill>
                  <a:schemeClr val="bg1"/>
                </a:solidFill>
                <a:latin typeface="AU Passata" panose="020B0503030502030804" pitchFamily="34" charset="0"/>
              </a:rPr>
              <a:t>
Juridisk Institut</a:t>
            </a:r>
          </a:p>
        </p:txBody>
      </p:sp>
      <p:sp>
        <p:nvSpPr>
          <p:cNvPr id="9" name="Date Placeholder 1" hidden="1"/>
          <p:cNvSpPr>
            <a:spLocks noGrp="1"/>
          </p:cNvSpPr>
          <p:nvPr>
            <p:ph type="dt" sz="half" idx="10"/>
          </p:nvPr>
        </p:nvSpPr>
        <p:spPr>
          <a:xfrm>
            <a:off x="0" y="7020000"/>
            <a:ext cx="0" cy="0"/>
          </a:xfrm>
        </p:spPr>
        <p:txBody>
          <a:bodyPr/>
          <a:lstStyle/>
          <a:p>
            <a:fld id="{E7B83056-E73A-4EB1-8793-61FB59C07FBC}" type="datetimeFigureOut">
              <a:rPr lang="da-DK" smtClean="0"/>
              <a:pPr/>
              <a:t>14.09.2020</a:t>
            </a:fld>
            <a:r>
              <a:rPr lang="da-DK"/>
              <a:t>16-09-2020</a:t>
            </a:r>
          </a:p>
        </p:txBody>
      </p:sp>
      <p:sp>
        <p:nvSpPr>
          <p:cNvPr id="11" name="Footer Placeholder 2" hidden="1"/>
          <p:cNvSpPr>
            <a:spLocks noGrp="1"/>
          </p:cNvSpPr>
          <p:nvPr>
            <p:ph type="ftr" sz="quarter" idx="11"/>
          </p:nvPr>
        </p:nvSpPr>
        <p:spPr>
          <a:xfrm>
            <a:off x="0" y="7020000"/>
            <a:ext cx="0" cy="0"/>
          </a:xfrm>
        </p:spPr>
        <p:txBody>
          <a:bodyPr/>
          <a:lstStyle/>
          <a:p>
            <a:endParaRPr lang="da-DK" dirty="0"/>
          </a:p>
        </p:txBody>
      </p:sp>
      <p:sp>
        <p:nvSpPr>
          <p:cNvPr id="12" name="Slide Number Placeholder 4" hidden="1"/>
          <p:cNvSpPr>
            <a:spLocks noGrp="1"/>
          </p:cNvSpPr>
          <p:nvPr>
            <p:ph type="sldNum" sz="quarter" idx="12"/>
          </p:nvPr>
        </p:nvSpPr>
        <p:spPr>
          <a:xfrm>
            <a:off x="0" y="7020000"/>
            <a:ext cx="0" cy="0"/>
          </a:xfrm>
        </p:spPr>
        <p:txBody>
          <a:bodyPr/>
          <a:lstStyle>
            <a:lvl1pPr>
              <a:defRPr sz="100">
                <a:noFill/>
              </a:defRPr>
            </a:lvl1pPr>
          </a:lstStyle>
          <a:p>
            <a:pPr>
              <a:defRPr/>
            </a:pPr>
            <a:fld id="{E90C1E0A-682D-40DC-B1EA-26C007FDC330}" type="slidenum">
              <a:rPr lang="da-DK" smtClean="0"/>
              <a:pPr>
                <a:defRPr/>
              </a:pPr>
              <a:t>‹#›</a:t>
            </a:fld>
            <a:endParaRPr lang="da-DK" dirty="0"/>
          </a:p>
        </p:txBody>
      </p:sp>
    </p:spTree>
    <p:extLst>
      <p:ext uri="{BB962C8B-B14F-4D97-AF65-F5344CB8AC3E}">
        <p14:creationId xmlns:p14="http://schemas.microsoft.com/office/powerpoint/2010/main" val="4128896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text">
    <p:spTree>
      <p:nvGrpSpPr>
        <p:cNvPr id="1" name=""/>
        <p:cNvGrpSpPr/>
        <p:nvPr/>
      </p:nvGrpSpPr>
      <p:grpSpPr>
        <a:xfrm>
          <a:off x="0" y="0"/>
          <a:ext cx="0" cy="0"/>
          <a:chOff x="0" y="0"/>
          <a:chExt cx="0" cy="0"/>
        </a:xfrm>
      </p:grpSpPr>
      <p:sp>
        <p:nvSpPr>
          <p:cNvPr id="21" name="Farvet baggrund"/>
          <p:cNvSpPr/>
          <p:nvPr userDrawn="1"/>
        </p:nvSpPr>
        <p:spPr>
          <a:xfrm>
            <a:off x="0" y="0"/>
            <a:ext cx="1218882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4799" dirty="0"/>
          </a:p>
        </p:txBody>
      </p:sp>
      <p:sp>
        <p:nvSpPr>
          <p:cNvPr id="19" name="White Top Rectangle"/>
          <p:cNvSpPr>
            <a:spLocks noChangeArrowheads="1"/>
          </p:cNvSpPr>
          <p:nvPr userDrawn="1"/>
        </p:nvSpPr>
        <p:spPr bwMode="auto">
          <a:xfrm>
            <a:off x="985838" y="3443622"/>
            <a:ext cx="648000" cy="46800"/>
          </a:xfrm>
          <a:prstGeom prst="rect">
            <a:avLst/>
          </a:prstGeom>
          <a:solidFill>
            <a:schemeClr val="bg1"/>
          </a:solidFill>
          <a:ln w="9525">
            <a:noFill/>
            <a:miter lim="800000"/>
            <a:headEnd/>
            <a:tailEnd/>
          </a:ln>
          <a:effectLst/>
        </p:spPr>
        <p:txBody>
          <a:bodyPr wrap="none" anchor="ctr"/>
          <a:lstStyle/>
          <a:p>
            <a:pPr>
              <a:defRPr/>
            </a:pPr>
            <a:endParaRPr lang="da-DK" sz="4799" dirty="0"/>
          </a:p>
        </p:txBody>
      </p:sp>
      <p:sp>
        <p:nvSpPr>
          <p:cNvPr id="34819" name="Title 1"/>
          <p:cNvSpPr>
            <a:spLocks noGrp="1" noChangeArrowheads="1"/>
          </p:cNvSpPr>
          <p:nvPr>
            <p:ph type="ctrTitle"/>
          </p:nvPr>
        </p:nvSpPr>
        <p:spPr>
          <a:xfrm>
            <a:off x="981844" y="1520315"/>
            <a:ext cx="9543307" cy="1779553"/>
          </a:xfrm>
        </p:spPr>
        <p:txBody>
          <a:bodyPr wrap="square" anchor="b" anchorCtr="0">
            <a:noAutofit/>
          </a:bodyPr>
          <a:lstStyle>
            <a:lvl1pPr>
              <a:lnSpc>
                <a:spcPct val="90000"/>
              </a:lnSpc>
              <a:defRPr sz="6000" baseline="0">
                <a:solidFill>
                  <a:schemeClr val="bg1"/>
                </a:solidFill>
                <a:latin typeface="AU Passata Light" panose="020B0303030902030804" pitchFamily="34" charset="0"/>
              </a:defRPr>
            </a:lvl1pPr>
          </a:lstStyle>
          <a:p>
            <a:r>
              <a:rPr lang="da-DK" dirty="0"/>
              <a:t>Click to edit Master title style</a:t>
            </a:r>
            <a:endParaRPr lang="da-DK"/>
          </a:p>
        </p:txBody>
      </p:sp>
      <p:sp>
        <p:nvSpPr>
          <p:cNvPr id="4" name="Text Placeholder 3"/>
          <p:cNvSpPr>
            <a:spLocks noGrp="1"/>
          </p:cNvSpPr>
          <p:nvPr>
            <p:ph type="body" sz="quarter" idx="11"/>
          </p:nvPr>
        </p:nvSpPr>
        <p:spPr>
          <a:xfrm>
            <a:off x="985838" y="3715431"/>
            <a:ext cx="7161212" cy="1746085"/>
          </a:xfrm>
        </p:spPr>
        <p:txBody>
          <a:bodyPr/>
          <a:lstStyle>
            <a:lvl1pPr marL="0" indent="0">
              <a:lnSpc>
                <a:spcPct val="101000"/>
              </a:lnSpc>
              <a:buFontTx/>
              <a:buNone/>
              <a:defRPr sz="27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dirty="0"/>
              <a:t>Click to edit Master text styles</a:t>
            </a:r>
            <a:endParaRPr lang="da-DK"/>
          </a:p>
        </p:txBody>
      </p:sp>
      <p:sp>
        <p:nvSpPr>
          <p:cNvPr id="22" name="TextBox 21"/>
          <p:cNvSpPr txBox="1"/>
          <p:nvPr userDrawn="1"/>
        </p:nvSpPr>
        <p:spPr>
          <a:xfrm>
            <a:off x="-2160355" y="2132856"/>
            <a:ext cx="2012649" cy="738664"/>
          </a:xfrm>
          <a:prstGeom prst="rect">
            <a:avLst/>
          </a:prstGeom>
          <a:noFill/>
        </p:spPr>
        <p:txBody>
          <a:bodyPr wrap="square" lIns="0" tIns="0" rIns="0" bIns="0" rtlCol="0">
            <a:noAutofit/>
          </a:bodyPr>
          <a:lstStyle/>
          <a:p>
            <a:pPr algn="r">
              <a:lnSpc>
                <a:spcPct val="100000"/>
              </a:lnSpc>
            </a:pPr>
            <a:r>
              <a:rPr lang="da-DK" sz="1000" noProof="1">
                <a:solidFill>
                  <a:schemeClr val="tx1">
                    <a:lumMod val="75000"/>
                    <a:lumOff val="25000"/>
                  </a:schemeClr>
                </a:solidFill>
              </a:rPr>
              <a:t>Ændr 2. linje i overskriften </a:t>
            </a:r>
            <a:br>
              <a:rPr lang="en-GB" sz="1000" noProof="1">
                <a:solidFill>
                  <a:schemeClr val="tx1">
                    <a:lumMod val="75000"/>
                    <a:lumOff val="25000"/>
                  </a:schemeClr>
                </a:solidFill>
              </a:rPr>
            </a:br>
            <a:r>
              <a:rPr lang="da-DK" sz="1000" noProof="1">
                <a:solidFill>
                  <a:schemeClr val="tx1">
                    <a:lumMod val="75000"/>
                    <a:lumOff val="25000"/>
                  </a:schemeClr>
                </a:solidFill>
              </a:rPr>
              <a:t>til AU Passata bold</a:t>
            </a:r>
            <a:endParaRPr lang="da-DK" sz="4799" dirty="0"/>
          </a:p>
        </p:txBody>
      </p:sp>
      <p:sp>
        <p:nvSpPr>
          <p:cNvPr id="39" name="Date_DateCustomA"/>
          <p:cNvSpPr txBox="1">
            <a:spLocks noChangeArrowheads="1"/>
          </p:cNvSpPr>
          <p:nvPr userDrawn="1"/>
        </p:nvSpPr>
        <p:spPr bwMode="auto">
          <a:xfrm>
            <a:off x="3691333" y="5997600"/>
            <a:ext cx="2271840" cy="582176"/>
          </a:xfrm>
          <a:prstGeom prst="rect">
            <a:avLst/>
          </a:prstGeom>
          <a:noFill/>
          <a:ln w="1778" algn="ctr">
            <a:noFill/>
            <a:miter lim="800000"/>
            <a:headEnd/>
            <a:tailEnd/>
          </a:ln>
          <a:effectLst/>
        </p:spPr>
        <p:txBody>
          <a:bodyPr wrap="square" lIns="0" tIns="475200" rIns="0" bIns="0" anchor="t" anchorCtr="0">
            <a:spAutoFit/>
          </a:bodyPr>
          <a:lstStyle/>
          <a:p>
            <a:pPr algn="r">
              <a:lnSpc>
                <a:spcPct val="95000"/>
              </a:lnSpc>
              <a:defRPr/>
            </a:pPr>
            <a:r>
              <a:rPr lang="da-DK" sz="700" b="0" cap="all" baseline="0" dirty="0">
                <a:solidFill>
                  <a:schemeClr val="bg1"/>
                </a:solidFill>
                <a:latin typeface="+mn-lt"/>
              </a:rPr>
              <a:t>16. september 2020</a:t>
            </a:r>
          </a:p>
        </p:txBody>
      </p:sp>
      <p:sp>
        <p:nvSpPr>
          <p:cNvPr id="41" name="USR_Title"/>
          <p:cNvSpPr txBox="1">
            <a:spLocks noChangeArrowheads="1"/>
          </p:cNvSpPr>
          <p:nvPr userDrawn="1"/>
        </p:nvSpPr>
        <p:spPr bwMode="auto">
          <a:xfrm>
            <a:off x="6240044" y="5997600"/>
            <a:ext cx="2982416" cy="582176"/>
          </a:xfrm>
          <a:prstGeom prst="rect">
            <a:avLst/>
          </a:prstGeom>
          <a:noFill/>
          <a:ln w="1778" algn="ctr">
            <a:noFill/>
            <a:miter lim="800000"/>
            <a:headEnd/>
            <a:tailEnd/>
          </a:ln>
          <a:effectLst/>
        </p:spPr>
        <p:txBody>
          <a:bodyPr lIns="0" tIns="475200" rIns="0" bIns="0" anchor="t" anchorCtr="0">
            <a:spAutoFit/>
          </a:bodyPr>
          <a:lstStyle/>
          <a:p>
            <a:pPr algn="l">
              <a:lnSpc>
                <a:spcPct val="95000"/>
              </a:lnSpc>
              <a:defRPr/>
            </a:pPr>
            <a:r>
              <a:rPr lang="da-DK" sz="700" b="0" cap="all" baseline="0" dirty="0">
                <a:solidFill>
                  <a:schemeClr val="bg1"/>
                </a:solidFill>
                <a:latin typeface="+mn-lt"/>
              </a:rPr>
              <a:t>Lektor, ph.d.</a:t>
            </a:r>
          </a:p>
        </p:txBody>
      </p:sp>
      <p:sp>
        <p:nvSpPr>
          <p:cNvPr id="40" name="FLD_Event"/>
          <p:cNvSpPr txBox="1">
            <a:spLocks noChangeArrowheads="1"/>
          </p:cNvSpPr>
          <p:nvPr userDrawn="1"/>
        </p:nvSpPr>
        <p:spPr bwMode="auto">
          <a:xfrm>
            <a:off x="3691333" y="5997600"/>
            <a:ext cx="2271840" cy="447676"/>
          </a:xfrm>
          <a:prstGeom prst="rect">
            <a:avLst/>
          </a:prstGeom>
          <a:noFill/>
          <a:ln w="1778" algn="ctr">
            <a:noFill/>
            <a:miter lim="800000"/>
            <a:headEnd/>
            <a:tailEnd/>
          </a:ln>
          <a:effectLst/>
        </p:spPr>
        <p:txBody>
          <a:bodyPr wrap="square" lIns="0" tIns="342000" rIns="0" bIns="0" anchor="t" anchorCtr="0">
            <a:spAutoFit/>
          </a:bodyPr>
          <a:lstStyle/>
          <a:p>
            <a:pPr algn="r">
              <a:lnSpc>
                <a:spcPct val="95000"/>
              </a:lnSpc>
              <a:defRPr/>
            </a:pPr>
            <a:r>
              <a:rPr lang="da-DK" sz="700" b="0" cap="all" baseline="0" dirty="0">
                <a:solidFill>
                  <a:schemeClr val="bg1"/>
                </a:solidFill>
                <a:latin typeface="+mn-lt"/>
              </a:rPr>
              <a:t>Arbejdsretsforeningen</a:t>
            </a:r>
          </a:p>
        </p:txBody>
      </p:sp>
      <p:sp>
        <p:nvSpPr>
          <p:cNvPr id="42" name="USR_Name"/>
          <p:cNvSpPr txBox="1">
            <a:spLocks noChangeArrowheads="1"/>
          </p:cNvSpPr>
          <p:nvPr userDrawn="1"/>
        </p:nvSpPr>
        <p:spPr bwMode="auto">
          <a:xfrm>
            <a:off x="6240044" y="5997600"/>
            <a:ext cx="2982416" cy="444040"/>
          </a:xfrm>
          <a:prstGeom prst="rect">
            <a:avLst/>
          </a:prstGeom>
          <a:noFill/>
          <a:ln w="1778" algn="ctr">
            <a:noFill/>
            <a:miter lim="800000"/>
            <a:headEnd/>
            <a:tailEnd/>
          </a:ln>
          <a:effectLst/>
        </p:spPr>
        <p:txBody>
          <a:bodyPr lIns="0" tIns="342000" rIns="0" bIns="0" anchor="t" anchorCtr="0">
            <a:spAutoFit/>
          </a:bodyPr>
          <a:lstStyle/>
          <a:p>
            <a:pPr algn="l">
              <a:lnSpc>
                <a:spcPct val="95000"/>
              </a:lnSpc>
              <a:defRPr/>
            </a:pPr>
            <a:r>
              <a:rPr lang="da-DK" sz="700" b="0" cap="all" baseline="0" dirty="0">
                <a:solidFill>
                  <a:schemeClr val="bg1"/>
                </a:solidFill>
                <a:latin typeface="+mn-lt"/>
              </a:rPr>
              <a:t>Natalie Videbæk Munkholm</a:t>
            </a:r>
          </a:p>
        </p:txBody>
      </p:sp>
      <p:pic>
        <p:nvPicPr>
          <p:cNvPr id="23" name="Billede stre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73200" y="5997600"/>
            <a:ext cx="71734" cy="557999"/>
          </a:xfrm>
          <a:prstGeom prst="rect">
            <a:avLst/>
          </a:prstGeom>
        </p:spPr>
      </p:pic>
      <p:pic>
        <p:nvPicPr>
          <p:cNvPr id="818542980" name="SecondaryLogo"/>
          <p:cNvPicPr>
            <a:picLocks noChangeAspect="1"/>
          </p:cNvPicPr>
          <p:nvPr/>
        </p:nvPicPr>
        <p:blipFill>
          <a:blip r:embed="rId3"/>
          <a:stretch>
            <a:fillRect/>
          </a:stretch>
        </p:blipFill>
        <p:spPr>
          <a:xfrm>
            <a:off x="10206000" y="5997600"/>
            <a:ext cx="1740091" cy="558000"/>
          </a:xfrm>
          <a:prstGeom prst="rect">
            <a:avLst/>
          </a:prstGeom>
        </p:spPr>
      </p:pic>
      <p:pic>
        <p:nvPicPr>
          <p:cNvPr id="18" name="Logo BSS"/>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5200" y="5997600"/>
            <a:ext cx="600736" cy="601199"/>
          </a:xfrm>
          <a:prstGeom prst="rect">
            <a:avLst/>
          </a:prstGeom>
        </p:spPr>
      </p:pic>
      <p:sp>
        <p:nvSpPr>
          <p:cNvPr id="17" name="OFF_logo2Computed"/>
          <p:cNvSpPr txBox="1">
            <a:spLocks noChangeArrowheads="1"/>
          </p:cNvSpPr>
          <p:nvPr userDrawn="1"/>
        </p:nvSpPr>
        <p:spPr bwMode="auto">
          <a:xfrm>
            <a:off x="972000" y="5997600"/>
            <a:ext cx="2350045" cy="447851"/>
          </a:xfrm>
          <a:prstGeom prst="rect">
            <a:avLst/>
          </a:prstGeom>
          <a:noFill/>
          <a:ln w="1778" algn="ctr">
            <a:noFill/>
            <a:miter lim="800000"/>
            <a:headEnd/>
            <a:tailEnd/>
          </a:ln>
          <a:effectLst/>
        </p:spPr>
        <p:txBody>
          <a:bodyPr wrap="square" lIns="0" tIns="169200" rIns="0" bIns="0">
            <a:spAutoFit/>
          </a:bodyPr>
          <a:lstStyle/>
          <a:p>
            <a:pPr>
              <a:lnSpc>
                <a:spcPct val="100000"/>
              </a:lnSpc>
              <a:defRPr/>
            </a:pPr>
            <a:r>
              <a:rPr lang="da-DK" sz="900" cap="all" spc="40" baseline="0" dirty="0">
                <a:solidFill>
                  <a:schemeClr val="bg1"/>
                </a:solidFill>
                <a:latin typeface="+mn-lt"/>
              </a:rPr>
              <a:t>
Aarhus Universitet</a:t>
            </a:r>
          </a:p>
          <a:p>
            <a:pPr>
              <a:lnSpc>
                <a:spcPct val="100000"/>
              </a:lnSpc>
              <a:defRPr/>
            </a:pPr>
            <a:endParaRPr lang="da-DK" sz="900" cap="all" spc="40" baseline="0" dirty="0">
              <a:solidFill>
                <a:schemeClr val="bg1"/>
              </a:solidFill>
              <a:latin typeface="+mn-lt"/>
            </a:endParaRPr>
          </a:p>
        </p:txBody>
      </p:sp>
      <p:sp>
        <p:nvSpPr>
          <p:cNvPr id="20" name="OFF_logo1Computed"/>
          <p:cNvSpPr/>
          <p:nvPr userDrawn="1"/>
        </p:nvSpPr>
        <p:spPr bwMode="auto">
          <a:xfrm>
            <a:off x="971999" y="5997600"/>
            <a:ext cx="65" cy="313350"/>
          </a:xfrm>
          <a:prstGeom prst="rect">
            <a:avLst/>
          </a:prstGeom>
          <a:noFill/>
          <a:ln w="1778" cap="flat" cmpd="sng" algn="ctr">
            <a:noFill/>
            <a:prstDash val="solid"/>
            <a:round/>
            <a:headEnd type="none" w="med" len="med"/>
            <a:tailEnd type="none" w="med" len="med"/>
          </a:ln>
          <a:effectLst/>
        </p:spPr>
        <p:txBody>
          <a:bodyPr vert="horz" wrap="none" lIns="0" tIns="3600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 typeface="AU Passata" pitchFamily="34" charset="0"/>
              <a:buNone/>
              <a:tabLst/>
            </a:pPr>
            <a:r>
              <a:rPr kumimoji="0" lang="da-DK" sz="900" b="1" i="0" u="none" strike="noStrike" cap="all" normalizeH="0" baseline="0" noProof="1">
                <a:ln>
                  <a:noFill/>
                </a:ln>
                <a:solidFill>
                  <a:schemeClr val="bg1"/>
                </a:solidFill>
                <a:effectLst/>
                <a:latin typeface="AU Passata" pitchFamily="34" charset="0"/>
              </a:rPr>
              <a:t>
Juridisk Institut</a:t>
            </a:r>
          </a:p>
          <a:p>
            <a:pPr marL="0" marR="0" indent="0" algn="l" defTabSz="914400" rtl="0" eaLnBrk="1" fontAlgn="base" latinLnBrk="0" hangingPunct="1">
              <a:lnSpc>
                <a:spcPct val="100000"/>
              </a:lnSpc>
              <a:spcBef>
                <a:spcPct val="0"/>
              </a:spcBef>
              <a:spcAft>
                <a:spcPct val="0"/>
              </a:spcAft>
              <a:buClrTx/>
              <a:buSzTx/>
              <a:buFont typeface="AU Passata" pitchFamily="34" charset="0"/>
              <a:buNone/>
              <a:tabLst/>
            </a:pPr>
            <a:endParaRPr kumimoji="0" lang="da-DK" sz="900" b="1" i="0" u="none" strike="noStrike" cap="all" normalizeH="0" baseline="0" noProof="1">
              <a:ln>
                <a:noFill/>
              </a:ln>
              <a:solidFill>
                <a:schemeClr val="bg1"/>
              </a:solidFill>
              <a:effectLst/>
              <a:latin typeface="AU Passata" pitchFamily="34" charset="0"/>
            </a:endParaRPr>
          </a:p>
        </p:txBody>
      </p:sp>
      <p:sp>
        <p:nvSpPr>
          <p:cNvPr id="8" name="Slide Number Placeholder 7"/>
          <p:cNvSpPr>
            <a:spLocks noGrp="1"/>
          </p:cNvSpPr>
          <p:nvPr>
            <p:ph type="sldNum" sz="quarter" idx="14"/>
          </p:nvPr>
        </p:nvSpPr>
        <p:spPr/>
        <p:txBody>
          <a:bodyPr/>
          <a:lstStyle>
            <a:lvl1pPr>
              <a:defRPr>
                <a:solidFill>
                  <a:schemeClr val="bg1"/>
                </a:solidFill>
              </a:defRPr>
            </a:lvl1pPr>
          </a:lstStyle>
          <a:p>
            <a:pPr>
              <a:defRPr/>
            </a:pPr>
            <a:fld id="{E90C1E0A-682D-40DC-B1EA-26C007FDC330}" type="slidenum">
              <a:rPr lang="da-DK" smtClean="0"/>
              <a:pPr>
                <a:defRPr/>
              </a:pPr>
              <a:t>‹#›</a:t>
            </a:fld>
            <a:endParaRPr lang="da-DK" dirty="0"/>
          </a:p>
        </p:txBody>
      </p:sp>
      <p:sp>
        <p:nvSpPr>
          <p:cNvPr id="6" name="Date Placeholder 5" hidden="1"/>
          <p:cNvSpPr>
            <a:spLocks noGrp="1"/>
          </p:cNvSpPr>
          <p:nvPr>
            <p:ph type="dt" sz="half" idx="12"/>
          </p:nvPr>
        </p:nvSpPr>
        <p:spPr/>
        <p:txBody>
          <a:bodyPr/>
          <a:lstStyle/>
          <a:p>
            <a:fld id="{E7B83056-E73A-4EB1-8793-61FB59C07FBC}" type="datetimeFigureOut">
              <a:rPr lang="da-DK" smtClean="0"/>
              <a:pPr/>
              <a:t>14.09.2020</a:t>
            </a:fld>
            <a:r>
              <a:rPr lang="da-DK"/>
              <a:t>16-09-2020</a:t>
            </a:r>
          </a:p>
        </p:txBody>
      </p:sp>
      <p:sp>
        <p:nvSpPr>
          <p:cNvPr id="7" name="Footer Placeholder 6" hidden="1"/>
          <p:cNvSpPr>
            <a:spLocks noGrp="1"/>
          </p:cNvSpPr>
          <p:nvPr>
            <p:ph type="ftr" sz="quarter" idx="13"/>
          </p:nvPr>
        </p:nvSpPr>
        <p:spPr/>
        <p:txBody>
          <a:bodyPr/>
          <a:lstStyle/>
          <a:p>
            <a:endParaRPr lang="da-DK" dirty="0"/>
          </a:p>
        </p:txBody>
      </p:sp>
    </p:spTree>
    <p:extLst>
      <p:ext uri="{BB962C8B-B14F-4D97-AF65-F5344CB8AC3E}">
        <p14:creationId xmlns:p14="http://schemas.microsoft.com/office/powerpoint/2010/main" val="1127008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no picture">
    <p:spTree>
      <p:nvGrpSpPr>
        <p:cNvPr id="1" name=""/>
        <p:cNvGrpSpPr/>
        <p:nvPr/>
      </p:nvGrpSpPr>
      <p:grpSpPr>
        <a:xfrm>
          <a:off x="0" y="0"/>
          <a:ext cx="0" cy="0"/>
          <a:chOff x="0" y="0"/>
          <a:chExt cx="0" cy="0"/>
        </a:xfrm>
      </p:grpSpPr>
      <p:sp>
        <p:nvSpPr>
          <p:cNvPr id="22" name="Farvet baggrund"/>
          <p:cNvSpPr/>
          <p:nvPr userDrawn="1"/>
        </p:nvSpPr>
        <p:spPr>
          <a:xfrm>
            <a:off x="0" y="0"/>
            <a:ext cx="1218882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4799" dirty="0"/>
          </a:p>
        </p:txBody>
      </p:sp>
      <p:sp>
        <p:nvSpPr>
          <p:cNvPr id="34819" name="Title 1"/>
          <p:cNvSpPr>
            <a:spLocks noGrp="1" noChangeArrowheads="1"/>
          </p:cNvSpPr>
          <p:nvPr>
            <p:ph type="ctrTitle"/>
          </p:nvPr>
        </p:nvSpPr>
        <p:spPr>
          <a:xfrm>
            <a:off x="985838" y="2482343"/>
            <a:ext cx="10220325" cy="1661993"/>
          </a:xfrm>
        </p:spPr>
        <p:txBody>
          <a:bodyPr wrap="square" anchor="ctr" anchorCtr="0">
            <a:spAutoFit/>
          </a:bodyPr>
          <a:lstStyle>
            <a:lvl1pPr>
              <a:lnSpc>
                <a:spcPct val="90000"/>
              </a:lnSpc>
              <a:defRPr sz="6000" baseline="0">
                <a:solidFill>
                  <a:schemeClr val="bg1"/>
                </a:solidFill>
                <a:latin typeface="AU Passata Light" panose="020B0303030902030804" pitchFamily="34" charset="0"/>
              </a:defRPr>
            </a:lvl1pPr>
          </a:lstStyle>
          <a:p>
            <a:r>
              <a:rPr lang="da-DK" dirty="0"/>
              <a:t>Click to edit Master title style</a:t>
            </a:r>
            <a:endParaRPr lang="da-DK"/>
          </a:p>
        </p:txBody>
      </p:sp>
      <p:sp>
        <p:nvSpPr>
          <p:cNvPr id="14" name="TextBox 13"/>
          <p:cNvSpPr txBox="1"/>
          <p:nvPr userDrawn="1"/>
        </p:nvSpPr>
        <p:spPr>
          <a:xfrm>
            <a:off x="-1973598" y="3082506"/>
            <a:ext cx="1825892" cy="307777"/>
          </a:xfrm>
          <a:prstGeom prst="rect">
            <a:avLst/>
          </a:prstGeom>
          <a:noFill/>
        </p:spPr>
        <p:txBody>
          <a:bodyPr wrap="square" lIns="0" tIns="0" rIns="0" bIns="0" rtlCol="0">
            <a:spAutoFit/>
          </a:bodyPr>
          <a:lstStyle/>
          <a:p>
            <a:pPr algn="r">
              <a:lnSpc>
                <a:spcPct val="100000"/>
              </a:lnSpc>
            </a:pPr>
            <a:r>
              <a:rPr lang="da-DK" sz="1000" baseline="0" noProof="1">
                <a:solidFill>
                  <a:schemeClr val="tx1">
                    <a:lumMod val="75000"/>
                    <a:lumOff val="25000"/>
                  </a:schemeClr>
                </a:solidFill>
              </a:rPr>
              <a:t>Ændr 2. linje eller ord til</a:t>
            </a:r>
            <a:endParaRPr lang="da-DK"/>
          </a:p>
          <a:p>
            <a:pPr algn="r">
              <a:lnSpc>
                <a:spcPct val="100000"/>
              </a:lnSpc>
            </a:pPr>
            <a:r>
              <a:rPr lang="da-DK" sz="1000" noProof="1">
                <a:solidFill>
                  <a:schemeClr val="tx1">
                    <a:lumMod val="75000"/>
                    <a:lumOff val="25000"/>
                  </a:schemeClr>
                </a:solidFill>
              </a:rPr>
              <a:t>AU Passata Bold</a:t>
            </a:r>
            <a:endParaRPr lang="da-DK" sz="4799" dirty="0"/>
          </a:p>
        </p:txBody>
      </p:sp>
      <p:sp>
        <p:nvSpPr>
          <p:cNvPr id="26" name="Date_DateCustomA"/>
          <p:cNvSpPr txBox="1">
            <a:spLocks noChangeArrowheads="1"/>
          </p:cNvSpPr>
          <p:nvPr userDrawn="1"/>
        </p:nvSpPr>
        <p:spPr bwMode="auto">
          <a:xfrm>
            <a:off x="3691333" y="5997600"/>
            <a:ext cx="2271840" cy="582176"/>
          </a:xfrm>
          <a:prstGeom prst="rect">
            <a:avLst/>
          </a:prstGeom>
          <a:noFill/>
          <a:ln w="1778" algn="ctr">
            <a:noFill/>
            <a:miter lim="800000"/>
            <a:headEnd/>
            <a:tailEnd/>
          </a:ln>
          <a:effectLst/>
        </p:spPr>
        <p:txBody>
          <a:bodyPr wrap="square" lIns="0" tIns="475200" rIns="0" bIns="0" anchor="t" anchorCtr="0">
            <a:spAutoFit/>
          </a:bodyPr>
          <a:lstStyle/>
          <a:p>
            <a:pPr algn="r">
              <a:lnSpc>
                <a:spcPct val="95000"/>
              </a:lnSpc>
              <a:defRPr/>
            </a:pPr>
            <a:r>
              <a:rPr lang="da-DK" sz="700" b="0" cap="all" baseline="0" dirty="0">
                <a:solidFill>
                  <a:schemeClr val="bg1"/>
                </a:solidFill>
                <a:latin typeface="+mn-lt"/>
              </a:rPr>
              <a:t>16. september 2020</a:t>
            </a:r>
          </a:p>
        </p:txBody>
      </p:sp>
      <p:sp>
        <p:nvSpPr>
          <p:cNvPr id="28" name="USR_Title"/>
          <p:cNvSpPr txBox="1">
            <a:spLocks noChangeArrowheads="1"/>
          </p:cNvSpPr>
          <p:nvPr userDrawn="1"/>
        </p:nvSpPr>
        <p:spPr bwMode="auto">
          <a:xfrm>
            <a:off x="6240044" y="5997600"/>
            <a:ext cx="2982416" cy="582176"/>
          </a:xfrm>
          <a:prstGeom prst="rect">
            <a:avLst/>
          </a:prstGeom>
          <a:noFill/>
          <a:ln w="1778" algn="ctr">
            <a:noFill/>
            <a:miter lim="800000"/>
            <a:headEnd/>
            <a:tailEnd/>
          </a:ln>
          <a:effectLst/>
        </p:spPr>
        <p:txBody>
          <a:bodyPr lIns="0" tIns="475200" rIns="0" bIns="0" anchor="t" anchorCtr="0">
            <a:spAutoFit/>
          </a:bodyPr>
          <a:lstStyle/>
          <a:p>
            <a:pPr algn="l">
              <a:lnSpc>
                <a:spcPct val="95000"/>
              </a:lnSpc>
              <a:defRPr/>
            </a:pPr>
            <a:r>
              <a:rPr lang="da-DK" sz="700" b="0" cap="all" baseline="0" dirty="0">
                <a:solidFill>
                  <a:schemeClr val="bg1"/>
                </a:solidFill>
                <a:latin typeface="+mn-lt"/>
              </a:rPr>
              <a:t>Lektor, ph.d.</a:t>
            </a:r>
          </a:p>
        </p:txBody>
      </p:sp>
      <p:sp>
        <p:nvSpPr>
          <p:cNvPr id="27" name="FLD_Event"/>
          <p:cNvSpPr txBox="1">
            <a:spLocks noChangeArrowheads="1"/>
          </p:cNvSpPr>
          <p:nvPr userDrawn="1"/>
        </p:nvSpPr>
        <p:spPr bwMode="auto">
          <a:xfrm>
            <a:off x="3691333" y="5997600"/>
            <a:ext cx="2271840" cy="447676"/>
          </a:xfrm>
          <a:prstGeom prst="rect">
            <a:avLst/>
          </a:prstGeom>
          <a:noFill/>
          <a:ln w="1778" algn="ctr">
            <a:noFill/>
            <a:miter lim="800000"/>
            <a:headEnd/>
            <a:tailEnd/>
          </a:ln>
          <a:effectLst/>
        </p:spPr>
        <p:txBody>
          <a:bodyPr wrap="square" lIns="0" tIns="342000" rIns="0" bIns="0" anchor="t" anchorCtr="0">
            <a:spAutoFit/>
          </a:bodyPr>
          <a:lstStyle/>
          <a:p>
            <a:pPr algn="r">
              <a:lnSpc>
                <a:spcPct val="95000"/>
              </a:lnSpc>
              <a:defRPr/>
            </a:pPr>
            <a:r>
              <a:rPr lang="da-DK" sz="700" b="0" cap="all" baseline="0" dirty="0">
                <a:solidFill>
                  <a:schemeClr val="bg1"/>
                </a:solidFill>
                <a:latin typeface="+mn-lt"/>
              </a:rPr>
              <a:t>Arbejdsretsforeningen</a:t>
            </a:r>
          </a:p>
        </p:txBody>
      </p:sp>
      <p:sp>
        <p:nvSpPr>
          <p:cNvPr id="29" name="USR_Name"/>
          <p:cNvSpPr txBox="1">
            <a:spLocks noChangeArrowheads="1"/>
          </p:cNvSpPr>
          <p:nvPr userDrawn="1"/>
        </p:nvSpPr>
        <p:spPr bwMode="auto">
          <a:xfrm>
            <a:off x="6240044" y="5997600"/>
            <a:ext cx="2982416" cy="444040"/>
          </a:xfrm>
          <a:prstGeom prst="rect">
            <a:avLst/>
          </a:prstGeom>
          <a:noFill/>
          <a:ln w="1778" algn="ctr">
            <a:noFill/>
            <a:miter lim="800000"/>
            <a:headEnd/>
            <a:tailEnd/>
          </a:ln>
          <a:effectLst/>
        </p:spPr>
        <p:txBody>
          <a:bodyPr lIns="0" tIns="342000" rIns="0" bIns="0" anchor="t" anchorCtr="0">
            <a:spAutoFit/>
          </a:bodyPr>
          <a:lstStyle/>
          <a:p>
            <a:pPr algn="l">
              <a:lnSpc>
                <a:spcPct val="95000"/>
              </a:lnSpc>
              <a:defRPr/>
            </a:pPr>
            <a:r>
              <a:rPr lang="da-DK" sz="700" b="0" cap="all" baseline="0" dirty="0">
                <a:solidFill>
                  <a:schemeClr val="bg1"/>
                </a:solidFill>
                <a:latin typeface="+mn-lt"/>
              </a:rPr>
              <a:t>Natalie Videbæk Munkholm</a:t>
            </a:r>
          </a:p>
        </p:txBody>
      </p:sp>
      <p:pic>
        <p:nvPicPr>
          <p:cNvPr id="23" name="Billed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73200" y="5997600"/>
            <a:ext cx="71734" cy="557999"/>
          </a:xfrm>
          <a:prstGeom prst="rect">
            <a:avLst/>
          </a:prstGeom>
        </p:spPr>
      </p:pic>
      <p:pic>
        <p:nvPicPr>
          <p:cNvPr id="1423916988" name="SecondaryLogo"/>
          <p:cNvPicPr>
            <a:picLocks noChangeAspect="1"/>
          </p:cNvPicPr>
          <p:nvPr/>
        </p:nvPicPr>
        <p:blipFill>
          <a:blip r:embed="rId3"/>
          <a:stretch>
            <a:fillRect/>
          </a:stretch>
        </p:blipFill>
        <p:spPr>
          <a:xfrm>
            <a:off x="10206000" y="5997600"/>
            <a:ext cx="1740091" cy="558000"/>
          </a:xfrm>
          <a:prstGeom prst="rect">
            <a:avLst/>
          </a:prstGeom>
        </p:spPr>
      </p:pic>
      <p:pic>
        <p:nvPicPr>
          <p:cNvPr id="16" name="Logo BSS"/>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5200" y="5997600"/>
            <a:ext cx="600736" cy="601199"/>
          </a:xfrm>
          <a:prstGeom prst="rect">
            <a:avLst/>
          </a:prstGeom>
        </p:spPr>
      </p:pic>
      <p:sp>
        <p:nvSpPr>
          <p:cNvPr id="17" name="OFF_logo2Computed"/>
          <p:cNvSpPr txBox="1">
            <a:spLocks noChangeArrowheads="1"/>
          </p:cNvSpPr>
          <p:nvPr userDrawn="1"/>
        </p:nvSpPr>
        <p:spPr bwMode="auto">
          <a:xfrm>
            <a:off x="972000" y="5997600"/>
            <a:ext cx="2350045" cy="447851"/>
          </a:xfrm>
          <a:prstGeom prst="rect">
            <a:avLst/>
          </a:prstGeom>
          <a:noFill/>
          <a:ln w="1778" algn="ctr">
            <a:noFill/>
            <a:miter lim="800000"/>
            <a:headEnd/>
            <a:tailEnd/>
          </a:ln>
          <a:effectLst/>
        </p:spPr>
        <p:txBody>
          <a:bodyPr wrap="square" lIns="0" tIns="169200" rIns="0" bIns="0">
            <a:spAutoFit/>
          </a:bodyPr>
          <a:lstStyle/>
          <a:p>
            <a:pPr>
              <a:lnSpc>
                <a:spcPct val="100000"/>
              </a:lnSpc>
              <a:defRPr/>
            </a:pPr>
            <a:r>
              <a:rPr lang="da-DK" sz="900" cap="all" spc="40" baseline="0" dirty="0">
                <a:solidFill>
                  <a:schemeClr val="bg1"/>
                </a:solidFill>
                <a:latin typeface="+mn-lt"/>
              </a:rPr>
              <a:t>
Aarhus Universitet</a:t>
            </a:r>
          </a:p>
          <a:p>
            <a:pPr>
              <a:lnSpc>
                <a:spcPct val="100000"/>
              </a:lnSpc>
              <a:defRPr/>
            </a:pPr>
            <a:endParaRPr lang="da-DK" sz="900" cap="all" spc="40" baseline="0" dirty="0">
              <a:solidFill>
                <a:schemeClr val="bg1"/>
              </a:solidFill>
              <a:latin typeface="+mn-lt"/>
            </a:endParaRPr>
          </a:p>
        </p:txBody>
      </p:sp>
      <p:sp>
        <p:nvSpPr>
          <p:cNvPr id="18" name="OFF_logo1Computed"/>
          <p:cNvSpPr/>
          <p:nvPr userDrawn="1"/>
        </p:nvSpPr>
        <p:spPr bwMode="auto">
          <a:xfrm>
            <a:off x="971999" y="5997600"/>
            <a:ext cx="65" cy="313350"/>
          </a:xfrm>
          <a:prstGeom prst="rect">
            <a:avLst/>
          </a:prstGeom>
          <a:noFill/>
          <a:ln w="1778" cap="flat" cmpd="sng" algn="ctr">
            <a:noFill/>
            <a:prstDash val="solid"/>
            <a:round/>
            <a:headEnd type="none" w="med" len="med"/>
            <a:tailEnd type="none" w="med" len="med"/>
          </a:ln>
          <a:effectLst/>
        </p:spPr>
        <p:txBody>
          <a:bodyPr vert="horz" wrap="none" lIns="0" tIns="3600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 typeface="AU Passata" pitchFamily="34" charset="0"/>
              <a:buNone/>
              <a:tabLst/>
            </a:pPr>
            <a:r>
              <a:rPr kumimoji="0" lang="da-DK" sz="900" b="1" i="0" u="none" strike="noStrike" cap="all" normalizeH="0" baseline="0" noProof="1">
                <a:ln>
                  <a:noFill/>
                </a:ln>
                <a:solidFill>
                  <a:schemeClr val="bg1"/>
                </a:solidFill>
                <a:effectLst/>
                <a:latin typeface="AU Passata" pitchFamily="34" charset="0"/>
              </a:rPr>
              <a:t>
Juridisk Institut</a:t>
            </a:r>
          </a:p>
          <a:p>
            <a:pPr marL="0" marR="0" indent="0" algn="l" defTabSz="914400" rtl="0" eaLnBrk="1" fontAlgn="base" latinLnBrk="0" hangingPunct="1">
              <a:lnSpc>
                <a:spcPct val="100000"/>
              </a:lnSpc>
              <a:spcBef>
                <a:spcPct val="0"/>
              </a:spcBef>
              <a:spcAft>
                <a:spcPct val="0"/>
              </a:spcAft>
              <a:buClrTx/>
              <a:buSzTx/>
              <a:buFont typeface="AU Passata" pitchFamily="34" charset="0"/>
              <a:buNone/>
              <a:tabLst/>
            </a:pPr>
            <a:endParaRPr kumimoji="0" lang="da-DK" sz="900" b="1" i="0" u="none" strike="noStrike" cap="all" normalizeH="0" baseline="0" noProof="1">
              <a:ln>
                <a:noFill/>
              </a:ln>
              <a:solidFill>
                <a:schemeClr val="bg1"/>
              </a:solidFill>
              <a:effectLst/>
              <a:latin typeface="AU Passata" pitchFamily="34" charset="0"/>
            </a:endParaRPr>
          </a:p>
        </p:txBody>
      </p:sp>
      <p:sp>
        <p:nvSpPr>
          <p:cNvPr id="4" name="Slide Number Placeholder 3"/>
          <p:cNvSpPr>
            <a:spLocks noGrp="1"/>
          </p:cNvSpPr>
          <p:nvPr>
            <p:ph type="sldNum" sz="quarter" idx="12"/>
          </p:nvPr>
        </p:nvSpPr>
        <p:spPr/>
        <p:txBody>
          <a:bodyPr/>
          <a:lstStyle>
            <a:lvl1pPr>
              <a:defRPr>
                <a:solidFill>
                  <a:schemeClr val="bg1"/>
                </a:solidFill>
              </a:defRPr>
            </a:lvl1pPr>
          </a:lstStyle>
          <a:p>
            <a:pPr>
              <a:defRPr/>
            </a:pPr>
            <a:fld id="{E90C1E0A-682D-40DC-B1EA-26C007FDC330}" type="slidenum">
              <a:rPr lang="da-DK" smtClean="0"/>
              <a:pPr>
                <a:defRPr/>
              </a:pPr>
              <a:t>‹#›</a:t>
            </a:fld>
            <a:endParaRPr lang="da-DK" dirty="0"/>
          </a:p>
        </p:txBody>
      </p:sp>
      <p:sp>
        <p:nvSpPr>
          <p:cNvPr id="2" name="Date Placeholder 1" hidden="1"/>
          <p:cNvSpPr>
            <a:spLocks noGrp="1"/>
          </p:cNvSpPr>
          <p:nvPr>
            <p:ph type="dt" sz="half" idx="10"/>
          </p:nvPr>
        </p:nvSpPr>
        <p:spPr/>
        <p:txBody>
          <a:bodyPr/>
          <a:lstStyle/>
          <a:p>
            <a:fld id="{E7B83056-E73A-4EB1-8793-61FB59C07FBC}" type="datetimeFigureOut">
              <a:rPr lang="da-DK" smtClean="0"/>
              <a:pPr/>
              <a:t>14.09.2020</a:t>
            </a:fld>
            <a:r>
              <a:rPr lang="da-DK"/>
              <a:t>16-09-2020</a:t>
            </a:r>
          </a:p>
        </p:txBody>
      </p:sp>
      <p:sp>
        <p:nvSpPr>
          <p:cNvPr id="3" name="Footer Placeholder 2" hidden="1"/>
          <p:cNvSpPr>
            <a:spLocks noGrp="1"/>
          </p:cNvSpPr>
          <p:nvPr>
            <p:ph type="ftr" sz="quarter" idx="11"/>
          </p:nvPr>
        </p:nvSpPr>
        <p:spPr/>
        <p:txBody>
          <a:bodyPr/>
          <a:lstStyle/>
          <a:p>
            <a:endParaRPr lang="da-DK" dirty="0"/>
          </a:p>
        </p:txBody>
      </p:sp>
    </p:spTree>
    <p:extLst>
      <p:ext uri="{BB962C8B-B14F-4D97-AF65-F5344CB8AC3E}">
        <p14:creationId xmlns:p14="http://schemas.microsoft.com/office/powerpoint/2010/main" val="200739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da-DK" dirty="0"/>
              <a:t>Click to edit Master title style</a:t>
            </a:r>
            <a:endParaRPr lang="da-DK"/>
          </a:p>
        </p:txBody>
      </p:sp>
      <p:sp>
        <p:nvSpPr>
          <p:cNvPr id="3" name="Content Placeholder 2"/>
          <p:cNvSpPr>
            <a:spLocks noGrp="1"/>
          </p:cNvSpPr>
          <p:nvPr>
            <p:ph idx="1"/>
          </p:nvPr>
        </p:nvSpPr>
        <p:spPr>
          <a:xfrm>
            <a:off x="985838" y="1960079"/>
            <a:ext cx="10220325" cy="3937484"/>
          </a:xfrm>
        </p:spPr>
        <p:txBody>
          <a:bodyPr/>
          <a:lstStyle>
            <a:lvl1pPr marL="0" indent="0">
              <a:buFont typeface="Calibri" panose="020F0502020204030204" pitchFamily="34" charset="0"/>
              <a:buChar char="​"/>
              <a:defRPr/>
            </a:lvl1pPr>
          </a:lstStyle>
          <a:p>
            <a:pPr lvl="0"/>
            <a:r>
              <a:rPr lang="da-DK" dirty="0"/>
              <a:t>Click to edit Master text styles</a:t>
            </a:r>
            <a:endParaRPr lang="da-DK"/>
          </a:p>
          <a:p>
            <a:pPr lvl="1"/>
            <a:r>
              <a:rPr lang="da-DK" dirty="0"/>
              <a:t>Second level</a:t>
            </a:r>
            <a:endParaRPr lang="da-DK"/>
          </a:p>
          <a:p>
            <a:pPr lvl="2"/>
            <a:r>
              <a:rPr lang="da-DK" dirty="0"/>
              <a:t>Third level</a:t>
            </a:r>
            <a:endParaRPr lang="da-DK"/>
          </a:p>
          <a:p>
            <a:pPr lvl="3"/>
            <a:r>
              <a:rPr lang="da-DK" dirty="0"/>
              <a:t>Fourth level</a:t>
            </a:r>
            <a:endParaRPr lang="da-DK"/>
          </a:p>
          <a:p>
            <a:pPr lvl="4"/>
            <a:r>
              <a:rPr lang="da-DK" dirty="0"/>
              <a:t>Fifth level</a:t>
            </a:r>
            <a:endParaRPr lang="da-DK"/>
          </a:p>
        </p:txBody>
      </p:sp>
      <p:sp>
        <p:nvSpPr>
          <p:cNvPr id="5" name="TextBox 4"/>
          <p:cNvSpPr txBox="1"/>
          <p:nvPr userDrawn="1"/>
        </p:nvSpPr>
        <p:spPr>
          <a:xfrm>
            <a:off x="-1973598" y="340161"/>
            <a:ext cx="1825892" cy="461665"/>
          </a:xfrm>
          <a:prstGeom prst="rect">
            <a:avLst/>
          </a:prstGeom>
          <a:noFill/>
        </p:spPr>
        <p:txBody>
          <a:bodyPr wrap="square" lIns="0" tIns="0" rIns="0" bIns="0" rtlCol="0">
            <a:spAutoFit/>
          </a:bodyPr>
          <a:lstStyle/>
          <a:p>
            <a:pPr algn="r">
              <a:lnSpc>
                <a:spcPct val="100000"/>
              </a:lnSpc>
            </a:pPr>
            <a:r>
              <a:rPr lang="da-DK" sz="1000" noProof="1">
                <a:solidFill>
                  <a:schemeClr val="tx1">
                    <a:lumMod val="75000"/>
                    <a:lumOff val="25000"/>
                  </a:schemeClr>
                </a:solidFill>
              </a:rPr>
              <a:t>Overskrift to</a:t>
            </a:r>
            <a:r>
              <a:rPr lang="da-DK" sz="1000" baseline="0" noProof="1">
                <a:solidFill>
                  <a:schemeClr val="tx1">
                    <a:lumMod val="75000"/>
                    <a:lumOff val="25000"/>
                  </a:schemeClr>
                </a:solidFill>
              </a:rPr>
              <a:t> linjer </a:t>
            </a:r>
            <a:endParaRPr lang="da-DK"/>
          </a:p>
          <a:p>
            <a:pPr algn="r">
              <a:lnSpc>
                <a:spcPct val="100000"/>
              </a:lnSpc>
            </a:pPr>
            <a:r>
              <a:rPr lang="da-DK" sz="1000" baseline="0" noProof="1">
                <a:solidFill>
                  <a:schemeClr val="tx1">
                    <a:lumMod val="75000"/>
                    <a:lumOff val="25000"/>
                  </a:schemeClr>
                </a:solidFill>
              </a:rPr>
              <a:t>ændr 2. linje til</a:t>
            </a:r>
            <a:endParaRPr lang="da-DK"/>
          </a:p>
          <a:p>
            <a:pPr algn="r">
              <a:lnSpc>
                <a:spcPct val="100000"/>
              </a:lnSpc>
            </a:pPr>
            <a:r>
              <a:rPr lang="da-DK" sz="1000" noProof="1">
                <a:solidFill>
                  <a:schemeClr val="tx1">
                    <a:lumMod val="75000"/>
                    <a:lumOff val="25000"/>
                  </a:schemeClr>
                </a:solidFill>
              </a:rPr>
              <a:t>AU Passata Bold</a:t>
            </a:r>
            <a:endParaRPr lang="da-DK" sz="4799" dirty="0"/>
          </a:p>
        </p:txBody>
      </p:sp>
      <p:sp>
        <p:nvSpPr>
          <p:cNvPr id="9" name="Slide Number Placeholder 8"/>
          <p:cNvSpPr>
            <a:spLocks noGrp="1"/>
          </p:cNvSpPr>
          <p:nvPr>
            <p:ph type="sldNum" sz="quarter" idx="12"/>
          </p:nvPr>
        </p:nvSpPr>
        <p:spPr/>
        <p:txBody>
          <a:bodyPr/>
          <a:lstStyle/>
          <a:p>
            <a:pPr>
              <a:defRPr/>
            </a:pPr>
            <a:fld id="{E90C1E0A-682D-40DC-B1EA-26C007FDC330}" type="slidenum">
              <a:rPr lang="da-DK" smtClean="0"/>
              <a:pPr>
                <a:defRPr/>
              </a:pPr>
              <a:t>‹#›</a:t>
            </a:fld>
            <a:endParaRPr lang="da-DK" dirty="0"/>
          </a:p>
        </p:txBody>
      </p:sp>
      <p:sp>
        <p:nvSpPr>
          <p:cNvPr id="7" name="Date Placeholder 6" hidden="1"/>
          <p:cNvSpPr>
            <a:spLocks noGrp="1"/>
          </p:cNvSpPr>
          <p:nvPr>
            <p:ph type="dt" sz="half" idx="10"/>
          </p:nvPr>
        </p:nvSpPr>
        <p:spPr/>
        <p:txBody>
          <a:bodyPr/>
          <a:lstStyle/>
          <a:p>
            <a:fld id="{E7B83056-E73A-4EB1-8793-61FB59C07FBC}" type="datetimeFigureOut">
              <a:rPr lang="da-DK" smtClean="0"/>
              <a:pPr/>
              <a:t>14.09.2020</a:t>
            </a:fld>
            <a:r>
              <a:rPr lang="da-DK"/>
              <a:t>16-09-2020</a:t>
            </a:r>
          </a:p>
        </p:txBody>
      </p:sp>
      <p:sp>
        <p:nvSpPr>
          <p:cNvPr id="8" name="Footer Placeholder 7" hidden="1"/>
          <p:cNvSpPr>
            <a:spLocks noGrp="1"/>
          </p:cNvSpPr>
          <p:nvPr>
            <p:ph type="ftr" sz="quarter" idx="11"/>
          </p:nvPr>
        </p:nvSpPr>
        <p:spPr/>
        <p:txBody>
          <a:bodyPr/>
          <a:lstStyle/>
          <a:p>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line title and bullet text">
    <p:spTree>
      <p:nvGrpSpPr>
        <p:cNvPr id="1" name=""/>
        <p:cNvGrpSpPr/>
        <p:nvPr/>
      </p:nvGrpSpPr>
      <p:grpSpPr>
        <a:xfrm>
          <a:off x="0" y="0"/>
          <a:ext cx="0" cy="0"/>
          <a:chOff x="0" y="0"/>
          <a:chExt cx="0" cy="0"/>
        </a:xfrm>
      </p:grpSpPr>
      <p:sp>
        <p:nvSpPr>
          <p:cNvPr id="5" name="Hvid baggrund"/>
          <p:cNvSpPr/>
          <p:nvPr userDrawn="1"/>
        </p:nvSpPr>
        <p:spPr bwMode="auto">
          <a:xfrm>
            <a:off x="0" y="-1"/>
            <a:ext cx="12193200" cy="5894387"/>
          </a:xfrm>
          <a:prstGeom prst="rect">
            <a:avLst/>
          </a:prstGeom>
          <a:solidFill>
            <a:schemeClr val="bg1"/>
          </a:solidFill>
          <a:ln w="1778"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endParaRPr kumimoji="0" lang="da-DK" sz="1600" b="0" i="0" u="none" strike="noStrike" cap="none" normalizeH="0" baseline="0" dirty="0" err="1">
              <a:ln>
                <a:noFill/>
              </a:ln>
              <a:solidFill>
                <a:schemeClr val="bg1"/>
              </a:solidFill>
              <a:effectLst/>
              <a:latin typeface="AU Passata" pitchFamily="34" charset="0"/>
            </a:endParaRPr>
          </a:p>
        </p:txBody>
      </p:sp>
      <p:sp>
        <p:nvSpPr>
          <p:cNvPr id="16" name="Black Rectangle"/>
          <p:cNvSpPr/>
          <p:nvPr userDrawn="1"/>
        </p:nvSpPr>
        <p:spPr>
          <a:xfrm>
            <a:off x="990000" y="1045684"/>
            <a:ext cx="647831" cy="4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4799" dirty="0"/>
          </a:p>
          <a:p>
            <a:pPr algn="ctr"/>
            <a:endParaRPr lang="da-DK" sz="4799" dirty="0"/>
          </a:p>
        </p:txBody>
      </p:sp>
      <p:sp>
        <p:nvSpPr>
          <p:cNvPr id="4" name="Title 1"/>
          <p:cNvSpPr>
            <a:spLocks noGrp="1"/>
          </p:cNvSpPr>
          <p:nvPr>
            <p:ph type="title"/>
          </p:nvPr>
        </p:nvSpPr>
        <p:spPr>
          <a:xfrm>
            <a:off x="315913" y="228627"/>
            <a:ext cx="11556000" cy="752101"/>
          </a:xfrm>
        </p:spPr>
        <p:txBody>
          <a:bodyPr anchor="t" anchorCtr="0"/>
          <a:lstStyle/>
          <a:p>
            <a:r>
              <a:rPr lang="da-DK" dirty="0"/>
              <a:t>Click to edit Master title style</a:t>
            </a:r>
            <a:endParaRPr lang="da-DK"/>
          </a:p>
        </p:txBody>
      </p:sp>
      <p:sp>
        <p:nvSpPr>
          <p:cNvPr id="3" name="Content Placeholder 2"/>
          <p:cNvSpPr>
            <a:spLocks noGrp="1"/>
          </p:cNvSpPr>
          <p:nvPr>
            <p:ph idx="1"/>
          </p:nvPr>
        </p:nvSpPr>
        <p:spPr>
          <a:xfrm>
            <a:off x="985838" y="1373021"/>
            <a:ext cx="10220325" cy="4521366"/>
          </a:xfrm>
        </p:spPr>
        <p:txBody>
          <a:bodyPr/>
          <a:lstStyle>
            <a:lvl1pPr marL="0" indent="0">
              <a:buFont typeface="Calibri" panose="020F0502020204030204" pitchFamily="34" charset="0"/>
              <a:buChar char="​"/>
              <a:defRPr/>
            </a:lvl1pPr>
          </a:lstStyle>
          <a:p>
            <a:pPr lvl="0"/>
            <a:r>
              <a:rPr lang="da-DK" dirty="0"/>
              <a:t>Click to edit Master text styles</a:t>
            </a:r>
            <a:endParaRPr lang="da-DK"/>
          </a:p>
          <a:p>
            <a:pPr lvl="1"/>
            <a:r>
              <a:rPr lang="da-DK" dirty="0"/>
              <a:t>Second level</a:t>
            </a:r>
            <a:endParaRPr lang="da-DK"/>
          </a:p>
          <a:p>
            <a:pPr lvl="2"/>
            <a:r>
              <a:rPr lang="da-DK" dirty="0"/>
              <a:t>Third level</a:t>
            </a:r>
            <a:endParaRPr lang="da-DK"/>
          </a:p>
          <a:p>
            <a:pPr lvl="3"/>
            <a:r>
              <a:rPr lang="da-DK" dirty="0"/>
              <a:t>Fourth level</a:t>
            </a:r>
            <a:endParaRPr lang="da-DK"/>
          </a:p>
          <a:p>
            <a:pPr lvl="4"/>
            <a:r>
              <a:rPr lang="da-DK" dirty="0"/>
              <a:t>Fifth level</a:t>
            </a:r>
            <a:endParaRPr lang="da-DK"/>
          </a:p>
        </p:txBody>
      </p:sp>
      <p:sp>
        <p:nvSpPr>
          <p:cNvPr id="18" name="TextBox 17"/>
          <p:cNvSpPr txBox="1"/>
          <p:nvPr userDrawn="1"/>
        </p:nvSpPr>
        <p:spPr>
          <a:xfrm>
            <a:off x="-1973598" y="340161"/>
            <a:ext cx="1825892" cy="307777"/>
          </a:xfrm>
          <a:prstGeom prst="rect">
            <a:avLst/>
          </a:prstGeom>
          <a:noFill/>
        </p:spPr>
        <p:txBody>
          <a:bodyPr wrap="square" lIns="0" tIns="0" rIns="0" bIns="0" rtlCol="0">
            <a:spAutoFit/>
          </a:bodyPr>
          <a:lstStyle/>
          <a:p>
            <a:pPr algn="r">
              <a:lnSpc>
                <a:spcPct val="100000"/>
              </a:lnSpc>
            </a:pPr>
            <a:r>
              <a:rPr lang="da-DK" sz="1000" noProof="1">
                <a:solidFill>
                  <a:schemeClr val="tx1">
                    <a:lumMod val="75000"/>
                    <a:lumOff val="25000"/>
                  </a:schemeClr>
                </a:solidFill>
              </a:rPr>
              <a:t>Overskrift én linje</a:t>
            </a:r>
            <a:endParaRPr lang="da-DK"/>
          </a:p>
          <a:p>
            <a:pPr algn="r">
              <a:lnSpc>
                <a:spcPct val="100000"/>
              </a:lnSpc>
            </a:pPr>
            <a:r>
              <a:rPr lang="da-DK" sz="1000" noProof="1">
                <a:solidFill>
                  <a:schemeClr val="tx1">
                    <a:lumMod val="75000"/>
                    <a:lumOff val="25000"/>
                  </a:schemeClr>
                </a:solidFill>
              </a:rPr>
              <a:t>Light eller AU Passata Bold</a:t>
            </a:r>
            <a:endParaRPr lang="da-DK" sz="4799" dirty="0"/>
          </a:p>
        </p:txBody>
      </p:sp>
      <p:sp>
        <p:nvSpPr>
          <p:cNvPr id="9" name="Slide Number Placeholder 8"/>
          <p:cNvSpPr>
            <a:spLocks noGrp="1"/>
          </p:cNvSpPr>
          <p:nvPr>
            <p:ph type="sldNum" sz="quarter" idx="12"/>
          </p:nvPr>
        </p:nvSpPr>
        <p:spPr/>
        <p:txBody>
          <a:bodyPr/>
          <a:lstStyle/>
          <a:p>
            <a:pPr>
              <a:defRPr/>
            </a:pPr>
            <a:fld id="{E90C1E0A-682D-40DC-B1EA-26C007FDC330}" type="slidenum">
              <a:rPr lang="da-DK" smtClean="0"/>
              <a:pPr>
                <a:defRPr/>
              </a:pPr>
              <a:t>‹#›</a:t>
            </a:fld>
            <a:endParaRPr lang="da-DK" dirty="0"/>
          </a:p>
        </p:txBody>
      </p:sp>
      <p:sp>
        <p:nvSpPr>
          <p:cNvPr id="7" name="Date Placeholder 6" hidden="1"/>
          <p:cNvSpPr>
            <a:spLocks noGrp="1"/>
          </p:cNvSpPr>
          <p:nvPr>
            <p:ph type="dt" sz="half" idx="10"/>
          </p:nvPr>
        </p:nvSpPr>
        <p:spPr/>
        <p:txBody>
          <a:bodyPr/>
          <a:lstStyle/>
          <a:p>
            <a:fld id="{E7B83056-E73A-4EB1-8793-61FB59C07FBC}" type="datetimeFigureOut">
              <a:rPr lang="da-DK" smtClean="0"/>
              <a:pPr/>
              <a:t>14.09.2020</a:t>
            </a:fld>
            <a:r>
              <a:rPr lang="da-DK"/>
              <a:t>16-09-2020</a:t>
            </a:r>
          </a:p>
        </p:txBody>
      </p:sp>
      <p:sp>
        <p:nvSpPr>
          <p:cNvPr id="8" name="Footer Placeholder 7" hidden="1"/>
          <p:cNvSpPr>
            <a:spLocks noGrp="1"/>
          </p:cNvSpPr>
          <p:nvPr>
            <p:ph type="ftr" sz="quarter" idx="11"/>
          </p:nvPr>
        </p:nvSpPr>
        <p:spPr/>
        <p:txBody>
          <a:bodyPr/>
          <a:lstStyle/>
          <a:p>
            <a:endParaRPr lang="da-DK" dirty="0"/>
          </a:p>
        </p:txBody>
      </p:sp>
    </p:spTree>
    <p:extLst>
      <p:ext uri="{BB962C8B-B14F-4D97-AF65-F5344CB8AC3E}">
        <p14:creationId xmlns:p14="http://schemas.microsoft.com/office/powerpoint/2010/main" val="3997128513"/>
      </p:ext>
    </p:extLst>
  </p:cSld>
  <p:clrMapOvr>
    <a:masterClrMapping/>
  </p:clrMapOvr>
  <p:extLst>
    <p:ext uri="{DCECCB84-F9BA-43D5-87BE-67443E8EF086}">
      <p15:sldGuideLst xmlns:p15="http://schemas.microsoft.com/office/powerpoint/2012/main">
        <p15:guide id="1" orient="horz" pos="865" userDrawn="1">
          <p15:clr>
            <a:srgbClr val="00000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14" name="Hvid baggrund"/>
          <p:cNvSpPr/>
          <p:nvPr userDrawn="1"/>
        </p:nvSpPr>
        <p:spPr bwMode="auto">
          <a:xfrm>
            <a:off x="0" y="0"/>
            <a:ext cx="12193200" cy="5911200"/>
          </a:xfrm>
          <a:prstGeom prst="rect">
            <a:avLst/>
          </a:prstGeom>
          <a:solidFill>
            <a:schemeClr val="bg1"/>
          </a:solidFill>
          <a:ln w="1778"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endParaRPr kumimoji="0" lang="da-DK" sz="1600" b="0" i="0" u="none" strike="noStrike" cap="none" normalizeH="0" baseline="0" dirty="0" err="1">
              <a:ln>
                <a:noFill/>
              </a:ln>
              <a:solidFill>
                <a:schemeClr val="bg1"/>
              </a:solidFill>
              <a:effectLst/>
              <a:latin typeface="AU Passata" pitchFamily="34" charset="0"/>
            </a:endParaRPr>
          </a:p>
        </p:txBody>
      </p:sp>
      <p:sp>
        <p:nvSpPr>
          <p:cNvPr id="15" name="Black Rectangle"/>
          <p:cNvSpPr/>
          <p:nvPr userDrawn="1"/>
        </p:nvSpPr>
        <p:spPr>
          <a:xfrm>
            <a:off x="990000" y="1045684"/>
            <a:ext cx="647831" cy="4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4799" dirty="0"/>
          </a:p>
          <a:p>
            <a:pPr algn="ctr"/>
            <a:endParaRPr lang="da-DK" sz="4799" dirty="0"/>
          </a:p>
        </p:txBody>
      </p:sp>
      <p:sp>
        <p:nvSpPr>
          <p:cNvPr id="2" name="Title 1"/>
          <p:cNvSpPr>
            <a:spLocks noGrp="1"/>
          </p:cNvSpPr>
          <p:nvPr>
            <p:ph type="title" hasCustomPrompt="1"/>
          </p:nvPr>
        </p:nvSpPr>
        <p:spPr>
          <a:xfrm>
            <a:off x="316800" y="230400"/>
            <a:ext cx="5644263" cy="752400"/>
          </a:xfrm>
        </p:spPr>
        <p:txBody>
          <a:bodyPr anchor="t" anchorCtr="0"/>
          <a:lstStyle>
            <a:lvl1pPr>
              <a:defRPr/>
            </a:lvl1pPr>
          </a:lstStyle>
          <a:p>
            <a:r>
              <a:rPr lang="da-DK" dirty="0"/>
              <a:t>Insert title</a:t>
            </a:r>
            <a:endParaRPr lang="da-DK"/>
          </a:p>
        </p:txBody>
      </p:sp>
      <p:sp>
        <p:nvSpPr>
          <p:cNvPr id="10" name="Text Placeholder 2"/>
          <p:cNvSpPr>
            <a:spLocks noGrp="1"/>
          </p:cNvSpPr>
          <p:nvPr>
            <p:ph type="body" sz="quarter" idx="14"/>
          </p:nvPr>
        </p:nvSpPr>
        <p:spPr>
          <a:xfrm>
            <a:off x="985838" y="1371600"/>
            <a:ext cx="4975225" cy="4525964"/>
          </a:xfrm>
        </p:spPr>
        <p:txBody>
          <a:bodyPr/>
          <a:lstStyle>
            <a:lvl1pPr marL="0" indent="0">
              <a:buFont typeface="Calibri" panose="020F0502020204030204" pitchFamily="34" charset="0"/>
              <a:buChar char="​"/>
              <a:defRPr/>
            </a:lvl1pPr>
          </a:lstStyle>
          <a:p>
            <a:pPr lvl="0"/>
            <a:r>
              <a:rPr lang="da-DK" dirty="0"/>
              <a:t>Click to edit Master text styles</a:t>
            </a:r>
            <a:endParaRPr lang="da-DK"/>
          </a:p>
          <a:p>
            <a:pPr lvl="1"/>
            <a:r>
              <a:rPr lang="da-DK" dirty="0"/>
              <a:t>Second level</a:t>
            </a:r>
            <a:endParaRPr lang="da-DK"/>
          </a:p>
          <a:p>
            <a:pPr lvl="2"/>
            <a:r>
              <a:rPr lang="da-DK" dirty="0"/>
              <a:t>Third level</a:t>
            </a:r>
            <a:endParaRPr lang="da-DK"/>
          </a:p>
          <a:p>
            <a:pPr lvl="3"/>
            <a:r>
              <a:rPr lang="da-DK" dirty="0"/>
              <a:t>Fourth level</a:t>
            </a:r>
            <a:endParaRPr lang="da-DK"/>
          </a:p>
          <a:p>
            <a:pPr lvl="4"/>
            <a:r>
              <a:rPr lang="da-DK" dirty="0"/>
              <a:t>Fifth level</a:t>
            </a:r>
            <a:endParaRPr lang="da-DK"/>
          </a:p>
        </p:txBody>
      </p:sp>
      <p:sp>
        <p:nvSpPr>
          <p:cNvPr id="7" name="Picture Placeholder 3"/>
          <p:cNvSpPr>
            <a:spLocks noGrp="1"/>
          </p:cNvSpPr>
          <p:nvPr>
            <p:ph type="pic" sz="quarter" idx="13" hasCustomPrompt="1"/>
          </p:nvPr>
        </p:nvSpPr>
        <p:spPr>
          <a:xfrm>
            <a:off x="6230198" y="315913"/>
            <a:ext cx="5644110" cy="5581650"/>
          </a:xfrm>
        </p:spPr>
        <p:txBody>
          <a:bodyPr/>
          <a:lstStyle>
            <a:lvl1pPr marL="0" indent="0">
              <a:buNone/>
              <a:defRPr b="0"/>
            </a:lvl1pPr>
          </a:lstStyle>
          <a:p>
            <a:r>
              <a:rPr lang="da-DK" dirty="0"/>
              <a:t>Click here and add image via Templafy Image Library</a:t>
            </a:r>
            <a:endParaRPr lang="da-DK"/>
          </a:p>
        </p:txBody>
      </p:sp>
      <p:sp>
        <p:nvSpPr>
          <p:cNvPr id="9" name="TextBox 8"/>
          <p:cNvSpPr txBox="1"/>
          <p:nvPr userDrawn="1"/>
        </p:nvSpPr>
        <p:spPr>
          <a:xfrm>
            <a:off x="-1973598" y="340161"/>
            <a:ext cx="1825892" cy="307777"/>
          </a:xfrm>
          <a:prstGeom prst="rect">
            <a:avLst/>
          </a:prstGeom>
          <a:noFill/>
        </p:spPr>
        <p:txBody>
          <a:bodyPr wrap="square" lIns="0" tIns="0" rIns="0" bIns="0" rtlCol="0">
            <a:spAutoFit/>
          </a:bodyPr>
          <a:lstStyle/>
          <a:p>
            <a:pPr algn="r">
              <a:lnSpc>
                <a:spcPct val="100000"/>
              </a:lnSpc>
            </a:pPr>
            <a:r>
              <a:rPr lang="da-DK" sz="1000" noProof="1">
                <a:solidFill>
                  <a:schemeClr val="tx1">
                    <a:lumMod val="75000"/>
                    <a:lumOff val="25000"/>
                  </a:schemeClr>
                </a:solidFill>
              </a:rPr>
              <a:t>Overskrift én linje</a:t>
            </a:r>
            <a:endParaRPr lang="da-DK"/>
          </a:p>
          <a:p>
            <a:pPr algn="r">
              <a:lnSpc>
                <a:spcPct val="100000"/>
              </a:lnSpc>
            </a:pPr>
            <a:r>
              <a:rPr lang="da-DK" sz="1000" noProof="1">
                <a:solidFill>
                  <a:schemeClr val="tx1">
                    <a:lumMod val="75000"/>
                    <a:lumOff val="25000"/>
                  </a:schemeClr>
                </a:solidFill>
              </a:rPr>
              <a:t>Light eller AU Passata Bold</a:t>
            </a:r>
            <a:endParaRPr lang="da-DK" sz="4799" dirty="0"/>
          </a:p>
        </p:txBody>
      </p:sp>
      <p:sp>
        <p:nvSpPr>
          <p:cNvPr id="8" name="Slide Number Placeholder 7"/>
          <p:cNvSpPr>
            <a:spLocks noGrp="1"/>
          </p:cNvSpPr>
          <p:nvPr>
            <p:ph type="sldNum" sz="quarter" idx="17"/>
          </p:nvPr>
        </p:nvSpPr>
        <p:spPr/>
        <p:txBody>
          <a:bodyPr/>
          <a:lstStyle/>
          <a:p>
            <a:pPr>
              <a:defRPr/>
            </a:pPr>
            <a:fld id="{E90C1E0A-682D-40DC-B1EA-26C007FDC330}" type="slidenum">
              <a:rPr lang="da-DK" smtClean="0"/>
              <a:pPr>
                <a:defRPr/>
              </a:pPr>
              <a:t>‹#›</a:t>
            </a:fld>
            <a:endParaRPr lang="da-DK" dirty="0"/>
          </a:p>
        </p:txBody>
      </p:sp>
      <p:sp>
        <p:nvSpPr>
          <p:cNvPr id="5" name="Date Placeholder 4" hidden="1"/>
          <p:cNvSpPr>
            <a:spLocks noGrp="1"/>
          </p:cNvSpPr>
          <p:nvPr>
            <p:ph type="dt" sz="half" idx="15"/>
          </p:nvPr>
        </p:nvSpPr>
        <p:spPr/>
        <p:txBody>
          <a:bodyPr/>
          <a:lstStyle/>
          <a:p>
            <a:fld id="{E7B83056-E73A-4EB1-8793-61FB59C07FBC}" type="datetimeFigureOut">
              <a:rPr lang="da-DK" smtClean="0"/>
              <a:pPr/>
              <a:t>14.09.2020</a:t>
            </a:fld>
            <a:r>
              <a:rPr lang="da-DK"/>
              <a:t>16-09-2020</a:t>
            </a:r>
          </a:p>
        </p:txBody>
      </p:sp>
      <p:sp>
        <p:nvSpPr>
          <p:cNvPr id="6" name="Footer Placeholder 5" hidden="1"/>
          <p:cNvSpPr>
            <a:spLocks noGrp="1"/>
          </p:cNvSpPr>
          <p:nvPr>
            <p:ph type="ftr" sz="quarter" idx="16"/>
          </p:nvPr>
        </p:nvSpPr>
        <p:spPr/>
        <p:txBody>
          <a:bodyPr/>
          <a:lstStyle/>
          <a:p>
            <a:endParaRPr lang="da-DK" dirty="0"/>
          </a:p>
        </p:txBody>
      </p:sp>
    </p:spTree>
    <p:extLst>
      <p:ext uri="{BB962C8B-B14F-4D97-AF65-F5344CB8AC3E}">
        <p14:creationId xmlns:p14="http://schemas.microsoft.com/office/powerpoint/2010/main" val="3999787102"/>
      </p:ext>
    </p:extLst>
  </p:cSld>
  <p:clrMapOvr>
    <a:masterClrMapping/>
  </p:clrMapOvr>
  <p:extLst>
    <p:ext uri="{DCECCB84-F9BA-43D5-87BE-67443E8EF086}">
      <p15:sldGuideLst xmlns:p15="http://schemas.microsoft.com/office/powerpoint/2012/main">
        <p15:guide id="1" pos="3924" userDrawn="1">
          <p15:clr>
            <a:srgbClr val="A4A3A4"/>
          </p15:clr>
        </p15:guide>
        <p15:guide id="2" pos="3755" userDrawn="1">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ersonal information">
    <p:spTree>
      <p:nvGrpSpPr>
        <p:cNvPr id="1" name=""/>
        <p:cNvGrpSpPr/>
        <p:nvPr/>
      </p:nvGrpSpPr>
      <p:grpSpPr>
        <a:xfrm>
          <a:off x="0" y="0"/>
          <a:ext cx="0" cy="0"/>
          <a:chOff x="0" y="0"/>
          <a:chExt cx="0" cy="0"/>
        </a:xfrm>
      </p:grpSpPr>
      <p:sp>
        <p:nvSpPr>
          <p:cNvPr id="14" name="Hvid baggrund"/>
          <p:cNvSpPr/>
          <p:nvPr userDrawn="1"/>
        </p:nvSpPr>
        <p:spPr bwMode="auto">
          <a:xfrm>
            <a:off x="0" y="0"/>
            <a:ext cx="12193200" cy="5911011"/>
          </a:xfrm>
          <a:prstGeom prst="rect">
            <a:avLst/>
          </a:prstGeom>
          <a:solidFill>
            <a:schemeClr val="bg1"/>
          </a:solidFill>
          <a:ln w="1778"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endParaRPr kumimoji="0" lang="da-DK" sz="1600" b="0" i="0" u="none" strike="noStrike" cap="none" normalizeH="0" baseline="0" dirty="0" err="1">
              <a:ln>
                <a:noFill/>
              </a:ln>
              <a:solidFill>
                <a:schemeClr val="bg1"/>
              </a:solidFill>
              <a:effectLst/>
              <a:latin typeface="AU Passata" pitchFamily="34" charset="0"/>
            </a:endParaRPr>
          </a:p>
        </p:txBody>
      </p:sp>
      <p:sp>
        <p:nvSpPr>
          <p:cNvPr id="15" name="Black Rectangle"/>
          <p:cNvSpPr/>
          <p:nvPr userDrawn="1"/>
        </p:nvSpPr>
        <p:spPr>
          <a:xfrm>
            <a:off x="1001075" y="2694542"/>
            <a:ext cx="647831" cy="4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4799" dirty="0"/>
          </a:p>
          <a:p>
            <a:pPr algn="ctr"/>
            <a:endParaRPr lang="da-DK" sz="4799" dirty="0"/>
          </a:p>
        </p:txBody>
      </p:sp>
      <p:sp>
        <p:nvSpPr>
          <p:cNvPr id="2" name="Title 1"/>
          <p:cNvSpPr>
            <a:spLocks noGrp="1"/>
          </p:cNvSpPr>
          <p:nvPr>
            <p:ph type="title"/>
          </p:nvPr>
        </p:nvSpPr>
        <p:spPr>
          <a:xfrm>
            <a:off x="985838" y="1484784"/>
            <a:ext cx="4975225" cy="971980"/>
          </a:xfrm>
        </p:spPr>
        <p:txBody>
          <a:bodyPr anchor="b" anchorCtr="0"/>
          <a:lstStyle>
            <a:lvl1pPr>
              <a:lnSpc>
                <a:spcPct val="95000"/>
              </a:lnSpc>
              <a:defRPr sz="3000">
                <a:latin typeface="+mn-lt"/>
              </a:defRPr>
            </a:lvl1pPr>
          </a:lstStyle>
          <a:p>
            <a:r>
              <a:rPr lang="da-DK" dirty="0"/>
              <a:t>Click to edit Master title style</a:t>
            </a:r>
            <a:endParaRPr lang="da-DK"/>
          </a:p>
        </p:txBody>
      </p:sp>
      <p:sp>
        <p:nvSpPr>
          <p:cNvPr id="10" name="Text Placeholder 2"/>
          <p:cNvSpPr>
            <a:spLocks noGrp="1"/>
          </p:cNvSpPr>
          <p:nvPr>
            <p:ph type="body" sz="quarter" idx="14"/>
          </p:nvPr>
        </p:nvSpPr>
        <p:spPr>
          <a:xfrm>
            <a:off x="985838" y="3010711"/>
            <a:ext cx="4975225" cy="1858449"/>
          </a:xfrm>
        </p:spPr>
        <p:txBody>
          <a:bodyPr/>
          <a:lstStyle>
            <a:lvl1pPr marL="0" indent="0">
              <a:buFont typeface="Calibri" panose="020F0502020204030204" pitchFamily="34" charset="0"/>
              <a:buChar char="​"/>
              <a:defRPr/>
            </a:lvl1pPr>
            <a:lvl5pPr>
              <a:defRPr/>
            </a:lvl5pPr>
          </a:lstStyle>
          <a:p>
            <a:pPr lvl="0"/>
            <a:r>
              <a:rPr lang="da-DK" dirty="0"/>
              <a:t>Click to edit Master text styles</a:t>
            </a:r>
            <a:endParaRPr lang="da-DK"/>
          </a:p>
          <a:p>
            <a:pPr lvl="1"/>
            <a:r>
              <a:rPr lang="da-DK" dirty="0"/>
              <a:t>Second level</a:t>
            </a:r>
            <a:endParaRPr lang="da-DK"/>
          </a:p>
          <a:p>
            <a:pPr lvl="2"/>
            <a:r>
              <a:rPr lang="da-DK" dirty="0"/>
              <a:t>Third level</a:t>
            </a:r>
            <a:endParaRPr lang="da-DK"/>
          </a:p>
          <a:p>
            <a:pPr lvl="3"/>
            <a:r>
              <a:rPr lang="da-DK" dirty="0"/>
              <a:t>Fourth level</a:t>
            </a:r>
            <a:endParaRPr lang="da-DK"/>
          </a:p>
          <a:p>
            <a:pPr lvl="4"/>
            <a:r>
              <a:rPr lang="da-DK" dirty="0"/>
              <a:t>Fifth level</a:t>
            </a:r>
            <a:endParaRPr lang="da-DK"/>
          </a:p>
          <a:p>
            <a:pPr lvl="5"/>
            <a:r>
              <a:rPr lang="da-DK" dirty="0"/>
              <a:t>6</a:t>
            </a:r>
            <a:endParaRPr lang="da-DK"/>
          </a:p>
        </p:txBody>
      </p:sp>
      <p:sp>
        <p:nvSpPr>
          <p:cNvPr id="7" name="Picture Placeholder 3"/>
          <p:cNvSpPr>
            <a:spLocks noGrp="1"/>
          </p:cNvSpPr>
          <p:nvPr>
            <p:ph type="pic" sz="quarter" idx="13" hasCustomPrompt="1"/>
          </p:nvPr>
        </p:nvSpPr>
        <p:spPr>
          <a:xfrm>
            <a:off x="6231600" y="315913"/>
            <a:ext cx="5644800" cy="5583600"/>
          </a:xfrm>
        </p:spPr>
        <p:txBody>
          <a:bodyPr/>
          <a:lstStyle>
            <a:lvl1pPr marL="0" indent="0">
              <a:buNone/>
              <a:defRPr b="0"/>
            </a:lvl1pPr>
          </a:lstStyle>
          <a:p>
            <a:r>
              <a:rPr lang="da-DK" dirty="0"/>
              <a:t>Click here and add image via Templafy Image Library</a:t>
            </a:r>
            <a:endParaRPr lang="da-DK"/>
          </a:p>
        </p:txBody>
      </p:sp>
      <p:sp>
        <p:nvSpPr>
          <p:cNvPr id="9" name="TextBox 8"/>
          <p:cNvSpPr txBox="1"/>
          <p:nvPr userDrawn="1"/>
        </p:nvSpPr>
        <p:spPr>
          <a:xfrm>
            <a:off x="-1973598" y="1780882"/>
            <a:ext cx="1825892" cy="153888"/>
          </a:xfrm>
          <a:prstGeom prst="rect">
            <a:avLst/>
          </a:prstGeom>
          <a:noFill/>
        </p:spPr>
        <p:txBody>
          <a:bodyPr wrap="square" lIns="0" tIns="0" rIns="0" bIns="0" rtlCol="0">
            <a:spAutoFit/>
          </a:bodyPr>
          <a:lstStyle/>
          <a:p>
            <a:pPr algn="r">
              <a:lnSpc>
                <a:spcPct val="100000"/>
              </a:lnSpc>
            </a:pPr>
            <a:r>
              <a:rPr lang="da-DK" sz="1000" noProof="1">
                <a:solidFill>
                  <a:schemeClr val="tx1">
                    <a:lumMod val="75000"/>
                    <a:lumOff val="25000"/>
                  </a:schemeClr>
                </a:solidFill>
              </a:rPr>
              <a:t>Overskrift to</a:t>
            </a:r>
            <a:r>
              <a:rPr lang="da-DK" sz="1000" baseline="0" noProof="1">
                <a:solidFill>
                  <a:schemeClr val="tx1">
                    <a:lumMod val="75000"/>
                    <a:lumOff val="25000"/>
                  </a:schemeClr>
                </a:solidFill>
              </a:rPr>
              <a:t> linjer</a:t>
            </a:r>
            <a:endParaRPr lang="da-DK"/>
          </a:p>
        </p:txBody>
      </p:sp>
      <p:sp>
        <p:nvSpPr>
          <p:cNvPr id="8" name="Slide Number Placeholder 7"/>
          <p:cNvSpPr>
            <a:spLocks noGrp="1"/>
          </p:cNvSpPr>
          <p:nvPr>
            <p:ph type="sldNum" sz="quarter" idx="17"/>
          </p:nvPr>
        </p:nvSpPr>
        <p:spPr/>
        <p:txBody>
          <a:bodyPr/>
          <a:lstStyle/>
          <a:p>
            <a:pPr>
              <a:defRPr/>
            </a:pPr>
            <a:fld id="{E90C1E0A-682D-40DC-B1EA-26C007FDC330}" type="slidenum">
              <a:rPr lang="da-DK" smtClean="0"/>
              <a:pPr>
                <a:defRPr/>
              </a:pPr>
              <a:t>‹#›</a:t>
            </a:fld>
            <a:endParaRPr lang="da-DK" dirty="0"/>
          </a:p>
        </p:txBody>
      </p:sp>
      <p:sp>
        <p:nvSpPr>
          <p:cNvPr id="5" name="Date Placeholder 4" hidden="1"/>
          <p:cNvSpPr>
            <a:spLocks noGrp="1"/>
          </p:cNvSpPr>
          <p:nvPr>
            <p:ph type="dt" sz="half" idx="15"/>
          </p:nvPr>
        </p:nvSpPr>
        <p:spPr/>
        <p:txBody>
          <a:bodyPr/>
          <a:lstStyle/>
          <a:p>
            <a:fld id="{E7B83056-E73A-4EB1-8793-61FB59C07FBC}" type="datetimeFigureOut">
              <a:rPr lang="da-DK" smtClean="0"/>
              <a:pPr/>
              <a:t>14.09.2020</a:t>
            </a:fld>
            <a:r>
              <a:rPr lang="da-DK"/>
              <a:t>16-09-2020</a:t>
            </a:r>
          </a:p>
        </p:txBody>
      </p:sp>
      <p:sp>
        <p:nvSpPr>
          <p:cNvPr id="6" name="Footer Placeholder 5" hidden="1"/>
          <p:cNvSpPr>
            <a:spLocks noGrp="1"/>
          </p:cNvSpPr>
          <p:nvPr>
            <p:ph type="ftr" sz="quarter" idx="16"/>
          </p:nvPr>
        </p:nvSpPr>
        <p:spPr/>
        <p:txBody>
          <a:bodyPr/>
          <a:lstStyle/>
          <a:p>
            <a:endParaRPr lang="da-DK" dirty="0"/>
          </a:p>
        </p:txBody>
      </p:sp>
    </p:spTree>
    <p:extLst>
      <p:ext uri="{BB962C8B-B14F-4D97-AF65-F5344CB8AC3E}">
        <p14:creationId xmlns:p14="http://schemas.microsoft.com/office/powerpoint/2010/main" val="4270316488"/>
      </p:ext>
    </p:extLst>
  </p:cSld>
  <p:clrMapOvr>
    <a:masterClrMapping/>
  </p:clrMapOvr>
  <p:extLst>
    <p:ext uri="{DCECCB84-F9BA-43D5-87BE-67443E8EF086}">
      <p15:sldGuideLst xmlns:p15="http://schemas.microsoft.com/office/powerpoint/2012/main">
        <p15:guide id="1" pos="3930" userDrawn="1">
          <p15:clr>
            <a:srgbClr val="A4A3A4"/>
          </p15:clr>
        </p15:guide>
        <p15:guide id="2" pos="3755" userDrawn="1">
          <p15:clr>
            <a:srgbClr val="A4A3A4"/>
          </p15:clr>
        </p15:guide>
        <p15:guide id="3" orient="horz" pos="3069" userDrawn="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5" name="Picture Placeholder 1"/>
          <p:cNvSpPr>
            <a:spLocks noGrp="1"/>
          </p:cNvSpPr>
          <p:nvPr>
            <p:ph type="pic" sz="quarter" idx="11" hasCustomPrompt="1"/>
          </p:nvPr>
        </p:nvSpPr>
        <p:spPr>
          <a:xfrm>
            <a:off x="316800" y="316800"/>
            <a:ext cx="11559600" cy="5583600"/>
          </a:xfrm>
          <a:solidFill>
            <a:schemeClr val="bg1"/>
          </a:solidFill>
        </p:spPr>
        <p:txBody>
          <a:bodyPr/>
          <a:lstStyle>
            <a:lvl1pPr marL="0" indent="0">
              <a:buFontTx/>
              <a:buNone/>
              <a:defRPr b="0"/>
            </a:lvl1pPr>
          </a:lstStyle>
          <a:p>
            <a:r>
              <a:rPr lang="da-DK" dirty="0"/>
              <a:t>Click here and add image via Templafy Image Library</a:t>
            </a:r>
            <a:endParaRPr lang="da-DK"/>
          </a:p>
        </p:txBody>
      </p:sp>
      <p:sp>
        <p:nvSpPr>
          <p:cNvPr id="8" name="Slide Number Placeholder 7"/>
          <p:cNvSpPr>
            <a:spLocks noGrp="1"/>
          </p:cNvSpPr>
          <p:nvPr>
            <p:ph type="sldNum" sz="quarter" idx="14"/>
          </p:nvPr>
        </p:nvSpPr>
        <p:spPr/>
        <p:txBody>
          <a:bodyPr/>
          <a:lstStyle/>
          <a:p>
            <a:pPr>
              <a:defRPr/>
            </a:pPr>
            <a:fld id="{E90C1E0A-682D-40DC-B1EA-26C007FDC330}" type="slidenum">
              <a:rPr lang="da-DK" smtClean="0"/>
              <a:pPr>
                <a:defRPr/>
              </a:pPr>
              <a:t>‹#›</a:t>
            </a:fld>
            <a:endParaRPr lang="da-DK" dirty="0"/>
          </a:p>
        </p:txBody>
      </p:sp>
      <p:sp>
        <p:nvSpPr>
          <p:cNvPr id="6" name="Date Placeholder 5" hidden="1"/>
          <p:cNvSpPr>
            <a:spLocks noGrp="1"/>
          </p:cNvSpPr>
          <p:nvPr>
            <p:ph type="dt" sz="half" idx="12"/>
          </p:nvPr>
        </p:nvSpPr>
        <p:spPr/>
        <p:txBody>
          <a:bodyPr/>
          <a:lstStyle/>
          <a:p>
            <a:fld id="{E7B83056-E73A-4EB1-8793-61FB59C07FBC}" type="datetimeFigureOut">
              <a:rPr lang="da-DK" smtClean="0"/>
              <a:pPr/>
              <a:t>14.09.2020</a:t>
            </a:fld>
            <a:r>
              <a:rPr lang="da-DK"/>
              <a:t>16-09-2020</a:t>
            </a:r>
          </a:p>
        </p:txBody>
      </p:sp>
      <p:sp>
        <p:nvSpPr>
          <p:cNvPr id="7" name="Footer Placeholder 6" hidden="1"/>
          <p:cNvSpPr>
            <a:spLocks noGrp="1"/>
          </p:cNvSpPr>
          <p:nvPr>
            <p:ph type="ftr" sz="quarter" idx="13"/>
          </p:nvPr>
        </p:nvSpPr>
        <p:spPr/>
        <p:txBody>
          <a:bodyPr/>
          <a:lstStyle/>
          <a:p>
            <a:endParaRPr lang="da-DK" dirty="0"/>
          </a:p>
        </p:txBody>
      </p:sp>
    </p:spTree>
    <p:extLst>
      <p:ext uri="{BB962C8B-B14F-4D97-AF65-F5344CB8AC3E}">
        <p14:creationId xmlns:p14="http://schemas.microsoft.com/office/powerpoint/2010/main" val="307761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pictures">
    <p:spTree>
      <p:nvGrpSpPr>
        <p:cNvPr id="1" name=""/>
        <p:cNvGrpSpPr/>
        <p:nvPr/>
      </p:nvGrpSpPr>
      <p:grpSpPr>
        <a:xfrm>
          <a:off x="0" y="0"/>
          <a:ext cx="0" cy="0"/>
          <a:chOff x="0" y="0"/>
          <a:chExt cx="0" cy="0"/>
        </a:xfrm>
      </p:grpSpPr>
      <p:sp>
        <p:nvSpPr>
          <p:cNvPr id="4" name="Picture Placeholder 1"/>
          <p:cNvSpPr>
            <a:spLocks noGrp="1"/>
          </p:cNvSpPr>
          <p:nvPr>
            <p:ph type="pic" sz="quarter" idx="11" hasCustomPrompt="1"/>
          </p:nvPr>
        </p:nvSpPr>
        <p:spPr>
          <a:xfrm>
            <a:off x="316800" y="316800"/>
            <a:ext cx="5644800" cy="5583600"/>
          </a:xfrm>
          <a:solidFill>
            <a:schemeClr val="bg1"/>
          </a:solidFill>
        </p:spPr>
        <p:txBody>
          <a:bodyPr/>
          <a:lstStyle>
            <a:lvl1pPr marL="0" indent="0">
              <a:buFontTx/>
              <a:buNone/>
              <a:defRPr b="0"/>
            </a:lvl1pPr>
          </a:lstStyle>
          <a:p>
            <a:r>
              <a:rPr lang="da-DK" dirty="0"/>
              <a:t>Click here and add image via Templafy Image Library</a:t>
            </a:r>
            <a:endParaRPr lang="da-DK"/>
          </a:p>
        </p:txBody>
      </p:sp>
      <p:sp>
        <p:nvSpPr>
          <p:cNvPr id="5" name="Picture Placeholder 2"/>
          <p:cNvSpPr>
            <a:spLocks noGrp="1"/>
          </p:cNvSpPr>
          <p:nvPr>
            <p:ph type="pic" sz="quarter" idx="12" hasCustomPrompt="1"/>
          </p:nvPr>
        </p:nvSpPr>
        <p:spPr>
          <a:xfrm>
            <a:off x="6231600" y="316800"/>
            <a:ext cx="5644800" cy="5583600"/>
          </a:xfrm>
        </p:spPr>
        <p:txBody>
          <a:bodyPr/>
          <a:lstStyle>
            <a:lvl1pPr marL="0" indent="0">
              <a:buFontTx/>
              <a:buNone/>
              <a:defRPr b="0"/>
            </a:lvl1pPr>
          </a:lstStyle>
          <a:p>
            <a:r>
              <a:rPr lang="da-DK" dirty="0"/>
              <a:t>Click here and add image via Templafy Image Library</a:t>
            </a:r>
            <a:endParaRPr lang="da-DK"/>
          </a:p>
        </p:txBody>
      </p:sp>
      <p:sp>
        <p:nvSpPr>
          <p:cNvPr id="9" name="Slide Number Placeholder 8"/>
          <p:cNvSpPr>
            <a:spLocks noGrp="1"/>
          </p:cNvSpPr>
          <p:nvPr>
            <p:ph type="sldNum" sz="quarter" idx="15"/>
          </p:nvPr>
        </p:nvSpPr>
        <p:spPr/>
        <p:txBody>
          <a:bodyPr/>
          <a:lstStyle/>
          <a:p>
            <a:pPr>
              <a:defRPr/>
            </a:pPr>
            <a:fld id="{E90C1E0A-682D-40DC-B1EA-26C007FDC330}" type="slidenum">
              <a:rPr lang="da-DK" smtClean="0"/>
              <a:pPr>
                <a:defRPr/>
              </a:pPr>
              <a:t>‹#›</a:t>
            </a:fld>
            <a:endParaRPr lang="da-DK" dirty="0"/>
          </a:p>
        </p:txBody>
      </p:sp>
      <p:sp>
        <p:nvSpPr>
          <p:cNvPr id="7" name="Date Placeholder 6" hidden="1"/>
          <p:cNvSpPr>
            <a:spLocks noGrp="1"/>
          </p:cNvSpPr>
          <p:nvPr>
            <p:ph type="dt" sz="half" idx="13"/>
          </p:nvPr>
        </p:nvSpPr>
        <p:spPr/>
        <p:txBody>
          <a:bodyPr/>
          <a:lstStyle/>
          <a:p>
            <a:fld id="{E7B83056-E73A-4EB1-8793-61FB59C07FBC}" type="datetimeFigureOut">
              <a:rPr lang="da-DK" smtClean="0"/>
              <a:pPr/>
              <a:t>14.09.2020</a:t>
            </a:fld>
            <a:r>
              <a:rPr lang="da-DK"/>
              <a:t>16-09-2020</a:t>
            </a:r>
          </a:p>
        </p:txBody>
      </p:sp>
      <p:sp>
        <p:nvSpPr>
          <p:cNvPr id="8" name="Footer Placeholder 7" hidden="1"/>
          <p:cNvSpPr>
            <a:spLocks noGrp="1"/>
          </p:cNvSpPr>
          <p:nvPr>
            <p:ph type="ftr" sz="quarter" idx="14"/>
          </p:nvPr>
        </p:nvSpPr>
        <p:spPr/>
        <p:txBody>
          <a:bodyPr/>
          <a:lstStyle/>
          <a:p>
            <a:endParaRPr lang="da-DK" dirty="0"/>
          </a:p>
        </p:txBody>
      </p:sp>
    </p:spTree>
    <p:extLst>
      <p:ext uri="{BB962C8B-B14F-4D97-AF65-F5344CB8AC3E}">
        <p14:creationId xmlns:p14="http://schemas.microsoft.com/office/powerpoint/2010/main" val="2087004173"/>
      </p:ext>
    </p:extLst>
  </p:cSld>
  <p:clrMapOvr>
    <a:masterClrMapping/>
  </p:clrMapOvr>
  <p:extLst>
    <p:ext uri="{DCECCB84-F9BA-43D5-87BE-67443E8EF086}">
      <p15:sldGuideLst xmlns:p15="http://schemas.microsoft.com/office/powerpoint/2012/main">
        <p15:guide id="1" pos="3924" userDrawn="1">
          <p15:clr>
            <a:srgbClr val="A4A3A4"/>
          </p15:clr>
        </p15:guide>
        <p15:guide id="2" pos="3754" userDrawn="1">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Placeholder title 1"/>
          <p:cNvSpPr>
            <a:spLocks noGrp="1" noChangeArrowheads="1"/>
          </p:cNvSpPr>
          <p:nvPr>
            <p:ph type="title"/>
          </p:nvPr>
        </p:nvSpPr>
        <p:spPr bwMode="auto">
          <a:xfrm>
            <a:off x="315913" y="149115"/>
            <a:ext cx="11557000" cy="130932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da-DK" noProof="0" dirty="0"/>
              <a:t>Click to edit Master title style</a:t>
            </a:r>
            <a:endParaRPr lang="da-DK"/>
          </a:p>
        </p:txBody>
      </p:sp>
      <p:sp>
        <p:nvSpPr>
          <p:cNvPr id="1028" name="Rectangle 2"/>
          <p:cNvSpPr>
            <a:spLocks noGrp="1" noChangeArrowheads="1"/>
          </p:cNvSpPr>
          <p:nvPr>
            <p:ph type="body" idx="1"/>
          </p:nvPr>
        </p:nvSpPr>
        <p:spPr bwMode="auto">
          <a:xfrm>
            <a:off x="985838" y="1960079"/>
            <a:ext cx="10220325" cy="393748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a-DK" noProof="0" dirty="0"/>
              <a:t>Click to edit Master text styles</a:t>
            </a:r>
            <a:endParaRPr lang="da-DK" dirty="0"/>
          </a:p>
          <a:p>
            <a:pPr lvl="1"/>
            <a:r>
              <a:rPr lang="da-DK" noProof="0" dirty="0"/>
              <a:t>Second level</a:t>
            </a:r>
            <a:endParaRPr lang="da-DK" dirty="0"/>
          </a:p>
          <a:p>
            <a:pPr lvl="2"/>
            <a:r>
              <a:rPr lang="da-DK" noProof="0" dirty="0"/>
              <a:t>Third level</a:t>
            </a:r>
            <a:endParaRPr lang="da-DK" dirty="0"/>
          </a:p>
          <a:p>
            <a:pPr lvl="3"/>
            <a:r>
              <a:rPr lang="da-DK" noProof="0" dirty="0"/>
              <a:t>Fourth level</a:t>
            </a:r>
            <a:endParaRPr lang="da-DK" dirty="0"/>
          </a:p>
          <a:p>
            <a:pPr lvl="4"/>
            <a:r>
              <a:rPr lang="da-DK" noProof="0" dirty="0"/>
              <a:t>Fifth level</a:t>
            </a:r>
            <a:endParaRPr lang="da-DK" dirty="0"/>
          </a:p>
          <a:p>
            <a:pPr lvl="5"/>
            <a:r>
              <a:rPr lang="da-DK" noProof="0" dirty="0"/>
              <a:t>6 level</a:t>
            </a:r>
            <a:endParaRPr lang="da-DK" dirty="0"/>
          </a:p>
          <a:p>
            <a:pPr lvl="6"/>
            <a:r>
              <a:rPr lang="da-DK" noProof="0" dirty="0"/>
              <a:t>7 level</a:t>
            </a:r>
            <a:endParaRPr lang="da-DK" dirty="0"/>
          </a:p>
          <a:p>
            <a:pPr lvl="7"/>
            <a:r>
              <a:rPr lang="da-DK" noProof="0" dirty="0"/>
              <a:t>8 level</a:t>
            </a:r>
            <a:endParaRPr lang="da-DK" dirty="0"/>
          </a:p>
          <a:p>
            <a:pPr lvl="8"/>
            <a:r>
              <a:rPr lang="da-DK" noProof="0" dirty="0"/>
              <a:t>9 level</a:t>
            </a:r>
            <a:endParaRPr lang="da-DK" dirty="0"/>
          </a:p>
        </p:txBody>
      </p:sp>
      <p:pic>
        <p:nvPicPr>
          <p:cNvPr id="72897885" name="SecondaryLogo_sort"/>
          <p:cNvPicPr>
            <a:picLocks noChangeAspect="1"/>
          </p:cNvPicPr>
          <p:nvPr/>
        </p:nvPicPr>
        <p:blipFill>
          <a:blip r:embed="rId21"/>
          <a:stretch>
            <a:fillRect/>
          </a:stretch>
        </p:blipFill>
        <p:spPr>
          <a:xfrm>
            <a:off x="10206000" y="5997600"/>
            <a:ext cx="1740091" cy="558000"/>
          </a:xfrm>
          <a:prstGeom prst="rect">
            <a:avLst/>
          </a:prstGeom>
        </p:spPr>
      </p:pic>
      <p:sp>
        <p:nvSpPr>
          <p:cNvPr id="23" name="Black Rectangle"/>
          <p:cNvSpPr/>
          <p:nvPr userDrawn="1"/>
        </p:nvSpPr>
        <p:spPr>
          <a:xfrm>
            <a:off x="989440" y="1663088"/>
            <a:ext cx="647831" cy="4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4799" dirty="0"/>
          </a:p>
          <a:p>
            <a:pPr algn="ctr"/>
            <a:endParaRPr lang="da-DK" sz="4799" dirty="0"/>
          </a:p>
        </p:txBody>
      </p:sp>
      <p:sp>
        <p:nvSpPr>
          <p:cNvPr id="19" name="FLD_Event"/>
          <p:cNvSpPr txBox="1">
            <a:spLocks noChangeArrowheads="1"/>
          </p:cNvSpPr>
          <p:nvPr userDrawn="1"/>
        </p:nvSpPr>
        <p:spPr bwMode="auto">
          <a:xfrm>
            <a:off x="3487660" y="5997600"/>
            <a:ext cx="2475513" cy="447676"/>
          </a:xfrm>
          <a:prstGeom prst="rect">
            <a:avLst/>
          </a:prstGeom>
          <a:noFill/>
          <a:ln w="1778" algn="ctr">
            <a:noFill/>
            <a:miter lim="800000"/>
            <a:headEnd/>
            <a:tailEnd/>
          </a:ln>
          <a:effectLst/>
        </p:spPr>
        <p:txBody>
          <a:bodyPr wrap="square" lIns="0" tIns="342000" rIns="0" bIns="0" anchor="t" anchorCtr="0">
            <a:spAutoFit/>
          </a:bodyPr>
          <a:lstStyle/>
          <a:p>
            <a:pPr algn="r">
              <a:lnSpc>
                <a:spcPct val="95000"/>
              </a:lnSpc>
              <a:defRPr/>
            </a:pPr>
            <a:r>
              <a:rPr lang="da-DK" sz="700" b="0" cap="all" baseline="0" dirty="0">
                <a:solidFill>
                  <a:schemeClr val="tx1"/>
                </a:solidFill>
                <a:latin typeface="+mn-lt"/>
              </a:rPr>
              <a:t>Arbejdsretsforeningen</a:t>
            </a:r>
          </a:p>
        </p:txBody>
      </p:sp>
      <p:sp>
        <p:nvSpPr>
          <p:cNvPr id="21" name="USR_Name"/>
          <p:cNvSpPr txBox="1">
            <a:spLocks noChangeArrowheads="1"/>
          </p:cNvSpPr>
          <p:nvPr userDrawn="1"/>
        </p:nvSpPr>
        <p:spPr bwMode="auto">
          <a:xfrm>
            <a:off x="6240044" y="5997600"/>
            <a:ext cx="2982416" cy="444040"/>
          </a:xfrm>
          <a:prstGeom prst="rect">
            <a:avLst/>
          </a:prstGeom>
          <a:noFill/>
          <a:ln w="1778" algn="ctr">
            <a:noFill/>
            <a:miter lim="800000"/>
            <a:headEnd/>
            <a:tailEnd/>
          </a:ln>
          <a:effectLst/>
        </p:spPr>
        <p:txBody>
          <a:bodyPr lIns="0" tIns="342000" rIns="0" bIns="0" anchor="t" anchorCtr="0">
            <a:spAutoFit/>
          </a:bodyPr>
          <a:lstStyle/>
          <a:p>
            <a:pPr algn="l">
              <a:lnSpc>
                <a:spcPct val="95000"/>
              </a:lnSpc>
              <a:defRPr/>
            </a:pPr>
            <a:r>
              <a:rPr lang="da-DK" sz="700" b="0" cap="all" baseline="0" dirty="0">
                <a:solidFill>
                  <a:schemeClr val="tx1"/>
                </a:solidFill>
                <a:latin typeface="+mn-lt"/>
              </a:rPr>
              <a:t>Natalie Videbæk Munkholm</a:t>
            </a:r>
          </a:p>
        </p:txBody>
      </p:sp>
      <p:sp>
        <p:nvSpPr>
          <p:cNvPr id="27" name="Date_DateCustomA"/>
          <p:cNvSpPr txBox="1">
            <a:spLocks noChangeArrowheads="1"/>
          </p:cNvSpPr>
          <p:nvPr userDrawn="1"/>
        </p:nvSpPr>
        <p:spPr bwMode="auto">
          <a:xfrm>
            <a:off x="3689567" y="5997600"/>
            <a:ext cx="2271840" cy="582176"/>
          </a:xfrm>
          <a:prstGeom prst="rect">
            <a:avLst/>
          </a:prstGeom>
          <a:noFill/>
          <a:ln w="1778" algn="ctr">
            <a:noFill/>
            <a:miter lim="800000"/>
            <a:headEnd/>
            <a:tailEnd/>
          </a:ln>
          <a:effectLst/>
        </p:spPr>
        <p:txBody>
          <a:bodyPr wrap="square" lIns="0" tIns="475200" rIns="0" bIns="0" anchor="t" anchorCtr="0">
            <a:spAutoFit/>
          </a:bodyPr>
          <a:lstStyle/>
          <a:p>
            <a:pPr algn="r">
              <a:lnSpc>
                <a:spcPct val="95000"/>
              </a:lnSpc>
              <a:defRPr/>
            </a:pPr>
            <a:r>
              <a:rPr lang="da-DK" sz="700" b="0" cap="all" baseline="0" dirty="0">
                <a:solidFill>
                  <a:schemeClr val="tx1"/>
                </a:solidFill>
                <a:latin typeface="+mn-lt"/>
              </a:rPr>
              <a:t>16. september 2020</a:t>
            </a:r>
          </a:p>
        </p:txBody>
      </p:sp>
      <p:sp>
        <p:nvSpPr>
          <p:cNvPr id="28" name="USR_Title"/>
          <p:cNvSpPr txBox="1">
            <a:spLocks noChangeArrowheads="1"/>
          </p:cNvSpPr>
          <p:nvPr userDrawn="1"/>
        </p:nvSpPr>
        <p:spPr bwMode="auto">
          <a:xfrm>
            <a:off x="6240044" y="5997600"/>
            <a:ext cx="2982416" cy="582176"/>
          </a:xfrm>
          <a:prstGeom prst="rect">
            <a:avLst/>
          </a:prstGeom>
          <a:noFill/>
          <a:ln w="1778" algn="ctr">
            <a:noFill/>
            <a:miter lim="800000"/>
            <a:headEnd/>
            <a:tailEnd/>
          </a:ln>
          <a:effectLst/>
        </p:spPr>
        <p:txBody>
          <a:bodyPr lIns="0" tIns="475200" rIns="0" bIns="0" anchor="t" anchorCtr="0">
            <a:spAutoFit/>
          </a:bodyPr>
          <a:lstStyle/>
          <a:p>
            <a:pPr algn="l">
              <a:lnSpc>
                <a:spcPct val="95000"/>
              </a:lnSpc>
              <a:defRPr/>
            </a:pPr>
            <a:r>
              <a:rPr lang="da-DK" sz="700" b="0" cap="all" baseline="0" dirty="0">
                <a:solidFill>
                  <a:schemeClr val="tx1"/>
                </a:solidFill>
                <a:latin typeface="+mn-lt"/>
              </a:rPr>
              <a:t>Lektor, ph.d.</a:t>
            </a:r>
          </a:p>
        </p:txBody>
      </p:sp>
      <p:pic>
        <p:nvPicPr>
          <p:cNvPr id="10" name="Billede streg"/>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6073200" y="5997600"/>
            <a:ext cx="71734" cy="558000"/>
          </a:xfrm>
          <a:prstGeom prst="rect">
            <a:avLst/>
          </a:prstGeom>
        </p:spPr>
      </p:pic>
      <p:sp>
        <p:nvSpPr>
          <p:cNvPr id="25" name="OFF_logo2Computed"/>
          <p:cNvSpPr txBox="1">
            <a:spLocks noChangeArrowheads="1"/>
          </p:cNvSpPr>
          <p:nvPr userDrawn="1"/>
        </p:nvSpPr>
        <p:spPr bwMode="auto">
          <a:xfrm>
            <a:off x="972000" y="5997600"/>
            <a:ext cx="2350045" cy="445030"/>
          </a:xfrm>
          <a:prstGeom prst="rect">
            <a:avLst/>
          </a:prstGeom>
          <a:noFill/>
          <a:ln w="1778" algn="ctr">
            <a:noFill/>
            <a:miter lim="800000"/>
            <a:headEnd/>
            <a:tailEnd/>
          </a:ln>
          <a:effectLst/>
        </p:spPr>
        <p:txBody>
          <a:bodyPr wrap="square" lIns="0" tIns="169200" rIns="0" bIns="0">
            <a:spAutoFit/>
          </a:bodyPr>
          <a:lstStyle/>
          <a:p>
            <a:pPr>
              <a:lnSpc>
                <a:spcPct val="100000"/>
              </a:lnSpc>
              <a:defRPr/>
            </a:pPr>
            <a:r>
              <a:rPr lang="da-DK" sz="900" cap="all" spc="40" baseline="0" dirty="0">
                <a:solidFill>
                  <a:schemeClr val="tx1"/>
                </a:solidFill>
                <a:latin typeface="+mn-lt"/>
              </a:rPr>
              <a:t>
Aarhus Universitet</a:t>
            </a:r>
          </a:p>
          <a:p>
            <a:pPr>
              <a:lnSpc>
                <a:spcPct val="100000"/>
              </a:lnSpc>
              <a:defRPr/>
            </a:pPr>
            <a:endParaRPr lang="da-DK" sz="900" cap="all" spc="40" baseline="0" dirty="0">
              <a:solidFill>
                <a:schemeClr val="tx1"/>
              </a:solidFill>
              <a:latin typeface="+mn-lt"/>
            </a:endParaRPr>
          </a:p>
        </p:txBody>
      </p:sp>
      <p:sp>
        <p:nvSpPr>
          <p:cNvPr id="26" name="OFF_logo1Computed"/>
          <p:cNvSpPr/>
          <p:nvPr userDrawn="1"/>
        </p:nvSpPr>
        <p:spPr bwMode="auto">
          <a:xfrm>
            <a:off x="971999" y="5997600"/>
            <a:ext cx="65" cy="313350"/>
          </a:xfrm>
          <a:prstGeom prst="rect">
            <a:avLst/>
          </a:prstGeom>
          <a:noFill/>
          <a:ln w="1778" cap="flat" cmpd="sng" algn="ctr">
            <a:noFill/>
            <a:prstDash val="solid"/>
            <a:round/>
            <a:headEnd type="none" w="med" len="med"/>
            <a:tailEnd type="none" w="med" len="med"/>
          </a:ln>
          <a:effectLst/>
        </p:spPr>
        <p:txBody>
          <a:bodyPr vert="horz" wrap="none" lIns="0" tIns="3600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 typeface="AU Passata" pitchFamily="34" charset="0"/>
              <a:buNone/>
              <a:tabLst/>
            </a:pPr>
            <a:r>
              <a:rPr kumimoji="0" lang="da-DK" sz="900" b="1" i="0" u="none" strike="noStrike" cap="all" normalizeH="0" baseline="0" noProof="1">
                <a:ln>
                  <a:noFill/>
                </a:ln>
                <a:solidFill>
                  <a:schemeClr val="tx1"/>
                </a:solidFill>
                <a:effectLst/>
                <a:latin typeface="AU Passata" pitchFamily="34" charset="0"/>
              </a:rPr>
              <a:t>
Juridisk Institut</a:t>
            </a:r>
          </a:p>
          <a:p>
            <a:pPr marL="0" marR="0" indent="0" algn="l" defTabSz="914400" rtl="0" eaLnBrk="1" fontAlgn="base" latinLnBrk="0" hangingPunct="1">
              <a:lnSpc>
                <a:spcPct val="100000"/>
              </a:lnSpc>
              <a:spcBef>
                <a:spcPct val="0"/>
              </a:spcBef>
              <a:spcAft>
                <a:spcPct val="0"/>
              </a:spcAft>
              <a:buClrTx/>
              <a:buSzTx/>
              <a:buFont typeface="AU Passata" pitchFamily="34" charset="0"/>
              <a:buNone/>
              <a:tabLst/>
            </a:pPr>
            <a:endParaRPr kumimoji="0" lang="da-DK" sz="900" b="1" i="0" u="none" strike="noStrike" cap="all" normalizeH="0" baseline="0" noProof="1">
              <a:ln>
                <a:noFill/>
              </a:ln>
              <a:solidFill>
                <a:schemeClr val="tx1"/>
              </a:solidFill>
              <a:effectLst/>
              <a:latin typeface="AU Passata" pitchFamily="34" charset="0"/>
            </a:endParaRPr>
          </a:p>
        </p:txBody>
      </p:sp>
      <p:pic>
        <p:nvPicPr>
          <p:cNvPr id="15" name="Logo BSS"/>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295200" y="5997600"/>
            <a:ext cx="600736" cy="601200"/>
          </a:xfrm>
          <a:prstGeom prst="rect">
            <a:avLst/>
          </a:prstGeom>
        </p:spPr>
      </p:pic>
      <p:sp>
        <p:nvSpPr>
          <p:cNvPr id="1030" name="Sidetal"/>
          <p:cNvSpPr>
            <a:spLocks noGrp="1" noChangeArrowheads="1"/>
          </p:cNvSpPr>
          <p:nvPr>
            <p:ph type="sldNum" sz="quarter" idx="4"/>
          </p:nvPr>
        </p:nvSpPr>
        <p:spPr bwMode="auto">
          <a:xfrm>
            <a:off x="11808000" y="6580800"/>
            <a:ext cx="252000" cy="13542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lnSpc>
                <a:spcPts val="1200"/>
              </a:lnSpc>
              <a:buFontTx/>
              <a:buNone/>
              <a:defRPr sz="700" spc="40" baseline="0">
                <a:solidFill>
                  <a:schemeClr val="tx1"/>
                </a:solidFill>
                <a:latin typeface="+mn-lt"/>
              </a:defRPr>
            </a:lvl1pPr>
          </a:lstStyle>
          <a:p>
            <a:pPr>
              <a:defRPr/>
            </a:pPr>
            <a:fld id="{E90C1E0A-682D-40DC-B1EA-26C007FDC330}" type="slidenum">
              <a:rPr lang="da-DK" smtClean="0"/>
              <a:pPr>
                <a:defRPr/>
              </a:pPr>
              <a:t>‹#›</a:t>
            </a:fld>
            <a:endParaRPr lang="da-DK" dirty="0"/>
          </a:p>
        </p:txBody>
      </p:sp>
      <p:sp>
        <p:nvSpPr>
          <p:cNvPr id="2" name="Date Placeholder 1" hidden="1"/>
          <p:cNvSpPr>
            <a:spLocks noGrp="1"/>
          </p:cNvSpPr>
          <p:nvPr>
            <p:ph type="dt" sz="half" idx="2"/>
          </p:nvPr>
        </p:nvSpPr>
        <p:spPr>
          <a:xfrm>
            <a:off x="0" y="7020000"/>
            <a:ext cx="0" cy="0"/>
          </a:xfrm>
          <a:prstGeom prst="rect">
            <a:avLst/>
          </a:prstGeom>
        </p:spPr>
        <p:txBody>
          <a:bodyPr vert="horz" lIns="91440" tIns="45720" rIns="91440" bIns="45720" rtlCol="0" anchor="ctr"/>
          <a:lstStyle>
            <a:lvl1pPr algn="l">
              <a:defRPr sz="100">
                <a:noFill/>
              </a:defRPr>
            </a:lvl1pPr>
          </a:lstStyle>
          <a:p>
            <a:fld id="{E7B83056-E73A-4EB1-8793-61FB59C07FBC}" type="datetimeFigureOut">
              <a:rPr lang="da-DK" smtClean="0"/>
              <a:pPr/>
              <a:t>14.09.2020</a:t>
            </a:fld>
            <a:r>
              <a:rPr lang="da-DK"/>
              <a:t>16-09-2020</a:t>
            </a:r>
          </a:p>
        </p:txBody>
      </p:sp>
      <p:sp>
        <p:nvSpPr>
          <p:cNvPr id="3" name="Footer Placeholder 2" hidden="1"/>
          <p:cNvSpPr>
            <a:spLocks noGrp="1"/>
          </p:cNvSpPr>
          <p:nvPr>
            <p:ph type="ftr" sz="quarter" idx="3"/>
          </p:nvPr>
        </p:nvSpPr>
        <p:spPr>
          <a:xfrm>
            <a:off x="0" y="7020000"/>
            <a:ext cx="0" cy="0"/>
          </a:xfrm>
          <a:prstGeom prst="rect">
            <a:avLst/>
          </a:prstGeom>
        </p:spPr>
        <p:txBody>
          <a:bodyPr vert="horz" lIns="91440" tIns="45720" rIns="91440" bIns="45720" rtlCol="0" anchor="ctr"/>
          <a:lstStyle>
            <a:lvl1pPr algn="ctr">
              <a:defRPr sz="100">
                <a:noFill/>
              </a:defRPr>
            </a:lvl1pPr>
          </a:lstStyle>
          <a:p>
            <a:endParaRPr lang="da-DK" dirty="0"/>
          </a:p>
        </p:txBody>
      </p:sp>
    </p:spTree>
  </p:cSld>
  <p:clrMap bg1="lt1" tx1="dk1" bg2="lt2" tx2="dk2" accent1="accent1" accent2="accent2" accent3="accent3" accent4="accent4" accent5="accent5" accent6="accent6" hlink="hlink" folHlink="folHlink"/>
  <p:sldLayoutIdLst>
    <p:sldLayoutId id="2147483659" r:id="rId1"/>
    <p:sldLayoutId id="2147483656" r:id="rId2"/>
    <p:sldLayoutId id="2147483673" r:id="rId3"/>
    <p:sldLayoutId id="2147483666" r:id="rId4"/>
    <p:sldLayoutId id="2147483662" r:id="rId5"/>
    <p:sldLayoutId id="2147483649" r:id="rId6"/>
    <p:sldLayoutId id="2147483669" r:id="rId7"/>
    <p:sldLayoutId id="2147483661" r:id="rId8"/>
    <p:sldLayoutId id="2147483668" r:id="rId9"/>
    <p:sldLayoutId id="2147483663" r:id="rId10"/>
    <p:sldLayoutId id="2147483670" r:id="rId11"/>
    <p:sldLayoutId id="2147483654" r:id="rId12"/>
    <p:sldLayoutId id="2147483664" r:id="rId13"/>
    <p:sldLayoutId id="2147483671" r:id="rId14"/>
    <p:sldLayoutId id="2147483650" r:id="rId15"/>
    <p:sldLayoutId id="2147483655" r:id="rId16"/>
    <p:sldLayoutId id="2147483651" r:id="rId17"/>
    <p:sldLayoutId id="2147483679" r:id="rId18"/>
    <p:sldLayoutId id="2147483658" r:id="rId19"/>
  </p:sldLayoutIdLst>
  <p:hf sldNum="0" hdr="0" ftr="0"/>
  <p:txStyles>
    <p:titleStyle>
      <a:lvl1pPr algn="l" rtl="0" eaLnBrk="1" fontAlgn="base" hangingPunct="1">
        <a:lnSpc>
          <a:spcPct val="89000"/>
        </a:lnSpc>
        <a:spcBef>
          <a:spcPct val="0"/>
        </a:spcBef>
        <a:spcAft>
          <a:spcPct val="0"/>
        </a:spcAft>
        <a:defRPr sz="4500" b="1" cap="all" baseline="0">
          <a:solidFill>
            <a:schemeClr val="tx1"/>
          </a:solidFill>
          <a:latin typeface="+mj-lt"/>
          <a:ea typeface="+mj-ea"/>
          <a:cs typeface="+mj-cs"/>
        </a:defRPr>
      </a:lvl1pPr>
      <a:lvl2pPr algn="l" rtl="0" eaLnBrk="1" fontAlgn="base" hangingPunct="1">
        <a:lnSpc>
          <a:spcPct val="83000"/>
        </a:lnSpc>
        <a:spcBef>
          <a:spcPct val="0"/>
        </a:spcBef>
        <a:spcAft>
          <a:spcPct val="0"/>
        </a:spcAft>
        <a:defRPr sz="4000">
          <a:solidFill>
            <a:schemeClr val="bg2"/>
          </a:solidFill>
          <a:latin typeface="AU Passata" pitchFamily="34" charset="0"/>
        </a:defRPr>
      </a:lvl2pPr>
      <a:lvl3pPr algn="l" rtl="0" eaLnBrk="1" fontAlgn="base" hangingPunct="1">
        <a:lnSpc>
          <a:spcPct val="83000"/>
        </a:lnSpc>
        <a:spcBef>
          <a:spcPct val="0"/>
        </a:spcBef>
        <a:spcAft>
          <a:spcPct val="0"/>
        </a:spcAft>
        <a:defRPr sz="4000">
          <a:solidFill>
            <a:schemeClr val="bg2"/>
          </a:solidFill>
          <a:latin typeface="AU Passata" pitchFamily="34" charset="0"/>
        </a:defRPr>
      </a:lvl3pPr>
      <a:lvl4pPr algn="l" rtl="0" eaLnBrk="1" fontAlgn="base" hangingPunct="1">
        <a:lnSpc>
          <a:spcPct val="83000"/>
        </a:lnSpc>
        <a:spcBef>
          <a:spcPct val="0"/>
        </a:spcBef>
        <a:spcAft>
          <a:spcPct val="0"/>
        </a:spcAft>
        <a:defRPr sz="4000">
          <a:solidFill>
            <a:schemeClr val="bg2"/>
          </a:solidFill>
          <a:latin typeface="AU Passata" pitchFamily="34" charset="0"/>
        </a:defRPr>
      </a:lvl4pPr>
      <a:lvl5pPr algn="l" rtl="0" eaLnBrk="1" fontAlgn="base" hangingPunct="1">
        <a:lnSpc>
          <a:spcPct val="83000"/>
        </a:lnSpc>
        <a:spcBef>
          <a:spcPct val="0"/>
        </a:spcBef>
        <a:spcAft>
          <a:spcPct val="0"/>
        </a:spcAft>
        <a:defRPr sz="4000">
          <a:solidFill>
            <a:schemeClr val="bg2"/>
          </a:solidFill>
          <a:latin typeface="AU Passata" pitchFamily="34" charset="0"/>
        </a:defRPr>
      </a:lvl5pPr>
      <a:lvl6pPr marL="457200" algn="l" rtl="0" eaLnBrk="1" fontAlgn="base" hangingPunct="1">
        <a:lnSpc>
          <a:spcPct val="83000"/>
        </a:lnSpc>
        <a:spcBef>
          <a:spcPct val="0"/>
        </a:spcBef>
        <a:spcAft>
          <a:spcPct val="0"/>
        </a:spcAft>
        <a:defRPr sz="4000">
          <a:solidFill>
            <a:schemeClr val="bg2"/>
          </a:solidFill>
          <a:latin typeface="AU Passata" pitchFamily="34" charset="0"/>
        </a:defRPr>
      </a:lvl6pPr>
      <a:lvl7pPr marL="914400" algn="l" rtl="0" eaLnBrk="1" fontAlgn="base" hangingPunct="1">
        <a:lnSpc>
          <a:spcPct val="83000"/>
        </a:lnSpc>
        <a:spcBef>
          <a:spcPct val="0"/>
        </a:spcBef>
        <a:spcAft>
          <a:spcPct val="0"/>
        </a:spcAft>
        <a:defRPr sz="4000">
          <a:solidFill>
            <a:schemeClr val="bg2"/>
          </a:solidFill>
          <a:latin typeface="AU Passata" pitchFamily="34" charset="0"/>
        </a:defRPr>
      </a:lvl7pPr>
      <a:lvl8pPr marL="1371600" algn="l" rtl="0" eaLnBrk="1" fontAlgn="base" hangingPunct="1">
        <a:lnSpc>
          <a:spcPct val="83000"/>
        </a:lnSpc>
        <a:spcBef>
          <a:spcPct val="0"/>
        </a:spcBef>
        <a:spcAft>
          <a:spcPct val="0"/>
        </a:spcAft>
        <a:defRPr sz="4000">
          <a:solidFill>
            <a:schemeClr val="bg2"/>
          </a:solidFill>
          <a:latin typeface="AU Passata" pitchFamily="34" charset="0"/>
        </a:defRPr>
      </a:lvl8pPr>
      <a:lvl9pPr marL="1828800" algn="l" rtl="0" eaLnBrk="1" fontAlgn="base" hangingPunct="1">
        <a:lnSpc>
          <a:spcPct val="83000"/>
        </a:lnSpc>
        <a:spcBef>
          <a:spcPct val="0"/>
        </a:spcBef>
        <a:spcAft>
          <a:spcPct val="0"/>
        </a:spcAft>
        <a:defRPr sz="4000">
          <a:solidFill>
            <a:schemeClr val="bg2"/>
          </a:solidFill>
          <a:latin typeface="AU Passata" pitchFamily="34" charset="0"/>
        </a:defRPr>
      </a:lvl9pPr>
    </p:titleStyle>
    <p:bodyStyle>
      <a:lvl1pPr marL="0" indent="0" algn="l" rtl="0" eaLnBrk="1" fontAlgn="base" hangingPunct="1">
        <a:lnSpc>
          <a:spcPct val="99000"/>
        </a:lnSpc>
        <a:spcBef>
          <a:spcPts val="600"/>
        </a:spcBef>
        <a:spcAft>
          <a:spcPct val="0"/>
        </a:spcAft>
        <a:buClr>
          <a:schemeClr val="tx1"/>
        </a:buClr>
        <a:buSzPct val="100000"/>
        <a:buFont typeface="Calibri" panose="020F0502020204030204" pitchFamily="34" charset="0"/>
        <a:buChar char="​"/>
        <a:defRPr sz="2000" b="0">
          <a:solidFill>
            <a:schemeClr val="tx1"/>
          </a:solidFill>
          <a:latin typeface="+mn-lt"/>
          <a:ea typeface="+mn-ea"/>
          <a:cs typeface="+mn-cs"/>
        </a:defRPr>
      </a:lvl1pPr>
      <a:lvl2pPr marL="432000" indent="-180000" algn="l" rtl="0" eaLnBrk="1" fontAlgn="base" hangingPunct="1">
        <a:lnSpc>
          <a:spcPct val="99000"/>
        </a:lnSpc>
        <a:spcBef>
          <a:spcPts val="600"/>
        </a:spcBef>
        <a:spcAft>
          <a:spcPct val="0"/>
        </a:spcAft>
        <a:buClr>
          <a:schemeClr val="tx1"/>
        </a:buClr>
        <a:buSzPct val="100000"/>
        <a:buFont typeface="Arial" panose="020B0604020202020204" pitchFamily="34" charset="0"/>
        <a:buChar char="•"/>
        <a:defRPr sz="2000">
          <a:solidFill>
            <a:schemeClr val="tx1"/>
          </a:solidFill>
          <a:latin typeface="+mn-lt"/>
        </a:defRPr>
      </a:lvl2pPr>
      <a:lvl3pPr marL="756000" indent="-180000" algn="l" rtl="0" eaLnBrk="1" fontAlgn="base" hangingPunct="1">
        <a:lnSpc>
          <a:spcPct val="99000"/>
        </a:lnSpc>
        <a:spcBef>
          <a:spcPts val="600"/>
        </a:spcBef>
        <a:spcAft>
          <a:spcPct val="0"/>
        </a:spcAft>
        <a:buClr>
          <a:schemeClr val="tx1"/>
        </a:buClr>
        <a:buSzPct val="100000"/>
        <a:buFont typeface="Arial" panose="020B0604020202020204" pitchFamily="34" charset="0"/>
        <a:buChar char="•"/>
        <a:defRPr sz="2000">
          <a:solidFill>
            <a:schemeClr val="tx1"/>
          </a:solidFill>
          <a:latin typeface="+mn-lt"/>
        </a:defRPr>
      </a:lvl3pPr>
      <a:lvl4pPr marL="1152000" indent="-180000" algn="l" rtl="0" eaLnBrk="1" fontAlgn="base" hangingPunct="1">
        <a:lnSpc>
          <a:spcPct val="99000"/>
        </a:lnSpc>
        <a:spcBef>
          <a:spcPts val="600"/>
        </a:spcBef>
        <a:spcAft>
          <a:spcPct val="0"/>
        </a:spcAft>
        <a:buClr>
          <a:schemeClr val="tx1"/>
        </a:buClr>
        <a:buSzPct val="100000"/>
        <a:buFont typeface="Arial" panose="020B0604020202020204" pitchFamily="34" charset="0"/>
        <a:buChar char="•"/>
        <a:defRPr sz="2000">
          <a:solidFill>
            <a:schemeClr val="tx1"/>
          </a:solidFill>
          <a:latin typeface="+mn-lt"/>
        </a:defRPr>
      </a:lvl4pPr>
      <a:lvl5pPr marL="1512000" indent="-180000" algn="l" rtl="0" eaLnBrk="1" fontAlgn="base" hangingPunct="1">
        <a:lnSpc>
          <a:spcPct val="99000"/>
        </a:lnSpc>
        <a:spcBef>
          <a:spcPts val="600"/>
        </a:spcBef>
        <a:spcAft>
          <a:spcPct val="0"/>
        </a:spcAft>
        <a:buClr>
          <a:schemeClr val="tx1"/>
        </a:buClr>
        <a:buSzPct val="100000"/>
        <a:buFont typeface="Arial" panose="020B0604020202020204" pitchFamily="34" charset="0"/>
        <a:buChar char="•"/>
        <a:defRPr sz="2000">
          <a:solidFill>
            <a:schemeClr val="tx1"/>
          </a:solidFill>
          <a:latin typeface="+mn-lt"/>
        </a:defRPr>
      </a:lvl5pPr>
      <a:lvl6pPr marL="1836000" indent="-180000" algn="l" rtl="0" eaLnBrk="1" fontAlgn="base" hangingPunct="1">
        <a:lnSpc>
          <a:spcPct val="99000"/>
        </a:lnSpc>
        <a:spcBef>
          <a:spcPts val="600"/>
        </a:spcBef>
        <a:spcAft>
          <a:spcPct val="0"/>
        </a:spcAft>
        <a:buClr>
          <a:schemeClr val="tx1"/>
        </a:buClr>
        <a:buFont typeface="Arial" panose="020B0604020202020204" pitchFamily="34" charset="0"/>
        <a:buChar char="•"/>
        <a:defRPr sz="2000">
          <a:solidFill>
            <a:schemeClr val="tx1"/>
          </a:solidFill>
          <a:latin typeface="+mn-lt"/>
        </a:defRPr>
      </a:lvl6pPr>
      <a:lvl7pPr marL="1836000" indent="-180000" algn="l" rtl="0" eaLnBrk="1" fontAlgn="base" hangingPunct="1">
        <a:lnSpc>
          <a:spcPct val="99000"/>
        </a:lnSpc>
        <a:spcBef>
          <a:spcPts val="600"/>
        </a:spcBef>
        <a:spcAft>
          <a:spcPct val="0"/>
        </a:spcAft>
        <a:buClr>
          <a:schemeClr val="tx1"/>
        </a:buClr>
        <a:buFont typeface="Arial" panose="020B0604020202020204" pitchFamily="34" charset="0"/>
        <a:buChar char="•"/>
        <a:defRPr sz="2000">
          <a:solidFill>
            <a:schemeClr val="tx1"/>
          </a:solidFill>
          <a:latin typeface="+mn-lt"/>
        </a:defRPr>
      </a:lvl7pPr>
      <a:lvl8pPr marL="1836000" indent="-180000" algn="l" rtl="0" eaLnBrk="1" fontAlgn="base" hangingPunct="1">
        <a:lnSpc>
          <a:spcPct val="99000"/>
        </a:lnSpc>
        <a:spcBef>
          <a:spcPts val="600"/>
        </a:spcBef>
        <a:spcAft>
          <a:spcPct val="0"/>
        </a:spcAft>
        <a:buClr>
          <a:schemeClr val="tx1"/>
        </a:buClr>
        <a:buFont typeface="Arial" panose="020B0604020202020204" pitchFamily="34" charset="0"/>
        <a:buChar char="•"/>
        <a:defRPr sz="2000">
          <a:solidFill>
            <a:schemeClr val="tx1"/>
          </a:solidFill>
          <a:latin typeface="+mn-lt"/>
        </a:defRPr>
      </a:lvl8pPr>
      <a:lvl9pPr marL="1836000" indent="-180000" algn="l" rtl="0" eaLnBrk="1" fontAlgn="base" hangingPunct="1">
        <a:lnSpc>
          <a:spcPct val="99000"/>
        </a:lnSpc>
        <a:spcBef>
          <a:spcPts val="600"/>
        </a:spcBef>
        <a:spcAft>
          <a:spcPct val="0"/>
        </a:spcAft>
        <a:buClr>
          <a:schemeClr val="tx1"/>
        </a:buClr>
        <a:buFont typeface="Arial" panose="020B0604020202020204" pitchFamily="34" charset="0"/>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4" orient="horz" pos="3715" userDrawn="1">
          <p15:clr>
            <a:srgbClr val="000000"/>
          </p15:clr>
        </p15:guide>
        <p15:guide id="5" orient="horz" pos="4131" userDrawn="1">
          <p15:clr>
            <a:srgbClr val="A4A3A4"/>
          </p15:clr>
        </p15:guide>
        <p15:guide id="6" pos="7479" userDrawn="1">
          <p15:clr>
            <a:srgbClr val="A4A3A4"/>
          </p15:clr>
        </p15:guide>
        <p15:guide id="7" orient="horz" pos="1234" userDrawn="1">
          <p15:clr>
            <a:srgbClr val="000000"/>
          </p15:clr>
        </p15:guide>
        <p15:guide id="8" pos="7059" userDrawn="1">
          <p15:clr>
            <a:srgbClr val="000000"/>
          </p15:clr>
        </p15:guide>
        <p15:guide id="9" pos="199" userDrawn="1">
          <p15:clr>
            <a:srgbClr val="A4A3A4"/>
          </p15:clr>
        </p15:guide>
        <p15:guide id="10" pos="621" userDrawn="1">
          <p15:clr>
            <a:srgbClr val="000000"/>
          </p15:clr>
        </p15:guide>
        <p15:guide id="11" orient="horz" pos="199"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8.xml"/><Relationship Id="rId1" Type="http://schemas.openxmlformats.org/officeDocument/2006/relationships/tags" Target="../tags/tag1.xml"/><Relationship Id="rId4" Type="http://schemas.openxmlformats.org/officeDocument/2006/relationships/image" Target="../media/image9.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19.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948320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6D097-605A-5C4E-A5C5-2D505633407A}"/>
              </a:ext>
            </a:extLst>
          </p:cNvPr>
          <p:cNvSpPr>
            <a:spLocks noGrp="1"/>
          </p:cNvSpPr>
          <p:nvPr>
            <p:ph type="title"/>
          </p:nvPr>
        </p:nvSpPr>
        <p:spPr/>
        <p:txBody>
          <a:bodyPr/>
          <a:lstStyle/>
          <a:p>
            <a:r>
              <a:rPr lang="en-GB" dirty="0"/>
              <a:t>H</a:t>
            </a:r>
            <a:r>
              <a:rPr lang="en-DK" dirty="0"/>
              <a:t>vem er omfattet – ‘bestod’</a:t>
            </a:r>
          </a:p>
        </p:txBody>
      </p:sp>
      <p:sp>
        <p:nvSpPr>
          <p:cNvPr id="3" name="Content Placeholder 2">
            <a:extLst>
              <a:ext uri="{FF2B5EF4-FFF2-40B4-BE49-F238E27FC236}">
                <a16:creationId xmlns:a16="http://schemas.microsoft.com/office/drawing/2014/main" id="{68AB1F79-E977-7B4F-B19E-2483FB116B58}"/>
              </a:ext>
            </a:extLst>
          </p:cNvPr>
          <p:cNvSpPr>
            <a:spLocks noGrp="1"/>
          </p:cNvSpPr>
          <p:nvPr>
            <p:ph idx="1"/>
          </p:nvPr>
        </p:nvSpPr>
        <p:spPr/>
        <p:txBody>
          <a:bodyPr/>
          <a:lstStyle/>
          <a:p>
            <a:pPr>
              <a:buNone/>
            </a:pPr>
            <a:r>
              <a:rPr lang="da-DK" b="1" dirty="0"/>
              <a:t>Ansættelsesforholdet skal ‘bestå’ på overdragelsestidspunktet:</a:t>
            </a:r>
          </a:p>
          <a:p>
            <a:pPr indent="-180000">
              <a:buNone/>
            </a:pPr>
            <a:r>
              <a:rPr lang="da-DK" dirty="0"/>
              <a:t>Lovens § 2, stk. 1: »Overdrages en virksomhed eller en del heraf, indtræder erhververen umiddelbart i de rettigheder og forpligtelser, der </a:t>
            </a:r>
            <a:r>
              <a:rPr lang="da-DK" i="1" dirty="0"/>
              <a:t>bestod</a:t>
            </a:r>
            <a:r>
              <a:rPr lang="da-DK" dirty="0"/>
              <a:t> på overtagelsestidspunktet</a:t>
            </a:r>
            <a:r>
              <a:rPr lang="da-DK" i="1" dirty="0"/>
              <a:t> </a:t>
            </a:r>
            <a:r>
              <a:rPr lang="da-DK" dirty="0"/>
              <a:t>[…]«</a:t>
            </a:r>
            <a:endParaRPr lang="da-DK" b="1" dirty="0"/>
          </a:p>
          <a:p>
            <a:pPr indent="-180000">
              <a:buNone/>
            </a:pPr>
            <a:endParaRPr lang="da-DK" dirty="0"/>
          </a:p>
          <a:p>
            <a:pPr indent="-180000">
              <a:buNone/>
            </a:pPr>
            <a:r>
              <a:rPr lang="da-DK" dirty="0">
                <a:solidFill>
                  <a:srgbClr val="000000"/>
                </a:solidFill>
              </a:rPr>
              <a:t>Dvs. erhverver indtræder som skyldner i </a:t>
            </a:r>
            <a:r>
              <a:rPr lang="da-DK" i="1" dirty="0">
                <a:solidFill>
                  <a:srgbClr val="000000"/>
                </a:solidFill>
              </a:rPr>
              <a:t>alle krav </a:t>
            </a:r>
            <a:r>
              <a:rPr lang="da-DK" dirty="0">
                <a:solidFill>
                  <a:srgbClr val="000000"/>
                </a:solidFill>
              </a:rPr>
              <a:t>vedrørende tiden før overtagelsesdagen </a:t>
            </a:r>
            <a:r>
              <a:rPr lang="da-DK" i="1" dirty="0">
                <a:solidFill>
                  <a:srgbClr val="000000"/>
                </a:solidFill>
              </a:rPr>
              <a:t>uanset optjenings- og forfaldstidspunkt</a:t>
            </a:r>
            <a:r>
              <a:rPr lang="da-DK" dirty="0">
                <a:solidFill>
                  <a:srgbClr val="000000"/>
                </a:solidFill>
              </a:rPr>
              <a:t>.</a:t>
            </a:r>
          </a:p>
          <a:p>
            <a:pPr indent="-180000">
              <a:buNone/>
            </a:pPr>
            <a:r>
              <a:rPr lang="da-DK" dirty="0">
                <a:solidFill>
                  <a:srgbClr val="000000"/>
                </a:solidFill>
              </a:rPr>
              <a:t>- </a:t>
            </a:r>
            <a:r>
              <a:rPr lang="da-DK" dirty="0"/>
              <a:t>vedrørende ansættelsesforhold, der bestod på tidspunktet for overtagelsen. </a:t>
            </a:r>
          </a:p>
          <a:p>
            <a:endParaRPr lang="en-DK" dirty="0"/>
          </a:p>
        </p:txBody>
      </p:sp>
      <p:sp>
        <p:nvSpPr>
          <p:cNvPr id="4" name="Date Placeholder 3">
            <a:extLst>
              <a:ext uri="{FF2B5EF4-FFF2-40B4-BE49-F238E27FC236}">
                <a16:creationId xmlns:a16="http://schemas.microsoft.com/office/drawing/2014/main" id="{DE8CBF3C-6838-324D-ACDB-989E032F88B2}"/>
              </a:ext>
            </a:extLst>
          </p:cNvPr>
          <p:cNvSpPr>
            <a:spLocks noGrp="1"/>
          </p:cNvSpPr>
          <p:nvPr>
            <p:ph type="dt" sz="half" idx="10"/>
          </p:nvPr>
        </p:nvSpPr>
        <p:spPr/>
        <p:txBody>
          <a:bodyPr/>
          <a:lstStyle/>
          <a:p>
            <a:fld id="{EBBF3D4F-F523-134A-A2CC-047D54AC37E0}" type="datetime1">
              <a:rPr lang="da-DK" smtClean="0"/>
              <a:t>15.09.2020</a:t>
            </a:fld>
            <a:r>
              <a:rPr lang="da-DK"/>
              <a:t>16-09-2020</a:t>
            </a:r>
          </a:p>
        </p:txBody>
      </p:sp>
    </p:spTree>
    <p:extLst>
      <p:ext uri="{BB962C8B-B14F-4D97-AF65-F5344CB8AC3E}">
        <p14:creationId xmlns:p14="http://schemas.microsoft.com/office/powerpoint/2010/main" val="4124329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924B-1468-0C43-B03E-9EEB1B9EC285}"/>
              </a:ext>
            </a:extLst>
          </p:cNvPr>
          <p:cNvSpPr>
            <a:spLocks noGrp="1"/>
          </p:cNvSpPr>
          <p:nvPr>
            <p:ph type="title"/>
          </p:nvPr>
        </p:nvSpPr>
        <p:spPr/>
        <p:txBody>
          <a:bodyPr/>
          <a:lstStyle/>
          <a:p>
            <a:r>
              <a:rPr lang="en-GB" dirty="0"/>
              <a:t>H</a:t>
            </a:r>
            <a:r>
              <a:rPr lang="en-DK" dirty="0"/>
              <a:t>vem er omfattet – ‘bestod’</a:t>
            </a:r>
          </a:p>
        </p:txBody>
      </p:sp>
      <p:sp>
        <p:nvSpPr>
          <p:cNvPr id="3" name="Content Placeholder 2">
            <a:extLst>
              <a:ext uri="{FF2B5EF4-FFF2-40B4-BE49-F238E27FC236}">
                <a16:creationId xmlns:a16="http://schemas.microsoft.com/office/drawing/2014/main" id="{86153233-1D29-8345-9363-519B78FC655A}"/>
              </a:ext>
            </a:extLst>
          </p:cNvPr>
          <p:cNvSpPr>
            <a:spLocks noGrp="1"/>
          </p:cNvSpPr>
          <p:nvPr>
            <p:ph idx="1"/>
          </p:nvPr>
        </p:nvSpPr>
        <p:spPr/>
        <p:txBody>
          <a:bodyPr/>
          <a:lstStyle/>
          <a:p>
            <a:pPr>
              <a:buNone/>
            </a:pPr>
            <a:r>
              <a:rPr lang="da-DK" b="1" dirty="0"/>
              <a:t>Ansættelsesforholdet skal ‘bestå’ på overdragelsestidspunktet:</a:t>
            </a:r>
          </a:p>
          <a:p>
            <a:pPr>
              <a:buNone/>
            </a:pPr>
            <a:endParaRPr lang="da-DK" dirty="0"/>
          </a:p>
          <a:p>
            <a:pPr>
              <a:buNone/>
            </a:pPr>
            <a:r>
              <a:rPr lang="da-DK" b="1" dirty="0"/>
              <a:t>EU-domstolen etablerer i sin praksis :</a:t>
            </a:r>
          </a:p>
          <a:p>
            <a:pPr>
              <a:buNone/>
            </a:pPr>
            <a:r>
              <a:rPr lang="da-DK" b="1" dirty="0"/>
              <a:t>Udgangspunktet</a:t>
            </a:r>
            <a:r>
              <a:rPr lang="da-DK" dirty="0"/>
              <a:t>: </a:t>
            </a:r>
            <a:r>
              <a:rPr lang="en-GB" dirty="0" err="1"/>
              <a:t>Spørgsmålet</a:t>
            </a:r>
            <a:r>
              <a:rPr lang="en-GB" dirty="0"/>
              <a:t> om, </a:t>
            </a:r>
            <a:r>
              <a:rPr lang="en-GB" dirty="0" err="1"/>
              <a:t>hvorvidt</a:t>
            </a:r>
            <a:r>
              <a:rPr lang="en-GB" dirty="0"/>
              <a:t> der </a:t>
            </a:r>
            <a:r>
              <a:rPr lang="en-GB" dirty="0" err="1"/>
              <a:t>består</a:t>
            </a:r>
            <a:r>
              <a:rPr lang="en-GB" dirty="0"/>
              <a:t> </a:t>
            </a:r>
            <a:r>
              <a:rPr lang="en-GB" dirty="0" err="1"/>
              <a:t>en</a:t>
            </a:r>
            <a:r>
              <a:rPr lang="en-GB" dirty="0"/>
              <a:t> </a:t>
            </a:r>
            <a:r>
              <a:rPr lang="en-GB" dirty="0" err="1"/>
              <a:t>arbejdskontrakt</a:t>
            </a:r>
            <a:r>
              <a:rPr lang="en-GB" dirty="0"/>
              <a:t> </a:t>
            </a:r>
            <a:r>
              <a:rPr lang="en-GB" dirty="0" err="1"/>
              <a:t>eller</a:t>
            </a:r>
            <a:r>
              <a:rPr lang="en-GB" dirty="0"/>
              <a:t> et </a:t>
            </a:r>
            <a:r>
              <a:rPr lang="en-GB" dirty="0" err="1"/>
              <a:t>arbejdsforhold</a:t>
            </a:r>
            <a:r>
              <a:rPr lang="en-GB" dirty="0"/>
              <a:t> </a:t>
            </a:r>
            <a:r>
              <a:rPr lang="en-GB" dirty="0" err="1"/>
              <a:t>på</a:t>
            </a:r>
            <a:r>
              <a:rPr lang="en-GB" dirty="0"/>
              <a:t> </a:t>
            </a:r>
            <a:r>
              <a:rPr lang="en-GB" dirty="0" err="1"/>
              <a:t>dette</a:t>
            </a:r>
            <a:r>
              <a:rPr lang="en-GB" dirty="0"/>
              <a:t> </a:t>
            </a:r>
            <a:r>
              <a:rPr lang="en-GB" dirty="0" err="1"/>
              <a:t>tidspunkt</a:t>
            </a:r>
            <a:r>
              <a:rPr lang="en-GB" dirty="0"/>
              <a:t>, </a:t>
            </a:r>
            <a:r>
              <a:rPr lang="en-GB" dirty="0" err="1"/>
              <a:t>skal</a:t>
            </a:r>
            <a:r>
              <a:rPr lang="en-GB" dirty="0"/>
              <a:t> </a:t>
            </a:r>
            <a:r>
              <a:rPr lang="en-GB" dirty="0" err="1"/>
              <a:t>bedømmes</a:t>
            </a:r>
            <a:r>
              <a:rPr lang="en-GB" dirty="0"/>
              <a:t> </a:t>
            </a:r>
            <a:r>
              <a:rPr lang="en-GB" dirty="0" err="1"/>
              <a:t>efter</a:t>
            </a:r>
            <a:r>
              <a:rPr lang="en-GB" dirty="0"/>
              <a:t> national ret</a:t>
            </a:r>
            <a:r>
              <a:rPr lang="da-DK" dirty="0"/>
              <a:t>, jf. Sag 101/87 Bork International og f.eks. </a:t>
            </a:r>
            <a:r>
              <a:rPr lang="en-GB" dirty="0"/>
              <a:t>C-416/16 </a:t>
            </a:r>
            <a:r>
              <a:rPr lang="en-GB" dirty="0" err="1"/>
              <a:t>Piscaretta</a:t>
            </a:r>
            <a:r>
              <a:rPr lang="en-GB" dirty="0"/>
              <a:t> Ricardo.</a:t>
            </a:r>
            <a:endParaRPr lang="da-DK" dirty="0"/>
          </a:p>
          <a:p>
            <a:pPr>
              <a:buNone/>
            </a:pPr>
            <a:r>
              <a:rPr lang="da-DK" b="1" dirty="0"/>
              <a:t>Modifikation</a:t>
            </a:r>
            <a:r>
              <a:rPr lang="da-DK" dirty="0"/>
              <a:t>: ….</a:t>
            </a:r>
            <a:r>
              <a:rPr lang="en-GB" dirty="0"/>
              <a:t>dog </a:t>
            </a:r>
            <a:r>
              <a:rPr lang="en-GB" dirty="0" err="1"/>
              <a:t>således</a:t>
            </a:r>
            <a:r>
              <a:rPr lang="en-GB" dirty="0"/>
              <a:t> at de </a:t>
            </a:r>
            <a:r>
              <a:rPr lang="en-GB" dirty="0" err="1"/>
              <a:t>præceptive</a:t>
            </a:r>
            <a:r>
              <a:rPr lang="en-GB" dirty="0"/>
              <a:t> </a:t>
            </a:r>
            <a:r>
              <a:rPr lang="en-GB" dirty="0" err="1"/>
              <a:t>regler</a:t>
            </a:r>
            <a:r>
              <a:rPr lang="en-GB" dirty="0"/>
              <a:t> </a:t>
            </a:r>
            <a:r>
              <a:rPr lang="en-GB" dirty="0" err="1"/>
              <a:t>i</a:t>
            </a:r>
            <a:r>
              <a:rPr lang="en-GB" dirty="0"/>
              <a:t> </a:t>
            </a:r>
            <a:r>
              <a:rPr lang="en-GB" dirty="0" err="1"/>
              <a:t>direktivet</a:t>
            </a:r>
            <a:r>
              <a:rPr lang="en-GB" dirty="0"/>
              <a:t> om </a:t>
            </a:r>
            <a:r>
              <a:rPr lang="en-GB" dirty="0" err="1"/>
              <a:t>beskyttelse</a:t>
            </a:r>
            <a:r>
              <a:rPr lang="en-GB" dirty="0"/>
              <a:t> </a:t>
            </a:r>
            <a:r>
              <a:rPr lang="en-GB" dirty="0" err="1"/>
              <a:t>af</a:t>
            </a:r>
            <a:r>
              <a:rPr lang="en-GB" dirty="0"/>
              <a:t> </a:t>
            </a:r>
            <a:r>
              <a:rPr lang="en-GB" dirty="0" err="1"/>
              <a:t>arbejdstagerne</a:t>
            </a:r>
            <a:r>
              <a:rPr lang="en-GB" dirty="0"/>
              <a:t> mod </a:t>
            </a:r>
            <a:r>
              <a:rPr lang="en-GB" dirty="0" err="1"/>
              <a:t>afskedigelse</a:t>
            </a:r>
            <a:r>
              <a:rPr lang="en-GB" dirty="0"/>
              <a:t> </a:t>
            </a:r>
            <a:r>
              <a:rPr lang="en-GB" dirty="0" err="1"/>
              <a:t>som</a:t>
            </a:r>
            <a:r>
              <a:rPr lang="en-GB" dirty="0"/>
              <a:t> </a:t>
            </a:r>
            <a:r>
              <a:rPr lang="en-GB" dirty="0" err="1"/>
              <a:t>følge</a:t>
            </a:r>
            <a:r>
              <a:rPr lang="en-GB" dirty="0"/>
              <a:t> </a:t>
            </a:r>
            <a:r>
              <a:rPr lang="en-GB" dirty="0" err="1"/>
              <a:t>af</a:t>
            </a:r>
            <a:r>
              <a:rPr lang="en-GB" dirty="0"/>
              <a:t> </a:t>
            </a:r>
            <a:r>
              <a:rPr lang="en-GB" dirty="0" err="1"/>
              <a:t>overførslen</a:t>
            </a:r>
            <a:r>
              <a:rPr lang="en-GB" dirty="0"/>
              <a:t> </a:t>
            </a:r>
            <a:r>
              <a:rPr lang="en-GB" dirty="0" err="1"/>
              <a:t>skal</a:t>
            </a:r>
            <a:r>
              <a:rPr lang="en-GB" dirty="0"/>
              <a:t> </a:t>
            </a:r>
            <a:r>
              <a:rPr lang="en-GB" dirty="0" err="1"/>
              <a:t>overholdes</a:t>
            </a:r>
            <a:r>
              <a:rPr lang="en-GB" dirty="0"/>
              <a:t>, </a:t>
            </a:r>
            <a:r>
              <a:rPr lang="en-GB" dirty="0" err="1"/>
              <a:t>jf</a:t>
            </a:r>
            <a:r>
              <a:rPr lang="en-GB" dirty="0"/>
              <a:t>. </a:t>
            </a:r>
            <a:r>
              <a:rPr lang="da-DK" dirty="0"/>
              <a:t>Sag 101/87 Bork International, og f.eks. </a:t>
            </a:r>
            <a:r>
              <a:rPr lang="en-GB" dirty="0"/>
              <a:t>C-416/16 </a:t>
            </a:r>
            <a:r>
              <a:rPr lang="en-GB" dirty="0" err="1"/>
              <a:t>Piscaretta</a:t>
            </a:r>
            <a:r>
              <a:rPr lang="en-GB" dirty="0"/>
              <a:t> Ricardo.</a:t>
            </a:r>
          </a:p>
          <a:p>
            <a:pPr lvl="1"/>
            <a:r>
              <a:rPr lang="en-DK" dirty="0"/>
              <a:t>Dvs. en ansættelse kan dermed ‘bestå’ </a:t>
            </a:r>
            <a:r>
              <a:rPr lang="en-GB" dirty="0" err="1"/>
              <a:t>i</a:t>
            </a:r>
            <a:r>
              <a:rPr lang="en-GB" dirty="0"/>
              <a:t> </a:t>
            </a:r>
            <a:r>
              <a:rPr lang="en-GB" dirty="0" err="1"/>
              <a:t>direktivets</a:t>
            </a:r>
            <a:r>
              <a:rPr lang="en-GB" dirty="0"/>
              <a:t> </a:t>
            </a:r>
            <a:r>
              <a:rPr lang="en-GB" dirty="0" err="1"/>
              <a:t>forstand</a:t>
            </a:r>
            <a:r>
              <a:rPr lang="en-GB" dirty="0"/>
              <a:t>, </a:t>
            </a:r>
            <a:r>
              <a:rPr lang="en-GB" dirty="0" err="1"/>
              <a:t>selvom</a:t>
            </a:r>
            <a:r>
              <a:rPr lang="en-GB" dirty="0"/>
              <a:t> den </a:t>
            </a:r>
            <a:r>
              <a:rPr lang="en-GB" dirty="0" err="1"/>
              <a:t>efter</a:t>
            </a:r>
            <a:r>
              <a:rPr lang="en-GB" dirty="0"/>
              <a:t> </a:t>
            </a:r>
            <a:r>
              <a:rPr lang="en-GB" dirty="0" err="1"/>
              <a:t>nationale</a:t>
            </a:r>
            <a:r>
              <a:rPr lang="en-GB" dirty="0"/>
              <a:t> </a:t>
            </a:r>
            <a:r>
              <a:rPr lang="en-GB" dirty="0" err="1"/>
              <a:t>regler</a:t>
            </a:r>
            <a:r>
              <a:rPr lang="en-GB" dirty="0"/>
              <a:t> </a:t>
            </a:r>
            <a:r>
              <a:rPr lang="en-GB" dirty="0" err="1"/>
              <a:t>ville</a:t>
            </a:r>
            <a:r>
              <a:rPr lang="en-GB" dirty="0"/>
              <a:t> </a:t>
            </a:r>
            <a:r>
              <a:rPr lang="en-GB" dirty="0" err="1"/>
              <a:t>være</a:t>
            </a:r>
            <a:r>
              <a:rPr lang="en-GB" dirty="0"/>
              <a:t> </a:t>
            </a:r>
            <a:r>
              <a:rPr lang="en-GB" dirty="0" err="1"/>
              <a:t>ophørt</a:t>
            </a:r>
            <a:r>
              <a:rPr lang="en-GB" dirty="0"/>
              <a:t>. </a:t>
            </a:r>
            <a:endParaRPr lang="en-DK" dirty="0"/>
          </a:p>
        </p:txBody>
      </p:sp>
      <p:sp>
        <p:nvSpPr>
          <p:cNvPr id="4" name="Date Placeholder 3">
            <a:extLst>
              <a:ext uri="{FF2B5EF4-FFF2-40B4-BE49-F238E27FC236}">
                <a16:creationId xmlns:a16="http://schemas.microsoft.com/office/drawing/2014/main" id="{0D5DAFD2-A56E-3B49-8A84-F3A8166CEA73}"/>
              </a:ext>
            </a:extLst>
          </p:cNvPr>
          <p:cNvSpPr>
            <a:spLocks noGrp="1"/>
          </p:cNvSpPr>
          <p:nvPr>
            <p:ph type="dt" sz="half" idx="10"/>
          </p:nvPr>
        </p:nvSpPr>
        <p:spPr/>
        <p:txBody>
          <a:bodyPr/>
          <a:lstStyle/>
          <a:p>
            <a:fld id="{E6759C83-E6FA-7C49-927F-2D50BFD24F9E}" type="datetime1">
              <a:rPr lang="da-DK" smtClean="0"/>
              <a:t>16.09.2020</a:t>
            </a:fld>
            <a:r>
              <a:rPr lang="da-DK"/>
              <a:t>16-09-2020</a:t>
            </a:r>
          </a:p>
        </p:txBody>
      </p:sp>
    </p:spTree>
    <p:extLst>
      <p:ext uri="{BB962C8B-B14F-4D97-AF65-F5344CB8AC3E}">
        <p14:creationId xmlns:p14="http://schemas.microsoft.com/office/powerpoint/2010/main" val="2653930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924B-1468-0C43-B03E-9EEB1B9EC285}"/>
              </a:ext>
            </a:extLst>
          </p:cNvPr>
          <p:cNvSpPr>
            <a:spLocks noGrp="1"/>
          </p:cNvSpPr>
          <p:nvPr>
            <p:ph type="title"/>
          </p:nvPr>
        </p:nvSpPr>
        <p:spPr/>
        <p:txBody>
          <a:bodyPr/>
          <a:lstStyle/>
          <a:p>
            <a:r>
              <a:rPr lang="en-GB" dirty="0"/>
              <a:t>H</a:t>
            </a:r>
            <a:r>
              <a:rPr lang="en-DK" dirty="0"/>
              <a:t>vem er omfattet – ‘bestod’</a:t>
            </a:r>
          </a:p>
        </p:txBody>
      </p:sp>
      <p:sp>
        <p:nvSpPr>
          <p:cNvPr id="3" name="Content Placeholder 2">
            <a:extLst>
              <a:ext uri="{FF2B5EF4-FFF2-40B4-BE49-F238E27FC236}">
                <a16:creationId xmlns:a16="http://schemas.microsoft.com/office/drawing/2014/main" id="{86153233-1D29-8345-9363-519B78FC655A}"/>
              </a:ext>
            </a:extLst>
          </p:cNvPr>
          <p:cNvSpPr>
            <a:spLocks noGrp="1"/>
          </p:cNvSpPr>
          <p:nvPr>
            <p:ph idx="1"/>
          </p:nvPr>
        </p:nvSpPr>
        <p:spPr/>
        <p:txBody>
          <a:bodyPr/>
          <a:lstStyle/>
          <a:p>
            <a:pPr>
              <a:buNone/>
            </a:pPr>
            <a:r>
              <a:rPr lang="da-DK" b="1" dirty="0"/>
              <a:t>Ansættelsesforholdet skal ‘bestå’ på overdragelsestidspunktet:</a:t>
            </a:r>
          </a:p>
          <a:p>
            <a:pPr>
              <a:buNone/>
            </a:pPr>
            <a:r>
              <a:rPr lang="da-DK" dirty="0"/>
              <a:t>Udgangspunktet er klart:</a:t>
            </a:r>
          </a:p>
          <a:p>
            <a:pPr>
              <a:buNone/>
            </a:pPr>
            <a:endParaRPr lang="da-DK" dirty="0"/>
          </a:p>
          <a:p>
            <a:pPr>
              <a:buNone/>
            </a:pPr>
            <a:r>
              <a:rPr lang="da-DK" b="1" dirty="0"/>
              <a:t>Bestående ansættelsesforhold:</a:t>
            </a:r>
          </a:p>
          <a:p>
            <a:pPr>
              <a:buNone/>
            </a:pPr>
            <a:r>
              <a:rPr lang="da-DK" dirty="0"/>
              <a:t>Ansatte i uopsagt stilling, inkl. </a:t>
            </a:r>
          </a:p>
          <a:p>
            <a:pPr marL="342900" indent="-342900">
              <a:buFontTx/>
              <a:buChar char="-"/>
            </a:pPr>
            <a:r>
              <a:rPr lang="da-DK" dirty="0"/>
              <a:t>ansatte på orlov (barsel, sygdom), ferie </a:t>
            </a:r>
          </a:p>
          <a:p>
            <a:pPr marL="342900" indent="-342900">
              <a:buFontTx/>
              <a:buChar char="-"/>
            </a:pPr>
            <a:r>
              <a:rPr lang="da-DK" dirty="0"/>
              <a:t>suspenderede ansatte</a:t>
            </a:r>
          </a:p>
          <a:p>
            <a:pPr marL="342900" indent="-342900">
              <a:buFontTx/>
              <a:buChar char="-"/>
            </a:pPr>
            <a:r>
              <a:rPr lang="da-DK" dirty="0"/>
              <a:t>EU Domstolen, </a:t>
            </a:r>
            <a:r>
              <a:rPr lang="da-DK" b="1" dirty="0"/>
              <a:t>sag C-416/16 </a:t>
            </a:r>
            <a:r>
              <a:rPr lang="da-DK" b="1" dirty="0" err="1"/>
              <a:t>Piscaretta</a:t>
            </a:r>
            <a:r>
              <a:rPr lang="da-DK" b="1" dirty="0"/>
              <a:t> Ricardo</a:t>
            </a:r>
          </a:p>
          <a:p>
            <a:pPr marL="774900" lvl="1" indent="-342900"/>
            <a:r>
              <a:rPr lang="da-DK" dirty="0"/>
              <a:t>Medarbejder på orlov uden løn</a:t>
            </a:r>
          </a:p>
          <a:p>
            <a:pPr marL="594900" lvl="1" indent="-342900"/>
            <a:r>
              <a:rPr lang="en-GB" dirty="0" err="1"/>
              <a:t>Afgørende</a:t>
            </a:r>
            <a:r>
              <a:rPr lang="en-GB" dirty="0"/>
              <a:t> for </a:t>
            </a:r>
            <a:r>
              <a:rPr lang="en-GB" dirty="0" err="1"/>
              <a:t>hvorvidt</a:t>
            </a:r>
            <a:r>
              <a:rPr lang="en-GB" dirty="0"/>
              <a:t> </a:t>
            </a:r>
            <a:r>
              <a:rPr lang="en-GB" dirty="0" err="1"/>
              <a:t>ansættelsesforholdet</a:t>
            </a:r>
            <a:r>
              <a:rPr lang="en-GB" dirty="0"/>
              <a:t> ‘</a:t>
            </a:r>
            <a:r>
              <a:rPr lang="en-GB" dirty="0" err="1"/>
              <a:t>bestod</a:t>
            </a:r>
            <a:r>
              <a:rPr lang="en-GB" dirty="0"/>
              <a:t>’ er, </a:t>
            </a:r>
            <a:r>
              <a:rPr lang="en-GB" dirty="0" err="1"/>
              <a:t>hvorvidt</a:t>
            </a:r>
            <a:r>
              <a:rPr lang="en-GB" dirty="0"/>
              <a:t> den </a:t>
            </a:r>
            <a:r>
              <a:rPr lang="en-GB" dirty="0" err="1"/>
              <a:t>pågældende</a:t>
            </a:r>
            <a:r>
              <a:rPr lang="en-GB" dirty="0"/>
              <a:t> </a:t>
            </a:r>
            <a:r>
              <a:rPr lang="en-GB" dirty="0" err="1"/>
              <a:t>på</a:t>
            </a:r>
            <a:r>
              <a:rPr lang="en-GB" dirty="0"/>
              <a:t> </a:t>
            </a:r>
            <a:r>
              <a:rPr lang="en-GB" dirty="0" err="1"/>
              <a:t>tidspunktet</a:t>
            </a:r>
            <a:r>
              <a:rPr lang="en-GB" dirty="0"/>
              <a:t> er </a:t>
            </a:r>
            <a:r>
              <a:rPr lang="en-GB" dirty="0" err="1"/>
              <a:t>beskyttet</a:t>
            </a:r>
            <a:r>
              <a:rPr lang="en-GB" dirty="0"/>
              <a:t> </a:t>
            </a:r>
            <a:r>
              <a:rPr lang="en-GB" dirty="0" err="1"/>
              <a:t>som</a:t>
            </a:r>
            <a:r>
              <a:rPr lang="en-GB" dirty="0"/>
              <a:t> </a:t>
            </a:r>
            <a:r>
              <a:rPr lang="en-GB" dirty="0" err="1"/>
              <a:t>arbejdstager</a:t>
            </a:r>
            <a:r>
              <a:rPr lang="en-GB" dirty="0"/>
              <a:t> </a:t>
            </a:r>
            <a:r>
              <a:rPr lang="en-GB" dirty="0" err="1"/>
              <a:t>i</a:t>
            </a:r>
            <a:r>
              <a:rPr lang="en-GB" dirty="0"/>
              <a:t> den </a:t>
            </a:r>
            <a:r>
              <a:rPr lang="en-GB" dirty="0" err="1"/>
              <a:t>omhandlede</a:t>
            </a:r>
            <a:r>
              <a:rPr lang="en-GB" dirty="0"/>
              <a:t> </a:t>
            </a:r>
            <a:r>
              <a:rPr lang="en-GB" dirty="0" err="1"/>
              <a:t>nationale</a:t>
            </a:r>
            <a:r>
              <a:rPr lang="en-GB" dirty="0"/>
              <a:t> </a:t>
            </a:r>
            <a:r>
              <a:rPr lang="en-GB" dirty="0" err="1"/>
              <a:t>lovgivning</a:t>
            </a:r>
            <a:r>
              <a:rPr lang="en-GB" dirty="0"/>
              <a:t> (</a:t>
            </a:r>
            <a:r>
              <a:rPr lang="en-GB" dirty="0" err="1"/>
              <a:t>præmis</a:t>
            </a:r>
            <a:r>
              <a:rPr lang="en-GB" dirty="0"/>
              <a:t> 54).</a:t>
            </a:r>
          </a:p>
          <a:p>
            <a:pPr marL="162900" indent="-342900">
              <a:buFontTx/>
              <a:buChar char="-"/>
            </a:pPr>
            <a:endParaRPr lang="en-GB" dirty="0"/>
          </a:p>
          <a:p>
            <a:pPr>
              <a:buNone/>
            </a:pPr>
            <a:endParaRPr lang="da-DK" dirty="0"/>
          </a:p>
          <a:p>
            <a:pPr>
              <a:buNone/>
            </a:pPr>
            <a:r>
              <a:rPr lang="da-DK" dirty="0"/>
              <a:t>Opsagte ansatte, der ikke er fritstillede, hvor opsigelsesvarslet endnu ikke er udløbet</a:t>
            </a:r>
          </a:p>
          <a:p>
            <a:pPr>
              <a:buNone/>
            </a:pPr>
            <a:endParaRPr lang="da-DK" dirty="0"/>
          </a:p>
        </p:txBody>
      </p:sp>
      <p:sp>
        <p:nvSpPr>
          <p:cNvPr id="4" name="Date Placeholder 3">
            <a:extLst>
              <a:ext uri="{FF2B5EF4-FFF2-40B4-BE49-F238E27FC236}">
                <a16:creationId xmlns:a16="http://schemas.microsoft.com/office/drawing/2014/main" id="{0D5DAFD2-A56E-3B49-8A84-F3A8166CEA73}"/>
              </a:ext>
            </a:extLst>
          </p:cNvPr>
          <p:cNvSpPr>
            <a:spLocks noGrp="1"/>
          </p:cNvSpPr>
          <p:nvPr>
            <p:ph type="dt" sz="half" idx="10"/>
          </p:nvPr>
        </p:nvSpPr>
        <p:spPr/>
        <p:txBody>
          <a:bodyPr/>
          <a:lstStyle/>
          <a:p>
            <a:fld id="{E6759C83-E6FA-7C49-927F-2D50BFD24F9E}" type="datetime1">
              <a:rPr lang="da-DK" smtClean="0"/>
              <a:t>16.09.2020</a:t>
            </a:fld>
            <a:r>
              <a:rPr lang="da-DK"/>
              <a:t>16-09-2020</a:t>
            </a:r>
          </a:p>
        </p:txBody>
      </p:sp>
    </p:spTree>
    <p:extLst>
      <p:ext uri="{BB962C8B-B14F-4D97-AF65-F5344CB8AC3E}">
        <p14:creationId xmlns:p14="http://schemas.microsoft.com/office/powerpoint/2010/main" val="1424166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924B-1468-0C43-B03E-9EEB1B9EC285}"/>
              </a:ext>
            </a:extLst>
          </p:cNvPr>
          <p:cNvSpPr>
            <a:spLocks noGrp="1"/>
          </p:cNvSpPr>
          <p:nvPr>
            <p:ph type="title"/>
          </p:nvPr>
        </p:nvSpPr>
        <p:spPr/>
        <p:txBody>
          <a:bodyPr/>
          <a:lstStyle/>
          <a:p>
            <a:r>
              <a:rPr lang="en-GB" dirty="0"/>
              <a:t>H</a:t>
            </a:r>
            <a:r>
              <a:rPr lang="en-DK" dirty="0"/>
              <a:t>vem er omfattet – ‘bestod’</a:t>
            </a:r>
          </a:p>
        </p:txBody>
      </p:sp>
      <p:sp>
        <p:nvSpPr>
          <p:cNvPr id="3" name="Content Placeholder 2">
            <a:extLst>
              <a:ext uri="{FF2B5EF4-FFF2-40B4-BE49-F238E27FC236}">
                <a16:creationId xmlns:a16="http://schemas.microsoft.com/office/drawing/2014/main" id="{86153233-1D29-8345-9363-519B78FC655A}"/>
              </a:ext>
            </a:extLst>
          </p:cNvPr>
          <p:cNvSpPr>
            <a:spLocks noGrp="1"/>
          </p:cNvSpPr>
          <p:nvPr>
            <p:ph idx="1"/>
          </p:nvPr>
        </p:nvSpPr>
        <p:spPr>
          <a:xfrm>
            <a:off x="985838" y="1268760"/>
            <a:ext cx="10220325" cy="4521366"/>
          </a:xfrm>
        </p:spPr>
        <p:txBody>
          <a:bodyPr/>
          <a:lstStyle/>
          <a:p>
            <a:pPr>
              <a:buNone/>
            </a:pPr>
            <a:r>
              <a:rPr lang="da-DK" b="1" dirty="0"/>
              <a:t>Ansættelsesforholdet skal ‘bestå’ på overdragelsestidspunktet:</a:t>
            </a:r>
            <a:endParaRPr lang="da-DK" dirty="0"/>
          </a:p>
          <a:p>
            <a:pPr>
              <a:buNone/>
            </a:pPr>
            <a:endParaRPr lang="da-DK" b="1" dirty="0"/>
          </a:p>
          <a:p>
            <a:pPr>
              <a:buNone/>
            </a:pPr>
            <a:r>
              <a:rPr lang="da-DK" b="1" dirty="0"/>
              <a:t>Bestående ansættelsesforhold:</a:t>
            </a:r>
          </a:p>
          <a:p>
            <a:pPr>
              <a:buNone/>
            </a:pPr>
            <a:r>
              <a:rPr lang="da-DK" dirty="0"/>
              <a:t>Ansatte i opsagt stilling, hvor opsigelsesvarslet endnu ikke er udløbet</a:t>
            </a:r>
          </a:p>
          <a:p>
            <a:pPr>
              <a:buNone/>
            </a:pPr>
            <a:r>
              <a:rPr lang="da-DK" dirty="0"/>
              <a:t>- Arbejdet fortsættes, den ansatte er ikke fritstillet</a:t>
            </a:r>
          </a:p>
          <a:p>
            <a:pPr>
              <a:buNone/>
            </a:pPr>
            <a:endParaRPr lang="da-DK" dirty="0"/>
          </a:p>
          <a:p>
            <a:pPr>
              <a:buNone/>
            </a:pPr>
            <a:r>
              <a:rPr lang="da-DK" dirty="0"/>
              <a:t>Ansatte i opsagt stilling, hvor der er uklarhed over, hvorvidt ansættelsen er endelig ophørt:</a:t>
            </a:r>
          </a:p>
          <a:p>
            <a:pPr>
              <a:buNone/>
            </a:pPr>
            <a:r>
              <a:rPr lang="da-DK" dirty="0"/>
              <a:t>- </a:t>
            </a:r>
            <a:r>
              <a:rPr lang="da-DK" b="1" dirty="0"/>
              <a:t>U 1989.372/4 H Bork </a:t>
            </a:r>
            <a:r>
              <a:rPr lang="da-DK" dirty="0"/>
              <a:t>: Opsigelsesvarslerne var ikke udløbet, på det tidspunkt, hvor arbejdet blev genoptaget af erhververen. Produktionen var midlertidigt indstillet af overdrageren og fortsattes af erhververen ”efter e</a:t>
            </a:r>
            <a:r>
              <a:rPr lang="en-GB" dirty="0"/>
              <a:t>n </a:t>
            </a:r>
            <a:r>
              <a:rPr lang="en-GB" dirty="0" err="1"/>
              <a:t>periode</a:t>
            </a:r>
            <a:r>
              <a:rPr lang="en-GB" dirty="0"/>
              <a:t>, der </a:t>
            </a:r>
            <a:r>
              <a:rPr lang="en-GB" dirty="0" err="1"/>
              <a:t>ikke</a:t>
            </a:r>
            <a:r>
              <a:rPr lang="en-GB" dirty="0"/>
              <a:t> </a:t>
            </a:r>
            <a:r>
              <a:rPr lang="en-GB" dirty="0" err="1"/>
              <a:t>strakte</a:t>
            </a:r>
            <a:r>
              <a:rPr lang="en-GB" dirty="0"/>
              <a:t> sig </a:t>
            </a:r>
            <a:r>
              <a:rPr lang="en-GB" dirty="0" err="1"/>
              <a:t>væsentlig</a:t>
            </a:r>
            <a:r>
              <a:rPr lang="en-GB" dirty="0"/>
              <a:t> </a:t>
            </a:r>
            <a:r>
              <a:rPr lang="en-GB" dirty="0" err="1"/>
              <a:t>udover</a:t>
            </a:r>
            <a:r>
              <a:rPr lang="en-GB" dirty="0"/>
              <a:t> den </a:t>
            </a:r>
            <a:r>
              <a:rPr lang="en-GB" dirty="0" err="1"/>
              <a:t>sædvanlige</a:t>
            </a:r>
            <a:r>
              <a:rPr lang="en-GB" dirty="0"/>
              <a:t> </a:t>
            </a:r>
            <a:r>
              <a:rPr lang="en-GB" dirty="0" err="1"/>
              <a:t>juleferie</a:t>
            </a:r>
            <a:r>
              <a:rPr lang="en-GB" dirty="0"/>
              <a:t>” (22. </a:t>
            </a:r>
            <a:r>
              <a:rPr lang="en-GB" dirty="0" err="1"/>
              <a:t>december</a:t>
            </a:r>
            <a:r>
              <a:rPr lang="en-GB" dirty="0"/>
              <a:t> </a:t>
            </a:r>
            <a:r>
              <a:rPr lang="en-GB" dirty="0" err="1"/>
              <a:t>til</a:t>
            </a:r>
            <a:r>
              <a:rPr lang="en-GB" dirty="0"/>
              <a:t> 4. </a:t>
            </a:r>
            <a:r>
              <a:rPr lang="en-GB" dirty="0" err="1"/>
              <a:t>januar</a:t>
            </a:r>
            <a:r>
              <a:rPr lang="en-GB" dirty="0"/>
              <a:t>).</a:t>
            </a:r>
          </a:p>
          <a:p>
            <a:pPr>
              <a:buNone/>
            </a:pPr>
            <a:r>
              <a:rPr lang="en-GB" dirty="0"/>
              <a:t>- </a:t>
            </a:r>
            <a:r>
              <a:rPr lang="da-DK" dirty="0"/>
              <a:t>”</a:t>
            </a:r>
            <a:r>
              <a:rPr lang="en-GB" dirty="0"/>
              <a:t>Da de </a:t>
            </a:r>
            <a:r>
              <a:rPr lang="en-GB" dirty="0" err="1"/>
              <a:t>ansatte</a:t>
            </a:r>
            <a:r>
              <a:rPr lang="en-GB" dirty="0"/>
              <a:t>, </a:t>
            </a:r>
            <a:r>
              <a:rPr lang="en-GB" dirty="0" err="1"/>
              <a:t>hvis</a:t>
            </a:r>
            <a:r>
              <a:rPr lang="en-GB" dirty="0"/>
              <a:t> </a:t>
            </a:r>
            <a:r>
              <a:rPr lang="en-GB" dirty="0" err="1"/>
              <a:t>opsigelsesperiode</a:t>
            </a:r>
            <a:r>
              <a:rPr lang="en-GB" dirty="0"/>
              <a:t> </a:t>
            </a:r>
            <a:r>
              <a:rPr lang="en-GB" dirty="0" err="1"/>
              <a:t>ikke</a:t>
            </a:r>
            <a:r>
              <a:rPr lang="en-GB" dirty="0"/>
              <a:t> var </a:t>
            </a:r>
            <a:r>
              <a:rPr lang="en-GB" dirty="0" err="1"/>
              <a:t>udløbet</a:t>
            </a:r>
            <a:r>
              <a:rPr lang="en-GB" dirty="0"/>
              <a:t>, </a:t>
            </a:r>
            <a:r>
              <a:rPr lang="en-GB" dirty="0" err="1"/>
              <a:t>ikke</a:t>
            </a:r>
            <a:r>
              <a:rPr lang="en-GB" dirty="0"/>
              <a:t> </a:t>
            </a:r>
            <a:r>
              <a:rPr lang="en-GB" dirty="0" err="1"/>
              <a:t>havde</a:t>
            </a:r>
            <a:r>
              <a:rPr lang="en-GB" dirty="0"/>
              <a:t> </a:t>
            </a:r>
            <a:r>
              <a:rPr lang="en-GB" dirty="0" err="1"/>
              <a:t>grund</a:t>
            </a:r>
            <a:r>
              <a:rPr lang="en-GB" dirty="0"/>
              <a:t> </a:t>
            </a:r>
            <a:r>
              <a:rPr lang="en-GB" dirty="0" err="1"/>
              <a:t>til</a:t>
            </a:r>
            <a:r>
              <a:rPr lang="en-GB" dirty="0"/>
              <a:t> at </a:t>
            </a:r>
            <a:r>
              <a:rPr lang="en-GB" dirty="0" err="1"/>
              <a:t>antage</a:t>
            </a:r>
            <a:r>
              <a:rPr lang="en-GB" dirty="0"/>
              <a:t>, at </a:t>
            </a:r>
            <a:r>
              <a:rPr lang="en-GB" dirty="0" err="1"/>
              <a:t>deres</a:t>
            </a:r>
            <a:r>
              <a:rPr lang="en-GB" dirty="0"/>
              <a:t> </a:t>
            </a:r>
            <a:r>
              <a:rPr lang="en-GB" dirty="0" err="1"/>
              <a:t>ansættelsesforhold</a:t>
            </a:r>
            <a:r>
              <a:rPr lang="en-GB" dirty="0"/>
              <a:t> </a:t>
            </a:r>
            <a:r>
              <a:rPr lang="en-GB" dirty="0" err="1"/>
              <a:t>i</a:t>
            </a:r>
            <a:r>
              <a:rPr lang="en-GB" dirty="0"/>
              <a:t> </a:t>
            </a:r>
            <a:r>
              <a:rPr lang="en-GB" dirty="0" err="1"/>
              <a:t>skrælleriet</a:t>
            </a:r>
            <a:r>
              <a:rPr lang="en-GB" dirty="0"/>
              <a:t> </a:t>
            </a:r>
            <a:r>
              <a:rPr lang="en-GB" dirty="0">
                <a:solidFill>
                  <a:srgbClr val="FF0000"/>
                </a:solidFill>
              </a:rPr>
              <a:t>var </a:t>
            </a:r>
            <a:r>
              <a:rPr lang="en-GB" dirty="0" err="1">
                <a:solidFill>
                  <a:srgbClr val="FF0000"/>
                </a:solidFill>
              </a:rPr>
              <a:t>endeligt</a:t>
            </a:r>
            <a:r>
              <a:rPr lang="en-GB" dirty="0">
                <a:solidFill>
                  <a:srgbClr val="FF0000"/>
                </a:solidFill>
              </a:rPr>
              <a:t> </a:t>
            </a:r>
            <a:r>
              <a:rPr lang="en-GB" dirty="0" err="1">
                <a:solidFill>
                  <a:srgbClr val="FF0000"/>
                </a:solidFill>
              </a:rPr>
              <a:t>ophørt</a:t>
            </a:r>
            <a:r>
              <a:rPr lang="en-GB" dirty="0">
                <a:solidFill>
                  <a:srgbClr val="FF0000"/>
                </a:solidFill>
              </a:rPr>
              <a:t> </a:t>
            </a:r>
            <a:r>
              <a:rPr lang="en-GB" dirty="0" err="1">
                <a:solidFill>
                  <a:srgbClr val="FF0000"/>
                </a:solidFill>
              </a:rPr>
              <a:t>ved</a:t>
            </a:r>
            <a:r>
              <a:rPr lang="en-GB" dirty="0">
                <a:solidFill>
                  <a:srgbClr val="FF0000"/>
                </a:solidFill>
              </a:rPr>
              <a:t> </a:t>
            </a:r>
            <a:r>
              <a:rPr lang="en-GB" dirty="0" err="1">
                <a:solidFill>
                  <a:srgbClr val="FF0000"/>
                </a:solidFill>
              </a:rPr>
              <a:t>produktionsstandsningen</a:t>
            </a:r>
            <a:r>
              <a:rPr lang="en-GB" dirty="0"/>
              <a:t>, er de </a:t>
            </a:r>
            <a:r>
              <a:rPr lang="en-GB" dirty="0" err="1"/>
              <a:t>omfattet</a:t>
            </a:r>
            <a:r>
              <a:rPr lang="en-GB" dirty="0"/>
              <a:t> </a:t>
            </a:r>
            <a:r>
              <a:rPr lang="en-GB" dirty="0" err="1"/>
              <a:t>af</a:t>
            </a:r>
            <a:r>
              <a:rPr lang="en-GB" dirty="0"/>
              <a:t> </a:t>
            </a:r>
            <a:r>
              <a:rPr lang="en-GB" dirty="0" err="1"/>
              <a:t>virksomhedsoverdragelsesloven</a:t>
            </a:r>
            <a:r>
              <a:rPr lang="en-GB" dirty="0"/>
              <a:t>”.</a:t>
            </a:r>
          </a:p>
          <a:p>
            <a:pPr>
              <a:buNone/>
            </a:pPr>
            <a:endParaRPr lang="en-GB" dirty="0"/>
          </a:p>
          <a:p>
            <a:pPr>
              <a:buNone/>
            </a:pPr>
            <a:endParaRPr lang="da-DK" dirty="0"/>
          </a:p>
        </p:txBody>
      </p:sp>
      <p:sp>
        <p:nvSpPr>
          <p:cNvPr id="4" name="Date Placeholder 3">
            <a:extLst>
              <a:ext uri="{FF2B5EF4-FFF2-40B4-BE49-F238E27FC236}">
                <a16:creationId xmlns:a16="http://schemas.microsoft.com/office/drawing/2014/main" id="{0D5DAFD2-A56E-3B49-8A84-F3A8166CEA73}"/>
              </a:ext>
            </a:extLst>
          </p:cNvPr>
          <p:cNvSpPr>
            <a:spLocks noGrp="1"/>
          </p:cNvSpPr>
          <p:nvPr>
            <p:ph type="dt" sz="half" idx="10"/>
          </p:nvPr>
        </p:nvSpPr>
        <p:spPr/>
        <p:txBody>
          <a:bodyPr/>
          <a:lstStyle/>
          <a:p>
            <a:fld id="{E6759C83-E6FA-7C49-927F-2D50BFD24F9E}" type="datetime1">
              <a:rPr lang="da-DK" smtClean="0"/>
              <a:t>16.09.2020</a:t>
            </a:fld>
            <a:r>
              <a:rPr lang="da-DK"/>
              <a:t>16-09-2020</a:t>
            </a:r>
          </a:p>
        </p:txBody>
      </p:sp>
    </p:spTree>
    <p:extLst>
      <p:ext uri="{BB962C8B-B14F-4D97-AF65-F5344CB8AC3E}">
        <p14:creationId xmlns:p14="http://schemas.microsoft.com/office/powerpoint/2010/main" val="2223767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924B-1468-0C43-B03E-9EEB1B9EC285}"/>
              </a:ext>
            </a:extLst>
          </p:cNvPr>
          <p:cNvSpPr>
            <a:spLocks noGrp="1"/>
          </p:cNvSpPr>
          <p:nvPr>
            <p:ph type="title"/>
          </p:nvPr>
        </p:nvSpPr>
        <p:spPr/>
        <p:txBody>
          <a:bodyPr/>
          <a:lstStyle/>
          <a:p>
            <a:r>
              <a:rPr lang="en-GB" dirty="0"/>
              <a:t>H</a:t>
            </a:r>
            <a:r>
              <a:rPr lang="en-DK" dirty="0"/>
              <a:t>vem er omfattet – ‘bestod’</a:t>
            </a:r>
          </a:p>
        </p:txBody>
      </p:sp>
      <p:sp>
        <p:nvSpPr>
          <p:cNvPr id="3" name="Content Placeholder 2">
            <a:extLst>
              <a:ext uri="{FF2B5EF4-FFF2-40B4-BE49-F238E27FC236}">
                <a16:creationId xmlns:a16="http://schemas.microsoft.com/office/drawing/2014/main" id="{86153233-1D29-8345-9363-519B78FC655A}"/>
              </a:ext>
            </a:extLst>
          </p:cNvPr>
          <p:cNvSpPr>
            <a:spLocks noGrp="1"/>
          </p:cNvSpPr>
          <p:nvPr>
            <p:ph idx="1"/>
          </p:nvPr>
        </p:nvSpPr>
        <p:spPr/>
        <p:txBody>
          <a:bodyPr/>
          <a:lstStyle/>
          <a:p>
            <a:pPr>
              <a:buNone/>
            </a:pPr>
            <a:r>
              <a:rPr lang="da-DK" b="1" dirty="0"/>
              <a:t>Ansættelsesforholdet skal ‘bestå’ på overdragelsestidspunktet:</a:t>
            </a:r>
            <a:endParaRPr lang="da-DK" dirty="0"/>
          </a:p>
          <a:p>
            <a:pPr>
              <a:buNone/>
            </a:pPr>
            <a:endParaRPr lang="da-DK" b="1" dirty="0"/>
          </a:p>
          <a:p>
            <a:pPr>
              <a:buNone/>
            </a:pPr>
            <a:r>
              <a:rPr lang="da-DK" b="1" dirty="0"/>
              <a:t>Bestående ansættelsesforhold:</a:t>
            </a:r>
          </a:p>
          <a:p>
            <a:pPr>
              <a:buNone/>
            </a:pPr>
            <a:r>
              <a:rPr lang="da-DK" dirty="0"/>
              <a:t>Ansatte, der – under visse omstændigheder - selv har sagt deres stilling op:</a:t>
            </a:r>
            <a:endParaRPr lang="en-GB" dirty="0"/>
          </a:p>
          <a:p>
            <a:pPr marL="576000" lvl="2" indent="0">
              <a:buNone/>
            </a:pPr>
            <a:r>
              <a:rPr lang="da-DK" b="1" dirty="0"/>
              <a:t>U 2015.2670 V</a:t>
            </a:r>
          </a:p>
          <a:p>
            <a:pPr lvl="2"/>
            <a:r>
              <a:rPr lang="en-GB" dirty="0"/>
              <a:t>…… det </a:t>
            </a:r>
            <a:r>
              <a:rPr lang="en-GB" dirty="0" err="1"/>
              <a:t>kan</a:t>
            </a:r>
            <a:r>
              <a:rPr lang="en-GB" dirty="0"/>
              <a:t> </a:t>
            </a:r>
            <a:r>
              <a:rPr lang="en-GB" dirty="0" err="1">
                <a:solidFill>
                  <a:srgbClr val="FF0000"/>
                </a:solidFill>
              </a:rPr>
              <a:t>efter</a:t>
            </a:r>
            <a:r>
              <a:rPr lang="en-GB" dirty="0">
                <a:solidFill>
                  <a:srgbClr val="FF0000"/>
                </a:solidFill>
              </a:rPr>
              <a:t> </a:t>
            </a:r>
            <a:r>
              <a:rPr lang="en-GB" dirty="0" err="1">
                <a:solidFill>
                  <a:srgbClr val="FF0000"/>
                </a:solidFill>
              </a:rPr>
              <a:t>oplysningerne</a:t>
            </a:r>
            <a:r>
              <a:rPr lang="en-GB" dirty="0">
                <a:solidFill>
                  <a:srgbClr val="FF0000"/>
                </a:solidFill>
              </a:rPr>
              <a:t> </a:t>
            </a:r>
            <a:r>
              <a:rPr lang="en-GB" dirty="0" err="1">
                <a:solidFill>
                  <a:srgbClr val="FF0000"/>
                </a:solidFill>
              </a:rPr>
              <a:t>i</a:t>
            </a:r>
            <a:r>
              <a:rPr lang="en-GB" dirty="0">
                <a:solidFill>
                  <a:srgbClr val="FF0000"/>
                </a:solidFill>
              </a:rPr>
              <a:t> </a:t>
            </a:r>
            <a:r>
              <a:rPr lang="en-GB" dirty="0" err="1">
                <a:solidFill>
                  <a:srgbClr val="FF0000"/>
                </a:solidFill>
              </a:rPr>
              <a:t>sagen</a:t>
            </a:r>
            <a:r>
              <a:rPr lang="en-GB" dirty="0">
                <a:solidFill>
                  <a:srgbClr val="FF0000"/>
                </a:solidFill>
              </a:rPr>
              <a:t> </a:t>
            </a:r>
            <a:r>
              <a:rPr lang="en-GB" dirty="0"/>
              <a:t>heller </a:t>
            </a:r>
            <a:r>
              <a:rPr lang="en-GB" dirty="0" err="1">
                <a:solidFill>
                  <a:srgbClr val="FF0000"/>
                </a:solidFill>
              </a:rPr>
              <a:t>ikke</a:t>
            </a:r>
            <a:r>
              <a:rPr lang="en-GB" dirty="0">
                <a:solidFill>
                  <a:srgbClr val="FF0000"/>
                </a:solidFill>
              </a:rPr>
              <a:t> </a:t>
            </a:r>
            <a:r>
              <a:rPr lang="en-GB" dirty="0" err="1">
                <a:solidFill>
                  <a:srgbClr val="FF0000"/>
                </a:solidFill>
              </a:rPr>
              <a:t>bringe</a:t>
            </a:r>
            <a:r>
              <a:rPr lang="en-GB" dirty="0">
                <a:solidFill>
                  <a:srgbClr val="FF0000"/>
                </a:solidFill>
              </a:rPr>
              <a:t> </a:t>
            </a:r>
            <a:r>
              <a:rPr lang="en-GB" dirty="0" err="1">
                <a:solidFill>
                  <a:srgbClr val="FF0000"/>
                </a:solidFill>
              </a:rPr>
              <a:t>forholdet</a:t>
            </a:r>
            <a:r>
              <a:rPr lang="en-GB" dirty="0">
                <a:solidFill>
                  <a:srgbClr val="FF0000"/>
                </a:solidFill>
              </a:rPr>
              <a:t> </a:t>
            </a:r>
            <a:r>
              <a:rPr lang="en-GB" dirty="0" err="1">
                <a:solidFill>
                  <a:srgbClr val="FF0000"/>
                </a:solidFill>
              </a:rPr>
              <a:t>ud</a:t>
            </a:r>
            <a:r>
              <a:rPr lang="en-GB" dirty="0">
                <a:solidFill>
                  <a:srgbClr val="FF0000"/>
                </a:solidFill>
              </a:rPr>
              <a:t> </a:t>
            </a:r>
            <a:r>
              <a:rPr lang="en-GB" dirty="0" err="1">
                <a:solidFill>
                  <a:srgbClr val="FF0000"/>
                </a:solidFill>
              </a:rPr>
              <a:t>af</a:t>
            </a:r>
            <a:r>
              <a:rPr lang="en-GB" dirty="0">
                <a:solidFill>
                  <a:srgbClr val="FF0000"/>
                </a:solidFill>
              </a:rPr>
              <a:t> </a:t>
            </a:r>
            <a:r>
              <a:rPr lang="en-GB" dirty="0" err="1">
                <a:solidFill>
                  <a:srgbClr val="FF0000"/>
                </a:solidFill>
              </a:rPr>
              <a:t>beskyttelsen</a:t>
            </a:r>
            <a:r>
              <a:rPr lang="en-GB" dirty="0"/>
              <a:t> </a:t>
            </a:r>
            <a:r>
              <a:rPr lang="en-GB" dirty="0" err="1"/>
              <a:t>efter</a:t>
            </a:r>
            <a:r>
              <a:rPr lang="en-GB" dirty="0"/>
              <a:t> </a:t>
            </a:r>
            <a:r>
              <a:rPr lang="en-GB" dirty="0" err="1"/>
              <a:t>virksomhedsoverdragelsesloven</a:t>
            </a:r>
            <a:r>
              <a:rPr lang="en-GB" dirty="0"/>
              <a:t>, </a:t>
            </a:r>
            <a:r>
              <a:rPr lang="en-GB" dirty="0">
                <a:solidFill>
                  <a:srgbClr val="FF0000"/>
                </a:solidFill>
              </a:rPr>
              <a:t>at H </a:t>
            </a:r>
            <a:r>
              <a:rPr lang="en-GB" dirty="0" err="1">
                <a:solidFill>
                  <a:srgbClr val="FF0000"/>
                </a:solidFill>
              </a:rPr>
              <a:t>selv</a:t>
            </a:r>
            <a:r>
              <a:rPr lang="en-GB" dirty="0">
                <a:solidFill>
                  <a:srgbClr val="FF0000"/>
                </a:solidFill>
              </a:rPr>
              <a:t> </a:t>
            </a:r>
            <a:r>
              <a:rPr lang="en-GB" dirty="0" err="1">
                <a:solidFill>
                  <a:srgbClr val="FF0000"/>
                </a:solidFill>
              </a:rPr>
              <a:t>havde</a:t>
            </a:r>
            <a:r>
              <a:rPr lang="en-GB" dirty="0">
                <a:solidFill>
                  <a:srgbClr val="FF0000"/>
                </a:solidFill>
              </a:rPr>
              <a:t> </a:t>
            </a:r>
            <a:r>
              <a:rPr lang="en-GB" dirty="0" err="1">
                <a:solidFill>
                  <a:srgbClr val="FF0000"/>
                </a:solidFill>
              </a:rPr>
              <a:t>opsagt</a:t>
            </a:r>
            <a:r>
              <a:rPr lang="en-GB" dirty="0">
                <a:solidFill>
                  <a:srgbClr val="FF0000"/>
                </a:solidFill>
              </a:rPr>
              <a:t> </a:t>
            </a:r>
            <a:r>
              <a:rPr lang="en-GB" dirty="0"/>
              <a:t>sin stilling.</a:t>
            </a:r>
            <a:endParaRPr lang="da-DK" dirty="0"/>
          </a:p>
          <a:p>
            <a:pPr>
              <a:buNone/>
            </a:pPr>
            <a:endParaRPr lang="en-GB" dirty="0"/>
          </a:p>
          <a:p>
            <a:pPr>
              <a:buNone/>
            </a:pPr>
            <a:endParaRPr lang="da-DK" dirty="0"/>
          </a:p>
        </p:txBody>
      </p:sp>
      <p:sp>
        <p:nvSpPr>
          <p:cNvPr id="4" name="Date Placeholder 3">
            <a:extLst>
              <a:ext uri="{FF2B5EF4-FFF2-40B4-BE49-F238E27FC236}">
                <a16:creationId xmlns:a16="http://schemas.microsoft.com/office/drawing/2014/main" id="{0D5DAFD2-A56E-3B49-8A84-F3A8166CEA73}"/>
              </a:ext>
            </a:extLst>
          </p:cNvPr>
          <p:cNvSpPr>
            <a:spLocks noGrp="1"/>
          </p:cNvSpPr>
          <p:nvPr>
            <p:ph type="dt" sz="half" idx="10"/>
          </p:nvPr>
        </p:nvSpPr>
        <p:spPr/>
        <p:txBody>
          <a:bodyPr/>
          <a:lstStyle/>
          <a:p>
            <a:fld id="{E6759C83-E6FA-7C49-927F-2D50BFD24F9E}" type="datetime1">
              <a:rPr lang="da-DK" smtClean="0"/>
              <a:t>15.09.2020</a:t>
            </a:fld>
            <a:r>
              <a:rPr lang="da-DK"/>
              <a:t>16-09-2020</a:t>
            </a:r>
          </a:p>
        </p:txBody>
      </p:sp>
    </p:spTree>
    <p:extLst>
      <p:ext uri="{BB962C8B-B14F-4D97-AF65-F5344CB8AC3E}">
        <p14:creationId xmlns:p14="http://schemas.microsoft.com/office/powerpoint/2010/main" val="2098514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924B-1468-0C43-B03E-9EEB1B9EC285}"/>
              </a:ext>
            </a:extLst>
          </p:cNvPr>
          <p:cNvSpPr>
            <a:spLocks noGrp="1"/>
          </p:cNvSpPr>
          <p:nvPr>
            <p:ph type="title"/>
          </p:nvPr>
        </p:nvSpPr>
        <p:spPr/>
        <p:txBody>
          <a:bodyPr/>
          <a:lstStyle/>
          <a:p>
            <a:r>
              <a:rPr lang="en-GB" dirty="0"/>
              <a:t>H</a:t>
            </a:r>
            <a:r>
              <a:rPr lang="en-DK" dirty="0"/>
              <a:t>vem er omfattet – ‘bestod’</a:t>
            </a:r>
          </a:p>
        </p:txBody>
      </p:sp>
      <p:sp>
        <p:nvSpPr>
          <p:cNvPr id="3" name="Content Placeholder 2">
            <a:extLst>
              <a:ext uri="{FF2B5EF4-FFF2-40B4-BE49-F238E27FC236}">
                <a16:creationId xmlns:a16="http://schemas.microsoft.com/office/drawing/2014/main" id="{86153233-1D29-8345-9363-519B78FC655A}"/>
              </a:ext>
            </a:extLst>
          </p:cNvPr>
          <p:cNvSpPr>
            <a:spLocks noGrp="1"/>
          </p:cNvSpPr>
          <p:nvPr>
            <p:ph idx="1"/>
          </p:nvPr>
        </p:nvSpPr>
        <p:spPr/>
        <p:txBody>
          <a:bodyPr/>
          <a:lstStyle/>
          <a:p>
            <a:pPr>
              <a:buNone/>
            </a:pPr>
            <a:r>
              <a:rPr lang="da-DK" b="1" dirty="0"/>
              <a:t>Ansættelsesforholdet skal ‘bestå’ på overdragelsestidspunktet:</a:t>
            </a:r>
            <a:endParaRPr lang="da-DK" dirty="0"/>
          </a:p>
          <a:p>
            <a:pPr>
              <a:buNone/>
            </a:pPr>
            <a:r>
              <a:rPr lang="da-DK" dirty="0"/>
              <a:t>Stadig i udgangspunktet:</a:t>
            </a:r>
          </a:p>
          <a:p>
            <a:pPr>
              <a:buNone/>
            </a:pPr>
            <a:endParaRPr lang="da-DK" b="1" dirty="0"/>
          </a:p>
          <a:p>
            <a:pPr>
              <a:buNone/>
            </a:pPr>
            <a:r>
              <a:rPr lang="da-DK" b="1" dirty="0"/>
              <a:t>Ikke-bestående ansættelsesforhold (overdrageren hæfter):</a:t>
            </a:r>
          </a:p>
          <a:p>
            <a:pPr>
              <a:buNone/>
            </a:pPr>
            <a:r>
              <a:rPr lang="da-DK" dirty="0"/>
              <a:t>Opsagte medarbejder, hvor opsigelsesvarslet er udløbet.</a:t>
            </a:r>
          </a:p>
          <a:p>
            <a:pPr>
              <a:buNone/>
            </a:pPr>
            <a:r>
              <a:rPr lang="da-DK" dirty="0"/>
              <a:t>- Medmindre arbejdet fortsættes efter udløbet af opsigelsesvarslet</a:t>
            </a:r>
          </a:p>
          <a:p>
            <a:pPr marL="342900" indent="-342900">
              <a:buFontTx/>
              <a:buChar char="-"/>
            </a:pPr>
            <a:r>
              <a:rPr lang="en-GB" b="1" dirty="0"/>
              <a:t>AR 2019.0016: </a:t>
            </a:r>
            <a:r>
              <a:rPr lang="en-GB" dirty="0" err="1"/>
              <a:t>Medarbejdere</a:t>
            </a:r>
            <a:r>
              <a:rPr lang="en-GB" dirty="0"/>
              <a:t> </a:t>
            </a:r>
            <a:r>
              <a:rPr lang="en-GB" dirty="0" err="1"/>
              <a:t>fortsatte</a:t>
            </a:r>
            <a:r>
              <a:rPr lang="en-GB" dirty="0"/>
              <a:t> med at </a:t>
            </a:r>
            <a:r>
              <a:rPr lang="en-GB" dirty="0" err="1"/>
              <a:t>udføre</a:t>
            </a:r>
            <a:r>
              <a:rPr lang="en-GB" dirty="0"/>
              <a:t> </a:t>
            </a:r>
            <a:r>
              <a:rPr lang="en-GB" dirty="0" err="1"/>
              <a:t>deres</a:t>
            </a:r>
            <a:r>
              <a:rPr lang="en-GB" dirty="0"/>
              <a:t> </a:t>
            </a:r>
            <a:r>
              <a:rPr lang="en-GB" dirty="0" err="1"/>
              <a:t>arbejde</a:t>
            </a:r>
            <a:r>
              <a:rPr lang="en-GB" dirty="0"/>
              <a:t> </a:t>
            </a:r>
            <a:r>
              <a:rPr lang="en-GB" dirty="0" err="1"/>
              <a:t>efter</a:t>
            </a:r>
            <a:r>
              <a:rPr lang="en-GB" dirty="0"/>
              <a:t> </a:t>
            </a:r>
            <a:r>
              <a:rPr lang="en-GB" dirty="0" err="1"/>
              <a:t>datoen</a:t>
            </a:r>
            <a:r>
              <a:rPr lang="en-GB" dirty="0"/>
              <a:t> for </a:t>
            </a:r>
            <a:r>
              <a:rPr lang="en-GB" dirty="0" err="1"/>
              <a:t>konkurs</a:t>
            </a:r>
            <a:r>
              <a:rPr lang="en-GB" dirty="0"/>
              <a:t> </a:t>
            </a:r>
            <a:r>
              <a:rPr lang="en-GB" dirty="0" err="1"/>
              <a:t>onsdag</a:t>
            </a:r>
            <a:r>
              <a:rPr lang="en-GB" dirty="0"/>
              <a:t> d. 6. </a:t>
            </a:r>
            <a:r>
              <a:rPr lang="en-GB" dirty="0" err="1"/>
              <a:t>juni</a:t>
            </a:r>
            <a:r>
              <a:rPr lang="en-GB" dirty="0"/>
              <a:t>, </a:t>
            </a:r>
            <a:r>
              <a:rPr lang="en-GB" dirty="0" err="1"/>
              <a:t>indtil</a:t>
            </a:r>
            <a:r>
              <a:rPr lang="en-GB" dirty="0"/>
              <a:t> normal </a:t>
            </a:r>
            <a:r>
              <a:rPr lang="en-GB" dirty="0" err="1"/>
              <a:t>arbejdstids</a:t>
            </a:r>
            <a:r>
              <a:rPr lang="en-GB" dirty="0"/>
              <a:t> </a:t>
            </a:r>
            <a:r>
              <a:rPr lang="en-GB" dirty="0" err="1"/>
              <a:t>ophør</a:t>
            </a:r>
            <a:r>
              <a:rPr lang="en-GB" dirty="0"/>
              <a:t> </a:t>
            </a:r>
            <a:r>
              <a:rPr lang="en-GB" dirty="0" err="1"/>
              <a:t>fredag</a:t>
            </a:r>
            <a:r>
              <a:rPr lang="en-GB" dirty="0"/>
              <a:t> den 8. </a:t>
            </a:r>
            <a:r>
              <a:rPr lang="en-GB" dirty="0" err="1"/>
              <a:t>juni</a:t>
            </a:r>
            <a:r>
              <a:rPr lang="en-GB" dirty="0"/>
              <a:t>. </a:t>
            </a:r>
            <a:r>
              <a:rPr lang="en-GB" dirty="0" err="1"/>
              <a:t>Fredag</a:t>
            </a:r>
            <a:r>
              <a:rPr lang="en-GB" dirty="0"/>
              <a:t> aften </a:t>
            </a:r>
            <a:r>
              <a:rPr lang="en-GB" dirty="0" err="1"/>
              <a:t>blev</a:t>
            </a:r>
            <a:r>
              <a:rPr lang="en-GB" dirty="0"/>
              <a:t> </a:t>
            </a:r>
            <a:r>
              <a:rPr lang="en-GB" dirty="0" err="1"/>
              <a:t>en</a:t>
            </a:r>
            <a:r>
              <a:rPr lang="en-GB" dirty="0"/>
              <a:t> </a:t>
            </a:r>
            <a:r>
              <a:rPr lang="en-GB" dirty="0" err="1"/>
              <a:t>medarbejder</a:t>
            </a:r>
            <a:r>
              <a:rPr lang="en-GB" dirty="0"/>
              <a:t> </a:t>
            </a:r>
            <a:r>
              <a:rPr lang="en-GB" dirty="0" err="1"/>
              <a:t>tilbudt</a:t>
            </a:r>
            <a:r>
              <a:rPr lang="en-GB" dirty="0"/>
              <a:t> </a:t>
            </a:r>
            <a:r>
              <a:rPr lang="en-GB" dirty="0" err="1"/>
              <a:t>ansættelse</a:t>
            </a:r>
            <a:r>
              <a:rPr lang="en-GB" dirty="0"/>
              <a:t> </a:t>
            </a:r>
            <a:r>
              <a:rPr lang="en-GB" dirty="0" err="1"/>
              <a:t>hos</a:t>
            </a:r>
            <a:r>
              <a:rPr lang="en-GB" dirty="0"/>
              <a:t> </a:t>
            </a:r>
            <a:r>
              <a:rPr lang="en-GB" dirty="0" err="1"/>
              <a:t>erhververen</a:t>
            </a:r>
            <a:r>
              <a:rPr lang="en-GB" dirty="0"/>
              <a:t>, </a:t>
            </a:r>
            <a:r>
              <a:rPr lang="en-GB" dirty="0" err="1"/>
              <a:t>og</a:t>
            </a:r>
            <a:r>
              <a:rPr lang="en-GB" dirty="0"/>
              <a:t> </a:t>
            </a:r>
            <a:r>
              <a:rPr lang="en-GB" dirty="0" err="1"/>
              <a:t>fortsatte</a:t>
            </a:r>
            <a:r>
              <a:rPr lang="en-GB" dirty="0"/>
              <a:t> </a:t>
            </a:r>
            <a:r>
              <a:rPr lang="en-GB" dirty="0" err="1"/>
              <a:t>mandag</a:t>
            </a:r>
            <a:r>
              <a:rPr lang="en-GB" dirty="0"/>
              <a:t> den 11. </a:t>
            </a:r>
            <a:r>
              <a:rPr lang="en-GB" dirty="0" err="1"/>
              <a:t>juni</a:t>
            </a:r>
            <a:r>
              <a:rPr lang="en-GB" dirty="0"/>
              <a:t> med at </a:t>
            </a:r>
            <a:r>
              <a:rPr lang="en-GB" dirty="0" err="1"/>
              <a:t>udføre</a:t>
            </a:r>
            <a:r>
              <a:rPr lang="en-GB" dirty="0"/>
              <a:t> sit </a:t>
            </a:r>
            <a:r>
              <a:rPr lang="en-GB" dirty="0" err="1"/>
              <a:t>arbejde</a:t>
            </a:r>
            <a:r>
              <a:rPr lang="en-GB" dirty="0"/>
              <a:t> </a:t>
            </a:r>
            <a:r>
              <a:rPr lang="en-GB" dirty="0" err="1"/>
              <a:t>i</a:t>
            </a:r>
            <a:r>
              <a:rPr lang="en-GB" dirty="0"/>
              <a:t> </a:t>
            </a:r>
            <a:r>
              <a:rPr lang="en-GB" dirty="0" err="1"/>
              <a:t>regi</a:t>
            </a:r>
            <a:r>
              <a:rPr lang="en-GB" dirty="0"/>
              <a:t> </a:t>
            </a:r>
            <a:r>
              <a:rPr lang="en-GB" dirty="0" err="1"/>
              <a:t>af</a:t>
            </a:r>
            <a:r>
              <a:rPr lang="en-GB" dirty="0"/>
              <a:t> </a:t>
            </a:r>
            <a:r>
              <a:rPr lang="en-GB" dirty="0" err="1"/>
              <a:t>overdragerens</a:t>
            </a:r>
            <a:r>
              <a:rPr lang="en-GB" dirty="0"/>
              <a:t> </a:t>
            </a:r>
            <a:r>
              <a:rPr lang="en-GB" dirty="0" err="1"/>
              <a:t>virksomhed</a:t>
            </a:r>
            <a:r>
              <a:rPr lang="en-GB" dirty="0"/>
              <a:t>. </a:t>
            </a:r>
            <a:r>
              <a:rPr lang="en-GB" dirty="0" err="1"/>
              <a:t>Uanset</a:t>
            </a:r>
            <a:r>
              <a:rPr lang="en-GB" dirty="0"/>
              <a:t> om </a:t>
            </a:r>
            <a:r>
              <a:rPr lang="en-GB" dirty="0" err="1"/>
              <a:t>medarbejderne</a:t>
            </a:r>
            <a:r>
              <a:rPr lang="en-GB" dirty="0"/>
              <a:t> alle </a:t>
            </a:r>
            <a:r>
              <a:rPr lang="en-GB" dirty="0" err="1"/>
              <a:t>blev</a:t>
            </a:r>
            <a:r>
              <a:rPr lang="en-GB" dirty="0"/>
              <a:t> </a:t>
            </a:r>
            <a:r>
              <a:rPr lang="en-GB" dirty="0" err="1"/>
              <a:t>opsagt</a:t>
            </a:r>
            <a:r>
              <a:rPr lang="en-GB" dirty="0"/>
              <a:t> den 6. </a:t>
            </a:r>
            <a:r>
              <a:rPr lang="en-GB" dirty="0" err="1"/>
              <a:t>juni</a:t>
            </a:r>
            <a:r>
              <a:rPr lang="en-GB" dirty="0"/>
              <a:t> </a:t>
            </a:r>
            <a:r>
              <a:rPr lang="en-GB" dirty="0">
                <a:solidFill>
                  <a:srgbClr val="FF0000"/>
                </a:solidFill>
              </a:rPr>
              <a:t>var </a:t>
            </a:r>
            <a:r>
              <a:rPr lang="en-GB" dirty="0" err="1">
                <a:solidFill>
                  <a:srgbClr val="FF0000"/>
                </a:solidFill>
              </a:rPr>
              <a:t>deres</a:t>
            </a:r>
            <a:r>
              <a:rPr lang="en-GB" dirty="0">
                <a:solidFill>
                  <a:srgbClr val="FF0000"/>
                </a:solidFill>
              </a:rPr>
              <a:t> </a:t>
            </a:r>
            <a:r>
              <a:rPr lang="en-GB" dirty="0" err="1">
                <a:solidFill>
                  <a:srgbClr val="FF0000"/>
                </a:solidFill>
              </a:rPr>
              <a:t>ansættelsesforhold</a:t>
            </a:r>
            <a:r>
              <a:rPr lang="en-GB" dirty="0">
                <a:solidFill>
                  <a:srgbClr val="FF0000"/>
                </a:solidFill>
              </a:rPr>
              <a:t> under </a:t>
            </a:r>
            <a:r>
              <a:rPr lang="en-GB" dirty="0" err="1">
                <a:solidFill>
                  <a:srgbClr val="FF0000"/>
                </a:solidFill>
              </a:rPr>
              <a:t>disse</a:t>
            </a:r>
            <a:r>
              <a:rPr lang="en-GB" dirty="0">
                <a:solidFill>
                  <a:srgbClr val="FF0000"/>
                </a:solidFill>
              </a:rPr>
              <a:t> </a:t>
            </a:r>
            <a:r>
              <a:rPr lang="en-GB" dirty="0" err="1">
                <a:solidFill>
                  <a:srgbClr val="FF0000"/>
                </a:solidFill>
              </a:rPr>
              <a:t>omstændigheder</a:t>
            </a:r>
            <a:r>
              <a:rPr lang="en-GB" dirty="0">
                <a:solidFill>
                  <a:srgbClr val="FF0000"/>
                </a:solidFill>
              </a:rPr>
              <a:t> </a:t>
            </a:r>
            <a:r>
              <a:rPr lang="en-GB" dirty="0" err="1">
                <a:solidFill>
                  <a:srgbClr val="FF0000"/>
                </a:solidFill>
              </a:rPr>
              <a:t>ikke</a:t>
            </a:r>
            <a:r>
              <a:rPr lang="en-GB" dirty="0">
                <a:solidFill>
                  <a:srgbClr val="FF0000"/>
                </a:solidFill>
              </a:rPr>
              <a:t> </a:t>
            </a:r>
            <a:r>
              <a:rPr lang="en-GB" dirty="0" err="1">
                <a:solidFill>
                  <a:srgbClr val="FF0000"/>
                </a:solidFill>
              </a:rPr>
              <a:t>definitivt</a:t>
            </a:r>
            <a:r>
              <a:rPr lang="en-GB" dirty="0">
                <a:solidFill>
                  <a:srgbClr val="FF0000"/>
                </a:solidFill>
              </a:rPr>
              <a:t> </a:t>
            </a:r>
            <a:r>
              <a:rPr lang="en-GB" dirty="0" err="1">
                <a:solidFill>
                  <a:srgbClr val="FF0000"/>
                </a:solidFill>
              </a:rPr>
              <a:t>afbrudt</a:t>
            </a:r>
            <a:r>
              <a:rPr lang="en-GB" dirty="0">
                <a:solidFill>
                  <a:srgbClr val="FF0000"/>
                </a:solidFill>
              </a:rPr>
              <a:t> </a:t>
            </a:r>
            <a:r>
              <a:rPr lang="en-GB" dirty="0" err="1">
                <a:solidFill>
                  <a:srgbClr val="FF0000"/>
                </a:solidFill>
              </a:rPr>
              <a:t>forud</a:t>
            </a:r>
            <a:r>
              <a:rPr lang="en-GB" dirty="0">
                <a:solidFill>
                  <a:srgbClr val="FF0000"/>
                </a:solidFill>
              </a:rPr>
              <a:t> for </a:t>
            </a:r>
            <a:r>
              <a:rPr lang="en-GB" dirty="0" err="1">
                <a:solidFill>
                  <a:srgbClr val="FF0000"/>
                </a:solidFill>
              </a:rPr>
              <a:t>overdragelsen</a:t>
            </a:r>
            <a:r>
              <a:rPr lang="en-GB" dirty="0">
                <a:solidFill>
                  <a:srgbClr val="FF0000"/>
                </a:solidFill>
              </a:rPr>
              <a:t>,</a:t>
            </a:r>
            <a:r>
              <a:rPr lang="en-GB" dirty="0"/>
              <a:t> men </a:t>
            </a:r>
            <a:r>
              <a:rPr lang="en-GB" dirty="0" err="1"/>
              <a:t>må</a:t>
            </a:r>
            <a:r>
              <a:rPr lang="en-GB" dirty="0"/>
              <a:t> </a:t>
            </a:r>
            <a:r>
              <a:rPr lang="en-GB" dirty="0" err="1"/>
              <a:t>anses</a:t>
            </a:r>
            <a:r>
              <a:rPr lang="en-GB" dirty="0"/>
              <a:t> for at have </a:t>
            </a:r>
            <a:r>
              <a:rPr lang="en-GB" dirty="0" err="1"/>
              <a:t>bestået</a:t>
            </a:r>
            <a:r>
              <a:rPr lang="en-GB" dirty="0"/>
              <a:t> </a:t>
            </a:r>
            <a:r>
              <a:rPr lang="en-GB" dirty="0" err="1"/>
              <a:t>på</a:t>
            </a:r>
            <a:r>
              <a:rPr lang="en-GB" dirty="0"/>
              <a:t> </a:t>
            </a:r>
            <a:r>
              <a:rPr lang="en-GB" dirty="0" err="1"/>
              <a:t>overdragelsestidspunktet</a:t>
            </a:r>
            <a:r>
              <a:rPr lang="en-GB" dirty="0"/>
              <a:t>.</a:t>
            </a:r>
          </a:p>
          <a:p>
            <a:pPr marL="342900" indent="-342900">
              <a:buFontTx/>
              <a:buChar char="-"/>
            </a:pPr>
            <a:endParaRPr lang="en-GB" dirty="0"/>
          </a:p>
        </p:txBody>
      </p:sp>
      <p:sp>
        <p:nvSpPr>
          <p:cNvPr id="4" name="Date Placeholder 3">
            <a:extLst>
              <a:ext uri="{FF2B5EF4-FFF2-40B4-BE49-F238E27FC236}">
                <a16:creationId xmlns:a16="http://schemas.microsoft.com/office/drawing/2014/main" id="{0D5DAFD2-A56E-3B49-8A84-F3A8166CEA73}"/>
              </a:ext>
            </a:extLst>
          </p:cNvPr>
          <p:cNvSpPr>
            <a:spLocks noGrp="1"/>
          </p:cNvSpPr>
          <p:nvPr>
            <p:ph type="dt" sz="half" idx="10"/>
          </p:nvPr>
        </p:nvSpPr>
        <p:spPr/>
        <p:txBody>
          <a:bodyPr/>
          <a:lstStyle/>
          <a:p>
            <a:fld id="{E6759C83-E6FA-7C49-927F-2D50BFD24F9E}" type="datetime1">
              <a:rPr lang="da-DK" smtClean="0"/>
              <a:t>15.09.2020</a:t>
            </a:fld>
            <a:r>
              <a:rPr lang="da-DK"/>
              <a:t>16-09-2020</a:t>
            </a:r>
          </a:p>
        </p:txBody>
      </p:sp>
    </p:spTree>
    <p:extLst>
      <p:ext uri="{BB962C8B-B14F-4D97-AF65-F5344CB8AC3E}">
        <p14:creationId xmlns:p14="http://schemas.microsoft.com/office/powerpoint/2010/main" val="2912350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924B-1468-0C43-B03E-9EEB1B9EC285}"/>
              </a:ext>
            </a:extLst>
          </p:cNvPr>
          <p:cNvSpPr>
            <a:spLocks noGrp="1"/>
          </p:cNvSpPr>
          <p:nvPr>
            <p:ph type="title"/>
          </p:nvPr>
        </p:nvSpPr>
        <p:spPr/>
        <p:txBody>
          <a:bodyPr/>
          <a:lstStyle/>
          <a:p>
            <a:r>
              <a:rPr lang="en-GB" dirty="0"/>
              <a:t>H</a:t>
            </a:r>
            <a:r>
              <a:rPr lang="en-DK" dirty="0"/>
              <a:t>vem er omfattet – ‘bestod’</a:t>
            </a:r>
          </a:p>
        </p:txBody>
      </p:sp>
      <p:sp>
        <p:nvSpPr>
          <p:cNvPr id="3" name="Content Placeholder 2">
            <a:extLst>
              <a:ext uri="{FF2B5EF4-FFF2-40B4-BE49-F238E27FC236}">
                <a16:creationId xmlns:a16="http://schemas.microsoft.com/office/drawing/2014/main" id="{86153233-1D29-8345-9363-519B78FC655A}"/>
              </a:ext>
            </a:extLst>
          </p:cNvPr>
          <p:cNvSpPr>
            <a:spLocks noGrp="1"/>
          </p:cNvSpPr>
          <p:nvPr>
            <p:ph idx="1"/>
          </p:nvPr>
        </p:nvSpPr>
        <p:spPr/>
        <p:txBody>
          <a:bodyPr/>
          <a:lstStyle/>
          <a:p>
            <a:pPr>
              <a:buNone/>
            </a:pPr>
            <a:r>
              <a:rPr lang="da-DK" b="1" dirty="0"/>
              <a:t>Ansættelsesforholdet skal ‘bestå’ på overdragelsestidspunktet:</a:t>
            </a:r>
            <a:endParaRPr lang="da-DK" dirty="0"/>
          </a:p>
          <a:p>
            <a:pPr>
              <a:buNone/>
            </a:pPr>
            <a:endParaRPr lang="da-DK" b="1" dirty="0"/>
          </a:p>
          <a:p>
            <a:pPr>
              <a:buNone/>
            </a:pPr>
            <a:r>
              <a:rPr lang="da-DK" b="1" dirty="0"/>
              <a:t>Ikke-bestående ansættelsesforhold:</a:t>
            </a:r>
          </a:p>
          <a:p>
            <a:pPr>
              <a:buNone/>
            </a:pPr>
            <a:r>
              <a:rPr lang="da-DK" dirty="0"/>
              <a:t>Bortviste medarbejdere:</a:t>
            </a:r>
          </a:p>
          <a:p>
            <a:pPr marL="342900" indent="-342900">
              <a:buFontTx/>
              <a:buChar char="-"/>
            </a:pPr>
            <a:r>
              <a:rPr lang="da-DK" dirty="0"/>
              <a:t>En bortvisning indebærer, at ansættelsesforholdet definitivt ophører ved medarbejderens modtagelse af meddelelsen om, at han er bortvist.</a:t>
            </a:r>
          </a:p>
          <a:p>
            <a:pPr marL="342900" indent="-342900">
              <a:buFontTx/>
              <a:buChar char="-"/>
            </a:pPr>
            <a:endParaRPr lang="da-DK" dirty="0"/>
          </a:p>
          <a:p>
            <a:pPr>
              <a:buNone/>
            </a:pPr>
            <a:endParaRPr lang="en-GB" dirty="0"/>
          </a:p>
          <a:p>
            <a:pPr marL="342900" indent="-342900">
              <a:buFontTx/>
              <a:buChar char="-"/>
            </a:pPr>
            <a:endParaRPr lang="en-GB" dirty="0"/>
          </a:p>
        </p:txBody>
      </p:sp>
      <p:sp>
        <p:nvSpPr>
          <p:cNvPr id="4" name="Date Placeholder 3">
            <a:extLst>
              <a:ext uri="{FF2B5EF4-FFF2-40B4-BE49-F238E27FC236}">
                <a16:creationId xmlns:a16="http://schemas.microsoft.com/office/drawing/2014/main" id="{0D5DAFD2-A56E-3B49-8A84-F3A8166CEA73}"/>
              </a:ext>
            </a:extLst>
          </p:cNvPr>
          <p:cNvSpPr>
            <a:spLocks noGrp="1"/>
          </p:cNvSpPr>
          <p:nvPr>
            <p:ph type="dt" sz="half" idx="10"/>
          </p:nvPr>
        </p:nvSpPr>
        <p:spPr/>
        <p:txBody>
          <a:bodyPr/>
          <a:lstStyle/>
          <a:p>
            <a:fld id="{E6759C83-E6FA-7C49-927F-2D50BFD24F9E}" type="datetime1">
              <a:rPr lang="da-DK" smtClean="0"/>
              <a:t>15.09.2020</a:t>
            </a:fld>
            <a:r>
              <a:rPr lang="da-DK"/>
              <a:t>16-09-2020</a:t>
            </a:r>
          </a:p>
        </p:txBody>
      </p:sp>
    </p:spTree>
    <p:extLst>
      <p:ext uri="{BB962C8B-B14F-4D97-AF65-F5344CB8AC3E}">
        <p14:creationId xmlns:p14="http://schemas.microsoft.com/office/powerpoint/2010/main" val="781198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924B-1468-0C43-B03E-9EEB1B9EC285}"/>
              </a:ext>
            </a:extLst>
          </p:cNvPr>
          <p:cNvSpPr>
            <a:spLocks noGrp="1"/>
          </p:cNvSpPr>
          <p:nvPr>
            <p:ph type="title"/>
          </p:nvPr>
        </p:nvSpPr>
        <p:spPr/>
        <p:txBody>
          <a:bodyPr/>
          <a:lstStyle/>
          <a:p>
            <a:r>
              <a:rPr lang="en-GB" dirty="0"/>
              <a:t>H</a:t>
            </a:r>
            <a:r>
              <a:rPr lang="en-DK" dirty="0"/>
              <a:t>vem er omfattet – ‘bestod’</a:t>
            </a:r>
          </a:p>
        </p:txBody>
      </p:sp>
      <p:sp>
        <p:nvSpPr>
          <p:cNvPr id="3" name="Content Placeholder 2">
            <a:extLst>
              <a:ext uri="{FF2B5EF4-FFF2-40B4-BE49-F238E27FC236}">
                <a16:creationId xmlns:a16="http://schemas.microsoft.com/office/drawing/2014/main" id="{86153233-1D29-8345-9363-519B78FC655A}"/>
              </a:ext>
            </a:extLst>
          </p:cNvPr>
          <p:cNvSpPr>
            <a:spLocks noGrp="1"/>
          </p:cNvSpPr>
          <p:nvPr>
            <p:ph idx="1"/>
          </p:nvPr>
        </p:nvSpPr>
        <p:spPr>
          <a:xfrm>
            <a:off x="985838" y="1211890"/>
            <a:ext cx="10220325" cy="4521366"/>
          </a:xfrm>
        </p:spPr>
        <p:txBody>
          <a:bodyPr/>
          <a:lstStyle/>
          <a:p>
            <a:pPr>
              <a:buNone/>
            </a:pPr>
            <a:r>
              <a:rPr lang="da-DK" b="1" dirty="0"/>
              <a:t>Ansættelsesforholdet skal ‘bestå’ på overdragelsestidspunktet:</a:t>
            </a:r>
            <a:endParaRPr lang="da-DK" dirty="0"/>
          </a:p>
          <a:p>
            <a:pPr>
              <a:buNone/>
            </a:pPr>
            <a:endParaRPr lang="da-DK" b="1" dirty="0"/>
          </a:p>
          <a:p>
            <a:pPr>
              <a:buNone/>
            </a:pPr>
            <a:r>
              <a:rPr lang="da-DK" b="1" dirty="0"/>
              <a:t>Ikke-bestående ansættelsesforhold:</a:t>
            </a:r>
          </a:p>
          <a:p>
            <a:pPr>
              <a:buNone/>
            </a:pPr>
            <a:r>
              <a:rPr lang="da-DK" dirty="0"/>
              <a:t>Fritstillede og fratrådte medarbejdere uanset om opsigelsesvarslet er udløbet:</a:t>
            </a:r>
          </a:p>
          <a:p>
            <a:pPr marL="342900" indent="-342900">
              <a:buFontTx/>
              <a:buChar char="-"/>
            </a:pPr>
            <a:r>
              <a:rPr lang="da-DK" dirty="0"/>
              <a:t>Definitiv (U 2018.471 H: effektiv) fritstilling. </a:t>
            </a:r>
          </a:p>
          <a:p>
            <a:pPr marL="342900" indent="-342900">
              <a:buFontTx/>
              <a:buChar char="-"/>
            </a:pPr>
            <a:r>
              <a:rPr lang="da-DK" dirty="0"/>
              <a:t>Betingelse, at det er klart tilkendegivet, at arbejdsforpligtelsen er ophørt. </a:t>
            </a:r>
          </a:p>
          <a:p>
            <a:pPr marL="162900" indent="-342900">
              <a:buFontTx/>
              <a:buChar char="-"/>
            </a:pPr>
            <a:r>
              <a:rPr lang="da-DK" dirty="0"/>
              <a:t>Betingelse, at ansættelsesforholdet også reelt er afbrudt:</a:t>
            </a:r>
          </a:p>
          <a:p>
            <a:pPr marL="576000" lvl="2" indent="0">
              <a:buNone/>
            </a:pPr>
            <a:r>
              <a:rPr lang="da-DK" b="1" dirty="0"/>
              <a:t>AR 2015.0035 </a:t>
            </a:r>
            <a:r>
              <a:rPr lang="da-DK" dirty="0"/>
              <a:t>– det kunne ikke lægges til grund at buschaufførerne reelt have været opsagt og fritstillet 19. maj inden tiltræden hos erhververen 20. maj. Under alle omstændigheder var ansættelsesforholdet </a:t>
            </a:r>
            <a:r>
              <a:rPr lang="da-DK" dirty="0">
                <a:solidFill>
                  <a:srgbClr val="FF0000"/>
                </a:solidFill>
              </a:rPr>
              <a:t>reelt ikke ophørt</a:t>
            </a:r>
            <a:r>
              <a:rPr lang="da-DK" dirty="0"/>
              <a:t>, da erhververen overtog kørselsopgaven. </a:t>
            </a:r>
            <a:endParaRPr lang="da-DK" b="1" dirty="0"/>
          </a:p>
          <a:p>
            <a:pPr marL="576000" lvl="2" indent="0">
              <a:buNone/>
            </a:pPr>
            <a:r>
              <a:rPr lang="da-DK" b="1" dirty="0"/>
              <a:t>AR 2010.0063 </a:t>
            </a:r>
            <a:r>
              <a:rPr lang="da-DK" dirty="0"/>
              <a:t>– lønmodtagere, der var opsagt til </a:t>
            </a:r>
            <a:r>
              <a:rPr lang="da-DK" dirty="0" err="1"/>
              <a:t>fratræden</a:t>
            </a:r>
            <a:r>
              <a:rPr lang="da-DK" dirty="0"/>
              <a:t> dagen før overtagelsen og fik tilbudt arbejde hos erhververen straks efter overtagelsen, blev ikke anset for fratrådt. </a:t>
            </a:r>
            <a:r>
              <a:rPr lang="da-DK" dirty="0">
                <a:solidFill>
                  <a:srgbClr val="FF0000"/>
                </a:solidFill>
              </a:rPr>
              <a:t>Fritstilling havde ikke været definitiv, ansættelsesforholdet ikke reelt afbrudt. </a:t>
            </a:r>
            <a:endParaRPr lang="en-DK" dirty="0"/>
          </a:p>
          <a:p>
            <a:pPr marL="342900" indent="-342900">
              <a:buFontTx/>
              <a:buChar char="-"/>
            </a:pPr>
            <a:endParaRPr lang="da-DK" dirty="0"/>
          </a:p>
          <a:p>
            <a:pPr marL="342900" indent="-342900">
              <a:buFontTx/>
              <a:buChar char="-"/>
            </a:pPr>
            <a:endParaRPr lang="da-DK" dirty="0"/>
          </a:p>
          <a:p>
            <a:pPr>
              <a:buNone/>
            </a:pPr>
            <a:endParaRPr lang="en-GB" dirty="0"/>
          </a:p>
          <a:p>
            <a:pPr marL="342900" indent="-342900">
              <a:buFontTx/>
              <a:buChar char="-"/>
            </a:pPr>
            <a:endParaRPr lang="en-GB" dirty="0"/>
          </a:p>
        </p:txBody>
      </p:sp>
      <p:sp>
        <p:nvSpPr>
          <p:cNvPr id="4" name="Date Placeholder 3">
            <a:extLst>
              <a:ext uri="{FF2B5EF4-FFF2-40B4-BE49-F238E27FC236}">
                <a16:creationId xmlns:a16="http://schemas.microsoft.com/office/drawing/2014/main" id="{0D5DAFD2-A56E-3B49-8A84-F3A8166CEA73}"/>
              </a:ext>
            </a:extLst>
          </p:cNvPr>
          <p:cNvSpPr>
            <a:spLocks noGrp="1"/>
          </p:cNvSpPr>
          <p:nvPr>
            <p:ph type="dt" sz="half" idx="10"/>
          </p:nvPr>
        </p:nvSpPr>
        <p:spPr/>
        <p:txBody>
          <a:bodyPr/>
          <a:lstStyle/>
          <a:p>
            <a:fld id="{E6759C83-E6FA-7C49-927F-2D50BFD24F9E}" type="datetime1">
              <a:rPr lang="da-DK" smtClean="0"/>
              <a:t>15.09.2020</a:t>
            </a:fld>
            <a:r>
              <a:rPr lang="da-DK"/>
              <a:t>16-09-2020</a:t>
            </a:r>
          </a:p>
        </p:txBody>
      </p:sp>
    </p:spTree>
    <p:extLst>
      <p:ext uri="{BB962C8B-B14F-4D97-AF65-F5344CB8AC3E}">
        <p14:creationId xmlns:p14="http://schemas.microsoft.com/office/powerpoint/2010/main" val="200708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924B-1468-0C43-B03E-9EEB1B9EC285}"/>
              </a:ext>
            </a:extLst>
          </p:cNvPr>
          <p:cNvSpPr>
            <a:spLocks noGrp="1"/>
          </p:cNvSpPr>
          <p:nvPr>
            <p:ph type="title"/>
          </p:nvPr>
        </p:nvSpPr>
        <p:spPr/>
        <p:txBody>
          <a:bodyPr/>
          <a:lstStyle/>
          <a:p>
            <a:r>
              <a:rPr lang="en-GB" dirty="0"/>
              <a:t>H</a:t>
            </a:r>
            <a:r>
              <a:rPr lang="en-DK" dirty="0"/>
              <a:t>vem er omfattet – ‘bestod’</a:t>
            </a:r>
          </a:p>
        </p:txBody>
      </p:sp>
      <p:sp>
        <p:nvSpPr>
          <p:cNvPr id="3" name="Content Placeholder 2">
            <a:extLst>
              <a:ext uri="{FF2B5EF4-FFF2-40B4-BE49-F238E27FC236}">
                <a16:creationId xmlns:a16="http://schemas.microsoft.com/office/drawing/2014/main" id="{86153233-1D29-8345-9363-519B78FC655A}"/>
              </a:ext>
            </a:extLst>
          </p:cNvPr>
          <p:cNvSpPr>
            <a:spLocks noGrp="1"/>
          </p:cNvSpPr>
          <p:nvPr>
            <p:ph idx="1"/>
          </p:nvPr>
        </p:nvSpPr>
        <p:spPr>
          <a:xfrm>
            <a:off x="985838" y="1373020"/>
            <a:ext cx="10220325" cy="6376459"/>
          </a:xfrm>
        </p:spPr>
        <p:txBody>
          <a:bodyPr/>
          <a:lstStyle/>
          <a:p>
            <a:pPr>
              <a:buNone/>
            </a:pPr>
            <a:r>
              <a:rPr lang="da-DK" b="1" dirty="0"/>
              <a:t>Ansættelsesforholdet skal ‘bestå’ på overdragelsestidspunktet:</a:t>
            </a:r>
          </a:p>
          <a:p>
            <a:pPr>
              <a:buNone/>
            </a:pPr>
            <a:r>
              <a:rPr lang="da-DK" b="1" dirty="0"/>
              <a:t>EU-domstolens modifikation vedrørende afskedigede medarbejdere:</a:t>
            </a:r>
          </a:p>
          <a:p>
            <a:pPr>
              <a:buNone/>
            </a:pPr>
            <a:endParaRPr lang="da-DK" b="1" dirty="0"/>
          </a:p>
          <a:p>
            <a:pPr marL="252000" lvl="1" indent="0">
              <a:buNone/>
            </a:pPr>
            <a:r>
              <a:rPr lang="da-DK" b="1" dirty="0"/>
              <a:t>Sag 101/87 Bork International: </a:t>
            </a:r>
          </a:p>
          <a:p>
            <a:pPr lvl="2"/>
            <a:r>
              <a:rPr lang="da-DK" dirty="0"/>
              <a:t>Spørgsmålet om, hvorvidt der består en arbejdskontrakt eller et arbejdsforhold på dette tidspunkt, skal bedømmes efter national ret, </a:t>
            </a:r>
            <a:r>
              <a:rPr lang="da-DK" dirty="0">
                <a:solidFill>
                  <a:srgbClr val="FF0000"/>
                </a:solidFill>
              </a:rPr>
              <a:t>dog således at de præceptive regler i direktivet om beskyttelse af arbejdstagerne mod afskedigelse som følge af overførslen skal overholdes. </a:t>
            </a:r>
            <a:endParaRPr lang="en-DK" dirty="0">
              <a:solidFill>
                <a:srgbClr val="FF0000"/>
              </a:solidFill>
            </a:endParaRPr>
          </a:p>
          <a:p>
            <a:pPr lvl="2"/>
            <a:endParaRPr lang="en-DK" dirty="0">
              <a:solidFill>
                <a:srgbClr val="FF0000"/>
              </a:solidFill>
            </a:endParaRPr>
          </a:p>
          <a:p>
            <a:pPr marL="252000" lvl="1" indent="0">
              <a:buNone/>
            </a:pPr>
            <a:r>
              <a:rPr lang="en-DK" dirty="0"/>
              <a:t>Dvs. </a:t>
            </a:r>
            <a:r>
              <a:rPr lang="en-GB" dirty="0" err="1"/>
              <a:t>hvis</a:t>
            </a:r>
            <a:r>
              <a:rPr lang="en-GB" dirty="0"/>
              <a:t> </a:t>
            </a:r>
            <a:r>
              <a:rPr lang="en-GB" dirty="0" err="1"/>
              <a:t>arbejdstagere</a:t>
            </a:r>
            <a:r>
              <a:rPr lang="en-GB" dirty="0"/>
              <a:t> er </a:t>
            </a:r>
            <a:r>
              <a:rPr lang="en-GB" dirty="0" err="1">
                <a:solidFill>
                  <a:srgbClr val="FF0000"/>
                </a:solidFill>
              </a:rPr>
              <a:t>opsagt</a:t>
            </a:r>
            <a:r>
              <a:rPr lang="en-GB" dirty="0">
                <a:solidFill>
                  <a:srgbClr val="FF0000"/>
                </a:solidFill>
              </a:rPr>
              <a:t> </a:t>
            </a:r>
            <a:r>
              <a:rPr lang="en-GB" dirty="0" err="1">
                <a:solidFill>
                  <a:srgbClr val="FF0000"/>
                </a:solidFill>
              </a:rPr>
              <a:t>i</a:t>
            </a:r>
            <a:r>
              <a:rPr lang="en-GB" dirty="0">
                <a:solidFill>
                  <a:srgbClr val="FF0000"/>
                </a:solidFill>
              </a:rPr>
              <a:t> strid med </a:t>
            </a:r>
            <a:r>
              <a:rPr lang="en-GB" dirty="0" err="1">
                <a:solidFill>
                  <a:srgbClr val="FF0000"/>
                </a:solidFill>
              </a:rPr>
              <a:t>direktivets</a:t>
            </a:r>
            <a:r>
              <a:rPr lang="en-GB" dirty="0">
                <a:solidFill>
                  <a:srgbClr val="FF0000"/>
                </a:solidFill>
              </a:rPr>
              <a:t> </a:t>
            </a:r>
            <a:r>
              <a:rPr lang="en-GB" dirty="0" err="1">
                <a:solidFill>
                  <a:srgbClr val="FF0000"/>
                </a:solidFill>
              </a:rPr>
              <a:t>artikel</a:t>
            </a:r>
            <a:r>
              <a:rPr lang="en-GB" dirty="0">
                <a:solidFill>
                  <a:srgbClr val="FF0000"/>
                </a:solidFill>
              </a:rPr>
              <a:t> 4, stk. 1 </a:t>
            </a:r>
            <a:r>
              <a:rPr lang="en-GB" dirty="0" err="1"/>
              <a:t>på</a:t>
            </a:r>
            <a:r>
              <a:rPr lang="en-GB" dirty="0"/>
              <a:t> et </a:t>
            </a:r>
            <a:r>
              <a:rPr lang="en-GB" dirty="0" err="1"/>
              <a:t>tidligere</a:t>
            </a:r>
            <a:r>
              <a:rPr lang="en-GB" dirty="0"/>
              <a:t> </a:t>
            </a:r>
            <a:r>
              <a:rPr lang="en-GB" dirty="0" err="1"/>
              <a:t>tidspunkt</a:t>
            </a:r>
            <a:r>
              <a:rPr lang="en-GB" dirty="0"/>
              <a:t> end </a:t>
            </a:r>
            <a:r>
              <a:rPr lang="en-GB" dirty="0" err="1"/>
              <a:t>overførselstidspunktet</a:t>
            </a:r>
            <a:r>
              <a:rPr lang="en-GB" dirty="0"/>
              <a:t>, </a:t>
            </a:r>
            <a:r>
              <a:rPr lang="en-GB" dirty="0" err="1"/>
              <a:t>skal</a:t>
            </a:r>
            <a:r>
              <a:rPr lang="en-GB" dirty="0"/>
              <a:t> de </a:t>
            </a:r>
            <a:r>
              <a:rPr lang="en-GB" dirty="0" err="1"/>
              <a:t>betragtes</a:t>
            </a:r>
            <a:r>
              <a:rPr lang="en-GB" dirty="0"/>
              <a:t>, </a:t>
            </a:r>
            <a:r>
              <a:rPr lang="en-GB" dirty="0" err="1"/>
              <a:t>som</a:t>
            </a:r>
            <a:r>
              <a:rPr lang="en-GB" dirty="0"/>
              <a:t> om de var </a:t>
            </a:r>
            <a:r>
              <a:rPr lang="en-GB" dirty="0" err="1"/>
              <a:t>ansat</a:t>
            </a:r>
            <a:r>
              <a:rPr lang="en-GB" dirty="0"/>
              <a:t> </a:t>
            </a:r>
            <a:r>
              <a:rPr lang="en-GB" dirty="0" err="1"/>
              <a:t>i</a:t>
            </a:r>
            <a:r>
              <a:rPr lang="en-GB" dirty="0"/>
              <a:t> </a:t>
            </a:r>
            <a:r>
              <a:rPr lang="en-GB" dirty="0" err="1"/>
              <a:t>virksomheden</a:t>
            </a:r>
            <a:r>
              <a:rPr lang="en-GB" dirty="0"/>
              <a:t> </a:t>
            </a:r>
            <a:r>
              <a:rPr lang="en-GB" dirty="0" err="1"/>
              <a:t>på</a:t>
            </a:r>
            <a:r>
              <a:rPr lang="en-GB" dirty="0"/>
              <a:t> </a:t>
            </a:r>
            <a:r>
              <a:rPr lang="en-GB" dirty="0" err="1"/>
              <a:t>overførselstidspunktet</a:t>
            </a:r>
            <a:r>
              <a:rPr lang="en-GB" dirty="0"/>
              <a:t>. </a:t>
            </a:r>
            <a:r>
              <a:rPr lang="en-GB" dirty="0" err="1"/>
              <a:t>Forpligtelserne</a:t>
            </a:r>
            <a:r>
              <a:rPr lang="en-GB" dirty="0"/>
              <a:t> over for </a:t>
            </a:r>
            <a:r>
              <a:rPr lang="en-GB" dirty="0" err="1"/>
              <a:t>arbejdstagerne</a:t>
            </a:r>
            <a:r>
              <a:rPr lang="en-GB" dirty="0"/>
              <a:t> </a:t>
            </a:r>
            <a:r>
              <a:rPr lang="en-GB" dirty="0" err="1"/>
              <a:t>overgår</a:t>
            </a:r>
            <a:r>
              <a:rPr lang="en-GB" dirty="0"/>
              <a:t> </a:t>
            </a:r>
            <a:r>
              <a:rPr lang="en-GB" dirty="0" err="1"/>
              <a:t>i</a:t>
            </a:r>
            <a:r>
              <a:rPr lang="en-GB" dirty="0"/>
              <a:t> </a:t>
            </a:r>
            <a:r>
              <a:rPr lang="en-GB" dirty="0" err="1"/>
              <a:t>så</a:t>
            </a:r>
            <a:r>
              <a:rPr lang="en-GB" dirty="0"/>
              <a:t> </a:t>
            </a:r>
            <a:r>
              <a:rPr lang="en-GB" dirty="0" err="1"/>
              <a:t>fald</a:t>
            </a:r>
            <a:r>
              <a:rPr lang="en-GB" dirty="0"/>
              <a:t> </a:t>
            </a:r>
            <a:r>
              <a:rPr lang="en-GB" dirty="0" err="1"/>
              <a:t>uden</a:t>
            </a:r>
            <a:r>
              <a:rPr lang="en-GB" dirty="0"/>
              <a:t> </a:t>
            </a:r>
            <a:r>
              <a:rPr lang="en-GB" dirty="0" err="1"/>
              <a:t>videre</a:t>
            </a:r>
            <a:r>
              <a:rPr lang="en-GB" dirty="0"/>
              <a:t> </a:t>
            </a:r>
            <a:r>
              <a:rPr lang="en-GB" dirty="0" err="1"/>
              <a:t>til</a:t>
            </a:r>
            <a:r>
              <a:rPr lang="en-GB" dirty="0"/>
              <a:t> </a:t>
            </a:r>
            <a:r>
              <a:rPr lang="en-GB" dirty="0" err="1"/>
              <a:t>erhververen</a:t>
            </a:r>
            <a:r>
              <a:rPr lang="en-GB" dirty="0"/>
              <a:t>.</a:t>
            </a:r>
          </a:p>
          <a:p>
            <a:endParaRPr lang="en-DK" dirty="0"/>
          </a:p>
        </p:txBody>
      </p:sp>
      <p:sp>
        <p:nvSpPr>
          <p:cNvPr id="4" name="Date Placeholder 3">
            <a:extLst>
              <a:ext uri="{FF2B5EF4-FFF2-40B4-BE49-F238E27FC236}">
                <a16:creationId xmlns:a16="http://schemas.microsoft.com/office/drawing/2014/main" id="{0D5DAFD2-A56E-3B49-8A84-F3A8166CEA73}"/>
              </a:ext>
            </a:extLst>
          </p:cNvPr>
          <p:cNvSpPr>
            <a:spLocks noGrp="1"/>
          </p:cNvSpPr>
          <p:nvPr>
            <p:ph type="dt" sz="half" idx="10"/>
          </p:nvPr>
        </p:nvSpPr>
        <p:spPr/>
        <p:txBody>
          <a:bodyPr/>
          <a:lstStyle/>
          <a:p>
            <a:fld id="{E6759C83-E6FA-7C49-927F-2D50BFD24F9E}" type="datetime1">
              <a:rPr lang="da-DK" smtClean="0"/>
              <a:t>16.09.2020</a:t>
            </a:fld>
            <a:r>
              <a:rPr lang="da-DK"/>
              <a:t>16-09-2020</a:t>
            </a:r>
          </a:p>
        </p:txBody>
      </p:sp>
    </p:spTree>
    <p:extLst>
      <p:ext uri="{BB962C8B-B14F-4D97-AF65-F5344CB8AC3E}">
        <p14:creationId xmlns:p14="http://schemas.microsoft.com/office/powerpoint/2010/main" val="3439079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924B-1468-0C43-B03E-9EEB1B9EC285}"/>
              </a:ext>
            </a:extLst>
          </p:cNvPr>
          <p:cNvSpPr>
            <a:spLocks noGrp="1"/>
          </p:cNvSpPr>
          <p:nvPr>
            <p:ph type="title"/>
          </p:nvPr>
        </p:nvSpPr>
        <p:spPr/>
        <p:txBody>
          <a:bodyPr/>
          <a:lstStyle/>
          <a:p>
            <a:r>
              <a:rPr lang="en-GB" dirty="0"/>
              <a:t>H</a:t>
            </a:r>
            <a:r>
              <a:rPr lang="en-DK" dirty="0"/>
              <a:t>vem er omfattet – ‘bestod’</a:t>
            </a:r>
          </a:p>
        </p:txBody>
      </p:sp>
      <p:sp>
        <p:nvSpPr>
          <p:cNvPr id="3" name="Content Placeholder 2">
            <a:extLst>
              <a:ext uri="{FF2B5EF4-FFF2-40B4-BE49-F238E27FC236}">
                <a16:creationId xmlns:a16="http://schemas.microsoft.com/office/drawing/2014/main" id="{86153233-1D29-8345-9363-519B78FC655A}"/>
              </a:ext>
            </a:extLst>
          </p:cNvPr>
          <p:cNvSpPr>
            <a:spLocks noGrp="1"/>
          </p:cNvSpPr>
          <p:nvPr>
            <p:ph idx="1"/>
          </p:nvPr>
        </p:nvSpPr>
        <p:spPr>
          <a:xfrm>
            <a:off x="985838" y="1373020"/>
            <a:ext cx="10220325" cy="6376459"/>
          </a:xfrm>
        </p:spPr>
        <p:txBody>
          <a:bodyPr/>
          <a:lstStyle/>
          <a:p>
            <a:pPr>
              <a:buNone/>
            </a:pPr>
            <a:r>
              <a:rPr lang="da-DK" b="1" dirty="0"/>
              <a:t>Ansættelsesforholdet skal ‘bestå’ på overdragelsestidspunktet:</a:t>
            </a:r>
          </a:p>
          <a:p>
            <a:pPr>
              <a:buNone/>
            </a:pPr>
            <a:r>
              <a:rPr lang="da-DK" b="1" dirty="0"/>
              <a:t>EU-domstolens modifikation vedrørende afskedigede medarbejdere:</a:t>
            </a:r>
          </a:p>
          <a:p>
            <a:pPr>
              <a:buNone/>
            </a:pPr>
            <a:endParaRPr lang="da-DK" b="1" dirty="0"/>
          </a:p>
          <a:p>
            <a:pPr marL="252000" lvl="1" indent="0">
              <a:buNone/>
            </a:pPr>
            <a:r>
              <a:rPr lang="da-DK" b="1" dirty="0"/>
              <a:t>Sag 101/87 Bork International (fortsat): </a:t>
            </a:r>
          </a:p>
          <a:p>
            <a:pPr lvl="2"/>
            <a:r>
              <a:rPr lang="en-GB" dirty="0"/>
              <a:t>For at </a:t>
            </a:r>
            <a:r>
              <a:rPr lang="en-GB" dirty="0" err="1"/>
              <a:t>kunne</a:t>
            </a:r>
            <a:r>
              <a:rPr lang="en-GB" dirty="0"/>
              <a:t> </a:t>
            </a:r>
            <a:r>
              <a:rPr lang="en-GB" dirty="0" err="1"/>
              <a:t>afgøre</a:t>
            </a:r>
            <a:r>
              <a:rPr lang="en-GB" dirty="0"/>
              <a:t>, om </a:t>
            </a:r>
            <a:r>
              <a:rPr lang="en-GB" dirty="0" err="1"/>
              <a:t>afskedigelsen</a:t>
            </a:r>
            <a:r>
              <a:rPr lang="en-GB" dirty="0"/>
              <a:t> — </a:t>
            </a:r>
            <a:r>
              <a:rPr lang="en-GB" dirty="0" err="1"/>
              <a:t>i</a:t>
            </a:r>
            <a:r>
              <a:rPr lang="en-GB" dirty="0"/>
              <a:t> strid med </a:t>
            </a:r>
            <a:r>
              <a:rPr lang="en-GB" dirty="0" err="1"/>
              <a:t>direktivets</a:t>
            </a:r>
            <a:r>
              <a:rPr lang="en-GB" dirty="0"/>
              <a:t> </a:t>
            </a:r>
            <a:r>
              <a:rPr lang="en-GB" dirty="0" err="1"/>
              <a:t>artikel</a:t>
            </a:r>
            <a:r>
              <a:rPr lang="en-GB" dirty="0"/>
              <a:t> 4, stk. 1 — </a:t>
            </a:r>
            <a:r>
              <a:rPr lang="en-GB" dirty="0" err="1"/>
              <a:t>alene</a:t>
            </a:r>
            <a:r>
              <a:rPr lang="en-GB" dirty="0"/>
              <a:t> er </a:t>
            </a:r>
            <a:r>
              <a:rPr lang="en-GB" dirty="0" err="1"/>
              <a:t>begrundet</a:t>
            </a:r>
            <a:r>
              <a:rPr lang="en-GB" dirty="0"/>
              <a:t> </a:t>
            </a:r>
            <a:r>
              <a:rPr lang="en-GB" dirty="0" err="1"/>
              <a:t>i</a:t>
            </a:r>
            <a:r>
              <a:rPr lang="en-GB" dirty="0"/>
              <a:t> </a:t>
            </a:r>
            <a:r>
              <a:rPr lang="en-GB" dirty="0" err="1"/>
              <a:t>overførslen</a:t>
            </a:r>
            <a:r>
              <a:rPr lang="en-GB" dirty="0"/>
              <a:t>, </a:t>
            </a:r>
            <a:r>
              <a:rPr lang="en-GB" dirty="0" err="1"/>
              <a:t>må</a:t>
            </a:r>
            <a:r>
              <a:rPr lang="en-GB" dirty="0"/>
              <a:t> det </a:t>
            </a:r>
            <a:r>
              <a:rPr lang="en-GB" dirty="0" err="1"/>
              <a:t>tages</a:t>
            </a:r>
            <a:r>
              <a:rPr lang="en-GB" dirty="0"/>
              <a:t> </a:t>
            </a:r>
            <a:r>
              <a:rPr lang="en-GB" dirty="0" err="1"/>
              <a:t>i</a:t>
            </a:r>
            <a:r>
              <a:rPr lang="en-GB" dirty="0"/>
              <a:t> </a:t>
            </a:r>
            <a:r>
              <a:rPr lang="en-GB" dirty="0" err="1"/>
              <a:t>betragtning</a:t>
            </a:r>
            <a:r>
              <a:rPr lang="en-GB" dirty="0"/>
              <a:t>, under </a:t>
            </a:r>
            <a:r>
              <a:rPr lang="en-GB" dirty="0" err="1"/>
              <a:t>hvilke</a:t>
            </a:r>
            <a:r>
              <a:rPr lang="en-GB" dirty="0"/>
              <a:t> </a:t>
            </a:r>
            <a:r>
              <a:rPr lang="en-GB" dirty="0" err="1">
                <a:solidFill>
                  <a:srgbClr val="FF0000"/>
                </a:solidFill>
              </a:rPr>
              <a:t>objektive</a:t>
            </a:r>
            <a:r>
              <a:rPr lang="en-GB" dirty="0">
                <a:solidFill>
                  <a:srgbClr val="FF0000"/>
                </a:solidFill>
              </a:rPr>
              <a:t> </a:t>
            </a:r>
            <a:r>
              <a:rPr lang="en-GB" dirty="0" err="1">
                <a:solidFill>
                  <a:srgbClr val="FF0000"/>
                </a:solidFill>
              </a:rPr>
              <a:t>omstændigheder</a:t>
            </a:r>
            <a:r>
              <a:rPr lang="en-GB" dirty="0"/>
              <a:t> </a:t>
            </a:r>
            <a:r>
              <a:rPr lang="en-GB" dirty="0" err="1"/>
              <a:t>afskedigelsen</a:t>
            </a:r>
            <a:r>
              <a:rPr lang="en-GB" dirty="0"/>
              <a:t> er </a:t>
            </a:r>
            <a:r>
              <a:rPr lang="en-GB" dirty="0" err="1"/>
              <a:t>sket</a:t>
            </a:r>
            <a:r>
              <a:rPr lang="en-GB" dirty="0"/>
              <a:t> </a:t>
            </a:r>
            <a:r>
              <a:rPr lang="en-GB" dirty="0" err="1"/>
              <a:t>og</a:t>
            </a:r>
            <a:r>
              <a:rPr lang="en-GB" dirty="0"/>
              <a:t> </a:t>
            </a:r>
            <a:r>
              <a:rPr lang="en-GB" dirty="0" err="1"/>
              <a:t>navnlig</a:t>
            </a:r>
            <a:r>
              <a:rPr lang="en-GB" dirty="0"/>
              <a:t> — </a:t>
            </a:r>
            <a:r>
              <a:rPr lang="en-GB" dirty="0" err="1"/>
              <a:t>i</a:t>
            </a:r>
            <a:r>
              <a:rPr lang="en-GB" dirty="0"/>
              <a:t> et </a:t>
            </a:r>
            <a:r>
              <a:rPr lang="en-GB" dirty="0" err="1"/>
              <a:t>tilfælde</a:t>
            </a:r>
            <a:r>
              <a:rPr lang="en-GB" dirty="0"/>
              <a:t> </a:t>
            </a:r>
            <a:r>
              <a:rPr lang="en-GB" dirty="0" err="1"/>
              <a:t>som</a:t>
            </a:r>
            <a:r>
              <a:rPr lang="en-GB" dirty="0"/>
              <a:t> det, der </a:t>
            </a:r>
            <a:r>
              <a:rPr lang="en-GB" dirty="0" err="1"/>
              <a:t>foreligger</a:t>
            </a:r>
            <a:r>
              <a:rPr lang="en-GB" dirty="0"/>
              <a:t> </a:t>
            </a:r>
            <a:r>
              <a:rPr lang="en-GB" dirty="0" err="1"/>
              <a:t>i</a:t>
            </a:r>
            <a:r>
              <a:rPr lang="en-GB" dirty="0"/>
              <a:t> </a:t>
            </a:r>
            <a:r>
              <a:rPr lang="en-GB" dirty="0" err="1"/>
              <a:t>denne</a:t>
            </a:r>
            <a:r>
              <a:rPr lang="en-GB" dirty="0"/>
              <a:t> sag — </a:t>
            </a:r>
            <a:r>
              <a:rPr lang="en-GB" dirty="0">
                <a:solidFill>
                  <a:srgbClr val="FF0000"/>
                </a:solidFill>
              </a:rPr>
              <a:t>om den har </a:t>
            </a:r>
            <a:r>
              <a:rPr lang="en-GB" dirty="0" err="1">
                <a:solidFill>
                  <a:srgbClr val="FF0000"/>
                </a:solidFill>
              </a:rPr>
              <a:t>virkning</a:t>
            </a:r>
            <a:r>
              <a:rPr lang="en-GB" dirty="0">
                <a:solidFill>
                  <a:srgbClr val="FF0000"/>
                </a:solidFill>
              </a:rPr>
              <a:t> </a:t>
            </a:r>
            <a:r>
              <a:rPr lang="en-GB" dirty="0" err="1">
                <a:solidFill>
                  <a:srgbClr val="FF0000"/>
                </a:solidFill>
              </a:rPr>
              <a:t>fra</a:t>
            </a:r>
            <a:r>
              <a:rPr lang="en-GB" dirty="0">
                <a:solidFill>
                  <a:srgbClr val="FF0000"/>
                </a:solidFill>
              </a:rPr>
              <a:t> et </a:t>
            </a:r>
            <a:r>
              <a:rPr lang="en-GB" dirty="0" err="1">
                <a:solidFill>
                  <a:srgbClr val="FF0000"/>
                </a:solidFill>
              </a:rPr>
              <a:t>tidspunkt</a:t>
            </a:r>
            <a:r>
              <a:rPr lang="en-GB" dirty="0">
                <a:solidFill>
                  <a:srgbClr val="FF0000"/>
                </a:solidFill>
              </a:rPr>
              <a:t>, der ligger </a:t>
            </a:r>
            <a:r>
              <a:rPr lang="en-GB" dirty="0" err="1">
                <a:solidFill>
                  <a:srgbClr val="FF0000"/>
                </a:solidFill>
              </a:rPr>
              <a:t>tæt</a:t>
            </a:r>
            <a:r>
              <a:rPr lang="en-GB" dirty="0">
                <a:solidFill>
                  <a:srgbClr val="FF0000"/>
                </a:solidFill>
              </a:rPr>
              <a:t> </a:t>
            </a:r>
            <a:r>
              <a:rPr lang="en-GB" dirty="0" err="1">
                <a:solidFill>
                  <a:srgbClr val="FF0000"/>
                </a:solidFill>
              </a:rPr>
              <a:t>på</a:t>
            </a:r>
            <a:r>
              <a:rPr lang="en-GB" dirty="0">
                <a:solidFill>
                  <a:srgbClr val="FF0000"/>
                </a:solidFill>
              </a:rPr>
              <a:t> </a:t>
            </a:r>
            <a:r>
              <a:rPr lang="en-GB" dirty="0" err="1">
                <a:solidFill>
                  <a:srgbClr val="FF0000"/>
                </a:solidFill>
              </a:rPr>
              <a:t>overførselstidspunktet</a:t>
            </a:r>
            <a:r>
              <a:rPr lang="en-GB" dirty="0"/>
              <a:t>, </a:t>
            </a:r>
            <a:r>
              <a:rPr lang="en-GB" dirty="0" err="1"/>
              <a:t>og</a:t>
            </a:r>
            <a:r>
              <a:rPr lang="en-GB" dirty="0"/>
              <a:t> </a:t>
            </a:r>
            <a:r>
              <a:rPr lang="en-GB" dirty="0">
                <a:solidFill>
                  <a:srgbClr val="FF0000"/>
                </a:solidFill>
              </a:rPr>
              <a:t>om de </a:t>
            </a:r>
            <a:r>
              <a:rPr lang="en-GB" dirty="0" err="1">
                <a:solidFill>
                  <a:srgbClr val="FF0000"/>
                </a:solidFill>
              </a:rPr>
              <a:t>pågældende</a:t>
            </a:r>
            <a:r>
              <a:rPr lang="en-GB" dirty="0">
                <a:solidFill>
                  <a:srgbClr val="FF0000"/>
                </a:solidFill>
              </a:rPr>
              <a:t> </a:t>
            </a:r>
            <a:r>
              <a:rPr lang="en-GB" dirty="0" err="1">
                <a:solidFill>
                  <a:srgbClr val="FF0000"/>
                </a:solidFill>
              </a:rPr>
              <a:t>arbejdstagere</a:t>
            </a:r>
            <a:r>
              <a:rPr lang="en-GB" dirty="0">
                <a:solidFill>
                  <a:srgbClr val="FF0000"/>
                </a:solidFill>
              </a:rPr>
              <a:t> er </a:t>
            </a:r>
            <a:r>
              <a:rPr lang="en-GB" dirty="0" err="1">
                <a:solidFill>
                  <a:srgbClr val="FF0000"/>
                </a:solidFill>
              </a:rPr>
              <a:t>blevet</a:t>
            </a:r>
            <a:r>
              <a:rPr lang="en-GB" dirty="0">
                <a:solidFill>
                  <a:srgbClr val="FF0000"/>
                </a:solidFill>
              </a:rPr>
              <a:t> </a:t>
            </a:r>
            <a:r>
              <a:rPr lang="en-GB" dirty="0" err="1">
                <a:solidFill>
                  <a:srgbClr val="FF0000"/>
                </a:solidFill>
              </a:rPr>
              <a:t>genansat</a:t>
            </a:r>
            <a:r>
              <a:rPr lang="en-GB" dirty="0">
                <a:solidFill>
                  <a:srgbClr val="FF0000"/>
                </a:solidFill>
              </a:rPr>
              <a:t> </a:t>
            </a:r>
            <a:r>
              <a:rPr lang="en-GB" dirty="0" err="1"/>
              <a:t>af</a:t>
            </a:r>
            <a:r>
              <a:rPr lang="en-GB" dirty="0"/>
              <a:t> </a:t>
            </a:r>
            <a:r>
              <a:rPr lang="en-GB" dirty="0" err="1"/>
              <a:t>erhververen</a:t>
            </a:r>
            <a:r>
              <a:rPr lang="en-GB" dirty="0"/>
              <a:t>. </a:t>
            </a:r>
          </a:p>
          <a:p>
            <a:pPr lvl="2"/>
            <a:endParaRPr lang="en-GB" dirty="0"/>
          </a:p>
          <a:p>
            <a:endParaRPr lang="en-DK" dirty="0"/>
          </a:p>
        </p:txBody>
      </p:sp>
      <p:sp>
        <p:nvSpPr>
          <p:cNvPr id="4" name="Date Placeholder 3">
            <a:extLst>
              <a:ext uri="{FF2B5EF4-FFF2-40B4-BE49-F238E27FC236}">
                <a16:creationId xmlns:a16="http://schemas.microsoft.com/office/drawing/2014/main" id="{0D5DAFD2-A56E-3B49-8A84-F3A8166CEA73}"/>
              </a:ext>
            </a:extLst>
          </p:cNvPr>
          <p:cNvSpPr>
            <a:spLocks noGrp="1"/>
          </p:cNvSpPr>
          <p:nvPr>
            <p:ph type="dt" sz="half" idx="10"/>
          </p:nvPr>
        </p:nvSpPr>
        <p:spPr/>
        <p:txBody>
          <a:bodyPr/>
          <a:lstStyle/>
          <a:p>
            <a:fld id="{E6759C83-E6FA-7C49-927F-2D50BFD24F9E}" type="datetime1">
              <a:rPr lang="da-DK" smtClean="0"/>
              <a:t>15.09.2020</a:t>
            </a:fld>
            <a:r>
              <a:rPr lang="da-DK"/>
              <a:t>16-09-2020</a:t>
            </a:r>
          </a:p>
        </p:txBody>
      </p:sp>
    </p:spTree>
    <p:extLst>
      <p:ext uri="{BB962C8B-B14F-4D97-AF65-F5344CB8AC3E}">
        <p14:creationId xmlns:p14="http://schemas.microsoft.com/office/powerpoint/2010/main" val="687917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97EC53-78EE-C34F-9D8C-8052EB110616}"/>
              </a:ext>
            </a:extLst>
          </p:cNvPr>
          <p:cNvSpPr>
            <a:spLocks noGrp="1"/>
          </p:cNvSpPr>
          <p:nvPr>
            <p:ph type="ctrTitle"/>
          </p:nvPr>
        </p:nvSpPr>
        <p:spPr>
          <a:xfrm>
            <a:off x="985838" y="2648542"/>
            <a:ext cx="10220325" cy="1329595"/>
          </a:xfrm>
        </p:spPr>
        <p:txBody>
          <a:bodyPr/>
          <a:lstStyle/>
          <a:p>
            <a:r>
              <a:rPr lang="da-DK" sz="4800" dirty="0"/>
              <a:t>Afskedigelsesbeskyttelse ved virksomhedsoverdragelse</a:t>
            </a:r>
            <a:endParaRPr lang="en-DK" sz="4800" dirty="0"/>
          </a:p>
        </p:txBody>
      </p:sp>
      <p:sp>
        <p:nvSpPr>
          <p:cNvPr id="3" name="Date Placeholder 2">
            <a:extLst>
              <a:ext uri="{FF2B5EF4-FFF2-40B4-BE49-F238E27FC236}">
                <a16:creationId xmlns:a16="http://schemas.microsoft.com/office/drawing/2014/main" id="{86DA148C-B5A3-8144-85B0-BD57855FEB51}"/>
              </a:ext>
            </a:extLst>
          </p:cNvPr>
          <p:cNvSpPr>
            <a:spLocks noGrp="1"/>
          </p:cNvSpPr>
          <p:nvPr>
            <p:ph type="dt" sz="half" idx="10"/>
          </p:nvPr>
        </p:nvSpPr>
        <p:spPr/>
        <p:txBody>
          <a:bodyPr/>
          <a:lstStyle/>
          <a:p>
            <a:fld id="{8FDC12E4-02BD-DE46-9236-A448A3B7A9C6}" type="datetime1">
              <a:rPr lang="da-DK" smtClean="0"/>
              <a:t>16.09.2020</a:t>
            </a:fld>
            <a:r>
              <a:rPr lang="da-DK"/>
              <a:t>16-09-2020</a:t>
            </a:r>
          </a:p>
        </p:txBody>
      </p:sp>
    </p:spTree>
    <p:extLst>
      <p:ext uri="{BB962C8B-B14F-4D97-AF65-F5344CB8AC3E}">
        <p14:creationId xmlns:p14="http://schemas.microsoft.com/office/powerpoint/2010/main" val="2639349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924B-1468-0C43-B03E-9EEB1B9EC285}"/>
              </a:ext>
            </a:extLst>
          </p:cNvPr>
          <p:cNvSpPr>
            <a:spLocks noGrp="1"/>
          </p:cNvSpPr>
          <p:nvPr>
            <p:ph type="title"/>
          </p:nvPr>
        </p:nvSpPr>
        <p:spPr/>
        <p:txBody>
          <a:bodyPr/>
          <a:lstStyle/>
          <a:p>
            <a:r>
              <a:rPr lang="en-GB" dirty="0"/>
              <a:t>H</a:t>
            </a:r>
            <a:r>
              <a:rPr lang="en-DK" dirty="0"/>
              <a:t>vem er omfattet – ‘bestod’</a:t>
            </a:r>
          </a:p>
        </p:txBody>
      </p:sp>
      <p:sp>
        <p:nvSpPr>
          <p:cNvPr id="3" name="Content Placeholder 2">
            <a:extLst>
              <a:ext uri="{FF2B5EF4-FFF2-40B4-BE49-F238E27FC236}">
                <a16:creationId xmlns:a16="http://schemas.microsoft.com/office/drawing/2014/main" id="{86153233-1D29-8345-9363-519B78FC655A}"/>
              </a:ext>
            </a:extLst>
          </p:cNvPr>
          <p:cNvSpPr>
            <a:spLocks noGrp="1"/>
          </p:cNvSpPr>
          <p:nvPr>
            <p:ph idx="1"/>
          </p:nvPr>
        </p:nvSpPr>
        <p:spPr>
          <a:xfrm>
            <a:off x="985838" y="1373020"/>
            <a:ext cx="10220325" cy="6376459"/>
          </a:xfrm>
        </p:spPr>
        <p:txBody>
          <a:bodyPr/>
          <a:lstStyle/>
          <a:p>
            <a:pPr>
              <a:buNone/>
            </a:pPr>
            <a:r>
              <a:rPr lang="da-DK" b="1" dirty="0"/>
              <a:t>Ansættelsesforholdet skal ‘bestå’ på overdragelsestidspunktet:</a:t>
            </a:r>
          </a:p>
          <a:p>
            <a:pPr>
              <a:buNone/>
            </a:pPr>
            <a:r>
              <a:rPr lang="da-DK" b="1" dirty="0"/>
              <a:t>EU-domstolens modifikation vedrørende afskedigede medarbejdere:</a:t>
            </a:r>
          </a:p>
          <a:p>
            <a:pPr>
              <a:buNone/>
            </a:pPr>
            <a:endParaRPr lang="da-DK" b="1" dirty="0"/>
          </a:p>
          <a:p>
            <a:pPr marL="252000" lvl="1" indent="0">
              <a:buNone/>
            </a:pPr>
            <a:r>
              <a:rPr lang="da-DK" b="1" dirty="0"/>
              <a:t>C-319/94 </a:t>
            </a:r>
            <a:r>
              <a:rPr lang="da-DK" b="1" dirty="0" err="1"/>
              <a:t>Dethier</a:t>
            </a:r>
            <a:r>
              <a:rPr lang="da-DK" b="1" dirty="0"/>
              <a:t> </a:t>
            </a:r>
            <a:r>
              <a:rPr lang="da-DK" b="1" dirty="0" err="1"/>
              <a:t>Équipement</a:t>
            </a:r>
            <a:r>
              <a:rPr lang="da-DK" dirty="0"/>
              <a:t>:</a:t>
            </a:r>
          </a:p>
          <a:p>
            <a:pPr lvl="2"/>
            <a:r>
              <a:rPr lang="en-GB" dirty="0" err="1"/>
              <a:t>Arbejdskontrakten</a:t>
            </a:r>
            <a:r>
              <a:rPr lang="en-GB" dirty="0"/>
              <a:t> </a:t>
            </a:r>
            <a:r>
              <a:rPr lang="en-GB" dirty="0" err="1"/>
              <a:t>skal</a:t>
            </a:r>
            <a:r>
              <a:rPr lang="en-GB" dirty="0"/>
              <a:t>, </a:t>
            </a:r>
            <a:r>
              <a:rPr lang="en-GB" dirty="0" err="1"/>
              <a:t>i</a:t>
            </a:r>
            <a:r>
              <a:rPr lang="en-GB" dirty="0"/>
              <a:t> </a:t>
            </a:r>
            <a:r>
              <a:rPr lang="en-GB" dirty="0" err="1"/>
              <a:t>tilfælde</a:t>
            </a:r>
            <a:r>
              <a:rPr lang="en-GB" dirty="0"/>
              <a:t> </a:t>
            </a:r>
            <a:r>
              <a:rPr lang="en-GB" dirty="0" err="1"/>
              <a:t>hvor</a:t>
            </a:r>
            <a:r>
              <a:rPr lang="en-GB" dirty="0"/>
              <a:t> </a:t>
            </a:r>
            <a:r>
              <a:rPr lang="en-GB" dirty="0" err="1"/>
              <a:t>en</a:t>
            </a:r>
            <a:r>
              <a:rPr lang="en-GB" dirty="0"/>
              <a:t> </a:t>
            </a:r>
            <a:r>
              <a:rPr lang="en-GB" dirty="0" err="1"/>
              <a:t>arbejdstager</a:t>
            </a:r>
            <a:r>
              <a:rPr lang="en-GB" dirty="0"/>
              <a:t> </a:t>
            </a:r>
            <a:r>
              <a:rPr lang="en-GB" dirty="0" err="1">
                <a:solidFill>
                  <a:srgbClr val="FF0000"/>
                </a:solidFill>
              </a:rPr>
              <a:t>retsstridigt</a:t>
            </a:r>
            <a:r>
              <a:rPr lang="en-GB" dirty="0"/>
              <a:t> er </a:t>
            </a:r>
            <a:r>
              <a:rPr lang="en-GB" dirty="0" err="1"/>
              <a:t>blevet</a:t>
            </a:r>
            <a:r>
              <a:rPr lang="en-GB" dirty="0"/>
              <a:t> </a:t>
            </a:r>
            <a:r>
              <a:rPr lang="en-GB" dirty="0" err="1"/>
              <a:t>afskediget</a:t>
            </a:r>
            <a:r>
              <a:rPr lang="en-GB" dirty="0"/>
              <a:t> </a:t>
            </a:r>
            <a:r>
              <a:rPr lang="en-GB" dirty="0" err="1">
                <a:solidFill>
                  <a:srgbClr val="FF0000"/>
                </a:solidFill>
              </a:rPr>
              <a:t>kort</a:t>
            </a:r>
            <a:r>
              <a:rPr lang="en-GB" dirty="0">
                <a:solidFill>
                  <a:srgbClr val="FF0000"/>
                </a:solidFill>
              </a:rPr>
              <a:t> </a:t>
            </a:r>
            <a:r>
              <a:rPr lang="en-GB" dirty="0" err="1">
                <a:solidFill>
                  <a:srgbClr val="FF0000"/>
                </a:solidFill>
              </a:rPr>
              <a:t>tid</a:t>
            </a:r>
            <a:r>
              <a:rPr lang="en-GB" dirty="0">
                <a:solidFill>
                  <a:srgbClr val="FF0000"/>
                </a:solidFill>
              </a:rPr>
              <a:t> </a:t>
            </a:r>
            <a:r>
              <a:rPr lang="en-GB" dirty="0" err="1">
                <a:solidFill>
                  <a:srgbClr val="FF0000"/>
                </a:solidFill>
              </a:rPr>
              <a:t>før</a:t>
            </a:r>
            <a:r>
              <a:rPr lang="en-GB" dirty="0">
                <a:solidFill>
                  <a:srgbClr val="FF0000"/>
                </a:solidFill>
              </a:rPr>
              <a:t> </a:t>
            </a:r>
            <a:r>
              <a:rPr lang="en-GB" dirty="0" err="1">
                <a:solidFill>
                  <a:srgbClr val="FF0000"/>
                </a:solidFill>
              </a:rPr>
              <a:t>overførslen</a:t>
            </a:r>
            <a:r>
              <a:rPr lang="en-GB" dirty="0"/>
              <a:t>, </a:t>
            </a:r>
            <a:r>
              <a:rPr lang="en-GB" dirty="0" err="1"/>
              <a:t>i</a:t>
            </a:r>
            <a:r>
              <a:rPr lang="en-GB" dirty="0"/>
              <a:t> forhold </a:t>
            </a:r>
            <a:r>
              <a:rPr lang="en-GB" dirty="0" err="1"/>
              <a:t>til</a:t>
            </a:r>
            <a:r>
              <a:rPr lang="en-GB" dirty="0"/>
              <a:t> </a:t>
            </a:r>
            <a:r>
              <a:rPr lang="en-GB" dirty="0" err="1"/>
              <a:t>erhververen</a:t>
            </a:r>
            <a:r>
              <a:rPr lang="en-GB" dirty="0"/>
              <a:t> </a:t>
            </a:r>
            <a:r>
              <a:rPr lang="en-GB" dirty="0" err="1">
                <a:solidFill>
                  <a:srgbClr val="FF0000"/>
                </a:solidFill>
              </a:rPr>
              <a:t>betragtes</a:t>
            </a:r>
            <a:r>
              <a:rPr lang="en-GB" dirty="0">
                <a:solidFill>
                  <a:srgbClr val="FF0000"/>
                </a:solidFill>
              </a:rPr>
              <a:t> </a:t>
            </a:r>
            <a:r>
              <a:rPr lang="en-GB" dirty="0" err="1">
                <a:solidFill>
                  <a:srgbClr val="FF0000"/>
                </a:solidFill>
              </a:rPr>
              <a:t>som</a:t>
            </a:r>
            <a:r>
              <a:rPr lang="en-GB" dirty="0">
                <a:solidFill>
                  <a:srgbClr val="FF0000"/>
                </a:solidFill>
              </a:rPr>
              <a:t> om den </a:t>
            </a:r>
            <a:r>
              <a:rPr lang="en-GB" dirty="0" err="1">
                <a:solidFill>
                  <a:srgbClr val="FF0000"/>
                </a:solidFill>
              </a:rPr>
              <a:t>stadig</a:t>
            </a:r>
            <a:r>
              <a:rPr lang="en-GB" dirty="0">
                <a:solidFill>
                  <a:srgbClr val="FF0000"/>
                </a:solidFill>
              </a:rPr>
              <a:t> </a:t>
            </a:r>
            <a:r>
              <a:rPr lang="en-GB" dirty="0" err="1">
                <a:solidFill>
                  <a:srgbClr val="FF0000"/>
                </a:solidFill>
              </a:rPr>
              <a:t>bestod</a:t>
            </a:r>
            <a:r>
              <a:rPr lang="en-GB" dirty="0"/>
              <a:t>, </a:t>
            </a:r>
            <a:r>
              <a:rPr lang="en-GB" dirty="0" err="1"/>
              <a:t>selv</a:t>
            </a:r>
            <a:r>
              <a:rPr lang="en-GB" dirty="0"/>
              <a:t> om </a:t>
            </a:r>
            <a:r>
              <a:rPr lang="en-GB" dirty="0" err="1">
                <a:solidFill>
                  <a:srgbClr val="FF0000"/>
                </a:solidFill>
              </a:rPr>
              <a:t>arbejdstageren</a:t>
            </a:r>
            <a:r>
              <a:rPr lang="en-GB" dirty="0"/>
              <a:t> </a:t>
            </a:r>
            <a:r>
              <a:rPr lang="en-GB" dirty="0" err="1">
                <a:solidFill>
                  <a:srgbClr val="FF0000"/>
                </a:solidFill>
              </a:rPr>
              <a:t>ikke</a:t>
            </a:r>
            <a:r>
              <a:rPr lang="en-GB" dirty="0">
                <a:solidFill>
                  <a:srgbClr val="FF0000"/>
                </a:solidFill>
              </a:rPr>
              <a:t> er </a:t>
            </a:r>
            <a:r>
              <a:rPr lang="en-GB" dirty="0" err="1">
                <a:solidFill>
                  <a:srgbClr val="FF0000"/>
                </a:solidFill>
              </a:rPr>
              <a:t>blevet</a:t>
            </a:r>
            <a:r>
              <a:rPr lang="en-GB" dirty="0">
                <a:solidFill>
                  <a:srgbClr val="FF0000"/>
                </a:solidFill>
              </a:rPr>
              <a:t> </a:t>
            </a:r>
            <a:r>
              <a:rPr lang="en-GB" dirty="0" err="1">
                <a:solidFill>
                  <a:srgbClr val="FF0000"/>
                </a:solidFill>
              </a:rPr>
              <a:t>overtaget</a:t>
            </a:r>
            <a:r>
              <a:rPr lang="en-GB" dirty="0">
                <a:solidFill>
                  <a:srgbClr val="FF0000"/>
                </a:solidFill>
              </a:rPr>
              <a:t> </a:t>
            </a:r>
            <a:r>
              <a:rPr lang="en-GB" dirty="0" err="1">
                <a:solidFill>
                  <a:srgbClr val="FF0000"/>
                </a:solidFill>
              </a:rPr>
              <a:t>af</a:t>
            </a:r>
            <a:r>
              <a:rPr lang="en-GB" dirty="0">
                <a:solidFill>
                  <a:srgbClr val="FF0000"/>
                </a:solidFill>
              </a:rPr>
              <a:t> </a:t>
            </a:r>
            <a:r>
              <a:rPr lang="en-GB" dirty="0" err="1">
                <a:solidFill>
                  <a:srgbClr val="FF0000"/>
                </a:solidFill>
              </a:rPr>
              <a:t>erhververen</a:t>
            </a:r>
            <a:r>
              <a:rPr lang="en-GB" dirty="0">
                <a:solidFill>
                  <a:srgbClr val="FF0000"/>
                </a:solidFill>
              </a:rPr>
              <a:t> </a:t>
            </a:r>
            <a:r>
              <a:rPr lang="en-GB" dirty="0" err="1"/>
              <a:t>efter</a:t>
            </a:r>
            <a:r>
              <a:rPr lang="en-GB" dirty="0"/>
              <a:t> </a:t>
            </a:r>
            <a:r>
              <a:rPr lang="en-GB" dirty="0" err="1"/>
              <a:t>virksomhedens</a:t>
            </a:r>
            <a:r>
              <a:rPr lang="en-GB" dirty="0"/>
              <a:t> </a:t>
            </a:r>
            <a:r>
              <a:rPr lang="en-GB" dirty="0" err="1"/>
              <a:t>overførsel</a:t>
            </a:r>
            <a:r>
              <a:rPr lang="en-GB" dirty="0"/>
              <a:t>.</a:t>
            </a:r>
          </a:p>
          <a:p>
            <a:pPr lvl="2"/>
            <a:r>
              <a:rPr lang="en-GB" dirty="0" err="1"/>
              <a:t>Arbejdstagere</a:t>
            </a:r>
            <a:r>
              <a:rPr lang="en-GB" dirty="0"/>
              <a:t>, </a:t>
            </a:r>
            <a:r>
              <a:rPr lang="en-GB" dirty="0" err="1"/>
              <a:t>som</a:t>
            </a:r>
            <a:r>
              <a:rPr lang="en-GB" dirty="0"/>
              <a:t> </a:t>
            </a:r>
            <a:r>
              <a:rPr lang="en-GB" dirty="0" err="1"/>
              <a:t>retsstridigt</a:t>
            </a:r>
            <a:r>
              <a:rPr lang="en-GB" dirty="0"/>
              <a:t> er </a:t>
            </a:r>
            <a:r>
              <a:rPr lang="en-GB" dirty="0" err="1"/>
              <a:t>blevet</a:t>
            </a:r>
            <a:r>
              <a:rPr lang="en-GB" dirty="0"/>
              <a:t> </a:t>
            </a:r>
            <a:r>
              <a:rPr lang="en-GB" dirty="0" err="1"/>
              <a:t>afskediget</a:t>
            </a:r>
            <a:r>
              <a:rPr lang="en-GB" dirty="0"/>
              <a:t> </a:t>
            </a:r>
            <a:r>
              <a:rPr lang="en-GB" dirty="0" err="1"/>
              <a:t>af</a:t>
            </a:r>
            <a:r>
              <a:rPr lang="en-GB" dirty="0"/>
              <a:t> </a:t>
            </a:r>
            <a:r>
              <a:rPr lang="en-GB" dirty="0" err="1"/>
              <a:t>overdrageren</a:t>
            </a:r>
            <a:r>
              <a:rPr lang="en-GB" dirty="0"/>
              <a:t> </a:t>
            </a:r>
            <a:r>
              <a:rPr lang="en-GB" dirty="0" err="1"/>
              <a:t>kort</a:t>
            </a:r>
            <a:r>
              <a:rPr lang="en-GB" dirty="0"/>
              <a:t> </a:t>
            </a:r>
            <a:r>
              <a:rPr lang="en-GB" dirty="0" err="1"/>
              <a:t>tid</a:t>
            </a:r>
            <a:r>
              <a:rPr lang="en-GB" dirty="0"/>
              <a:t> </a:t>
            </a:r>
            <a:r>
              <a:rPr lang="en-GB" dirty="0" err="1"/>
              <a:t>før</a:t>
            </a:r>
            <a:r>
              <a:rPr lang="en-GB" dirty="0"/>
              <a:t> </a:t>
            </a:r>
            <a:r>
              <a:rPr lang="en-GB" dirty="0" err="1"/>
              <a:t>overførslen</a:t>
            </a:r>
            <a:r>
              <a:rPr lang="en-GB" dirty="0"/>
              <a:t> </a:t>
            </a:r>
            <a:r>
              <a:rPr lang="en-GB" dirty="0" err="1"/>
              <a:t>af</a:t>
            </a:r>
            <a:r>
              <a:rPr lang="en-GB" dirty="0"/>
              <a:t> </a:t>
            </a:r>
            <a:r>
              <a:rPr lang="en-GB" dirty="0" err="1"/>
              <a:t>virksomheden</a:t>
            </a:r>
            <a:r>
              <a:rPr lang="en-GB" dirty="0"/>
              <a:t>, </a:t>
            </a:r>
            <a:r>
              <a:rPr lang="en-GB" dirty="0" err="1"/>
              <a:t>og</a:t>
            </a:r>
            <a:r>
              <a:rPr lang="en-GB" dirty="0"/>
              <a:t> </a:t>
            </a:r>
            <a:r>
              <a:rPr lang="en-GB" dirty="0" err="1"/>
              <a:t>som</a:t>
            </a:r>
            <a:r>
              <a:rPr lang="en-GB" dirty="0"/>
              <a:t> </a:t>
            </a:r>
            <a:r>
              <a:rPr lang="en-GB" dirty="0" err="1"/>
              <a:t>ikke</a:t>
            </a:r>
            <a:r>
              <a:rPr lang="en-GB" dirty="0"/>
              <a:t> </a:t>
            </a:r>
            <a:r>
              <a:rPr lang="en-GB" dirty="0" err="1"/>
              <a:t>overtages</a:t>
            </a:r>
            <a:r>
              <a:rPr lang="en-GB" dirty="0"/>
              <a:t> </a:t>
            </a:r>
            <a:r>
              <a:rPr lang="en-GB" dirty="0" err="1"/>
              <a:t>af</a:t>
            </a:r>
            <a:r>
              <a:rPr lang="en-GB" dirty="0"/>
              <a:t> </a:t>
            </a:r>
            <a:r>
              <a:rPr lang="en-GB" dirty="0" err="1"/>
              <a:t>erhververen</a:t>
            </a:r>
            <a:r>
              <a:rPr lang="en-GB" dirty="0"/>
              <a:t>, </a:t>
            </a:r>
            <a:r>
              <a:rPr lang="en-GB" dirty="0" err="1">
                <a:solidFill>
                  <a:srgbClr val="FF0000"/>
                </a:solidFill>
              </a:rPr>
              <a:t>kan</a:t>
            </a:r>
            <a:r>
              <a:rPr lang="en-GB" dirty="0">
                <a:solidFill>
                  <a:srgbClr val="FF0000"/>
                </a:solidFill>
              </a:rPr>
              <a:t> over for </a:t>
            </a:r>
            <a:r>
              <a:rPr lang="en-GB" dirty="0" err="1">
                <a:solidFill>
                  <a:srgbClr val="FF0000"/>
                </a:solidFill>
              </a:rPr>
              <a:t>erhververen</a:t>
            </a:r>
            <a:r>
              <a:rPr lang="en-GB" dirty="0">
                <a:solidFill>
                  <a:srgbClr val="FF0000"/>
                </a:solidFill>
              </a:rPr>
              <a:t> </a:t>
            </a:r>
            <a:r>
              <a:rPr lang="en-GB" dirty="0" err="1">
                <a:solidFill>
                  <a:srgbClr val="FF0000"/>
                </a:solidFill>
              </a:rPr>
              <a:t>påberåbe</a:t>
            </a:r>
            <a:r>
              <a:rPr lang="en-GB" dirty="0">
                <a:solidFill>
                  <a:srgbClr val="FF0000"/>
                </a:solidFill>
              </a:rPr>
              <a:t> sig, at </a:t>
            </a:r>
            <a:r>
              <a:rPr lang="en-GB" dirty="0" err="1">
                <a:solidFill>
                  <a:srgbClr val="FF0000"/>
                </a:solidFill>
              </a:rPr>
              <a:t>afskedigelsen</a:t>
            </a:r>
            <a:r>
              <a:rPr lang="en-GB" dirty="0">
                <a:solidFill>
                  <a:srgbClr val="FF0000"/>
                </a:solidFill>
              </a:rPr>
              <a:t> er </a:t>
            </a:r>
            <a:r>
              <a:rPr lang="en-GB" dirty="0" err="1">
                <a:solidFill>
                  <a:srgbClr val="FF0000"/>
                </a:solidFill>
              </a:rPr>
              <a:t>retsstridig</a:t>
            </a:r>
            <a:r>
              <a:rPr lang="en-GB" dirty="0">
                <a:solidFill>
                  <a:srgbClr val="FF0000"/>
                </a:solidFill>
              </a:rPr>
              <a:t>.</a:t>
            </a:r>
            <a:r>
              <a:rPr lang="da-DK" dirty="0">
                <a:solidFill>
                  <a:srgbClr val="FF0000"/>
                </a:solidFill>
              </a:rPr>
              <a:t> </a:t>
            </a:r>
          </a:p>
          <a:p>
            <a:pPr lvl="2"/>
            <a:endParaRPr lang="en-GB" dirty="0"/>
          </a:p>
          <a:p>
            <a:endParaRPr lang="en-DK" dirty="0"/>
          </a:p>
        </p:txBody>
      </p:sp>
      <p:sp>
        <p:nvSpPr>
          <p:cNvPr id="4" name="Date Placeholder 3">
            <a:extLst>
              <a:ext uri="{FF2B5EF4-FFF2-40B4-BE49-F238E27FC236}">
                <a16:creationId xmlns:a16="http://schemas.microsoft.com/office/drawing/2014/main" id="{0D5DAFD2-A56E-3B49-8A84-F3A8166CEA73}"/>
              </a:ext>
            </a:extLst>
          </p:cNvPr>
          <p:cNvSpPr>
            <a:spLocks noGrp="1"/>
          </p:cNvSpPr>
          <p:nvPr>
            <p:ph type="dt" sz="half" idx="10"/>
          </p:nvPr>
        </p:nvSpPr>
        <p:spPr/>
        <p:txBody>
          <a:bodyPr/>
          <a:lstStyle/>
          <a:p>
            <a:fld id="{E6759C83-E6FA-7C49-927F-2D50BFD24F9E}" type="datetime1">
              <a:rPr lang="da-DK" smtClean="0"/>
              <a:t>16.09.2020</a:t>
            </a:fld>
            <a:r>
              <a:rPr lang="da-DK"/>
              <a:t>16-09-2020</a:t>
            </a:r>
          </a:p>
        </p:txBody>
      </p:sp>
    </p:spTree>
    <p:extLst>
      <p:ext uri="{BB962C8B-B14F-4D97-AF65-F5344CB8AC3E}">
        <p14:creationId xmlns:p14="http://schemas.microsoft.com/office/powerpoint/2010/main" val="267858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924B-1468-0C43-B03E-9EEB1B9EC285}"/>
              </a:ext>
            </a:extLst>
          </p:cNvPr>
          <p:cNvSpPr>
            <a:spLocks noGrp="1"/>
          </p:cNvSpPr>
          <p:nvPr>
            <p:ph type="title"/>
          </p:nvPr>
        </p:nvSpPr>
        <p:spPr/>
        <p:txBody>
          <a:bodyPr/>
          <a:lstStyle/>
          <a:p>
            <a:r>
              <a:rPr lang="en-GB" dirty="0"/>
              <a:t>H</a:t>
            </a:r>
            <a:r>
              <a:rPr lang="en-DK" dirty="0"/>
              <a:t>vem er omfattet – ‘bestod’</a:t>
            </a:r>
          </a:p>
        </p:txBody>
      </p:sp>
      <p:sp>
        <p:nvSpPr>
          <p:cNvPr id="3" name="Content Placeholder 2">
            <a:extLst>
              <a:ext uri="{FF2B5EF4-FFF2-40B4-BE49-F238E27FC236}">
                <a16:creationId xmlns:a16="http://schemas.microsoft.com/office/drawing/2014/main" id="{86153233-1D29-8345-9363-519B78FC655A}"/>
              </a:ext>
            </a:extLst>
          </p:cNvPr>
          <p:cNvSpPr>
            <a:spLocks noGrp="1"/>
          </p:cNvSpPr>
          <p:nvPr>
            <p:ph idx="1"/>
          </p:nvPr>
        </p:nvSpPr>
        <p:spPr>
          <a:xfrm>
            <a:off x="985838" y="1373020"/>
            <a:ext cx="10220325" cy="6376459"/>
          </a:xfrm>
        </p:spPr>
        <p:txBody>
          <a:bodyPr/>
          <a:lstStyle/>
          <a:p>
            <a:pPr>
              <a:buNone/>
            </a:pPr>
            <a:r>
              <a:rPr lang="da-DK" b="1" dirty="0"/>
              <a:t>Ansættelsesforholdet skal ‘bestå’ på overdragelsestidspunktet:</a:t>
            </a:r>
            <a:endParaRPr lang="da-DK" dirty="0"/>
          </a:p>
          <a:p>
            <a:pPr>
              <a:buNone/>
            </a:pPr>
            <a:endParaRPr lang="da-DK" b="1" dirty="0"/>
          </a:p>
          <a:p>
            <a:pPr>
              <a:buNone/>
            </a:pPr>
            <a:r>
              <a:rPr lang="da-DK" b="1" dirty="0"/>
              <a:t>EU-domstolens modifikation vedrørende afskedigede medarbejdere:</a:t>
            </a:r>
            <a:endParaRPr lang="da-DK" dirty="0"/>
          </a:p>
          <a:p>
            <a:pPr marL="342900" indent="-342900">
              <a:buFont typeface="Arial" panose="020B0604020202020204" pitchFamily="34" charset="0"/>
              <a:buChar char="•"/>
            </a:pPr>
            <a:r>
              <a:rPr lang="en-GB" dirty="0" err="1"/>
              <a:t>Direktivets</a:t>
            </a:r>
            <a:r>
              <a:rPr lang="en-GB" dirty="0"/>
              <a:t> </a:t>
            </a:r>
            <a:r>
              <a:rPr lang="en-GB" dirty="0" err="1"/>
              <a:t>regler</a:t>
            </a:r>
            <a:r>
              <a:rPr lang="en-GB" dirty="0"/>
              <a:t>, </a:t>
            </a:r>
            <a:r>
              <a:rPr lang="en-GB" dirty="0" err="1">
                <a:solidFill>
                  <a:srgbClr val="FF0000"/>
                </a:solidFill>
              </a:rPr>
              <a:t>navnlig</a:t>
            </a:r>
            <a:r>
              <a:rPr lang="en-GB" dirty="0">
                <a:solidFill>
                  <a:srgbClr val="FF0000"/>
                </a:solidFill>
              </a:rPr>
              <a:t> om </a:t>
            </a:r>
            <a:r>
              <a:rPr lang="en-GB" dirty="0" err="1">
                <a:solidFill>
                  <a:srgbClr val="FF0000"/>
                </a:solidFill>
              </a:rPr>
              <a:t>beskyttelse</a:t>
            </a:r>
            <a:r>
              <a:rPr lang="en-GB" dirty="0">
                <a:solidFill>
                  <a:srgbClr val="FF0000"/>
                </a:solidFill>
              </a:rPr>
              <a:t> </a:t>
            </a:r>
            <a:r>
              <a:rPr lang="en-GB" dirty="0" err="1">
                <a:solidFill>
                  <a:srgbClr val="FF0000"/>
                </a:solidFill>
              </a:rPr>
              <a:t>af</a:t>
            </a:r>
            <a:r>
              <a:rPr lang="en-GB" dirty="0">
                <a:solidFill>
                  <a:srgbClr val="FF0000"/>
                </a:solidFill>
              </a:rPr>
              <a:t> </a:t>
            </a:r>
            <a:r>
              <a:rPr lang="en-GB" dirty="0" err="1">
                <a:solidFill>
                  <a:srgbClr val="FF0000"/>
                </a:solidFill>
              </a:rPr>
              <a:t>arbejdstagerne</a:t>
            </a:r>
            <a:r>
              <a:rPr lang="en-GB" dirty="0">
                <a:solidFill>
                  <a:srgbClr val="FF0000"/>
                </a:solidFill>
              </a:rPr>
              <a:t> mod </a:t>
            </a:r>
            <a:r>
              <a:rPr lang="en-GB" dirty="0" err="1">
                <a:solidFill>
                  <a:srgbClr val="FF0000"/>
                </a:solidFill>
              </a:rPr>
              <a:t>afskedigelse</a:t>
            </a:r>
            <a:r>
              <a:rPr lang="en-GB" dirty="0">
                <a:solidFill>
                  <a:srgbClr val="FF0000"/>
                </a:solidFill>
              </a:rPr>
              <a:t> </a:t>
            </a:r>
            <a:r>
              <a:rPr lang="en-GB" dirty="0" err="1"/>
              <a:t>som</a:t>
            </a:r>
            <a:r>
              <a:rPr lang="en-GB" dirty="0"/>
              <a:t> </a:t>
            </a:r>
            <a:r>
              <a:rPr lang="en-GB" dirty="0" err="1"/>
              <a:t>følge</a:t>
            </a:r>
            <a:r>
              <a:rPr lang="en-GB" dirty="0"/>
              <a:t> </a:t>
            </a:r>
            <a:r>
              <a:rPr lang="en-GB" dirty="0" err="1"/>
              <a:t>af</a:t>
            </a:r>
            <a:r>
              <a:rPr lang="en-GB" dirty="0"/>
              <a:t> </a:t>
            </a:r>
            <a:r>
              <a:rPr lang="en-GB" dirty="0" err="1"/>
              <a:t>overførslen</a:t>
            </a:r>
            <a:r>
              <a:rPr lang="en-GB" dirty="0"/>
              <a:t>, </a:t>
            </a:r>
            <a:r>
              <a:rPr lang="en-GB" dirty="0" err="1"/>
              <a:t>må</a:t>
            </a:r>
            <a:r>
              <a:rPr lang="en-GB" dirty="0"/>
              <a:t> </a:t>
            </a:r>
            <a:r>
              <a:rPr lang="en-GB" dirty="0" err="1"/>
              <a:t>betragtes</a:t>
            </a:r>
            <a:r>
              <a:rPr lang="en-GB" dirty="0"/>
              <a:t> </a:t>
            </a:r>
            <a:r>
              <a:rPr lang="en-GB" dirty="0" err="1"/>
              <a:t>som</a:t>
            </a:r>
            <a:r>
              <a:rPr lang="en-GB" dirty="0"/>
              <a:t> </a:t>
            </a:r>
            <a:r>
              <a:rPr lang="en-GB" dirty="0" err="1">
                <a:solidFill>
                  <a:srgbClr val="FF0000"/>
                </a:solidFill>
              </a:rPr>
              <a:t>præceptive</a:t>
            </a:r>
            <a:r>
              <a:rPr lang="en-GB" dirty="0"/>
              <a:t> </a:t>
            </a:r>
            <a:r>
              <a:rPr lang="en-GB" dirty="0" err="1"/>
              <a:t>i</a:t>
            </a:r>
            <a:r>
              <a:rPr lang="en-GB" dirty="0"/>
              <a:t> den </a:t>
            </a:r>
            <a:r>
              <a:rPr lang="en-GB" dirty="0" err="1"/>
              <a:t>forstand</a:t>
            </a:r>
            <a:r>
              <a:rPr lang="en-GB" dirty="0"/>
              <a:t>, at de </a:t>
            </a:r>
            <a:r>
              <a:rPr lang="en-GB" dirty="0" err="1"/>
              <a:t>ikke</a:t>
            </a:r>
            <a:r>
              <a:rPr lang="en-GB" dirty="0"/>
              <a:t> </a:t>
            </a:r>
            <a:r>
              <a:rPr lang="en-GB" dirty="0" err="1"/>
              <a:t>kan</a:t>
            </a:r>
            <a:r>
              <a:rPr lang="en-GB" dirty="0"/>
              <a:t> </a:t>
            </a:r>
            <a:r>
              <a:rPr lang="en-GB" dirty="0" err="1"/>
              <a:t>fraviges</a:t>
            </a:r>
            <a:r>
              <a:rPr lang="en-GB" dirty="0"/>
              <a:t> </a:t>
            </a:r>
            <a:r>
              <a:rPr lang="en-GB" dirty="0" err="1"/>
              <a:t>til</a:t>
            </a:r>
            <a:r>
              <a:rPr lang="en-GB" dirty="0"/>
              <a:t> </a:t>
            </a:r>
            <a:r>
              <a:rPr lang="en-GB" dirty="0" err="1"/>
              <a:t>ugunst</a:t>
            </a:r>
            <a:r>
              <a:rPr lang="en-GB" dirty="0"/>
              <a:t> for </a:t>
            </a:r>
            <a:r>
              <a:rPr lang="en-GB" dirty="0" err="1"/>
              <a:t>arbejdstagerne</a:t>
            </a:r>
            <a:r>
              <a:rPr lang="da-DK" dirty="0"/>
              <a:t>, jf. Sag 324/86 </a:t>
            </a:r>
            <a:r>
              <a:rPr lang="da-DK" dirty="0" err="1"/>
              <a:t>Daddy’s</a:t>
            </a:r>
            <a:r>
              <a:rPr lang="da-DK" dirty="0"/>
              <a:t> Dance Hall.</a:t>
            </a:r>
          </a:p>
          <a:p>
            <a:pPr marL="342900" indent="-342900">
              <a:buFont typeface="Arial" panose="020B0604020202020204" pitchFamily="34" charset="0"/>
              <a:buChar char="•"/>
            </a:pPr>
            <a:r>
              <a:rPr lang="da-DK" dirty="0"/>
              <a:t>Hvis: </a:t>
            </a:r>
            <a:r>
              <a:rPr lang="da-DK" dirty="0">
                <a:solidFill>
                  <a:srgbClr val="FF0000"/>
                </a:solidFill>
              </a:rPr>
              <a:t>Retsstridig</a:t>
            </a:r>
            <a:r>
              <a:rPr lang="da-DK" dirty="0"/>
              <a:t> afskedigelse</a:t>
            </a:r>
          </a:p>
          <a:p>
            <a:pPr marL="342900" indent="-342900">
              <a:buFont typeface="Arial" panose="020B0604020202020204" pitchFamily="34" charset="0"/>
              <a:buChar char="•"/>
            </a:pPr>
            <a:r>
              <a:rPr lang="da-DK" dirty="0"/>
              <a:t>Og: </a:t>
            </a:r>
            <a:r>
              <a:rPr lang="da-DK" dirty="0">
                <a:solidFill>
                  <a:srgbClr val="FF0000"/>
                </a:solidFill>
              </a:rPr>
              <a:t>Kort tid før </a:t>
            </a:r>
            <a:r>
              <a:rPr lang="da-DK" dirty="0"/>
              <a:t>overtagelsesdatoen</a:t>
            </a:r>
          </a:p>
          <a:p>
            <a:pPr marL="342900" indent="-342900">
              <a:buFont typeface="Arial" panose="020B0604020202020204" pitchFamily="34" charset="0"/>
              <a:buChar char="•"/>
            </a:pPr>
            <a:r>
              <a:rPr lang="da-DK" dirty="0"/>
              <a:t>Så: Krav vedrørende opsigelsens retsstridighed kan rettes </a:t>
            </a:r>
            <a:r>
              <a:rPr lang="da-DK" dirty="0">
                <a:solidFill>
                  <a:srgbClr val="FF0000"/>
                </a:solidFill>
              </a:rPr>
              <a:t>mod erhververen</a:t>
            </a:r>
          </a:p>
          <a:p>
            <a:pPr marL="342900" indent="-342900">
              <a:buFont typeface="Arial" panose="020B0604020202020204" pitchFamily="34" charset="0"/>
              <a:buChar char="•"/>
            </a:pPr>
            <a:endParaRPr lang="da-DK" dirty="0"/>
          </a:p>
          <a:p>
            <a:pPr>
              <a:buNone/>
            </a:pPr>
            <a:r>
              <a:rPr lang="da-DK" dirty="0"/>
              <a:t>Vi vender tilbage til dette !</a:t>
            </a:r>
          </a:p>
          <a:p>
            <a:pPr lvl="2"/>
            <a:endParaRPr lang="en-GB" dirty="0"/>
          </a:p>
          <a:p>
            <a:endParaRPr lang="en-DK" dirty="0"/>
          </a:p>
        </p:txBody>
      </p:sp>
      <p:sp>
        <p:nvSpPr>
          <p:cNvPr id="4" name="Date Placeholder 3">
            <a:extLst>
              <a:ext uri="{FF2B5EF4-FFF2-40B4-BE49-F238E27FC236}">
                <a16:creationId xmlns:a16="http://schemas.microsoft.com/office/drawing/2014/main" id="{0D5DAFD2-A56E-3B49-8A84-F3A8166CEA73}"/>
              </a:ext>
            </a:extLst>
          </p:cNvPr>
          <p:cNvSpPr>
            <a:spLocks noGrp="1"/>
          </p:cNvSpPr>
          <p:nvPr>
            <p:ph type="dt" sz="half" idx="10"/>
          </p:nvPr>
        </p:nvSpPr>
        <p:spPr/>
        <p:txBody>
          <a:bodyPr/>
          <a:lstStyle/>
          <a:p>
            <a:fld id="{E6759C83-E6FA-7C49-927F-2D50BFD24F9E}" type="datetime1">
              <a:rPr lang="da-DK" smtClean="0"/>
              <a:t>16.09.2020</a:t>
            </a:fld>
            <a:r>
              <a:rPr lang="da-DK"/>
              <a:t>16-09-2020</a:t>
            </a:r>
          </a:p>
        </p:txBody>
      </p:sp>
    </p:spTree>
    <p:extLst>
      <p:ext uri="{BB962C8B-B14F-4D97-AF65-F5344CB8AC3E}">
        <p14:creationId xmlns:p14="http://schemas.microsoft.com/office/powerpoint/2010/main" val="59260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40127-950E-0147-BA53-8B70F2D5C48A}"/>
              </a:ext>
            </a:extLst>
          </p:cNvPr>
          <p:cNvSpPr>
            <a:spLocks noGrp="1"/>
          </p:cNvSpPr>
          <p:nvPr>
            <p:ph type="title"/>
          </p:nvPr>
        </p:nvSpPr>
        <p:spPr/>
        <p:txBody>
          <a:bodyPr/>
          <a:lstStyle/>
          <a:p>
            <a:r>
              <a:rPr lang="en-GB" dirty="0"/>
              <a:t>H</a:t>
            </a:r>
            <a:r>
              <a:rPr lang="en-DK" dirty="0"/>
              <a:t>vilken afskedigelsesbeskyttelse</a:t>
            </a:r>
          </a:p>
        </p:txBody>
      </p:sp>
      <p:sp>
        <p:nvSpPr>
          <p:cNvPr id="5" name="Content Placeholder 4">
            <a:extLst>
              <a:ext uri="{FF2B5EF4-FFF2-40B4-BE49-F238E27FC236}">
                <a16:creationId xmlns:a16="http://schemas.microsoft.com/office/drawing/2014/main" id="{B7664DFC-BF53-3446-806F-FF540A53C4C4}"/>
              </a:ext>
            </a:extLst>
          </p:cNvPr>
          <p:cNvSpPr>
            <a:spLocks noGrp="1"/>
          </p:cNvSpPr>
          <p:nvPr>
            <p:ph idx="1"/>
          </p:nvPr>
        </p:nvSpPr>
        <p:spPr/>
        <p:txBody>
          <a:bodyPr/>
          <a:lstStyle/>
          <a:p>
            <a:endParaRPr lang="en-DK" dirty="0"/>
          </a:p>
        </p:txBody>
      </p:sp>
      <p:sp>
        <p:nvSpPr>
          <p:cNvPr id="4" name="Date Placeholder 3">
            <a:extLst>
              <a:ext uri="{FF2B5EF4-FFF2-40B4-BE49-F238E27FC236}">
                <a16:creationId xmlns:a16="http://schemas.microsoft.com/office/drawing/2014/main" id="{473E7606-89BF-754C-9BD5-020EBCAE622B}"/>
              </a:ext>
            </a:extLst>
          </p:cNvPr>
          <p:cNvSpPr>
            <a:spLocks noGrp="1"/>
          </p:cNvSpPr>
          <p:nvPr>
            <p:ph type="dt" sz="half" idx="10"/>
          </p:nvPr>
        </p:nvSpPr>
        <p:spPr/>
        <p:txBody>
          <a:bodyPr/>
          <a:lstStyle/>
          <a:p>
            <a:fld id="{5EC1F17C-DDB3-234C-A9E5-B0D080477A07}" type="datetime1">
              <a:rPr lang="da-DK" smtClean="0"/>
              <a:t>16.09.2020</a:t>
            </a:fld>
            <a:r>
              <a:rPr lang="da-DK"/>
              <a:t>16-09-2020</a:t>
            </a:r>
          </a:p>
        </p:txBody>
      </p:sp>
    </p:spTree>
    <p:extLst>
      <p:ext uri="{BB962C8B-B14F-4D97-AF65-F5344CB8AC3E}">
        <p14:creationId xmlns:p14="http://schemas.microsoft.com/office/powerpoint/2010/main" val="1074225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5EDD005-C754-404B-9532-A4710F6E2876}"/>
              </a:ext>
            </a:extLst>
          </p:cNvPr>
          <p:cNvSpPr>
            <a:spLocks noGrp="1"/>
          </p:cNvSpPr>
          <p:nvPr>
            <p:ph type="title"/>
          </p:nvPr>
        </p:nvSpPr>
        <p:spPr/>
        <p:txBody>
          <a:bodyPr/>
          <a:lstStyle/>
          <a:p>
            <a:r>
              <a:rPr lang="en-DK" dirty="0"/>
              <a:t>Hvilken afskedigelsesbeskyttelse</a:t>
            </a:r>
          </a:p>
        </p:txBody>
      </p:sp>
      <p:sp>
        <p:nvSpPr>
          <p:cNvPr id="11" name="Content Placeholder 10">
            <a:extLst>
              <a:ext uri="{FF2B5EF4-FFF2-40B4-BE49-F238E27FC236}">
                <a16:creationId xmlns:a16="http://schemas.microsoft.com/office/drawing/2014/main" id="{A9B84F58-E8C2-FF43-B5D7-8E0C7967740A}"/>
              </a:ext>
            </a:extLst>
          </p:cNvPr>
          <p:cNvSpPr>
            <a:spLocks noGrp="1"/>
          </p:cNvSpPr>
          <p:nvPr>
            <p:ph idx="1"/>
          </p:nvPr>
        </p:nvSpPr>
        <p:spPr/>
        <p:txBody>
          <a:bodyPr/>
          <a:lstStyle/>
          <a:p>
            <a:pPr>
              <a:buNone/>
            </a:pPr>
            <a:r>
              <a:rPr lang="da-DK" b="1" dirty="0"/>
              <a:t>Afskedigelsesbeskyttelsen i Virksomhedsoverdragelsesloven:</a:t>
            </a:r>
          </a:p>
          <a:p>
            <a:pPr>
              <a:buNone/>
            </a:pPr>
            <a:endParaRPr lang="da-DK" b="1" dirty="0"/>
          </a:p>
          <a:p>
            <a:r>
              <a:rPr lang="en-GB" b="1" dirty="0"/>
              <a:t>§ 3. </a:t>
            </a:r>
            <a:r>
              <a:rPr lang="en-GB" dirty="0" err="1"/>
              <a:t>Afskedigelse</a:t>
            </a:r>
            <a:r>
              <a:rPr lang="en-GB" dirty="0"/>
              <a:t> </a:t>
            </a:r>
            <a:r>
              <a:rPr lang="en-GB" dirty="0" err="1">
                <a:solidFill>
                  <a:srgbClr val="FF0000"/>
                </a:solidFill>
              </a:rPr>
              <a:t>på</a:t>
            </a:r>
            <a:r>
              <a:rPr lang="en-GB" dirty="0">
                <a:solidFill>
                  <a:srgbClr val="FF0000"/>
                </a:solidFill>
              </a:rPr>
              <a:t> </a:t>
            </a:r>
            <a:r>
              <a:rPr lang="en-GB" dirty="0" err="1">
                <a:solidFill>
                  <a:srgbClr val="FF0000"/>
                </a:solidFill>
              </a:rPr>
              <a:t>grund</a:t>
            </a:r>
            <a:r>
              <a:rPr lang="en-GB" dirty="0">
                <a:solidFill>
                  <a:srgbClr val="FF0000"/>
                </a:solidFill>
              </a:rPr>
              <a:t> </a:t>
            </a:r>
            <a:r>
              <a:rPr lang="en-GB" dirty="0" err="1">
                <a:solidFill>
                  <a:srgbClr val="FF0000"/>
                </a:solidFill>
              </a:rPr>
              <a:t>af</a:t>
            </a:r>
            <a:r>
              <a:rPr lang="en-GB" dirty="0">
                <a:solidFill>
                  <a:srgbClr val="FF0000"/>
                </a:solidFill>
              </a:rPr>
              <a:t> </a:t>
            </a:r>
            <a:r>
              <a:rPr lang="en-GB" dirty="0" err="1">
                <a:solidFill>
                  <a:srgbClr val="FF0000"/>
                </a:solidFill>
              </a:rPr>
              <a:t>overdragelse</a:t>
            </a:r>
            <a:r>
              <a:rPr lang="en-GB" dirty="0">
                <a:solidFill>
                  <a:srgbClr val="FF0000"/>
                </a:solidFill>
              </a:rPr>
              <a:t> </a:t>
            </a:r>
            <a:r>
              <a:rPr lang="en-GB" dirty="0" err="1"/>
              <a:t>af</a:t>
            </a:r>
            <a:r>
              <a:rPr lang="en-GB" dirty="0"/>
              <a:t> </a:t>
            </a:r>
            <a:r>
              <a:rPr lang="en-GB" dirty="0" err="1"/>
              <a:t>en</a:t>
            </a:r>
            <a:r>
              <a:rPr lang="en-GB" dirty="0"/>
              <a:t> </a:t>
            </a:r>
            <a:r>
              <a:rPr lang="en-GB" dirty="0" err="1"/>
              <a:t>virksomhed</a:t>
            </a:r>
            <a:r>
              <a:rPr lang="en-GB" dirty="0"/>
              <a:t> </a:t>
            </a:r>
            <a:r>
              <a:rPr lang="en-GB" dirty="0" err="1"/>
              <a:t>eller</a:t>
            </a:r>
            <a:r>
              <a:rPr lang="en-GB" dirty="0"/>
              <a:t> </a:t>
            </a:r>
            <a:r>
              <a:rPr lang="en-GB" dirty="0" err="1"/>
              <a:t>en</a:t>
            </a:r>
            <a:r>
              <a:rPr lang="en-GB" dirty="0"/>
              <a:t> del </a:t>
            </a:r>
            <a:r>
              <a:rPr lang="en-GB" dirty="0" err="1"/>
              <a:t>heraf</a:t>
            </a:r>
            <a:r>
              <a:rPr lang="en-GB" dirty="0"/>
              <a:t> </a:t>
            </a:r>
            <a:r>
              <a:rPr lang="en-GB" dirty="0" err="1"/>
              <a:t>anses</a:t>
            </a:r>
            <a:r>
              <a:rPr lang="en-GB" dirty="0"/>
              <a:t> </a:t>
            </a:r>
            <a:r>
              <a:rPr lang="en-GB" dirty="0" err="1"/>
              <a:t>ikke</a:t>
            </a:r>
            <a:r>
              <a:rPr lang="en-GB" dirty="0"/>
              <a:t> for </a:t>
            </a:r>
            <a:r>
              <a:rPr lang="en-GB" dirty="0" err="1"/>
              <a:t>rimeligt</a:t>
            </a:r>
            <a:r>
              <a:rPr lang="en-GB" dirty="0"/>
              <a:t> </a:t>
            </a:r>
            <a:r>
              <a:rPr lang="en-GB" dirty="0" err="1"/>
              <a:t>begrundet</a:t>
            </a:r>
            <a:r>
              <a:rPr lang="en-GB" dirty="0"/>
              <a:t> </a:t>
            </a:r>
            <a:r>
              <a:rPr lang="en-GB" dirty="0" err="1"/>
              <a:t>i</a:t>
            </a:r>
            <a:r>
              <a:rPr lang="en-GB" dirty="0"/>
              <a:t> </a:t>
            </a:r>
            <a:r>
              <a:rPr lang="en-GB" dirty="0" err="1"/>
              <a:t>virksomhedens</a:t>
            </a:r>
            <a:r>
              <a:rPr lang="en-GB" dirty="0"/>
              <a:t> forhold, </a:t>
            </a:r>
            <a:r>
              <a:rPr lang="en-GB" dirty="0" err="1">
                <a:solidFill>
                  <a:srgbClr val="FF0000"/>
                </a:solidFill>
              </a:rPr>
              <a:t>medmindre</a:t>
            </a:r>
            <a:r>
              <a:rPr lang="en-GB" dirty="0">
                <a:solidFill>
                  <a:srgbClr val="FF0000"/>
                </a:solidFill>
              </a:rPr>
              <a:t> </a:t>
            </a:r>
            <a:r>
              <a:rPr lang="en-GB" dirty="0" err="1">
                <a:solidFill>
                  <a:srgbClr val="FF0000"/>
                </a:solidFill>
              </a:rPr>
              <a:t>afskedigelsen</a:t>
            </a:r>
            <a:r>
              <a:rPr lang="en-GB" dirty="0">
                <a:solidFill>
                  <a:srgbClr val="FF0000"/>
                </a:solidFill>
              </a:rPr>
              <a:t> </a:t>
            </a:r>
            <a:r>
              <a:rPr lang="en-GB" dirty="0" err="1">
                <a:solidFill>
                  <a:srgbClr val="FF0000"/>
                </a:solidFill>
              </a:rPr>
              <a:t>skyldes</a:t>
            </a:r>
            <a:r>
              <a:rPr lang="en-GB" dirty="0">
                <a:solidFill>
                  <a:srgbClr val="FF0000"/>
                </a:solidFill>
              </a:rPr>
              <a:t> </a:t>
            </a:r>
            <a:r>
              <a:rPr lang="en-GB" dirty="0" err="1">
                <a:solidFill>
                  <a:srgbClr val="FF0000"/>
                </a:solidFill>
              </a:rPr>
              <a:t>økonomiske</a:t>
            </a:r>
            <a:r>
              <a:rPr lang="en-GB" dirty="0">
                <a:solidFill>
                  <a:srgbClr val="FF0000"/>
                </a:solidFill>
              </a:rPr>
              <a:t>, </a:t>
            </a:r>
            <a:r>
              <a:rPr lang="en-GB" dirty="0" err="1">
                <a:solidFill>
                  <a:srgbClr val="FF0000"/>
                </a:solidFill>
              </a:rPr>
              <a:t>tekniske</a:t>
            </a:r>
            <a:r>
              <a:rPr lang="en-GB" dirty="0">
                <a:solidFill>
                  <a:srgbClr val="FF0000"/>
                </a:solidFill>
              </a:rPr>
              <a:t> </a:t>
            </a:r>
            <a:r>
              <a:rPr lang="en-GB" dirty="0" err="1">
                <a:solidFill>
                  <a:srgbClr val="FF0000"/>
                </a:solidFill>
              </a:rPr>
              <a:t>eller</a:t>
            </a:r>
            <a:r>
              <a:rPr lang="en-GB" dirty="0">
                <a:solidFill>
                  <a:srgbClr val="FF0000"/>
                </a:solidFill>
              </a:rPr>
              <a:t> </a:t>
            </a:r>
            <a:r>
              <a:rPr lang="en-GB" dirty="0" err="1">
                <a:solidFill>
                  <a:srgbClr val="FF0000"/>
                </a:solidFill>
              </a:rPr>
              <a:t>organisatoriske</a:t>
            </a:r>
            <a:r>
              <a:rPr lang="en-GB" dirty="0">
                <a:solidFill>
                  <a:srgbClr val="FF0000"/>
                </a:solidFill>
              </a:rPr>
              <a:t> </a:t>
            </a:r>
            <a:r>
              <a:rPr lang="en-GB" dirty="0" err="1">
                <a:solidFill>
                  <a:srgbClr val="FF0000"/>
                </a:solidFill>
              </a:rPr>
              <a:t>årsager</a:t>
            </a:r>
            <a:r>
              <a:rPr lang="en-GB" dirty="0"/>
              <a:t>, der </a:t>
            </a:r>
            <a:r>
              <a:rPr lang="en-GB" dirty="0" err="1"/>
              <a:t>medfører</a:t>
            </a:r>
            <a:r>
              <a:rPr lang="en-GB" dirty="0"/>
              <a:t> </a:t>
            </a:r>
            <a:r>
              <a:rPr lang="en-GB" dirty="0" err="1"/>
              <a:t>beskæftigelsesmæssige</a:t>
            </a:r>
            <a:r>
              <a:rPr lang="en-GB" dirty="0"/>
              <a:t> </a:t>
            </a:r>
            <a:r>
              <a:rPr lang="en-GB" dirty="0" err="1"/>
              <a:t>ændringer</a:t>
            </a:r>
            <a:r>
              <a:rPr lang="en-GB" dirty="0"/>
              <a:t>.</a:t>
            </a:r>
          </a:p>
          <a:p>
            <a:pPr>
              <a:buNone/>
            </a:pPr>
            <a:r>
              <a:rPr lang="en-GB" i="1" dirty="0"/>
              <a:t>Stk. 2.</a:t>
            </a:r>
            <a:r>
              <a:rPr lang="en-GB" dirty="0"/>
              <a:t> </a:t>
            </a:r>
            <a:r>
              <a:rPr lang="en-GB" dirty="0" err="1"/>
              <a:t>Ophæves</a:t>
            </a:r>
            <a:r>
              <a:rPr lang="en-GB" dirty="0"/>
              <a:t> </a:t>
            </a:r>
            <a:r>
              <a:rPr lang="en-GB" dirty="0" err="1"/>
              <a:t>arbejdsaftalen</a:t>
            </a:r>
            <a:r>
              <a:rPr lang="en-GB" dirty="0"/>
              <a:t> </a:t>
            </a:r>
            <a:r>
              <a:rPr lang="en-GB" dirty="0" err="1"/>
              <a:t>af</a:t>
            </a:r>
            <a:r>
              <a:rPr lang="en-GB" dirty="0"/>
              <a:t> </a:t>
            </a:r>
            <a:r>
              <a:rPr lang="en-GB" dirty="0" err="1"/>
              <a:t>en</a:t>
            </a:r>
            <a:r>
              <a:rPr lang="en-GB" dirty="0"/>
              <a:t> </a:t>
            </a:r>
            <a:r>
              <a:rPr lang="en-GB" dirty="0" err="1"/>
              <a:t>lønmodtager</a:t>
            </a:r>
            <a:r>
              <a:rPr lang="en-GB" dirty="0"/>
              <a:t>, </a:t>
            </a:r>
            <a:r>
              <a:rPr lang="en-GB" dirty="0" err="1"/>
              <a:t>fordi</a:t>
            </a:r>
            <a:r>
              <a:rPr lang="en-GB" dirty="0"/>
              <a:t> </a:t>
            </a:r>
            <a:r>
              <a:rPr lang="en-GB" dirty="0" err="1"/>
              <a:t>overdragelsen</a:t>
            </a:r>
            <a:r>
              <a:rPr lang="en-GB" dirty="0"/>
              <a:t> </a:t>
            </a:r>
            <a:r>
              <a:rPr lang="en-GB" dirty="0" err="1"/>
              <a:t>medfører</a:t>
            </a:r>
            <a:r>
              <a:rPr lang="en-GB" dirty="0"/>
              <a:t> </a:t>
            </a:r>
            <a:r>
              <a:rPr lang="en-GB" dirty="0" err="1">
                <a:solidFill>
                  <a:srgbClr val="FF0000"/>
                </a:solidFill>
              </a:rPr>
              <a:t>væsentlig</a:t>
            </a:r>
            <a:r>
              <a:rPr lang="en-GB" dirty="0">
                <a:solidFill>
                  <a:srgbClr val="FF0000"/>
                </a:solidFill>
              </a:rPr>
              <a:t> </a:t>
            </a:r>
            <a:r>
              <a:rPr lang="en-GB" dirty="0" err="1">
                <a:solidFill>
                  <a:srgbClr val="FF0000"/>
                </a:solidFill>
              </a:rPr>
              <a:t>ændring</a:t>
            </a:r>
            <a:r>
              <a:rPr lang="en-GB" dirty="0">
                <a:solidFill>
                  <a:srgbClr val="FF0000"/>
                </a:solidFill>
              </a:rPr>
              <a:t> </a:t>
            </a:r>
            <a:r>
              <a:rPr lang="en-GB" dirty="0" err="1">
                <a:solidFill>
                  <a:srgbClr val="FF0000"/>
                </a:solidFill>
              </a:rPr>
              <a:t>af</a:t>
            </a:r>
            <a:r>
              <a:rPr lang="en-GB" dirty="0">
                <a:solidFill>
                  <a:srgbClr val="FF0000"/>
                </a:solidFill>
              </a:rPr>
              <a:t> </a:t>
            </a:r>
            <a:r>
              <a:rPr lang="en-GB" dirty="0" err="1">
                <a:solidFill>
                  <a:srgbClr val="FF0000"/>
                </a:solidFill>
              </a:rPr>
              <a:t>arbejdsvilkårene</a:t>
            </a:r>
            <a:r>
              <a:rPr lang="en-GB" dirty="0">
                <a:solidFill>
                  <a:srgbClr val="FF0000"/>
                </a:solidFill>
              </a:rPr>
              <a:t> </a:t>
            </a:r>
            <a:r>
              <a:rPr lang="en-GB" dirty="0" err="1"/>
              <a:t>til</a:t>
            </a:r>
            <a:r>
              <a:rPr lang="en-GB" dirty="0"/>
              <a:t> </a:t>
            </a:r>
            <a:r>
              <a:rPr lang="en-GB" dirty="0" err="1"/>
              <a:t>skade</a:t>
            </a:r>
            <a:r>
              <a:rPr lang="en-GB" dirty="0"/>
              <a:t> for </a:t>
            </a:r>
            <a:r>
              <a:rPr lang="en-GB" dirty="0" err="1"/>
              <a:t>lønmodtageren</a:t>
            </a:r>
            <a:r>
              <a:rPr lang="en-GB" dirty="0"/>
              <a:t>, </a:t>
            </a:r>
            <a:r>
              <a:rPr lang="en-GB" dirty="0" err="1"/>
              <a:t>sidestilles</a:t>
            </a:r>
            <a:r>
              <a:rPr lang="en-GB" dirty="0"/>
              <a:t> </a:t>
            </a:r>
            <a:r>
              <a:rPr lang="en-GB" dirty="0" err="1"/>
              <a:t>ophævelsen</a:t>
            </a:r>
            <a:r>
              <a:rPr lang="en-GB" dirty="0"/>
              <a:t> med </a:t>
            </a:r>
            <a:r>
              <a:rPr lang="en-GB" dirty="0" err="1">
                <a:solidFill>
                  <a:srgbClr val="FF0000"/>
                </a:solidFill>
              </a:rPr>
              <a:t>en</a:t>
            </a:r>
            <a:r>
              <a:rPr lang="en-GB" dirty="0">
                <a:solidFill>
                  <a:srgbClr val="FF0000"/>
                </a:solidFill>
              </a:rPr>
              <a:t> </a:t>
            </a:r>
            <a:r>
              <a:rPr lang="en-GB" dirty="0" err="1">
                <a:solidFill>
                  <a:srgbClr val="FF0000"/>
                </a:solidFill>
              </a:rPr>
              <a:t>afskedigelse</a:t>
            </a:r>
            <a:r>
              <a:rPr lang="en-GB" dirty="0">
                <a:solidFill>
                  <a:srgbClr val="FF0000"/>
                </a:solidFill>
              </a:rPr>
              <a:t> </a:t>
            </a:r>
            <a:r>
              <a:rPr lang="en-GB" dirty="0" err="1"/>
              <a:t>i</a:t>
            </a:r>
            <a:r>
              <a:rPr lang="en-GB" dirty="0"/>
              <a:t> </a:t>
            </a:r>
            <a:r>
              <a:rPr lang="en-GB" dirty="0" err="1"/>
              <a:t>retsforholdet</a:t>
            </a:r>
            <a:r>
              <a:rPr lang="en-GB" dirty="0"/>
              <a:t> </a:t>
            </a:r>
            <a:r>
              <a:rPr lang="en-GB" dirty="0" err="1"/>
              <a:t>mellem</a:t>
            </a:r>
            <a:r>
              <a:rPr lang="en-GB" dirty="0"/>
              <a:t> </a:t>
            </a:r>
            <a:r>
              <a:rPr lang="en-GB" dirty="0" err="1"/>
              <a:t>lønmodtageren</a:t>
            </a:r>
            <a:r>
              <a:rPr lang="en-GB" dirty="0"/>
              <a:t> </a:t>
            </a:r>
            <a:r>
              <a:rPr lang="en-GB" dirty="0" err="1"/>
              <a:t>og</a:t>
            </a:r>
            <a:r>
              <a:rPr lang="en-GB" dirty="0"/>
              <a:t> </a:t>
            </a:r>
            <a:r>
              <a:rPr lang="en-GB" dirty="0" err="1"/>
              <a:t>arbejdsgiveren</a:t>
            </a:r>
            <a:r>
              <a:rPr lang="en-GB" dirty="0"/>
              <a:t>.</a:t>
            </a:r>
            <a:endParaRPr lang="da-DK" b="1" dirty="0"/>
          </a:p>
        </p:txBody>
      </p:sp>
      <p:sp>
        <p:nvSpPr>
          <p:cNvPr id="4" name="Date Placeholder 3">
            <a:extLst>
              <a:ext uri="{FF2B5EF4-FFF2-40B4-BE49-F238E27FC236}">
                <a16:creationId xmlns:a16="http://schemas.microsoft.com/office/drawing/2014/main" id="{2654FA13-C0C8-0E47-8476-A3B39543BB5A}"/>
              </a:ext>
            </a:extLst>
          </p:cNvPr>
          <p:cNvSpPr>
            <a:spLocks noGrp="1"/>
          </p:cNvSpPr>
          <p:nvPr>
            <p:ph type="dt" sz="half" idx="10"/>
          </p:nvPr>
        </p:nvSpPr>
        <p:spPr/>
        <p:txBody>
          <a:bodyPr/>
          <a:lstStyle/>
          <a:p>
            <a:fld id="{5772EFBD-A2F7-EA40-9940-91A1A807BF0B}" type="datetime1">
              <a:rPr lang="da-DK" smtClean="0"/>
              <a:t>16.09.2020</a:t>
            </a:fld>
            <a:r>
              <a:rPr lang="da-DK"/>
              <a:t>16-09-2020</a:t>
            </a:r>
          </a:p>
        </p:txBody>
      </p:sp>
    </p:spTree>
    <p:extLst>
      <p:ext uri="{BB962C8B-B14F-4D97-AF65-F5344CB8AC3E}">
        <p14:creationId xmlns:p14="http://schemas.microsoft.com/office/powerpoint/2010/main" val="4067185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5EDD005-C754-404B-9532-A4710F6E2876}"/>
              </a:ext>
            </a:extLst>
          </p:cNvPr>
          <p:cNvSpPr>
            <a:spLocks noGrp="1"/>
          </p:cNvSpPr>
          <p:nvPr>
            <p:ph type="title"/>
          </p:nvPr>
        </p:nvSpPr>
        <p:spPr/>
        <p:txBody>
          <a:bodyPr/>
          <a:lstStyle/>
          <a:p>
            <a:r>
              <a:rPr lang="en-DK" dirty="0"/>
              <a:t>Hvilken afskedigelsesbeskyttelse</a:t>
            </a:r>
          </a:p>
        </p:txBody>
      </p:sp>
      <p:sp>
        <p:nvSpPr>
          <p:cNvPr id="11" name="Content Placeholder 10">
            <a:extLst>
              <a:ext uri="{FF2B5EF4-FFF2-40B4-BE49-F238E27FC236}">
                <a16:creationId xmlns:a16="http://schemas.microsoft.com/office/drawing/2014/main" id="{A9B84F58-E8C2-FF43-B5D7-8E0C7967740A}"/>
              </a:ext>
            </a:extLst>
          </p:cNvPr>
          <p:cNvSpPr>
            <a:spLocks noGrp="1"/>
          </p:cNvSpPr>
          <p:nvPr>
            <p:ph idx="1"/>
          </p:nvPr>
        </p:nvSpPr>
        <p:spPr/>
        <p:txBody>
          <a:bodyPr/>
          <a:lstStyle/>
          <a:p>
            <a:pPr>
              <a:buNone/>
            </a:pPr>
            <a:r>
              <a:rPr lang="da-DK" b="1" dirty="0"/>
              <a:t>Afskedigelsesbeskyttelsen i Virksomhedsoverdragelsesloven:</a:t>
            </a:r>
          </a:p>
          <a:p>
            <a:pPr>
              <a:buNone/>
            </a:pPr>
            <a:endParaRPr lang="da-DK" b="1" dirty="0"/>
          </a:p>
          <a:p>
            <a:r>
              <a:rPr lang="en-GB" b="1" dirty="0" err="1"/>
              <a:t>Hovedreglen</a:t>
            </a:r>
            <a:r>
              <a:rPr lang="en-GB" b="1" dirty="0"/>
              <a:t>: ‘</a:t>
            </a:r>
            <a:r>
              <a:rPr lang="en-GB" dirty="0"/>
              <a:t>Alle </a:t>
            </a:r>
            <a:r>
              <a:rPr lang="en-GB" dirty="0" err="1"/>
              <a:t>følger</a:t>
            </a:r>
            <a:r>
              <a:rPr lang="en-GB" dirty="0"/>
              <a:t> med’. </a:t>
            </a:r>
          </a:p>
          <a:p>
            <a:r>
              <a:rPr lang="en-GB" dirty="0"/>
              <a:t>- </a:t>
            </a:r>
            <a:r>
              <a:rPr lang="en-GB" dirty="0" err="1"/>
              <a:t>Virksomhedsoverdragelsen</a:t>
            </a:r>
            <a:r>
              <a:rPr lang="en-GB" dirty="0"/>
              <a:t> </a:t>
            </a:r>
            <a:r>
              <a:rPr lang="en-GB" dirty="0" err="1"/>
              <a:t>må</a:t>
            </a:r>
            <a:r>
              <a:rPr lang="en-GB" dirty="0"/>
              <a:t> </a:t>
            </a:r>
            <a:r>
              <a:rPr lang="en-GB" dirty="0" err="1"/>
              <a:t>ikke</a:t>
            </a:r>
            <a:r>
              <a:rPr lang="en-GB" dirty="0"/>
              <a:t> </a:t>
            </a:r>
            <a:r>
              <a:rPr lang="en-GB" dirty="0" err="1"/>
              <a:t>i</a:t>
            </a:r>
            <a:r>
              <a:rPr lang="en-GB" dirty="0"/>
              <a:t> sig </a:t>
            </a:r>
            <a:r>
              <a:rPr lang="en-GB" dirty="0" err="1"/>
              <a:t>selv</a:t>
            </a:r>
            <a:r>
              <a:rPr lang="en-GB" dirty="0"/>
              <a:t> </a:t>
            </a:r>
            <a:r>
              <a:rPr lang="en-GB" dirty="0" err="1"/>
              <a:t>være</a:t>
            </a:r>
            <a:r>
              <a:rPr lang="en-GB" dirty="0"/>
              <a:t> </a:t>
            </a:r>
            <a:r>
              <a:rPr lang="en-GB" dirty="0" err="1"/>
              <a:t>årsag</a:t>
            </a:r>
            <a:r>
              <a:rPr lang="en-GB" dirty="0"/>
              <a:t> </a:t>
            </a:r>
            <a:r>
              <a:rPr lang="en-GB" dirty="0" err="1"/>
              <a:t>til</a:t>
            </a:r>
            <a:r>
              <a:rPr lang="en-GB" dirty="0"/>
              <a:t> </a:t>
            </a:r>
            <a:r>
              <a:rPr lang="en-GB" dirty="0" err="1"/>
              <a:t>afskedigelser</a:t>
            </a:r>
            <a:r>
              <a:rPr lang="en-GB" dirty="0"/>
              <a:t>. </a:t>
            </a:r>
          </a:p>
          <a:p>
            <a:endParaRPr lang="en-GB" b="1" dirty="0"/>
          </a:p>
          <a:p>
            <a:r>
              <a:rPr lang="en-GB" b="1" dirty="0" err="1"/>
              <a:t>Undtagelse</a:t>
            </a:r>
            <a:r>
              <a:rPr lang="en-GB" b="1" dirty="0"/>
              <a:t>: </a:t>
            </a:r>
            <a:r>
              <a:rPr lang="en-GB" dirty="0" err="1"/>
              <a:t>Afskedigelser</a:t>
            </a:r>
            <a:r>
              <a:rPr lang="en-GB" dirty="0"/>
              <a:t> </a:t>
            </a:r>
            <a:r>
              <a:rPr lang="en-GB" dirty="0" err="1"/>
              <a:t>på</a:t>
            </a:r>
            <a:r>
              <a:rPr lang="en-GB" dirty="0"/>
              <a:t> </a:t>
            </a:r>
            <a:r>
              <a:rPr lang="en-GB" dirty="0" err="1"/>
              <a:t>grund</a:t>
            </a:r>
            <a:r>
              <a:rPr lang="en-GB" dirty="0"/>
              <a:t> </a:t>
            </a:r>
            <a:r>
              <a:rPr lang="en-GB" dirty="0" err="1"/>
              <a:t>af</a:t>
            </a:r>
            <a:r>
              <a:rPr lang="en-GB" dirty="0"/>
              <a:t> </a:t>
            </a:r>
            <a:r>
              <a:rPr lang="en-GB" dirty="0" err="1"/>
              <a:t>virksomhedsoverdragelsen</a:t>
            </a:r>
            <a:r>
              <a:rPr lang="en-GB" dirty="0"/>
              <a:t>, men </a:t>
            </a:r>
            <a:r>
              <a:rPr lang="en-GB" dirty="0" err="1"/>
              <a:t>som</a:t>
            </a:r>
            <a:r>
              <a:rPr lang="en-GB" dirty="0"/>
              <a:t> </a:t>
            </a:r>
            <a:r>
              <a:rPr lang="en-GB" dirty="0" err="1"/>
              <a:t>skyldes</a:t>
            </a:r>
            <a:r>
              <a:rPr lang="en-GB" dirty="0"/>
              <a:t> </a:t>
            </a:r>
            <a:r>
              <a:rPr lang="en-GB" dirty="0" err="1"/>
              <a:t>økonomiske</a:t>
            </a:r>
            <a:r>
              <a:rPr lang="en-GB" dirty="0"/>
              <a:t>, </a:t>
            </a:r>
            <a:r>
              <a:rPr lang="en-GB" dirty="0" err="1"/>
              <a:t>tekniske</a:t>
            </a:r>
            <a:r>
              <a:rPr lang="en-GB" dirty="0"/>
              <a:t> </a:t>
            </a:r>
            <a:r>
              <a:rPr lang="en-GB" dirty="0" err="1"/>
              <a:t>og</a:t>
            </a:r>
            <a:r>
              <a:rPr lang="en-GB" dirty="0"/>
              <a:t> </a:t>
            </a:r>
            <a:r>
              <a:rPr lang="en-GB" dirty="0" err="1"/>
              <a:t>organisatoriske</a:t>
            </a:r>
            <a:r>
              <a:rPr lang="en-GB" dirty="0"/>
              <a:t> </a:t>
            </a:r>
            <a:r>
              <a:rPr lang="en-GB" dirty="0" err="1"/>
              <a:t>årsager</a:t>
            </a:r>
            <a:r>
              <a:rPr lang="en-GB" dirty="0"/>
              <a:t>.</a:t>
            </a:r>
          </a:p>
          <a:p>
            <a:endParaRPr lang="en-GB" dirty="0"/>
          </a:p>
          <a:p>
            <a:endParaRPr lang="en-GB" b="1" dirty="0"/>
          </a:p>
          <a:p>
            <a:endParaRPr lang="en-GB" b="1" dirty="0"/>
          </a:p>
          <a:p>
            <a:endParaRPr lang="en-GB" b="1" dirty="0"/>
          </a:p>
        </p:txBody>
      </p:sp>
      <p:sp>
        <p:nvSpPr>
          <p:cNvPr id="4" name="Date Placeholder 3">
            <a:extLst>
              <a:ext uri="{FF2B5EF4-FFF2-40B4-BE49-F238E27FC236}">
                <a16:creationId xmlns:a16="http://schemas.microsoft.com/office/drawing/2014/main" id="{2654FA13-C0C8-0E47-8476-A3B39543BB5A}"/>
              </a:ext>
            </a:extLst>
          </p:cNvPr>
          <p:cNvSpPr>
            <a:spLocks noGrp="1"/>
          </p:cNvSpPr>
          <p:nvPr>
            <p:ph type="dt" sz="half" idx="10"/>
          </p:nvPr>
        </p:nvSpPr>
        <p:spPr/>
        <p:txBody>
          <a:bodyPr/>
          <a:lstStyle/>
          <a:p>
            <a:fld id="{5772EFBD-A2F7-EA40-9940-91A1A807BF0B}" type="datetime1">
              <a:rPr lang="da-DK" smtClean="0"/>
              <a:t>15.09.2020</a:t>
            </a:fld>
            <a:r>
              <a:rPr lang="da-DK"/>
              <a:t>16-09-2020</a:t>
            </a:r>
          </a:p>
        </p:txBody>
      </p:sp>
    </p:spTree>
    <p:extLst>
      <p:ext uri="{BB962C8B-B14F-4D97-AF65-F5344CB8AC3E}">
        <p14:creationId xmlns:p14="http://schemas.microsoft.com/office/powerpoint/2010/main" val="3855724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5EDD005-C754-404B-9532-A4710F6E2876}"/>
              </a:ext>
            </a:extLst>
          </p:cNvPr>
          <p:cNvSpPr>
            <a:spLocks noGrp="1"/>
          </p:cNvSpPr>
          <p:nvPr>
            <p:ph type="title"/>
          </p:nvPr>
        </p:nvSpPr>
        <p:spPr/>
        <p:txBody>
          <a:bodyPr/>
          <a:lstStyle/>
          <a:p>
            <a:r>
              <a:rPr lang="en-DK" dirty="0"/>
              <a:t>‘Afskedigelse’</a:t>
            </a:r>
          </a:p>
        </p:txBody>
      </p:sp>
      <p:sp>
        <p:nvSpPr>
          <p:cNvPr id="11" name="Content Placeholder 10">
            <a:extLst>
              <a:ext uri="{FF2B5EF4-FFF2-40B4-BE49-F238E27FC236}">
                <a16:creationId xmlns:a16="http://schemas.microsoft.com/office/drawing/2014/main" id="{A9B84F58-E8C2-FF43-B5D7-8E0C7967740A}"/>
              </a:ext>
            </a:extLst>
          </p:cNvPr>
          <p:cNvSpPr>
            <a:spLocks noGrp="1"/>
          </p:cNvSpPr>
          <p:nvPr>
            <p:ph idx="1"/>
          </p:nvPr>
        </p:nvSpPr>
        <p:spPr>
          <a:xfrm>
            <a:off x="985838" y="1700808"/>
            <a:ext cx="10220325" cy="3937484"/>
          </a:xfrm>
        </p:spPr>
        <p:txBody>
          <a:bodyPr/>
          <a:lstStyle/>
          <a:p>
            <a:pPr>
              <a:buNone/>
            </a:pPr>
            <a:r>
              <a:rPr lang="da-DK" b="1" dirty="0"/>
              <a:t>Afskedigelsesbeskyttelsen i Virksomhedsoverdragelsesdirektivet:</a:t>
            </a:r>
            <a:endParaRPr lang="da-DK" i="1" dirty="0"/>
          </a:p>
          <a:p>
            <a:r>
              <a:rPr lang="da-DK" i="1" dirty="0"/>
              <a:t>C-386/09 </a:t>
            </a:r>
            <a:r>
              <a:rPr lang="da-DK" i="1" dirty="0" err="1"/>
              <a:t>Briot</a:t>
            </a:r>
            <a:r>
              <a:rPr lang="da-DK" i="1" dirty="0"/>
              <a:t>:</a:t>
            </a:r>
          </a:p>
          <a:p>
            <a:r>
              <a:rPr lang="da-DK" dirty="0"/>
              <a:t>En vikarkontrakt udløb inden overtagelsesdatoen for overdragelse af en virksomhed fra et vikarbureau til en fast underleverandør. Erhververen tilbød ikke medarbejderen en ny tidsbegrænset kontrakt i forbindelse med overtagelse af aktiviteterne.</a:t>
            </a:r>
          </a:p>
          <a:p>
            <a:r>
              <a:rPr lang="da-DK" dirty="0"/>
              <a:t>Domstolen fastslog, at virksomhedsoverdragelsesdirektivet ikke fandt anvendelse på </a:t>
            </a:r>
            <a:r>
              <a:rPr lang="da-DK" i="1" dirty="0"/>
              <a:t>fornyelse</a:t>
            </a:r>
            <a:r>
              <a:rPr lang="da-DK" dirty="0"/>
              <a:t> af tidsbegrænsede ansættelseskontrakter. Manglende fornyelse kunne ikke sidestilles med en afskedigelse i virksomhedsoverdragelsesdirektivets artikel 4.</a:t>
            </a:r>
          </a:p>
          <a:p>
            <a:endParaRPr lang="da-DK" dirty="0"/>
          </a:p>
          <a:p>
            <a:pPr>
              <a:buNone/>
            </a:pPr>
            <a:endParaRPr lang="da-DK" dirty="0"/>
          </a:p>
          <a:p>
            <a:pPr>
              <a:buNone/>
            </a:pPr>
            <a:endParaRPr lang="da-DK" dirty="0"/>
          </a:p>
        </p:txBody>
      </p:sp>
      <p:sp>
        <p:nvSpPr>
          <p:cNvPr id="4" name="Date Placeholder 3">
            <a:extLst>
              <a:ext uri="{FF2B5EF4-FFF2-40B4-BE49-F238E27FC236}">
                <a16:creationId xmlns:a16="http://schemas.microsoft.com/office/drawing/2014/main" id="{2654FA13-C0C8-0E47-8476-A3B39543BB5A}"/>
              </a:ext>
            </a:extLst>
          </p:cNvPr>
          <p:cNvSpPr>
            <a:spLocks noGrp="1"/>
          </p:cNvSpPr>
          <p:nvPr>
            <p:ph type="dt" sz="half" idx="10"/>
          </p:nvPr>
        </p:nvSpPr>
        <p:spPr/>
        <p:txBody>
          <a:bodyPr/>
          <a:lstStyle/>
          <a:p>
            <a:fld id="{5772EFBD-A2F7-EA40-9940-91A1A807BF0B}" type="datetime1">
              <a:rPr lang="da-DK" smtClean="0"/>
              <a:t>16.09.2020</a:t>
            </a:fld>
            <a:r>
              <a:rPr lang="da-DK"/>
              <a:t>16-09-2020</a:t>
            </a:r>
          </a:p>
        </p:txBody>
      </p:sp>
    </p:spTree>
    <p:extLst>
      <p:ext uri="{BB962C8B-B14F-4D97-AF65-F5344CB8AC3E}">
        <p14:creationId xmlns:p14="http://schemas.microsoft.com/office/powerpoint/2010/main" val="531620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5EDD005-C754-404B-9532-A4710F6E2876}"/>
              </a:ext>
            </a:extLst>
          </p:cNvPr>
          <p:cNvSpPr>
            <a:spLocks noGrp="1"/>
          </p:cNvSpPr>
          <p:nvPr>
            <p:ph type="title"/>
          </p:nvPr>
        </p:nvSpPr>
        <p:spPr/>
        <p:txBody>
          <a:bodyPr/>
          <a:lstStyle/>
          <a:p>
            <a:r>
              <a:rPr lang="en-DK" dirty="0"/>
              <a:t>‘Afskedigelse’</a:t>
            </a:r>
          </a:p>
        </p:txBody>
      </p:sp>
      <p:sp>
        <p:nvSpPr>
          <p:cNvPr id="11" name="Content Placeholder 10">
            <a:extLst>
              <a:ext uri="{FF2B5EF4-FFF2-40B4-BE49-F238E27FC236}">
                <a16:creationId xmlns:a16="http://schemas.microsoft.com/office/drawing/2014/main" id="{A9B84F58-E8C2-FF43-B5D7-8E0C7967740A}"/>
              </a:ext>
            </a:extLst>
          </p:cNvPr>
          <p:cNvSpPr>
            <a:spLocks noGrp="1"/>
          </p:cNvSpPr>
          <p:nvPr>
            <p:ph idx="1"/>
          </p:nvPr>
        </p:nvSpPr>
        <p:spPr>
          <a:xfrm>
            <a:off x="985838" y="1700808"/>
            <a:ext cx="10220325" cy="3937484"/>
          </a:xfrm>
        </p:spPr>
        <p:txBody>
          <a:bodyPr/>
          <a:lstStyle/>
          <a:p>
            <a:pPr>
              <a:buNone/>
            </a:pPr>
            <a:r>
              <a:rPr lang="da-DK" b="1" dirty="0"/>
              <a:t>Afskedigelsesbeskyttelsen i Virksomhedsoverdragelsesloven:</a:t>
            </a:r>
          </a:p>
          <a:p>
            <a:r>
              <a:rPr lang="da-DK" i="1" dirty="0"/>
              <a:t>U 2012.1910 V</a:t>
            </a:r>
          </a:p>
          <a:p>
            <a:pPr>
              <a:buNone/>
            </a:pPr>
            <a:r>
              <a:rPr lang="da-DK" dirty="0"/>
              <a:t>Virksomhedsoverdragelsesloven finder ikke direkte anvendelse på beslutninger om </a:t>
            </a:r>
            <a:r>
              <a:rPr lang="da-DK" i="1" dirty="0"/>
              <a:t>ikke at genansætte</a:t>
            </a:r>
            <a:r>
              <a:rPr lang="da-DK" dirty="0"/>
              <a:t> medarbejdere. </a:t>
            </a:r>
          </a:p>
          <a:p>
            <a:pPr>
              <a:buNone/>
            </a:pPr>
            <a:r>
              <a:rPr lang="da-DK" dirty="0"/>
              <a:t>Tre afskedigelser var foretaget på grund af virksomhedens økonomi, heraf en medarbejder på barsel. Afskedigelserne </a:t>
            </a:r>
            <a:r>
              <a:rPr lang="da-DK" dirty="0">
                <a:solidFill>
                  <a:srgbClr val="FF0000"/>
                </a:solidFill>
              </a:rPr>
              <a:t>var ikke retsstridige </a:t>
            </a:r>
            <a:r>
              <a:rPr lang="da-DK" dirty="0"/>
              <a:t>på tidspunktet for afskedigelsen. </a:t>
            </a:r>
          </a:p>
          <a:p>
            <a:pPr>
              <a:buNone/>
            </a:pPr>
            <a:r>
              <a:rPr lang="da-DK" dirty="0"/>
              <a:t>Inden udløbet af opsigelsesfristen blev virksomheden overdraget. </a:t>
            </a:r>
          </a:p>
          <a:p>
            <a:pPr>
              <a:buNone/>
            </a:pPr>
            <a:r>
              <a:rPr lang="da-DK" dirty="0"/>
              <a:t>Erhververen genansatte to af de opsagte, men ikke den opsagte medarbejder på barsel. Beslutningen om ikke at genansætte var ikke i strid med virksomhedsoverdragelsesloven. </a:t>
            </a:r>
          </a:p>
          <a:p>
            <a:pPr>
              <a:buNone/>
            </a:pPr>
            <a:endParaRPr lang="da-DK" dirty="0"/>
          </a:p>
          <a:p>
            <a:pPr>
              <a:buNone/>
            </a:pPr>
            <a:r>
              <a:rPr lang="da-DK" dirty="0"/>
              <a:t>Dvs. opsagte får ikke en bedre retsstilling hos erhververen end hos overdrageren. Afskedigelsesbegrebet udvides ikke automatisk til at opsagte medarbejdere har krav på genansættelse.</a:t>
            </a:r>
          </a:p>
          <a:p>
            <a:pPr>
              <a:buNone/>
            </a:pPr>
            <a:endParaRPr lang="da-DK" dirty="0"/>
          </a:p>
        </p:txBody>
      </p:sp>
      <p:sp>
        <p:nvSpPr>
          <p:cNvPr id="4" name="Date Placeholder 3">
            <a:extLst>
              <a:ext uri="{FF2B5EF4-FFF2-40B4-BE49-F238E27FC236}">
                <a16:creationId xmlns:a16="http://schemas.microsoft.com/office/drawing/2014/main" id="{2654FA13-C0C8-0E47-8476-A3B39543BB5A}"/>
              </a:ext>
            </a:extLst>
          </p:cNvPr>
          <p:cNvSpPr>
            <a:spLocks noGrp="1"/>
          </p:cNvSpPr>
          <p:nvPr>
            <p:ph type="dt" sz="half" idx="10"/>
          </p:nvPr>
        </p:nvSpPr>
        <p:spPr/>
        <p:txBody>
          <a:bodyPr/>
          <a:lstStyle/>
          <a:p>
            <a:fld id="{5772EFBD-A2F7-EA40-9940-91A1A807BF0B}" type="datetime1">
              <a:rPr lang="da-DK" smtClean="0"/>
              <a:t>16.09.2020</a:t>
            </a:fld>
            <a:r>
              <a:rPr lang="da-DK"/>
              <a:t>16-09-2020</a:t>
            </a:r>
          </a:p>
        </p:txBody>
      </p:sp>
    </p:spTree>
    <p:extLst>
      <p:ext uri="{BB962C8B-B14F-4D97-AF65-F5344CB8AC3E}">
        <p14:creationId xmlns:p14="http://schemas.microsoft.com/office/powerpoint/2010/main" val="2070889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5EDD005-C754-404B-9532-A4710F6E2876}"/>
              </a:ext>
            </a:extLst>
          </p:cNvPr>
          <p:cNvSpPr>
            <a:spLocks noGrp="1"/>
          </p:cNvSpPr>
          <p:nvPr>
            <p:ph type="title"/>
          </p:nvPr>
        </p:nvSpPr>
        <p:spPr/>
        <p:txBody>
          <a:bodyPr/>
          <a:lstStyle/>
          <a:p>
            <a:r>
              <a:rPr lang="en-DK" dirty="0"/>
              <a:t>Afskedigelse ‘på grund af’</a:t>
            </a:r>
          </a:p>
        </p:txBody>
      </p:sp>
      <p:sp>
        <p:nvSpPr>
          <p:cNvPr id="11" name="Content Placeholder 10">
            <a:extLst>
              <a:ext uri="{FF2B5EF4-FFF2-40B4-BE49-F238E27FC236}">
                <a16:creationId xmlns:a16="http://schemas.microsoft.com/office/drawing/2014/main" id="{A9B84F58-E8C2-FF43-B5D7-8E0C7967740A}"/>
              </a:ext>
            </a:extLst>
          </p:cNvPr>
          <p:cNvSpPr>
            <a:spLocks noGrp="1"/>
          </p:cNvSpPr>
          <p:nvPr>
            <p:ph idx="1"/>
          </p:nvPr>
        </p:nvSpPr>
        <p:spPr>
          <a:xfrm>
            <a:off x="985838" y="1700808"/>
            <a:ext cx="10220325" cy="3937484"/>
          </a:xfrm>
        </p:spPr>
        <p:txBody>
          <a:bodyPr/>
          <a:lstStyle/>
          <a:p>
            <a:pPr>
              <a:buNone/>
            </a:pPr>
            <a:r>
              <a:rPr lang="da-DK" b="1" dirty="0"/>
              <a:t>Afskedigelsesbeskyttelsen i Virksomhedsoverdragelsesloven:</a:t>
            </a:r>
          </a:p>
          <a:p>
            <a:r>
              <a:rPr lang="en-GB" b="1" dirty="0" err="1"/>
              <a:t>En</a:t>
            </a:r>
            <a:r>
              <a:rPr lang="en-GB" b="1" dirty="0"/>
              <a:t> </a:t>
            </a:r>
            <a:r>
              <a:rPr lang="en-GB" b="1" dirty="0" err="1"/>
              <a:t>tidsmæssig</a:t>
            </a:r>
            <a:r>
              <a:rPr lang="en-GB" b="1" dirty="0"/>
              <a:t> </a:t>
            </a:r>
            <a:r>
              <a:rPr lang="en-GB" b="1" dirty="0" err="1"/>
              <a:t>formodning</a:t>
            </a:r>
            <a:r>
              <a:rPr lang="en-GB" b="1" dirty="0"/>
              <a:t> OG </a:t>
            </a:r>
            <a:r>
              <a:rPr lang="en-GB" b="1" dirty="0" err="1"/>
              <a:t>konkrete</a:t>
            </a:r>
            <a:r>
              <a:rPr lang="en-GB" b="1" dirty="0"/>
              <a:t> </a:t>
            </a:r>
            <a:r>
              <a:rPr lang="en-GB" b="1" dirty="0" err="1"/>
              <a:t>omstændigheder</a:t>
            </a:r>
            <a:r>
              <a:rPr lang="en-GB" b="1" dirty="0"/>
              <a:t>:</a:t>
            </a:r>
          </a:p>
          <a:p>
            <a:pPr lvl="1"/>
            <a:r>
              <a:rPr lang="da-DK" dirty="0"/>
              <a:t>Opsigelser i tidsmæssig forbindelse med eller umiddelbart efter, at der er indgået en aftale om virksomhedsoverdragelse:</a:t>
            </a:r>
          </a:p>
          <a:p>
            <a:pPr lvl="1"/>
            <a:r>
              <a:rPr lang="da-DK" dirty="0"/>
              <a:t>U 2018.471 H: </a:t>
            </a:r>
            <a:r>
              <a:rPr lang="en-GB" dirty="0" err="1"/>
              <a:t>Opsigelsen</a:t>
            </a:r>
            <a:r>
              <a:rPr lang="en-GB" dirty="0"/>
              <a:t> </a:t>
            </a:r>
            <a:r>
              <a:rPr lang="en-GB" dirty="0" err="1"/>
              <a:t>af</a:t>
            </a:r>
            <a:r>
              <a:rPr lang="en-GB" dirty="0"/>
              <a:t> A </a:t>
            </a:r>
            <a:r>
              <a:rPr lang="en-GB" dirty="0">
                <a:solidFill>
                  <a:srgbClr val="FF0000"/>
                </a:solidFill>
              </a:rPr>
              <a:t>skete </a:t>
            </a:r>
            <a:r>
              <a:rPr lang="en-GB" dirty="0" err="1">
                <a:solidFill>
                  <a:srgbClr val="FF0000"/>
                </a:solidFill>
              </a:rPr>
              <a:t>i</a:t>
            </a:r>
            <a:r>
              <a:rPr lang="en-GB" dirty="0">
                <a:solidFill>
                  <a:srgbClr val="FF0000"/>
                </a:solidFill>
              </a:rPr>
              <a:t> </a:t>
            </a:r>
            <a:r>
              <a:rPr lang="en-GB" dirty="0" err="1">
                <a:solidFill>
                  <a:srgbClr val="FF0000"/>
                </a:solidFill>
              </a:rPr>
              <a:t>nær</a:t>
            </a:r>
            <a:r>
              <a:rPr lang="en-GB" dirty="0">
                <a:solidFill>
                  <a:srgbClr val="FF0000"/>
                </a:solidFill>
              </a:rPr>
              <a:t> </a:t>
            </a:r>
            <a:r>
              <a:rPr lang="en-GB" dirty="0" err="1">
                <a:solidFill>
                  <a:srgbClr val="FF0000"/>
                </a:solidFill>
              </a:rPr>
              <a:t>sammenhæng</a:t>
            </a:r>
            <a:r>
              <a:rPr lang="en-GB" dirty="0">
                <a:solidFill>
                  <a:srgbClr val="FF0000"/>
                </a:solidFill>
              </a:rPr>
              <a:t> med </a:t>
            </a:r>
            <a:r>
              <a:rPr lang="en-GB" dirty="0" err="1">
                <a:solidFill>
                  <a:srgbClr val="FF0000"/>
                </a:solidFill>
              </a:rPr>
              <a:t>virksomhedsoverdragelsen</a:t>
            </a:r>
            <a:r>
              <a:rPr lang="en-GB" dirty="0"/>
              <a:t>. </a:t>
            </a:r>
            <a:r>
              <a:rPr lang="en-GB" dirty="0" err="1"/>
              <a:t>Eniro</a:t>
            </a:r>
            <a:r>
              <a:rPr lang="en-GB" dirty="0"/>
              <a:t> </a:t>
            </a:r>
            <a:r>
              <a:rPr lang="en-GB" dirty="0" err="1"/>
              <a:t>havde</a:t>
            </a:r>
            <a:r>
              <a:rPr lang="en-GB" dirty="0"/>
              <a:t> </a:t>
            </a:r>
            <a:r>
              <a:rPr lang="en-GB" dirty="0" err="1"/>
              <a:t>i</a:t>
            </a:r>
            <a:r>
              <a:rPr lang="en-GB" dirty="0"/>
              <a:t> den </a:t>
            </a:r>
            <a:r>
              <a:rPr lang="en-GB" dirty="0" err="1"/>
              <a:t>forbindelse</a:t>
            </a:r>
            <a:r>
              <a:rPr lang="en-GB" dirty="0"/>
              <a:t> </a:t>
            </a:r>
            <a:r>
              <a:rPr lang="en-GB" dirty="0" err="1"/>
              <a:t>udvalgt</a:t>
            </a:r>
            <a:r>
              <a:rPr lang="en-GB" dirty="0"/>
              <a:t> 42 </a:t>
            </a:r>
            <a:r>
              <a:rPr lang="en-GB" dirty="0" err="1"/>
              <a:t>medarbejdere</a:t>
            </a:r>
            <a:r>
              <a:rPr lang="en-GB" dirty="0"/>
              <a:t>, </a:t>
            </a:r>
            <a:r>
              <a:rPr lang="en-GB" dirty="0" err="1"/>
              <a:t>som</a:t>
            </a:r>
            <a:r>
              <a:rPr lang="en-GB" dirty="0"/>
              <a:t> </a:t>
            </a:r>
            <a:r>
              <a:rPr lang="en-GB" dirty="0" err="1"/>
              <a:t>blev</a:t>
            </a:r>
            <a:r>
              <a:rPr lang="en-GB" dirty="0"/>
              <a:t> </a:t>
            </a:r>
            <a:r>
              <a:rPr lang="en-GB" dirty="0" err="1"/>
              <a:t>overtaget</a:t>
            </a:r>
            <a:r>
              <a:rPr lang="en-GB" dirty="0"/>
              <a:t>. A var </a:t>
            </a:r>
            <a:r>
              <a:rPr lang="en-GB" dirty="0" err="1"/>
              <a:t>ikke</a:t>
            </a:r>
            <a:r>
              <a:rPr lang="en-GB" dirty="0"/>
              <a:t> </a:t>
            </a:r>
            <a:r>
              <a:rPr lang="en-GB" dirty="0" err="1"/>
              <a:t>blandt</a:t>
            </a:r>
            <a:r>
              <a:rPr lang="en-GB" dirty="0"/>
              <a:t> de </a:t>
            </a:r>
            <a:r>
              <a:rPr lang="en-GB" dirty="0" err="1"/>
              <a:t>overtagne</a:t>
            </a:r>
            <a:r>
              <a:rPr lang="en-GB" dirty="0"/>
              <a:t> </a:t>
            </a:r>
            <a:r>
              <a:rPr lang="en-GB" dirty="0" err="1"/>
              <a:t>medarbejdere</a:t>
            </a:r>
            <a:r>
              <a:rPr lang="en-GB" dirty="0"/>
              <a:t>. </a:t>
            </a:r>
            <a:r>
              <a:rPr lang="en-GB" dirty="0" err="1"/>
              <a:t>Som</a:t>
            </a:r>
            <a:r>
              <a:rPr lang="en-GB" dirty="0"/>
              <a:t> </a:t>
            </a:r>
            <a:r>
              <a:rPr lang="en-GB" dirty="0" err="1"/>
              <a:t>følge</a:t>
            </a:r>
            <a:r>
              <a:rPr lang="en-GB" dirty="0"/>
              <a:t> </a:t>
            </a:r>
            <a:r>
              <a:rPr lang="en-GB" dirty="0" err="1"/>
              <a:t>heraf</a:t>
            </a:r>
            <a:r>
              <a:rPr lang="en-GB" dirty="0"/>
              <a:t> </a:t>
            </a:r>
            <a:r>
              <a:rPr lang="en-GB" dirty="0" err="1"/>
              <a:t>blev</a:t>
            </a:r>
            <a:r>
              <a:rPr lang="en-GB" dirty="0"/>
              <a:t> </a:t>
            </a:r>
            <a:r>
              <a:rPr lang="en-GB" dirty="0" err="1"/>
              <a:t>han</a:t>
            </a:r>
            <a:r>
              <a:rPr lang="en-GB" dirty="0"/>
              <a:t> </a:t>
            </a:r>
            <a:r>
              <a:rPr lang="en-GB" dirty="0" err="1"/>
              <a:t>afskediget</a:t>
            </a:r>
            <a:r>
              <a:rPr lang="en-GB" dirty="0"/>
              <a:t> </a:t>
            </a:r>
            <a:r>
              <a:rPr lang="en-GB" dirty="0" err="1"/>
              <a:t>af</a:t>
            </a:r>
            <a:r>
              <a:rPr lang="en-GB" dirty="0"/>
              <a:t> </a:t>
            </a:r>
            <a:r>
              <a:rPr lang="en-GB" dirty="0" err="1"/>
              <a:t>konkursboet</a:t>
            </a:r>
            <a:r>
              <a:rPr lang="en-GB" dirty="0"/>
              <a:t> den 27. </a:t>
            </a:r>
            <a:r>
              <a:rPr lang="en-GB" dirty="0" err="1"/>
              <a:t>december</a:t>
            </a:r>
            <a:r>
              <a:rPr lang="en-GB" dirty="0"/>
              <a:t> 2011. Det </a:t>
            </a:r>
            <a:r>
              <a:rPr lang="en-GB" dirty="0" err="1"/>
              <a:t>må</a:t>
            </a:r>
            <a:r>
              <a:rPr lang="en-GB" dirty="0"/>
              <a:t> </a:t>
            </a:r>
            <a:r>
              <a:rPr lang="en-GB" dirty="0" err="1"/>
              <a:t>derfor</a:t>
            </a:r>
            <a:r>
              <a:rPr lang="en-GB" dirty="0"/>
              <a:t> </a:t>
            </a:r>
            <a:r>
              <a:rPr lang="en-GB" dirty="0" err="1"/>
              <a:t>lægges</a:t>
            </a:r>
            <a:r>
              <a:rPr lang="en-GB" dirty="0"/>
              <a:t> </a:t>
            </a:r>
            <a:r>
              <a:rPr lang="en-GB" dirty="0" err="1"/>
              <a:t>til</a:t>
            </a:r>
            <a:r>
              <a:rPr lang="en-GB" dirty="0"/>
              <a:t> </a:t>
            </a:r>
            <a:r>
              <a:rPr lang="en-GB" dirty="0" err="1"/>
              <a:t>grund</a:t>
            </a:r>
            <a:r>
              <a:rPr lang="en-GB" dirty="0"/>
              <a:t>, at A </a:t>
            </a:r>
            <a:r>
              <a:rPr lang="en-GB" dirty="0" err="1"/>
              <a:t>blev</a:t>
            </a:r>
            <a:r>
              <a:rPr lang="en-GB" dirty="0"/>
              <a:t> </a:t>
            </a:r>
            <a:r>
              <a:rPr lang="en-GB" dirty="0" err="1"/>
              <a:t>afskediget</a:t>
            </a:r>
            <a:r>
              <a:rPr lang="en-GB" dirty="0"/>
              <a:t> </a:t>
            </a:r>
            <a:r>
              <a:rPr lang="en-GB" dirty="0" err="1"/>
              <a:t>på</a:t>
            </a:r>
            <a:r>
              <a:rPr lang="en-GB" dirty="0"/>
              <a:t> </a:t>
            </a:r>
            <a:r>
              <a:rPr lang="en-GB" dirty="0" err="1"/>
              <a:t>grund</a:t>
            </a:r>
            <a:r>
              <a:rPr lang="en-GB" dirty="0"/>
              <a:t> </a:t>
            </a:r>
            <a:r>
              <a:rPr lang="en-GB" dirty="0" err="1"/>
              <a:t>af</a:t>
            </a:r>
            <a:r>
              <a:rPr lang="en-GB" dirty="0"/>
              <a:t> </a:t>
            </a:r>
            <a:r>
              <a:rPr lang="en-GB" dirty="0" err="1"/>
              <a:t>virksomhedsoverdragelsen</a:t>
            </a:r>
            <a:r>
              <a:rPr lang="en-GB" dirty="0"/>
              <a:t>.</a:t>
            </a:r>
            <a:endParaRPr lang="da-DK" dirty="0"/>
          </a:p>
          <a:p>
            <a:pPr lvl="1"/>
            <a:r>
              <a:rPr lang="da-DK" dirty="0"/>
              <a:t>AN Sag 20190777: </a:t>
            </a:r>
            <a:r>
              <a:rPr lang="en-GB" dirty="0" err="1"/>
              <a:t>opsigelsen</a:t>
            </a:r>
            <a:r>
              <a:rPr lang="en-GB" dirty="0"/>
              <a:t> </a:t>
            </a:r>
            <a:r>
              <a:rPr lang="en-GB" dirty="0" err="1"/>
              <a:t>af</a:t>
            </a:r>
            <a:r>
              <a:rPr lang="en-GB" dirty="0"/>
              <a:t> de 6 </a:t>
            </a:r>
            <a:r>
              <a:rPr lang="en-GB" dirty="0" err="1"/>
              <a:t>medarbejdere</a:t>
            </a:r>
            <a:r>
              <a:rPr lang="en-GB" dirty="0"/>
              <a:t> skete </a:t>
            </a:r>
            <a:r>
              <a:rPr lang="en-GB" dirty="0" err="1">
                <a:solidFill>
                  <a:srgbClr val="FF0000"/>
                </a:solidFill>
              </a:rPr>
              <a:t>i</a:t>
            </a:r>
            <a:r>
              <a:rPr lang="en-GB" dirty="0">
                <a:solidFill>
                  <a:srgbClr val="FF0000"/>
                </a:solidFill>
              </a:rPr>
              <a:t> </a:t>
            </a:r>
            <a:r>
              <a:rPr lang="en-GB" dirty="0" err="1">
                <a:solidFill>
                  <a:srgbClr val="FF0000"/>
                </a:solidFill>
              </a:rPr>
              <a:t>nær</a:t>
            </a:r>
            <a:r>
              <a:rPr lang="en-GB" dirty="0">
                <a:solidFill>
                  <a:srgbClr val="FF0000"/>
                </a:solidFill>
              </a:rPr>
              <a:t> </a:t>
            </a:r>
            <a:r>
              <a:rPr lang="en-GB" dirty="0" err="1">
                <a:solidFill>
                  <a:srgbClr val="FF0000"/>
                </a:solidFill>
              </a:rPr>
              <a:t>sammenhæng</a:t>
            </a:r>
            <a:r>
              <a:rPr lang="en-GB" dirty="0">
                <a:solidFill>
                  <a:srgbClr val="FF0000"/>
                </a:solidFill>
              </a:rPr>
              <a:t> med </a:t>
            </a:r>
            <a:r>
              <a:rPr lang="en-GB" dirty="0" err="1">
                <a:solidFill>
                  <a:srgbClr val="FF0000"/>
                </a:solidFill>
              </a:rPr>
              <a:t>virksomhedsoverdragelsen</a:t>
            </a:r>
            <a:r>
              <a:rPr lang="en-GB" dirty="0"/>
              <a:t>, </a:t>
            </a:r>
            <a:r>
              <a:rPr lang="en-GB" dirty="0" err="1"/>
              <a:t>og</a:t>
            </a:r>
            <a:r>
              <a:rPr lang="en-GB" dirty="0"/>
              <a:t> </a:t>
            </a:r>
            <a:r>
              <a:rPr lang="en-GB" dirty="0" err="1"/>
              <a:t>efter</a:t>
            </a:r>
            <a:r>
              <a:rPr lang="en-GB" dirty="0"/>
              <a:t> </a:t>
            </a:r>
            <a:r>
              <a:rPr lang="en-GB" dirty="0" err="1"/>
              <a:t>bevisførelsen</a:t>
            </a:r>
            <a:r>
              <a:rPr lang="en-GB" dirty="0"/>
              <a:t> </a:t>
            </a:r>
            <a:r>
              <a:rPr lang="en-GB" dirty="0" err="1"/>
              <a:t>må</a:t>
            </a:r>
            <a:r>
              <a:rPr lang="en-GB" dirty="0"/>
              <a:t> det </a:t>
            </a:r>
            <a:r>
              <a:rPr lang="en-GB" dirty="0" err="1"/>
              <a:t>lægges</a:t>
            </a:r>
            <a:r>
              <a:rPr lang="en-GB" dirty="0"/>
              <a:t> </a:t>
            </a:r>
            <a:r>
              <a:rPr lang="en-GB" dirty="0" err="1"/>
              <a:t>til</a:t>
            </a:r>
            <a:r>
              <a:rPr lang="en-GB" dirty="0"/>
              <a:t> </a:t>
            </a:r>
            <a:r>
              <a:rPr lang="en-GB" dirty="0" err="1"/>
              <a:t>grund</a:t>
            </a:r>
            <a:r>
              <a:rPr lang="en-GB" dirty="0"/>
              <a:t>, at </a:t>
            </a:r>
            <a:r>
              <a:rPr lang="en-GB" dirty="0" err="1"/>
              <a:t>opsigelsen</a:t>
            </a:r>
            <a:r>
              <a:rPr lang="en-GB" dirty="0"/>
              <a:t> skete med </a:t>
            </a:r>
            <a:r>
              <a:rPr lang="en-GB" dirty="0" err="1"/>
              <a:t>henblik</a:t>
            </a:r>
            <a:r>
              <a:rPr lang="en-GB" dirty="0"/>
              <a:t> </a:t>
            </a:r>
            <a:r>
              <a:rPr lang="en-GB" dirty="0" err="1"/>
              <a:t>på</a:t>
            </a:r>
            <a:r>
              <a:rPr lang="en-GB" dirty="0"/>
              <a:t> at </a:t>
            </a:r>
            <a:r>
              <a:rPr lang="en-GB" dirty="0" err="1"/>
              <a:t>gøre</a:t>
            </a:r>
            <a:r>
              <a:rPr lang="en-GB" dirty="0"/>
              <a:t> </a:t>
            </a:r>
            <a:r>
              <a:rPr lang="en-GB" dirty="0" err="1"/>
              <a:t>virksomheden</a:t>
            </a:r>
            <a:r>
              <a:rPr lang="en-GB" dirty="0"/>
              <a:t> </a:t>
            </a:r>
            <a:r>
              <a:rPr lang="en-GB" dirty="0" err="1"/>
              <a:t>salgbar</a:t>
            </a:r>
            <a:r>
              <a:rPr lang="en-GB" dirty="0"/>
              <a:t>. </a:t>
            </a:r>
            <a:r>
              <a:rPr lang="en-GB" dirty="0" err="1"/>
              <a:t>Opsigelsen</a:t>
            </a:r>
            <a:r>
              <a:rPr lang="en-GB" dirty="0"/>
              <a:t> </a:t>
            </a:r>
            <a:r>
              <a:rPr lang="en-GB" dirty="0" err="1"/>
              <a:t>må</a:t>
            </a:r>
            <a:r>
              <a:rPr lang="en-GB" dirty="0"/>
              <a:t> </a:t>
            </a:r>
            <a:r>
              <a:rPr lang="en-GB" dirty="0" err="1"/>
              <a:t>derfor</a:t>
            </a:r>
            <a:r>
              <a:rPr lang="en-GB" dirty="0"/>
              <a:t> </a:t>
            </a:r>
            <a:r>
              <a:rPr lang="en-GB" dirty="0" err="1"/>
              <a:t>anses</a:t>
            </a:r>
            <a:r>
              <a:rPr lang="en-GB" dirty="0"/>
              <a:t> for </a:t>
            </a:r>
            <a:r>
              <a:rPr lang="en-GB" dirty="0" err="1"/>
              <a:t>sket</a:t>
            </a:r>
            <a:r>
              <a:rPr lang="en-GB" dirty="0"/>
              <a:t> </a:t>
            </a:r>
            <a:r>
              <a:rPr lang="en-GB" dirty="0" err="1"/>
              <a:t>på</a:t>
            </a:r>
            <a:r>
              <a:rPr lang="en-GB" dirty="0"/>
              <a:t> </a:t>
            </a:r>
            <a:r>
              <a:rPr lang="en-GB" dirty="0" err="1"/>
              <a:t>grund</a:t>
            </a:r>
            <a:r>
              <a:rPr lang="en-GB" dirty="0"/>
              <a:t> </a:t>
            </a:r>
            <a:r>
              <a:rPr lang="en-GB" dirty="0" err="1"/>
              <a:t>af</a:t>
            </a:r>
            <a:r>
              <a:rPr lang="en-GB" dirty="0"/>
              <a:t> den </a:t>
            </a:r>
            <a:r>
              <a:rPr lang="en-GB" dirty="0" err="1"/>
              <a:t>forestående</a:t>
            </a:r>
            <a:r>
              <a:rPr lang="en-GB" dirty="0"/>
              <a:t> </a:t>
            </a:r>
            <a:r>
              <a:rPr lang="en-GB" dirty="0" err="1"/>
              <a:t>virksomhedsoverdragelse</a:t>
            </a:r>
            <a:r>
              <a:rPr lang="en-GB" dirty="0"/>
              <a:t>.</a:t>
            </a:r>
            <a:endParaRPr lang="da-DK" dirty="0"/>
          </a:p>
        </p:txBody>
      </p:sp>
      <p:sp>
        <p:nvSpPr>
          <p:cNvPr id="4" name="Date Placeholder 3">
            <a:extLst>
              <a:ext uri="{FF2B5EF4-FFF2-40B4-BE49-F238E27FC236}">
                <a16:creationId xmlns:a16="http://schemas.microsoft.com/office/drawing/2014/main" id="{2654FA13-C0C8-0E47-8476-A3B39543BB5A}"/>
              </a:ext>
            </a:extLst>
          </p:cNvPr>
          <p:cNvSpPr>
            <a:spLocks noGrp="1"/>
          </p:cNvSpPr>
          <p:nvPr>
            <p:ph type="dt" sz="half" idx="10"/>
          </p:nvPr>
        </p:nvSpPr>
        <p:spPr/>
        <p:txBody>
          <a:bodyPr/>
          <a:lstStyle/>
          <a:p>
            <a:fld id="{5772EFBD-A2F7-EA40-9940-91A1A807BF0B}" type="datetime1">
              <a:rPr lang="da-DK" smtClean="0"/>
              <a:t>15.09.2020</a:t>
            </a:fld>
            <a:r>
              <a:rPr lang="da-DK"/>
              <a:t>16-09-2020</a:t>
            </a:r>
          </a:p>
        </p:txBody>
      </p:sp>
    </p:spTree>
    <p:extLst>
      <p:ext uri="{BB962C8B-B14F-4D97-AF65-F5344CB8AC3E}">
        <p14:creationId xmlns:p14="http://schemas.microsoft.com/office/powerpoint/2010/main" val="1286157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5EDD005-C754-404B-9532-A4710F6E2876}"/>
              </a:ext>
            </a:extLst>
          </p:cNvPr>
          <p:cNvSpPr>
            <a:spLocks noGrp="1"/>
          </p:cNvSpPr>
          <p:nvPr>
            <p:ph type="title"/>
          </p:nvPr>
        </p:nvSpPr>
        <p:spPr/>
        <p:txBody>
          <a:bodyPr/>
          <a:lstStyle/>
          <a:p>
            <a:r>
              <a:rPr lang="en-DK" dirty="0"/>
              <a:t>Afskedigelse ‘på grund af’</a:t>
            </a:r>
          </a:p>
        </p:txBody>
      </p:sp>
      <p:sp>
        <p:nvSpPr>
          <p:cNvPr id="11" name="Content Placeholder 10">
            <a:extLst>
              <a:ext uri="{FF2B5EF4-FFF2-40B4-BE49-F238E27FC236}">
                <a16:creationId xmlns:a16="http://schemas.microsoft.com/office/drawing/2014/main" id="{A9B84F58-E8C2-FF43-B5D7-8E0C7967740A}"/>
              </a:ext>
            </a:extLst>
          </p:cNvPr>
          <p:cNvSpPr>
            <a:spLocks noGrp="1"/>
          </p:cNvSpPr>
          <p:nvPr>
            <p:ph idx="1"/>
          </p:nvPr>
        </p:nvSpPr>
        <p:spPr>
          <a:xfrm>
            <a:off x="985838" y="1939788"/>
            <a:ext cx="10220325" cy="3937484"/>
          </a:xfrm>
        </p:spPr>
        <p:txBody>
          <a:bodyPr/>
          <a:lstStyle/>
          <a:p>
            <a:pPr>
              <a:buNone/>
            </a:pPr>
            <a:r>
              <a:rPr lang="da-DK" b="1" dirty="0"/>
              <a:t>Afskedigelsesbeskyttelsen i Virksomhedsoverdragelsesloven:</a:t>
            </a:r>
          </a:p>
          <a:p>
            <a:pPr>
              <a:buNone/>
            </a:pPr>
            <a:endParaRPr lang="da-DK" b="1" dirty="0"/>
          </a:p>
          <a:p>
            <a:pPr>
              <a:buNone/>
            </a:pPr>
            <a:r>
              <a:rPr lang="da-DK" b="1" dirty="0"/>
              <a:t>Tidsmæssig formodningen kan afkræftes, hvis arbejdsgiver godtgør, at opsigelsen intet har med virksomhedsoverdragelsen at gøre. </a:t>
            </a:r>
            <a:br>
              <a:rPr lang="da-DK" dirty="0"/>
            </a:br>
            <a:r>
              <a:rPr lang="da-DK" dirty="0"/>
              <a:t>- Vurderingen heraf må gennemføres efter almindelige ansættelsesretlige regler:</a:t>
            </a:r>
          </a:p>
          <a:p>
            <a:pPr>
              <a:buNone/>
            </a:pPr>
            <a:r>
              <a:rPr lang="da-DK" dirty="0"/>
              <a:t>Eksempelvis dokumentation af hvilke grunde, der knytter sig til medarbejderens opsigelse, herunder om eventuelle misligheder har været påtalt tidligere, f.eks. utilfredshed med kvaliteten af arbejdet, uregelmæssigheder, mv.</a:t>
            </a:r>
          </a:p>
          <a:p>
            <a:pPr>
              <a:buNone/>
            </a:pPr>
            <a:endParaRPr lang="da-DK" dirty="0"/>
          </a:p>
          <a:p>
            <a:pPr>
              <a:buNone/>
            </a:pPr>
            <a:r>
              <a:rPr lang="da-DK" b="1" dirty="0"/>
              <a:t>Opsigelser foretaget tidsmæssigt længere væk fra overtagelsestidspunktet vurderes konkret. </a:t>
            </a:r>
          </a:p>
          <a:p>
            <a:pPr>
              <a:buNone/>
            </a:pPr>
            <a:endParaRPr lang="da-DK" dirty="0"/>
          </a:p>
          <a:p>
            <a:pPr>
              <a:buNone/>
            </a:pPr>
            <a:endParaRPr lang="da-DK" dirty="0"/>
          </a:p>
        </p:txBody>
      </p:sp>
      <p:sp>
        <p:nvSpPr>
          <p:cNvPr id="4" name="Date Placeholder 3">
            <a:extLst>
              <a:ext uri="{FF2B5EF4-FFF2-40B4-BE49-F238E27FC236}">
                <a16:creationId xmlns:a16="http://schemas.microsoft.com/office/drawing/2014/main" id="{2654FA13-C0C8-0E47-8476-A3B39543BB5A}"/>
              </a:ext>
            </a:extLst>
          </p:cNvPr>
          <p:cNvSpPr>
            <a:spLocks noGrp="1"/>
          </p:cNvSpPr>
          <p:nvPr>
            <p:ph type="dt" sz="half" idx="10"/>
          </p:nvPr>
        </p:nvSpPr>
        <p:spPr/>
        <p:txBody>
          <a:bodyPr/>
          <a:lstStyle/>
          <a:p>
            <a:fld id="{5772EFBD-A2F7-EA40-9940-91A1A807BF0B}" type="datetime1">
              <a:rPr lang="da-DK" smtClean="0"/>
              <a:t>16.09.2020</a:t>
            </a:fld>
            <a:r>
              <a:rPr lang="da-DK"/>
              <a:t>16-09-2020</a:t>
            </a:r>
          </a:p>
        </p:txBody>
      </p:sp>
    </p:spTree>
    <p:extLst>
      <p:ext uri="{BB962C8B-B14F-4D97-AF65-F5344CB8AC3E}">
        <p14:creationId xmlns:p14="http://schemas.microsoft.com/office/powerpoint/2010/main" val="66583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7823-DCFC-3548-B461-184CCEAC7FC7}"/>
              </a:ext>
            </a:extLst>
          </p:cNvPr>
          <p:cNvSpPr>
            <a:spLocks noGrp="1"/>
          </p:cNvSpPr>
          <p:nvPr>
            <p:ph type="title"/>
          </p:nvPr>
        </p:nvSpPr>
        <p:spPr/>
        <p:txBody>
          <a:bodyPr/>
          <a:lstStyle/>
          <a:p>
            <a:r>
              <a:rPr lang="en-GB" dirty="0"/>
              <a:t>A</a:t>
            </a:r>
            <a:r>
              <a:rPr lang="en-DK" dirty="0"/>
              <a:t>fskedigelse - ‘medmindre rimeligt begrundet </a:t>
            </a:r>
            <a:r>
              <a:rPr lang="en-GB" dirty="0"/>
              <a:t>I</a:t>
            </a:r>
            <a:r>
              <a:rPr lang="en-DK" dirty="0"/>
              <a:t> økonomi mm.’</a:t>
            </a:r>
          </a:p>
        </p:txBody>
      </p:sp>
      <p:sp>
        <p:nvSpPr>
          <p:cNvPr id="3" name="Content Placeholder 2">
            <a:extLst>
              <a:ext uri="{FF2B5EF4-FFF2-40B4-BE49-F238E27FC236}">
                <a16:creationId xmlns:a16="http://schemas.microsoft.com/office/drawing/2014/main" id="{D2605A97-A947-9A49-A7DB-9DC32411915B}"/>
              </a:ext>
            </a:extLst>
          </p:cNvPr>
          <p:cNvSpPr>
            <a:spLocks noGrp="1"/>
          </p:cNvSpPr>
          <p:nvPr>
            <p:ph idx="1"/>
          </p:nvPr>
        </p:nvSpPr>
        <p:spPr>
          <a:xfrm>
            <a:off x="981844" y="1795772"/>
            <a:ext cx="10220325" cy="4657564"/>
          </a:xfrm>
        </p:spPr>
        <p:txBody>
          <a:bodyPr/>
          <a:lstStyle/>
          <a:p>
            <a:pPr>
              <a:buNone/>
            </a:pPr>
            <a:r>
              <a:rPr lang="en-DK" b="1" dirty="0"/>
              <a:t>Undtagelsen: Afskedigelser, der skyldes økonomiske, tekniske eller organisatoriske forhold</a:t>
            </a:r>
          </a:p>
          <a:p>
            <a:pPr marL="342900" indent="-342900">
              <a:buFontTx/>
              <a:buChar char="-"/>
            </a:pPr>
            <a:r>
              <a:rPr lang="en-DK" dirty="0"/>
              <a:t>Indholdet </a:t>
            </a:r>
            <a:r>
              <a:rPr lang="en-GB" dirty="0" err="1"/>
              <a:t>følger</a:t>
            </a:r>
            <a:r>
              <a:rPr lang="en-GB" dirty="0"/>
              <a:t> </a:t>
            </a:r>
            <a:r>
              <a:rPr lang="en-GB" dirty="0" err="1"/>
              <a:t>beskyttelsen</a:t>
            </a:r>
            <a:r>
              <a:rPr lang="en-GB" dirty="0"/>
              <a:t> </a:t>
            </a:r>
            <a:r>
              <a:rPr lang="en-GB" dirty="0" err="1"/>
              <a:t>i</a:t>
            </a:r>
            <a:r>
              <a:rPr lang="en-GB" dirty="0"/>
              <a:t> </a:t>
            </a:r>
            <a:r>
              <a:rPr lang="en-GB" dirty="0" err="1"/>
              <a:t>Hovedaftalen</a:t>
            </a:r>
            <a:r>
              <a:rPr lang="en-GB" dirty="0"/>
              <a:t> </a:t>
            </a:r>
            <a:r>
              <a:rPr lang="en-GB" dirty="0" err="1"/>
              <a:t>mellem</a:t>
            </a:r>
            <a:r>
              <a:rPr lang="en-GB" dirty="0"/>
              <a:t> LO </a:t>
            </a:r>
            <a:r>
              <a:rPr lang="en-GB" dirty="0" err="1"/>
              <a:t>og</a:t>
            </a:r>
            <a:r>
              <a:rPr lang="en-GB" dirty="0"/>
              <a:t> DA § 4, stk. 3 om </a:t>
            </a:r>
            <a:r>
              <a:rPr lang="en-GB" dirty="0" err="1"/>
              <a:t>opsigelser</a:t>
            </a:r>
            <a:r>
              <a:rPr lang="en-GB" dirty="0"/>
              <a:t> </a:t>
            </a:r>
            <a:r>
              <a:rPr lang="en-GB" dirty="0" err="1"/>
              <a:t>rimeligt</a:t>
            </a:r>
            <a:r>
              <a:rPr lang="en-GB" dirty="0"/>
              <a:t> </a:t>
            </a:r>
            <a:r>
              <a:rPr lang="en-GB" dirty="0" err="1"/>
              <a:t>begrundet</a:t>
            </a:r>
            <a:r>
              <a:rPr lang="en-GB" dirty="0"/>
              <a:t> </a:t>
            </a:r>
            <a:r>
              <a:rPr lang="en-GB" dirty="0" err="1"/>
              <a:t>i</a:t>
            </a:r>
            <a:r>
              <a:rPr lang="en-GB" dirty="0"/>
              <a:t> </a:t>
            </a:r>
            <a:r>
              <a:rPr lang="en-GB" dirty="0" err="1"/>
              <a:t>virksomhedens</a:t>
            </a:r>
            <a:r>
              <a:rPr lang="en-GB" dirty="0"/>
              <a:t> forhold, </a:t>
            </a:r>
            <a:r>
              <a:rPr lang="en-GB" dirty="0" err="1"/>
              <a:t>jf</a:t>
            </a:r>
            <a:r>
              <a:rPr lang="en-GB" dirty="0"/>
              <a:t>. </a:t>
            </a:r>
            <a:r>
              <a:rPr lang="en-GB" dirty="0" err="1"/>
              <a:t>saglige</a:t>
            </a:r>
            <a:r>
              <a:rPr lang="en-GB" dirty="0"/>
              <a:t> </a:t>
            </a:r>
            <a:r>
              <a:rPr lang="en-GB" dirty="0" err="1"/>
              <a:t>opsigelsesgrunde</a:t>
            </a:r>
            <a:r>
              <a:rPr lang="en-GB" dirty="0"/>
              <a:t> </a:t>
            </a:r>
            <a:r>
              <a:rPr lang="en-GB" dirty="0" err="1"/>
              <a:t>i</a:t>
            </a:r>
            <a:r>
              <a:rPr lang="en-GB" dirty="0"/>
              <a:t> </a:t>
            </a:r>
            <a:r>
              <a:rPr lang="en-GB" dirty="0" err="1"/>
              <a:t>Funktionærlovens</a:t>
            </a:r>
            <a:r>
              <a:rPr lang="en-GB" dirty="0"/>
              <a:t> § 2b.</a:t>
            </a:r>
          </a:p>
          <a:p>
            <a:pPr marL="342900" indent="-342900">
              <a:buFontTx/>
              <a:buChar char="-"/>
            </a:pPr>
            <a:r>
              <a:rPr lang="en-GB" dirty="0" err="1"/>
              <a:t>Harmonerer</a:t>
            </a:r>
            <a:r>
              <a:rPr lang="en-GB" dirty="0"/>
              <a:t> med EU-</a:t>
            </a:r>
            <a:r>
              <a:rPr lang="en-GB" dirty="0" err="1"/>
              <a:t>domstolens</a:t>
            </a:r>
            <a:r>
              <a:rPr lang="en-GB" dirty="0"/>
              <a:t> </a:t>
            </a:r>
            <a:r>
              <a:rPr lang="en-GB" dirty="0" err="1"/>
              <a:t>udtalelse</a:t>
            </a:r>
            <a:r>
              <a:rPr lang="en-GB" dirty="0"/>
              <a:t> </a:t>
            </a:r>
            <a:r>
              <a:rPr lang="en-GB" dirty="0" err="1"/>
              <a:t>i</a:t>
            </a:r>
            <a:r>
              <a:rPr lang="en-GB" dirty="0"/>
              <a:t> </a:t>
            </a:r>
            <a:r>
              <a:rPr lang="en-GB" b="1" dirty="0"/>
              <a:t>Sag 362/89 </a:t>
            </a:r>
            <a:r>
              <a:rPr lang="en-GB" b="1" dirty="0" err="1"/>
              <a:t>d’Urso</a:t>
            </a:r>
            <a:r>
              <a:rPr lang="en-GB" b="1" dirty="0"/>
              <a:t>: </a:t>
            </a:r>
            <a:r>
              <a:rPr lang="en-GB" dirty="0" err="1"/>
              <a:t>opsigelser</a:t>
            </a:r>
            <a:r>
              <a:rPr lang="en-GB" dirty="0"/>
              <a:t>, der </a:t>
            </a:r>
            <a:r>
              <a:rPr lang="en-GB" dirty="0" err="1"/>
              <a:t>sagligt</a:t>
            </a:r>
            <a:r>
              <a:rPr lang="en-GB" dirty="0"/>
              <a:t> </a:t>
            </a:r>
            <a:r>
              <a:rPr lang="en-GB" dirty="0" err="1"/>
              <a:t>kunne</a:t>
            </a:r>
            <a:r>
              <a:rPr lang="en-GB" dirty="0"/>
              <a:t> </a:t>
            </a:r>
            <a:r>
              <a:rPr lang="en-GB" dirty="0" err="1"/>
              <a:t>være</a:t>
            </a:r>
            <a:r>
              <a:rPr lang="en-GB" dirty="0"/>
              <a:t> </a:t>
            </a:r>
            <a:r>
              <a:rPr lang="en-GB" dirty="0" err="1"/>
              <a:t>afgivet</a:t>
            </a:r>
            <a:r>
              <a:rPr lang="en-GB" dirty="0"/>
              <a:t> </a:t>
            </a:r>
            <a:r>
              <a:rPr lang="en-GB" dirty="0" err="1"/>
              <a:t>udenfor</a:t>
            </a:r>
            <a:r>
              <a:rPr lang="en-GB" dirty="0"/>
              <a:t> </a:t>
            </a:r>
            <a:r>
              <a:rPr lang="en-GB" dirty="0" err="1"/>
              <a:t>virksomhedsoverdragelsessituationen</a:t>
            </a:r>
            <a:r>
              <a:rPr lang="en-GB" dirty="0"/>
              <a:t> er </a:t>
            </a:r>
            <a:r>
              <a:rPr lang="en-GB" dirty="0" err="1"/>
              <a:t>ikke</a:t>
            </a:r>
            <a:r>
              <a:rPr lang="en-GB" dirty="0"/>
              <a:t> </a:t>
            </a:r>
            <a:r>
              <a:rPr lang="en-GB" dirty="0" err="1"/>
              <a:t>i</a:t>
            </a:r>
            <a:r>
              <a:rPr lang="en-GB" dirty="0"/>
              <a:t> strid med </a:t>
            </a:r>
            <a:r>
              <a:rPr lang="en-GB" dirty="0" err="1"/>
              <a:t>direktivets</a:t>
            </a:r>
            <a:r>
              <a:rPr lang="en-GB" dirty="0"/>
              <a:t> </a:t>
            </a:r>
            <a:r>
              <a:rPr lang="en-GB" dirty="0" err="1"/>
              <a:t>artikel</a:t>
            </a:r>
            <a:r>
              <a:rPr lang="en-GB" dirty="0"/>
              <a:t> 4.</a:t>
            </a:r>
          </a:p>
          <a:p>
            <a:pPr marL="342900" indent="-342900">
              <a:buFontTx/>
              <a:buChar char="-"/>
            </a:pPr>
            <a:r>
              <a:rPr lang="en-GB" dirty="0" err="1"/>
              <a:t>Arbejdsgiveren</a:t>
            </a:r>
            <a:r>
              <a:rPr lang="en-GB" dirty="0"/>
              <a:t> har </a:t>
            </a:r>
            <a:r>
              <a:rPr lang="en-GB" dirty="0" err="1"/>
              <a:t>bevisbyrden</a:t>
            </a:r>
            <a:r>
              <a:rPr lang="en-GB" dirty="0"/>
              <a:t> for, at de </a:t>
            </a:r>
            <a:r>
              <a:rPr lang="en-GB" dirty="0" err="1"/>
              <a:t>nødvendige</a:t>
            </a:r>
            <a:r>
              <a:rPr lang="en-GB" dirty="0"/>
              <a:t> </a:t>
            </a:r>
            <a:r>
              <a:rPr lang="en-GB" dirty="0" err="1"/>
              <a:t>saglige</a:t>
            </a:r>
            <a:r>
              <a:rPr lang="en-GB" dirty="0"/>
              <a:t> </a:t>
            </a:r>
            <a:r>
              <a:rPr lang="en-GB" dirty="0" err="1"/>
              <a:t>grunde</a:t>
            </a:r>
            <a:r>
              <a:rPr lang="en-GB" dirty="0"/>
              <a:t> </a:t>
            </a:r>
            <a:r>
              <a:rPr lang="en-GB" dirty="0" err="1"/>
              <a:t>foreligger</a:t>
            </a:r>
            <a:r>
              <a:rPr lang="en-GB" dirty="0"/>
              <a:t> </a:t>
            </a:r>
            <a:r>
              <a:rPr lang="en-GB" dirty="0" err="1"/>
              <a:t>på</a:t>
            </a:r>
            <a:r>
              <a:rPr lang="en-GB" dirty="0"/>
              <a:t> </a:t>
            </a:r>
            <a:r>
              <a:rPr lang="en-GB" dirty="0" err="1"/>
              <a:t>opsigelsestidspunktet</a:t>
            </a:r>
            <a:r>
              <a:rPr lang="en-GB" dirty="0"/>
              <a:t>.</a:t>
            </a:r>
          </a:p>
          <a:p>
            <a:pPr marL="774900" lvl="1" indent="-342900">
              <a:buFontTx/>
              <a:buChar char="-"/>
            </a:pPr>
            <a:r>
              <a:rPr lang="en-GB" dirty="0"/>
              <a:t>Det </a:t>
            </a:r>
            <a:r>
              <a:rPr lang="en-GB" dirty="0" err="1"/>
              <a:t>kan</a:t>
            </a:r>
            <a:r>
              <a:rPr lang="en-GB" dirty="0"/>
              <a:t> </a:t>
            </a:r>
            <a:r>
              <a:rPr lang="en-GB" dirty="0" err="1"/>
              <a:t>være</a:t>
            </a:r>
            <a:r>
              <a:rPr lang="en-GB" dirty="0"/>
              <a:t> </a:t>
            </a:r>
            <a:r>
              <a:rPr lang="en-GB" dirty="0" err="1"/>
              <a:t>lettere</a:t>
            </a:r>
            <a:r>
              <a:rPr lang="en-GB" dirty="0"/>
              <a:t> at </a:t>
            </a:r>
            <a:r>
              <a:rPr lang="en-GB" dirty="0" err="1"/>
              <a:t>løfte</a:t>
            </a:r>
            <a:r>
              <a:rPr lang="en-GB" dirty="0"/>
              <a:t> </a:t>
            </a:r>
            <a:r>
              <a:rPr lang="en-GB" dirty="0" err="1"/>
              <a:t>bevisbyrden</a:t>
            </a:r>
            <a:r>
              <a:rPr lang="en-GB" dirty="0"/>
              <a:t> for, at der </a:t>
            </a:r>
            <a:r>
              <a:rPr lang="en-GB" dirty="0" err="1"/>
              <a:t>foreligger</a:t>
            </a:r>
            <a:r>
              <a:rPr lang="en-GB" dirty="0"/>
              <a:t> </a:t>
            </a:r>
            <a:r>
              <a:rPr lang="en-GB" dirty="0" err="1"/>
              <a:t>økonomiske</a:t>
            </a:r>
            <a:r>
              <a:rPr lang="en-GB" dirty="0"/>
              <a:t>, </a:t>
            </a:r>
            <a:r>
              <a:rPr lang="en-GB" dirty="0" err="1"/>
              <a:t>tekniske</a:t>
            </a:r>
            <a:r>
              <a:rPr lang="en-GB" dirty="0"/>
              <a:t> </a:t>
            </a:r>
            <a:r>
              <a:rPr lang="en-GB" dirty="0" err="1"/>
              <a:t>eller</a:t>
            </a:r>
            <a:r>
              <a:rPr lang="en-GB" dirty="0"/>
              <a:t> </a:t>
            </a:r>
            <a:r>
              <a:rPr lang="en-GB" dirty="0" err="1"/>
              <a:t>organisatoriske</a:t>
            </a:r>
            <a:r>
              <a:rPr lang="en-GB" dirty="0"/>
              <a:t> </a:t>
            </a:r>
            <a:r>
              <a:rPr lang="en-GB" dirty="0" err="1"/>
              <a:t>årsager</a:t>
            </a:r>
            <a:r>
              <a:rPr lang="en-GB" dirty="0"/>
              <a:t> </a:t>
            </a:r>
            <a:r>
              <a:rPr lang="en-GB" dirty="0" err="1"/>
              <a:t>når</a:t>
            </a:r>
            <a:r>
              <a:rPr lang="en-GB" dirty="0"/>
              <a:t> </a:t>
            </a:r>
            <a:r>
              <a:rPr lang="en-GB" dirty="0" err="1"/>
              <a:t>opsigelser</a:t>
            </a:r>
            <a:r>
              <a:rPr lang="en-GB" dirty="0"/>
              <a:t> </a:t>
            </a:r>
            <a:r>
              <a:rPr lang="en-GB" dirty="0" err="1"/>
              <a:t>vedrører</a:t>
            </a:r>
            <a:r>
              <a:rPr lang="en-GB" dirty="0"/>
              <a:t> </a:t>
            </a:r>
            <a:r>
              <a:rPr lang="en-GB" dirty="0" err="1"/>
              <a:t>overdragelse</a:t>
            </a:r>
            <a:r>
              <a:rPr lang="en-GB" dirty="0"/>
              <a:t> </a:t>
            </a:r>
            <a:r>
              <a:rPr lang="en-GB" dirty="0" err="1"/>
              <a:t>fra</a:t>
            </a:r>
            <a:r>
              <a:rPr lang="en-GB" dirty="0"/>
              <a:t> et </a:t>
            </a:r>
            <a:r>
              <a:rPr lang="en-GB" dirty="0" err="1"/>
              <a:t>konkursbo</a:t>
            </a:r>
            <a:r>
              <a:rPr lang="en-GB" dirty="0"/>
              <a:t>, </a:t>
            </a:r>
            <a:r>
              <a:rPr lang="en-GB" dirty="0" err="1"/>
              <a:t>jf</a:t>
            </a:r>
            <a:r>
              <a:rPr lang="en-GB" dirty="0"/>
              <a:t>. </a:t>
            </a:r>
            <a:r>
              <a:rPr lang="en-GB" b="1" dirty="0"/>
              <a:t>U 2018.417 H. </a:t>
            </a:r>
          </a:p>
          <a:p>
            <a:pPr marL="342900" indent="-342900">
              <a:buFontTx/>
              <a:buChar char="-"/>
            </a:pPr>
            <a:endParaRPr lang="en-GB" dirty="0"/>
          </a:p>
          <a:p>
            <a:pPr marL="342900" indent="-342900">
              <a:buFontTx/>
              <a:buChar char="-"/>
            </a:pPr>
            <a:endParaRPr lang="en-GB" dirty="0"/>
          </a:p>
          <a:p>
            <a:pPr marL="342900" indent="-342900">
              <a:buFontTx/>
              <a:buChar char="-"/>
            </a:pPr>
            <a:endParaRPr lang="en-DK" dirty="0"/>
          </a:p>
        </p:txBody>
      </p:sp>
      <p:sp>
        <p:nvSpPr>
          <p:cNvPr id="4" name="Date Placeholder 3">
            <a:extLst>
              <a:ext uri="{FF2B5EF4-FFF2-40B4-BE49-F238E27FC236}">
                <a16:creationId xmlns:a16="http://schemas.microsoft.com/office/drawing/2014/main" id="{44A5581D-FBB4-2047-BF9C-A239BE83206C}"/>
              </a:ext>
            </a:extLst>
          </p:cNvPr>
          <p:cNvSpPr>
            <a:spLocks noGrp="1"/>
          </p:cNvSpPr>
          <p:nvPr>
            <p:ph type="dt" sz="half" idx="10"/>
          </p:nvPr>
        </p:nvSpPr>
        <p:spPr/>
        <p:txBody>
          <a:bodyPr/>
          <a:lstStyle/>
          <a:p>
            <a:fld id="{B6844DAA-545D-5B4A-98B2-35B1928F754C}" type="datetime1">
              <a:rPr lang="da-DK" smtClean="0"/>
              <a:t>16.09.2020</a:t>
            </a:fld>
            <a:r>
              <a:rPr lang="da-DK"/>
              <a:t>16-09-2020</a:t>
            </a:r>
          </a:p>
        </p:txBody>
      </p:sp>
    </p:spTree>
    <p:extLst>
      <p:ext uri="{BB962C8B-B14F-4D97-AF65-F5344CB8AC3E}">
        <p14:creationId xmlns:p14="http://schemas.microsoft.com/office/powerpoint/2010/main" val="2702639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96D45-902E-AE49-9673-5CA175C8A0AC}"/>
              </a:ext>
            </a:extLst>
          </p:cNvPr>
          <p:cNvSpPr>
            <a:spLocks noGrp="1"/>
          </p:cNvSpPr>
          <p:nvPr>
            <p:ph type="title"/>
          </p:nvPr>
        </p:nvSpPr>
        <p:spPr/>
        <p:txBody>
          <a:bodyPr/>
          <a:lstStyle/>
          <a:p>
            <a:r>
              <a:rPr lang="en-GB" dirty="0"/>
              <a:t>A</a:t>
            </a:r>
            <a:r>
              <a:rPr lang="en-DK" dirty="0"/>
              <a:t>fskedigelse ved virksomhedsoverdragelse</a:t>
            </a:r>
          </a:p>
        </p:txBody>
      </p:sp>
      <p:sp>
        <p:nvSpPr>
          <p:cNvPr id="5" name="Content Placeholder 4">
            <a:extLst>
              <a:ext uri="{FF2B5EF4-FFF2-40B4-BE49-F238E27FC236}">
                <a16:creationId xmlns:a16="http://schemas.microsoft.com/office/drawing/2014/main" id="{0B2CE44B-C00F-5B49-8C0D-6B653B3E4DE0}"/>
              </a:ext>
            </a:extLst>
          </p:cNvPr>
          <p:cNvSpPr>
            <a:spLocks noGrp="1"/>
          </p:cNvSpPr>
          <p:nvPr>
            <p:ph idx="1"/>
          </p:nvPr>
        </p:nvSpPr>
        <p:spPr/>
        <p:txBody>
          <a:bodyPr/>
          <a:lstStyle/>
          <a:p>
            <a:pPr marL="342900" indent="-342900">
              <a:buFont typeface="Arial" panose="020B0604020202020204" pitchFamily="34" charset="0"/>
              <a:buChar char="•"/>
            </a:pPr>
            <a:r>
              <a:rPr lang="en-DK" dirty="0"/>
              <a:t>Hvem er omfattet af lovens beskyttelse</a:t>
            </a:r>
          </a:p>
          <a:p>
            <a:pPr marL="342900" indent="-342900">
              <a:buFont typeface="Arial" panose="020B0604020202020204" pitchFamily="34" charset="0"/>
              <a:buChar char="•"/>
            </a:pPr>
            <a:r>
              <a:rPr lang="en-DK" dirty="0"/>
              <a:t>Hvilken afskedigelsesbeskyttelse</a:t>
            </a:r>
          </a:p>
          <a:p>
            <a:pPr marL="342900" indent="-342900">
              <a:buFont typeface="Arial" panose="020B0604020202020204" pitchFamily="34" charset="0"/>
              <a:buChar char="•"/>
            </a:pPr>
            <a:r>
              <a:rPr lang="en-DK" dirty="0"/>
              <a:t>Beskyttelse mod væsentlige vilkårsændringer</a:t>
            </a:r>
          </a:p>
          <a:p>
            <a:pPr marL="342900" indent="-342900">
              <a:buFont typeface="Arial" panose="020B0604020202020204" pitchFamily="34" charset="0"/>
              <a:buChar char="•"/>
            </a:pPr>
            <a:r>
              <a:rPr lang="en-DK" dirty="0"/>
              <a:t>Sanktioner/retsvirkninger af retsstridig afskedigelse</a:t>
            </a:r>
          </a:p>
          <a:p>
            <a:pPr marL="342900" indent="-342900">
              <a:buFont typeface="Arial" panose="020B0604020202020204" pitchFamily="34" charset="0"/>
              <a:buChar char="•"/>
            </a:pPr>
            <a:r>
              <a:rPr lang="en-GB" dirty="0"/>
              <a:t>S</a:t>
            </a:r>
            <a:r>
              <a:rPr lang="en-DK" dirty="0"/>
              <a:t>ærlige hæftelsesproblemer</a:t>
            </a:r>
          </a:p>
          <a:p>
            <a:pPr marL="342900" indent="-342900">
              <a:buFont typeface="Arial" panose="020B0604020202020204" pitchFamily="34" charset="0"/>
              <a:buChar char="•"/>
            </a:pPr>
            <a:endParaRPr lang="en-DK" dirty="0"/>
          </a:p>
          <a:p>
            <a:pPr>
              <a:buNone/>
            </a:pPr>
            <a:endParaRPr lang="en-DK" dirty="0"/>
          </a:p>
          <a:p>
            <a:endParaRPr lang="en-DK" dirty="0"/>
          </a:p>
        </p:txBody>
      </p:sp>
      <p:sp>
        <p:nvSpPr>
          <p:cNvPr id="4" name="Date Placeholder 3">
            <a:extLst>
              <a:ext uri="{FF2B5EF4-FFF2-40B4-BE49-F238E27FC236}">
                <a16:creationId xmlns:a16="http://schemas.microsoft.com/office/drawing/2014/main" id="{00B04380-05D5-2F4D-9750-9D738084BC9D}"/>
              </a:ext>
            </a:extLst>
          </p:cNvPr>
          <p:cNvSpPr>
            <a:spLocks noGrp="1"/>
          </p:cNvSpPr>
          <p:nvPr>
            <p:ph type="dt" sz="half" idx="10"/>
          </p:nvPr>
        </p:nvSpPr>
        <p:spPr/>
        <p:txBody>
          <a:bodyPr/>
          <a:lstStyle/>
          <a:p>
            <a:fld id="{F542D9C2-AF46-D042-ACBE-1615D2337DC8}" type="datetime1">
              <a:rPr lang="da-DK" smtClean="0"/>
              <a:t>16.09.2020</a:t>
            </a:fld>
            <a:r>
              <a:rPr lang="da-DK"/>
              <a:t>16-09-2020</a:t>
            </a:r>
          </a:p>
        </p:txBody>
      </p:sp>
    </p:spTree>
    <p:extLst>
      <p:ext uri="{BB962C8B-B14F-4D97-AF65-F5344CB8AC3E}">
        <p14:creationId xmlns:p14="http://schemas.microsoft.com/office/powerpoint/2010/main" val="1693377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5EDD005-C754-404B-9532-A4710F6E2876}"/>
              </a:ext>
            </a:extLst>
          </p:cNvPr>
          <p:cNvSpPr>
            <a:spLocks noGrp="1"/>
          </p:cNvSpPr>
          <p:nvPr>
            <p:ph type="title"/>
          </p:nvPr>
        </p:nvSpPr>
        <p:spPr/>
        <p:txBody>
          <a:bodyPr/>
          <a:lstStyle/>
          <a:p>
            <a:r>
              <a:rPr lang="en-DK" dirty="0"/>
              <a:t>Afskedigelse - ‘medmindre rimeligt begrundet </a:t>
            </a:r>
            <a:r>
              <a:rPr lang="en-GB" dirty="0"/>
              <a:t>I</a:t>
            </a:r>
            <a:r>
              <a:rPr lang="en-DK" dirty="0"/>
              <a:t> økonomi mm.’</a:t>
            </a:r>
          </a:p>
        </p:txBody>
      </p:sp>
      <p:sp>
        <p:nvSpPr>
          <p:cNvPr id="11" name="Content Placeholder 10">
            <a:extLst>
              <a:ext uri="{FF2B5EF4-FFF2-40B4-BE49-F238E27FC236}">
                <a16:creationId xmlns:a16="http://schemas.microsoft.com/office/drawing/2014/main" id="{A9B84F58-E8C2-FF43-B5D7-8E0C7967740A}"/>
              </a:ext>
            </a:extLst>
          </p:cNvPr>
          <p:cNvSpPr>
            <a:spLocks noGrp="1"/>
          </p:cNvSpPr>
          <p:nvPr>
            <p:ph idx="1"/>
          </p:nvPr>
        </p:nvSpPr>
        <p:spPr>
          <a:xfrm>
            <a:off x="985838" y="1723764"/>
            <a:ext cx="10220325" cy="3937484"/>
          </a:xfrm>
        </p:spPr>
        <p:txBody>
          <a:bodyPr/>
          <a:lstStyle/>
          <a:p>
            <a:pPr>
              <a:buNone/>
            </a:pPr>
            <a:r>
              <a:rPr lang="da-DK" b="1" dirty="0"/>
              <a:t>Afskedigelsesbeskyttelsen i Virksomhedsoverdragelsesloven:</a:t>
            </a:r>
          </a:p>
          <a:p>
            <a:pPr>
              <a:buNone/>
            </a:pPr>
            <a:r>
              <a:rPr lang="en-GB" dirty="0"/>
              <a:t>Det er </a:t>
            </a:r>
            <a:r>
              <a:rPr lang="en-GB" dirty="0" err="1"/>
              <a:t>forholdene</a:t>
            </a:r>
            <a:r>
              <a:rPr lang="en-GB" dirty="0"/>
              <a:t> </a:t>
            </a:r>
            <a:r>
              <a:rPr lang="en-GB" dirty="0" err="1"/>
              <a:t>på</a:t>
            </a:r>
            <a:r>
              <a:rPr lang="en-GB" dirty="0"/>
              <a:t> </a:t>
            </a:r>
            <a:r>
              <a:rPr lang="en-GB" dirty="0" err="1"/>
              <a:t>opsigelsestidspunktet</a:t>
            </a:r>
            <a:r>
              <a:rPr lang="en-GB" dirty="0"/>
              <a:t>, der er </a:t>
            </a:r>
            <a:r>
              <a:rPr lang="en-GB" dirty="0" err="1"/>
              <a:t>afgørende</a:t>
            </a:r>
            <a:r>
              <a:rPr lang="en-GB" dirty="0"/>
              <a:t>.</a:t>
            </a:r>
            <a:endParaRPr lang="da-DK" b="1" dirty="0"/>
          </a:p>
          <a:p>
            <a:r>
              <a:rPr lang="da-DK" b="1" dirty="0"/>
              <a:t>VLD af 17/5 2016, </a:t>
            </a:r>
            <a:r>
              <a:rPr lang="en-GB" b="1" dirty="0"/>
              <a:t>Sag B-0894-15</a:t>
            </a:r>
            <a:r>
              <a:rPr lang="da-DK" b="1" dirty="0"/>
              <a:t> : </a:t>
            </a:r>
            <a:r>
              <a:rPr lang="da-DK" dirty="0"/>
              <a:t>Opsigelse ca. en måned inden forhandlinger om virksomhedsoverdragelse. Var opsigelsen begrundet i overdragelsen eller i problemer i virksomheden:  </a:t>
            </a:r>
            <a:r>
              <a:rPr lang="da-DK" dirty="0">
                <a:solidFill>
                  <a:srgbClr val="FF0000"/>
                </a:solidFill>
              </a:rPr>
              <a:t>På opsigelsestidspunktet havde det ikke været nærliggende</a:t>
            </a:r>
            <a:r>
              <a:rPr lang="da-DK" dirty="0"/>
              <a:t>, at der ville ske en virksomhedsoverdragelse. Det blev i stedet </a:t>
            </a:r>
            <a:r>
              <a:rPr lang="da-DK" dirty="0">
                <a:solidFill>
                  <a:srgbClr val="FF0000"/>
                </a:solidFill>
              </a:rPr>
              <a:t>godtgjort, at opsigelserne skyldtes økonomiske problemer</a:t>
            </a:r>
            <a:r>
              <a:rPr lang="da-DK" dirty="0"/>
              <a:t> i virksomheden. </a:t>
            </a:r>
          </a:p>
          <a:p>
            <a:r>
              <a:rPr lang="da-DK" b="1" dirty="0"/>
              <a:t>U 2005.886 H: </a:t>
            </a:r>
            <a:r>
              <a:rPr lang="da-DK" dirty="0"/>
              <a:t>En arbejdsgiver opsagde sine medarbejdere med henvisning til arbejdsmangel, idet han regnede med at virksomheden blev nødt til at lukke. En måned senere indgås aftale om overdragelse. Opsigelsen trækkes tilbage for virksomhedens ansatte med undtagelse af 3 medarbejdere. For disse tre fandt Højesteret, at </a:t>
            </a:r>
            <a:r>
              <a:rPr lang="da-DK" dirty="0">
                <a:solidFill>
                  <a:srgbClr val="FF0000"/>
                </a:solidFill>
              </a:rPr>
              <a:t>der var tilstrækkelig grund til opsigelse på grund af arbejdsmangel,</a:t>
            </a:r>
            <a:r>
              <a:rPr lang="da-DK" dirty="0"/>
              <a:t> idet der ”</a:t>
            </a:r>
            <a:r>
              <a:rPr lang="da-DK" dirty="0">
                <a:solidFill>
                  <a:srgbClr val="FF0000"/>
                </a:solidFill>
              </a:rPr>
              <a:t>på tidspunktet for opsigelserne ikke var realistisk udsigt”</a:t>
            </a:r>
            <a:r>
              <a:rPr lang="da-DK" dirty="0"/>
              <a:t> til at få virksomheden solgt.</a:t>
            </a:r>
          </a:p>
          <a:p>
            <a:endParaRPr lang="da-DK" dirty="0"/>
          </a:p>
          <a:p>
            <a:endParaRPr lang="da-DK" dirty="0"/>
          </a:p>
        </p:txBody>
      </p:sp>
      <p:sp>
        <p:nvSpPr>
          <p:cNvPr id="4" name="Date Placeholder 3">
            <a:extLst>
              <a:ext uri="{FF2B5EF4-FFF2-40B4-BE49-F238E27FC236}">
                <a16:creationId xmlns:a16="http://schemas.microsoft.com/office/drawing/2014/main" id="{2654FA13-C0C8-0E47-8476-A3B39543BB5A}"/>
              </a:ext>
            </a:extLst>
          </p:cNvPr>
          <p:cNvSpPr>
            <a:spLocks noGrp="1"/>
          </p:cNvSpPr>
          <p:nvPr>
            <p:ph type="dt" sz="half" idx="10"/>
          </p:nvPr>
        </p:nvSpPr>
        <p:spPr/>
        <p:txBody>
          <a:bodyPr/>
          <a:lstStyle/>
          <a:p>
            <a:fld id="{5772EFBD-A2F7-EA40-9940-91A1A807BF0B}" type="datetime1">
              <a:rPr lang="da-DK" smtClean="0"/>
              <a:t>16.09.2020</a:t>
            </a:fld>
            <a:r>
              <a:rPr lang="da-DK"/>
              <a:t>16-09-2020</a:t>
            </a:r>
          </a:p>
        </p:txBody>
      </p:sp>
    </p:spTree>
    <p:extLst>
      <p:ext uri="{BB962C8B-B14F-4D97-AF65-F5344CB8AC3E}">
        <p14:creationId xmlns:p14="http://schemas.microsoft.com/office/powerpoint/2010/main" val="99753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7823-DCFC-3548-B461-184CCEAC7FC7}"/>
              </a:ext>
            </a:extLst>
          </p:cNvPr>
          <p:cNvSpPr>
            <a:spLocks noGrp="1"/>
          </p:cNvSpPr>
          <p:nvPr>
            <p:ph type="title"/>
          </p:nvPr>
        </p:nvSpPr>
        <p:spPr/>
        <p:txBody>
          <a:bodyPr/>
          <a:lstStyle/>
          <a:p>
            <a:r>
              <a:rPr lang="en-GB" dirty="0"/>
              <a:t>A</a:t>
            </a:r>
            <a:r>
              <a:rPr lang="en-DK" dirty="0"/>
              <a:t>fskedigelse - ‘medmindre rimeligt begrundet </a:t>
            </a:r>
            <a:r>
              <a:rPr lang="en-GB" dirty="0"/>
              <a:t>I</a:t>
            </a:r>
            <a:r>
              <a:rPr lang="en-DK" dirty="0"/>
              <a:t> økonomi mm.’</a:t>
            </a:r>
          </a:p>
        </p:txBody>
      </p:sp>
      <p:sp>
        <p:nvSpPr>
          <p:cNvPr id="3" name="Content Placeholder 2">
            <a:extLst>
              <a:ext uri="{FF2B5EF4-FFF2-40B4-BE49-F238E27FC236}">
                <a16:creationId xmlns:a16="http://schemas.microsoft.com/office/drawing/2014/main" id="{D2605A97-A947-9A49-A7DB-9DC32411915B}"/>
              </a:ext>
            </a:extLst>
          </p:cNvPr>
          <p:cNvSpPr>
            <a:spLocks noGrp="1"/>
          </p:cNvSpPr>
          <p:nvPr>
            <p:ph idx="1"/>
          </p:nvPr>
        </p:nvSpPr>
        <p:spPr>
          <a:xfrm>
            <a:off x="981844" y="2011796"/>
            <a:ext cx="10220325" cy="4657564"/>
          </a:xfrm>
        </p:spPr>
        <p:txBody>
          <a:bodyPr/>
          <a:lstStyle/>
          <a:p>
            <a:pPr>
              <a:buNone/>
            </a:pPr>
            <a:r>
              <a:rPr lang="en-DK" b="1" dirty="0"/>
              <a:t>Undtagelsen: Afskedigelser, der skyldes økonomiske, tekniske eller organisatoriske forhold</a:t>
            </a:r>
          </a:p>
          <a:p>
            <a:pPr lvl="1"/>
            <a:r>
              <a:rPr lang="da-DK" dirty="0">
                <a:solidFill>
                  <a:srgbClr val="000000"/>
                </a:solidFill>
              </a:rPr>
              <a:t>Beføjelsen til at foretage afskedigelser af økonomiske, tekniske eller organisatoriske årsager tilkommer </a:t>
            </a:r>
            <a:r>
              <a:rPr lang="da-DK" dirty="0">
                <a:solidFill>
                  <a:srgbClr val="FF0000"/>
                </a:solidFill>
              </a:rPr>
              <a:t>såvel overdrageren som erhververen</a:t>
            </a:r>
            <a:r>
              <a:rPr lang="da-DK" dirty="0">
                <a:solidFill>
                  <a:srgbClr val="000000"/>
                </a:solidFill>
              </a:rPr>
              <a:t>, jf. </a:t>
            </a:r>
            <a:r>
              <a:rPr lang="da-DK" b="1" dirty="0">
                <a:solidFill>
                  <a:srgbClr val="000000"/>
                </a:solidFill>
              </a:rPr>
              <a:t>C-319/94 </a:t>
            </a:r>
            <a:r>
              <a:rPr lang="da-DK" b="1" dirty="0" err="1">
                <a:solidFill>
                  <a:srgbClr val="000000"/>
                </a:solidFill>
              </a:rPr>
              <a:t>Dethier</a:t>
            </a:r>
            <a:r>
              <a:rPr lang="da-DK" b="1" dirty="0">
                <a:solidFill>
                  <a:srgbClr val="000000"/>
                </a:solidFill>
              </a:rPr>
              <a:t> </a:t>
            </a:r>
            <a:r>
              <a:rPr lang="da-DK" b="1" dirty="0" err="1">
                <a:solidFill>
                  <a:srgbClr val="000000"/>
                </a:solidFill>
              </a:rPr>
              <a:t>Equipement</a:t>
            </a:r>
            <a:r>
              <a:rPr lang="da-DK" b="1" dirty="0">
                <a:solidFill>
                  <a:srgbClr val="000000"/>
                </a:solidFill>
              </a:rPr>
              <a:t> </a:t>
            </a:r>
            <a:r>
              <a:rPr lang="da-DK" dirty="0">
                <a:solidFill>
                  <a:srgbClr val="000000"/>
                </a:solidFill>
              </a:rPr>
              <a:t>(præmis 37).</a:t>
            </a:r>
          </a:p>
          <a:p>
            <a:pPr lvl="1"/>
            <a:r>
              <a:rPr lang="da-DK" dirty="0">
                <a:solidFill>
                  <a:srgbClr val="000000"/>
                </a:solidFill>
              </a:rPr>
              <a:t>Bevisbyrden ligger hos ‘arbejdsgiveren’. </a:t>
            </a:r>
          </a:p>
          <a:p>
            <a:pPr marL="252000" lvl="1" indent="0">
              <a:buNone/>
            </a:pPr>
            <a:endParaRPr lang="da-DK" b="1" dirty="0">
              <a:solidFill>
                <a:srgbClr val="000000"/>
              </a:solidFill>
            </a:endParaRPr>
          </a:p>
          <a:p>
            <a:pPr marL="252000" lvl="1" indent="0">
              <a:buNone/>
            </a:pPr>
            <a:r>
              <a:rPr lang="da-DK" b="1" dirty="0">
                <a:solidFill>
                  <a:srgbClr val="000000"/>
                </a:solidFill>
              </a:rPr>
              <a:t>F.eks. ØLD af 3/11 2016 (byrettens begrundelse):</a:t>
            </a:r>
          </a:p>
          <a:p>
            <a:pPr lvl="1"/>
            <a:r>
              <a:rPr lang="en-GB" dirty="0"/>
              <a:t>…</a:t>
            </a:r>
            <a:r>
              <a:rPr lang="en-GB" dirty="0" err="1"/>
              <a:t>Retten</a:t>
            </a:r>
            <a:r>
              <a:rPr lang="en-GB" dirty="0"/>
              <a:t> finder </a:t>
            </a:r>
            <a:r>
              <a:rPr lang="en-GB" dirty="0" err="1"/>
              <a:t>ikke</a:t>
            </a:r>
            <a:r>
              <a:rPr lang="en-GB" dirty="0"/>
              <a:t>, </a:t>
            </a:r>
            <a:r>
              <a:rPr lang="en-GB" dirty="0">
                <a:solidFill>
                  <a:srgbClr val="FF0000"/>
                </a:solidFill>
              </a:rPr>
              <a:t>at (</a:t>
            </a:r>
            <a:r>
              <a:rPr lang="en-GB" dirty="0" err="1">
                <a:solidFill>
                  <a:srgbClr val="FF0000"/>
                </a:solidFill>
              </a:rPr>
              <a:t>erhververen</a:t>
            </a:r>
            <a:r>
              <a:rPr lang="en-GB" dirty="0">
                <a:solidFill>
                  <a:srgbClr val="FF0000"/>
                </a:solidFill>
              </a:rPr>
              <a:t>) </a:t>
            </a:r>
            <a:r>
              <a:rPr lang="en-GB" dirty="0" err="1">
                <a:solidFill>
                  <a:srgbClr val="FF0000"/>
                </a:solidFill>
              </a:rPr>
              <a:t>i</a:t>
            </a:r>
            <a:r>
              <a:rPr lang="en-GB" dirty="0">
                <a:solidFill>
                  <a:srgbClr val="FF0000"/>
                </a:solidFill>
              </a:rPr>
              <a:t> </a:t>
            </a:r>
            <a:r>
              <a:rPr lang="en-GB" dirty="0" err="1">
                <a:solidFill>
                  <a:srgbClr val="FF0000"/>
                </a:solidFill>
              </a:rPr>
              <a:t>øvrigt</a:t>
            </a:r>
            <a:r>
              <a:rPr lang="en-GB" dirty="0">
                <a:solidFill>
                  <a:srgbClr val="FF0000"/>
                </a:solidFill>
              </a:rPr>
              <a:t> har </a:t>
            </a:r>
            <a:r>
              <a:rPr lang="en-GB" dirty="0" err="1">
                <a:solidFill>
                  <a:srgbClr val="FF0000"/>
                </a:solidFill>
              </a:rPr>
              <a:t>godtgjort</a:t>
            </a:r>
            <a:r>
              <a:rPr lang="en-GB" dirty="0">
                <a:solidFill>
                  <a:srgbClr val="FF0000"/>
                </a:solidFill>
              </a:rPr>
              <a:t>, at </a:t>
            </a:r>
            <a:r>
              <a:rPr lang="en-GB" dirty="0" err="1">
                <a:solidFill>
                  <a:srgbClr val="FF0000"/>
                </a:solidFill>
              </a:rPr>
              <a:t>afskedigelsen</a:t>
            </a:r>
            <a:r>
              <a:rPr lang="en-GB" dirty="0">
                <a:solidFill>
                  <a:srgbClr val="FF0000"/>
                </a:solidFill>
              </a:rPr>
              <a:t> </a:t>
            </a:r>
            <a:r>
              <a:rPr lang="en-GB" dirty="0" err="1">
                <a:solidFill>
                  <a:srgbClr val="FF0000"/>
                </a:solidFill>
              </a:rPr>
              <a:t>på</a:t>
            </a:r>
            <a:r>
              <a:rPr lang="en-GB" dirty="0">
                <a:solidFill>
                  <a:srgbClr val="FF0000"/>
                </a:solidFill>
              </a:rPr>
              <a:t> </a:t>
            </a:r>
            <a:r>
              <a:rPr lang="en-GB" dirty="0" err="1">
                <a:solidFill>
                  <a:srgbClr val="FF0000"/>
                </a:solidFill>
              </a:rPr>
              <a:t>afskedigelsestidspunktet</a:t>
            </a:r>
            <a:r>
              <a:rPr lang="en-GB" dirty="0">
                <a:solidFill>
                  <a:srgbClr val="FF0000"/>
                </a:solidFill>
              </a:rPr>
              <a:t> </a:t>
            </a:r>
            <a:r>
              <a:rPr lang="en-GB" dirty="0" err="1">
                <a:solidFill>
                  <a:srgbClr val="FF0000"/>
                </a:solidFill>
              </a:rPr>
              <a:t>skyldtes</a:t>
            </a:r>
            <a:r>
              <a:rPr lang="en-GB" dirty="0">
                <a:solidFill>
                  <a:srgbClr val="FF0000"/>
                </a:solidFill>
              </a:rPr>
              <a:t> </a:t>
            </a:r>
            <a:r>
              <a:rPr lang="en-GB" dirty="0" err="1">
                <a:solidFill>
                  <a:srgbClr val="FF0000"/>
                </a:solidFill>
              </a:rPr>
              <a:t>økonomiske</a:t>
            </a:r>
            <a:r>
              <a:rPr lang="en-GB" dirty="0">
                <a:solidFill>
                  <a:srgbClr val="FF0000"/>
                </a:solidFill>
              </a:rPr>
              <a:t>, </a:t>
            </a:r>
            <a:r>
              <a:rPr lang="en-GB" dirty="0" err="1">
                <a:solidFill>
                  <a:srgbClr val="FF0000"/>
                </a:solidFill>
              </a:rPr>
              <a:t>tekniske</a:t>
            </a:r>
            <a:r>
              <a:rPr lang="en-GB" dirty="0">
                <a:solidFill>
                  <a:srgbClr val="FF0000"/>
                </a:solidFill>
              </a:rPr>
              <a:t> </a:t>
            </a:r>
            <a:r>
              <a:rPr lang="en-GB" dirty="0" err="1">
                <a:solidFill>
                  <a:srgbClr val="FF0000"/>
                </a:solidFill>
              </a:rPr>
              <a:t>eller</a:t>
            </a:r>
            <a:r>
              <a:rPr lang="en-GB" dirty="0">
                <a:solidFill>
                  <a:srgbClr val="FF0000"/>
                </a:solidFill>
              </a:rPr>
              <a:t> </a:t>
            </a:r>
            <a:r>
              <a:rPr lang="en-GB" dirty="0" err="1">
                <a:solidFill>
                  <a:srgbClr val="FF0000"/>
                </a:solidFill>
              </a:rPr>
              <a:t>organisatoriske</a:t>
            </a:r>
            <a:r>
              <a:rPr lang="en-GB" dirty="0">
                <a:solidFill>
                  <a:srgbClr val="FF0000"/>
                </a:solidFill>
              </a:rPr>
              <a:t> </a:t>
            </a:r>
            <a:r>
              <a:rPr lang="en-GB" dirty="0" err="1">
                <a:solidFill>
                  <a:srgbClr val="FF0000"/>
                </a:solidFill>
              </a:rPr>
              <a:t>årsager</a:t>
            </a:r>
            <a:r>
              <a:rPr lang="en-GB" dirty="0">
                <a:solidFill>
                  <a:srgbClr val="FF0000"/>
                </a:solidFill>
              </a:rPr>
              <a:t>, der </a:t>
            </a:r>
            <a:r>
              <a:rPr lang="en-GB" dirty="0" err="1">
                <a:solidFill>
                  <a:srgbClr val="FF0000"/>
                </a:solidFill>
              </a:rPr>
              <a:t>medfører</a:t>
            </a:r>
            <a:r>
              <a:rPr lang="en-GB" dirty="0">
                <a:solidFill>
                  <a:srgbClr val="FF0000"/>
                </a:solidFill>
              </a:rPr>
              <a:t> </a:t>
            </a:r>
            <a:r>
              <a:rPr lang="en-GB" dirty="0" err="1">
                <a:solidFill>
                  <a:srgbClr val="FF0000"/>
                </a:solidFill>
              </a:rPr>
              <a:t>beskæftigelsesmæssige</a:t>
            </a:r>
            <a:r>
              <a:rPr lang="en-GB" dirty="0">
                <a:solidFill>
                  <a:srgbClr val="FF0000"/>
                </a:solidFill>
              </a:rPr>
              <a:t> </a:t>
            </a:r>
            <a:r>
              <a:rPr lang="en-GB" dirty="0" err="1">
                <a:solidFill>
                  <a:srgbClr val="FF0000"/>
                </a:solidFill>
              </a:rPr>
              <a:t>ændringer</a:t>
            </a:r>
            <a:r>
              <a:rPr lang="en-GB" dirty="0">
                <a:solidFill>
                  <a:srgbClr val="FF0000"/>
                </a:solidFill>
              </a:rPr>
              <a:t> </a:t>
            </a:r>
            <a:r>
              <a:rPr lang="en-GB" dirty="0" err="1">
                <a:solidFill>
                  <a:srgbClr val="FF0000"/>
                </a:solidFill>
              </a:rPr>
              <a:t>eller</a:t>
            </a:r>
            <a:r>
              <a:rPr lang="en-GB" dirty="0">
                <a:solidFill>
                  <a:srgbClr val="FF0000"/>
                </a:solidFill>
              </a:rPr>
              <a:t> at </a:t>
            </a:r>
            <a:r>
              <a:rPr lang="en-GB" dirty="0" err="1">
                <a:solidFill>
                  <a:srgbClr val="FF0000"/>
                </a:solidFill>
              </a:rPr>
              <a:t>afskedigelsen</a:t>
            </a:r>
            <a:r>
              <a:rPr lang="en-GB" dirty="0">
                <a:solidFill>
                  <a:srgbClr val="FF0000"/>
                </a:solidFill>
              </a:rPr>
              <a:t> </a:t>
            </a:r>
            <a:r>
              <a:rPr lang="en-GB" dirty="0" err="1">
                <a:solidFill>
                  <a:srgbClr val="FF0000"/>
                </a:solidFill>
              </a:rPr>
              <a:t>i</a:t>
            </a:r>
            <a:r>
              <a:rPr lang="en-GB" dirty="0">
                <a:solidFill>
                  <a:srgbClr val="FF0000"/>
                </a:solidFill>
              </a:rPr>
              <a:t> </a:t>
            </a:r>
            <a:r>
              <a:rPr lang="en-GB" dirty="0" err="1">
                <a:solidFill>
                  <a:srgbClr val="FF0000"/>
                </a:solidFill>
              </a:rPr>
              <a:t>øvrigt</a:t>
            </a:r>
            <a:r>
              <a:rPr lang="en-GB" dirty="0">
                <a:solidFill>
                  <a:srgbClr val="FF0000"/>
                </a:solidFill>
              </a:rPr>
              <a:t> </a:t>
            </a:r>
            <a:r>
              <a:rPr lang="en-GB" dirty="0"/>
              <a:t>er </a:t>
            </a:r>
            <a:r>
              <a:rPr lang="en-GB" dirty="0" err="1"/>
              <a:t>rimeligt</a:t>
            </a:r>
            <a:r>
              <a:rPr lang="en-GB" dirty="0"/>
              <a:t> </a:t>
            </a:r>
            <a:r>
              <a:rPr lang="en-GB" dirty="0" err="1"/>
              <a:t>begrundet</a:t>
            </a:r>
            <a:r>
              <a:rPr lang="en-GB" dirty="0"/>
              <a:t> </a:t>
            </a:r>
            <a:r>
              <a:rPr lang="en-GB" dirty="0" err="1"/>
              <a:t>i</a:t>
            </a:r>
            <a:r>
              <a:rPr lang="en-GB" dirty="0"/>
              <a:t> de </a:t>
            </a:r>
            <a:r>
              <a:rPr lang="en-GB" dirty="0" err="1"/>
              <a:t>ansattes</a:t>
            </a:r>
            <a:r>
              <a:rPr lang="en-GB" dirty="0"/>
              <a:t> </a:t>
            </a:r>
            <a:r>
              <a:rPr lang="en-GB" dirty="0" err="1"/>
              <a:t>eller</a:t>
            </a:r>
            <a:r>
              <a:rPr lang="en-GB" dirty="0"/>
              <a:t> </a:t>
            </a:r>
            <a:r>
              <a:rPr lang="en-GB" dirty="0" err="1"/>
              <a:t>virksomhedens</a:t>
            </a:r>
            <a:r>
              <a:rPr lang="en-GB" dirty="0"/>
              <a:t> forhold, </a:t>
            </a:r>
            <a:r>
              <a:rPr lang="en-GB" dirty="0" err="1"/>
              <a:t>hvorfor</a:t>
            </a:r>
            <a:r>
              <a:rPr lang="en-GB" dirty="0"/>
              <a:t> (</a:t>
            </a:r>
            <a:r>
              <a:rPr lang="en-GB" dirty="0" err="1"/>
              <a:t>erhververen</a:t>
            </a:r>
            <a:r>
              <a:rPr lang="en-GB" dirty="0"/>
              <a:t>) </a:t>
            </a:r>
            <a:r>
              <a:rPr lang="en-GB" dirty="0" err="1"/>
              <a:t>til</a:t>
            </a:r>
            <a:r>
              <a:rPr lang="en-GB" dirty="0"/>
              <a:t> de </a:t>
            </a:r>
            <a:r>
              <a:rPr lang="en-GB" dirty="0" err="1"/>
              <a:t>ansatte</a:t>
            </a:r>
            <a:r>
              <a:rPr lang="en-GB" dirty="0"/>
              <a:t>, [person1], [person2], [person3] </a:t>
            </a:r>
            <a:r>
              <a:rPr lang="en-GB" dirty="0" err="1"/>
              <a:t>og</a:t>
            </a:r>
            <a:r>
              <a:rPr lang="en-GB" dirty="0"/>
              <a:t> [person4], </a:t>
            </a:r>
            <a:r>
              <a:rPr lang="en-GB" dirty="0" err="1"/>
              <a:t>skal</a:t>
            </a:r>
            <a:r>
              <a:rPr lang="en-GB" dirty="0"/>
              <a:t> </a:t>
            </a:r>
            <a:r>
              <a:rPr lang="en-GB" dirty="0" err="1"/>
              <a:t>betale</a:t>
            </a:r>
            <a:r>
              <a:rPr lang="en-GB" dirty="0"/>
              <a:t> </a:t>
            </a:r>
            <a:r>
              <a:rPr lang="en-GB" dirty="0" err="1"/>
              <a:t>godtgørelse</a:t>
            </a:r>
            <a:r>
              <a:rPr lang="en-GB" dirty="0"/>
              <a:t> </a:t>
            </a:r>
            <a:r>
              <a:rPr lang="en-GB" dirty="0" err="1"/>
              <a:t>efter</a:t>
            </a:r>
            <a:r>
              <a:rPr lang="en-GB" dirty="0"/>
              <a:t> </a:t>
            </a:r>
            <a:r>
              <a:rPr lang="en-GB" dirty="0" err="1"/>
              <a:t>funktionærlovens</a:t>
            </a:r>
            <a:r>
              <a:rPr lang="en-GB" dirty="0"/>
              <a:t> § 2 b.</a:t>
            </a:r>
            <a:endParaRPr lang="da-DK" dirty="0">
              <a:solidFill>
                <a:srgbClr val="000000"/>
              </a:solidFill>
            </a:endParaRPr>
          </a:p>
          <a:p>
            <a:pPr lvl="1"/>
            <a:endParaRPr lang="da-DK" dirty="0">
              <a:solidFill>
                <a:srgbClr val="000000"/>
              </a:solidFill>
            </a:endParaRPr>
          </a:p>
          <a:p>
            <a:pPr lvl="1"/>
            <a:endParaRPr lang="da-DK" dirty="0">
              <a:solidFill>
                <a:srgbClr val="000000"/>
              </a:solidFill>
            </a:endParaRPr>
          </a:p>
          <a:p>
            <a:pPr marL="342900" indent="-342900">
              <a:buFontTx/>
              <a:buChar char="-"/>
            </a:pPr>
            <a:endParaRPr lang="en-GB" dirty="0"/>
          </a:p>
          <a:p>
            <a:pPr marL="342900" indent="-342900">
              <a:buFontTx/>
              <a:buChar char="-"/>
            </a:pPr>
            <a:endParaRPr lang="en-DK" dirty="0"/>
          </a:p>
        </p:txBody>
      </p:sp>
      <p:sp>
        <p:nvSpPr>
          <p:cNvPr id="4" name="Date Placeholder 3">
            <a:extLst>
              <a:ext uri="{FF2B5EF4-FFF2-40B4-BE49-F238E27FC236}">
                <a16:creationId xmlns:a16="http://schemas.microsoft.com/office/drawing/2014/main" id="{44A5581D-FBB4-2047-BF9C-A239BE83206C}"/>
              </a:ext>
            </a:extLst>
          </p:cNvPr>
          <p:cNvSpPr>
            <a:spLocks noGrp="1"/>
          </p:cNvSpPr>
          <p:nvPr>
            <p:ph type="dt" sz="half" idx="10"/>
          </p:nvPr>
        </p:nvSpPr>
        <p:spPr/>
        <p:txBody>
          <a:bodyPr/>
          <a:lstStyle/>
          <a:p>
            <a:fld id="{B6844DAA-545D-5B4A-98B2-35B1928F754C}" type="datetime1">
              <a:rPr lang="da-DK" smtClean="0"/>
              <a:t>16.09.2020</a:t>
            </a:fld>
            <a:r>
              <a:rPr lang="da-DK"/>
              <a:t>16-09-2020</a:t>
            </a:r>
          </a:p>
        </p:txBody>
      </p:sp>
    </p:spTree>
    <p:extLst>
      <p:ext uri="{BB962C8B-B14F-4D97-AF65-F5344CB8AC3E}">
        <p14:creationId xmlns:p14="http://schemas.microsoft.com/office/powerpoint/2010/main" val="3286109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7823-DCFC-3548-B461-184CCEAC7FC7}"/>
              </a:ext>
            </a:extLst>
          </p:cNvPr>
          <p:cNvSpPr>
            <a:spLocks noGrp="1"/>
          </p:cNvSpPr>
          <p:nvPr>
            <p:ph type="title"/>
          </p:nvPr>
        </p:nvSpPr>
        <p:spPr/>
        <p:txBody>
          <a:bodyPr/>
          <a:lstStyle/>
          <a:p>
            <a:r>
              <a:rPr lang="en-GB" dirty="0"/>
              <a:t>A</a:t>
            </a:r>
            <a:r>
              <a:rPr lang="en-DK" dirty="0"/>
              <a:t>fskedigelse - ‘medmindre rimeligt begrundet </a:t>
            </a:r>
            <a:r>
              <a:rPr lang="en-GB" dirty="0"/>
              <a:t>I</a:t>
            </a:r>
            <a:r>
              <a:rPr lang="en-DK" dirty="0"/>
              <a:t> økonomi mm.’</a:t>
            </a:r>
          </a:p>
        </p:txBody>
      </p:sp>
      <p:sp>
        <p:nvSpPr>
          <p:cNvPr id="3" name="Content Placeholder 2">
            <a:extLst>
              <a:ext uri="{FF2B5EF4-FFF2-40B4-BE49-F238E27FC236}">
                <a16:creationId xmlns:a16="http://schemas.microsoft.com/office/drawing/2014/main" id="{D2605A97-A947-9A49-A7DB-9DC32411915B}"/>
              </a:ext>
            </a:extLst>
          </p:cNvPr>
          <p:cNvSpPr>
            <a:spLocks noGrp="1"/>
          </p:cNvSpPr>
          <p:nvPr>
            <p:ph idx="1"/>
          </p:nvPr>
        </p:nvSpPr>
        <p:spPr>
          <a:xfrm>
            <a:off x="985838" y="1795772"/>
            <a:ext cx="10220325" cy="4657564"/>
          </a:xfrm>
        </p:spPr>
        <p:txBody>
          <a:bodyPr/>
          <a:lstStyle/>
          <a:p>
            <a:r>
              <a:rPr lang="en-DK" b="1" dirty="0"/>
              <a:t>C-471/16 Sigüenza</a:t>
            </a:r>
          </a:p>
          <a:p>
            <a:r>
              <a:rPr lang="en-DK" dirty="0"/>
              <a:t>Musikskole 1 måtte opsige alle lærerne </a:t>
            </a:r>
            <a:r>
              <a:rPr lang="en-DK" dirty="0">
                <a:solidFill>
                  <a:srgbClr val="FF0000"/>
                </a:solidFill>
              </a:rPr>
              <a:t>før sommerferien. Efter sommerferien </a:t>
            </a:r>
            <a:r>
              <a:rPr lang="en-DK" dirty="0"/>
              <a:t>fortsatte akvititeten med en ny leverandør, musikskole 2. Situationen kunne udgøre en virksomhedsoverdragelse. Var afskedigelsen af samtlige lærere </a:t>
            </a:r>
            <a:r>
              <a:rPr lang="en-GB" dirty="0" err="1"/>
              <a:t>i</a:t>
            </a:r>
            <a:r>
              <a:rPr lang="en-GB" dirty="0"/>
              <a:t> </a:t>
            </a:r>
            <a:r>
              <a:rPr lang="en-GB" dirty="0" err="1"/>
              <a:t>så</a:t>
            </a:r>
            <a:r>
              <a:rPr lang="en-GB" dirty="0"/>
              <a:t> </a:t>
            </a:r>
            <a:r>
              <a:rPr lang="en-GB" dirty="0" err="1"/>
              <a:t>fald</a:t>
            </a:r>
            <a:r>
              <a:rPr lang="en-GB" dirty="0"/>
              <a:t> </a:t>
            </a:r>
            <a:r>
              <a:rPr lang="en-DK" dirty="0"/>
              <a:t>sket </a:t>
            </a:r>
            <a:r>
              <a:rPr lang="en-DK" dirty="0">
                <a:solidFill>
                  <a:srgbClr val="FF0000"/>
                </a:solidFill>
              </a:rPr>
              <a:t>af ‘økonomiske, tekniske eller organisatoriske årsager’</a:t>
            </a:r>
            <a:r>
              <a:rPr lang="en-DK" dirty="0"/>
              <a:t> eller </a:t>
            </a:r>
            <a:r>
              <a:rPr lang="en-DK" dirty="0">
                <a:solidFill>
                  <a:srgbClr val="FF0000"/>
                </a:solidFill>
              </a:rPr>
              <a:t>på grund af overdragelsen</a:t>
            </a:r>
            <a:r>
              <a:rPr lang="en-DK" dirty="0"/>
              <a:t>? (præmis 47).</a:t>
            </a:r>
          </a:p>
          <a:p>
            <a:r>
              <a:rPr lang="en-DK" dirty="0"/>
              <a:t>Domstolen udtalte,  at det taler for at opsigelserne er rimeligt begrundet, at:</a:t>
            </a:r>
          </a:p>
          <a:p>
            <a:pPr marL="342900" indent="-342900">
              <a:buFont typeface="Arial" panose="020B0604020202020204" pitchFamily="34" charset="0"/>
              <a:buChar char="•"/>
            </a:pPr>
            <a:r>
              <a:rPr lang="en-DK" dirty="0"/>
              <a:t>Afskedigelsen fandt sted et godt stykke tid før overførslen af aktiviteter.</a:t>
            </a:r>
          </a:p>
          <a:p>
            <a:pPr marL="342900" indent="-342900">
              <a:buFont typeface="Arial" panose="020B0604020202020204" pitchFamily="34" charset="0"/>
              <a:buChar char="•"/>
            </a:pPr>
            <a:r>
              <a:rPr lang="en-DK" dirty="0"/>
              <a:t>Afbrydelsen af ansættelsesforholdet var begrundet </a:t>
            </a:r>
            <a:r>
              <a:rPr lang="en-GB" dirty="0"/>
              <a:t>i</a:t>
            </a:r>
            <a:r>
              <a:rPr lang="en-DK" dirty="0"/>
              <a:t>, at det ikke var muligt at betale løn. </a:t>
            </a:r>
          </a:p>
          <a:p>
            <a:pPr marL="342900" indent="-342900">
              <a:buFont typeface="Arial" panose="020B0604020202020204" pitchFamily="34" charset="0"/>
              <a:buChar char="•"/>
            </a:pPr>
            <a:r>
              <a:rPr lang="en-DK" dirty="0"/>
              <a:t>Manglende lønbetaling skyldtes kommunens misligholdelse af kontrakten (præmis 54)</a:t>
            </a:r>
          </a:p>
          <a:p>
            <a:pPr>
              <a:buNone/>
            </a:pPr>
            <a:r>
              <a:rPr lang="en-DK" dirty="0"/>
              <a:t>De omstændigheder, der gav anledning til afskedigelse af samtlige ansatte, og den sene udpegelse af en ny leverandør, </a:t>
            </a:r>
            <a:r>
              <a:rPr lang="en-DK" dirty="0">
                <a:solidFill>
                  <a:srgbClr val="FF0000"/>
                </a:solidFill>
              </a:rPr>
              <a:t>må ikke være en bevidst handling  for at fratage lønmodtagerne deres rettigheder </a:t>
            </a:r>
            <a:r>
              <a:rPr lang="en-DK" dirty="0"/>
              <a:t>(præmis 54)</a:t>
            </a:r>
          </a:p>
          <a:p>
            <a:pPr marL="342900" indent="-342900">
              <a:buFont typeface="Arial" panose="020B0604020202020204" pitchFamily="34" charset="0"/>
              <a:buChar char="•"/>
            </a:pPr>
            <a:endParaRPr lang="en-DK" dirty="0"/>
          </a:p>
          <a:p>
            <a:r>
              <a:rPr lang="en-DK" dirty="0"/>
              <a:t>  </a:t>
            </a:r>
          </a:p>
        </p:txBody>
      </p:sp>
      <p:sp>
        <p:nvSpPr>
          <p:cNvPr id="4" name="Date Placeholder 3">
            <a:extLst>
              <a:ext uri="{FF2B5EF4-FFF2-40B4-BE49-F238E27FC236}">
                <a16:creationId xmlns:a16="http://schemas.microsoft.com/office/drawing/2014/main" id="{44A5581D-FBB4-2047-BF9C-A239BE83206C}"/>
              </a:ext>
            </a:extLst>
          </p:cNvPr>
          <p:cNvSpPr>
            <a:spLocks noGrp="1"/>
          </p:cNvSpPr>
          <p:nvPr>
            <p:ph type="dt" sz="half" idx="10"/>
          </p:nvPr>
        </p:nvSpPr>
        <p:spPr/>
        <p:txBody>
          <a:bodyPr/>
          <a:lstStyle/>
          <a:p>
            <a:fld id="{B6844DAA-545D-5B4A-98B2-35B1928F754C}" type="datetime1">
              <a:rPr lang="da-DK" smtClean="0"/>
              <a:t>16.09.2020</a:t>
            </a:fld>
            <a:r>
              <a:rPr lang="da-DK"/>
              <a:t>16-09-2020</a:t>
            </a:r>
          </a:p>
        </p:txBody>
      </p:sp>
    </p:spTree>
    <p:extLst>
      <p:ext uri="{BB962C8B-B14F-4D97-AF65-F5344CB8AC3E}">
        <p14:creationId xmlns:p14="http://schemas.microsoft.com/office/powerpoint/2010/main" val="16725124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7823-DCFC-3548-B461-184CCEAC7FC7}"/>
              </a:ext>
            </a:extLst>
          </p:cNvPr>
          <p:cNvSpPr>
            <a:spLocks noGrp="1"/>
          </p:cNvSpPr>
          <p:nvPr>
            <p:ph type="title"/>
          </p:nvPr>
        </p:nvSpPr>
        <p:spPr/>
        <p:txBody>
          <a:bodyPr/>
          <a:lstStyle/>
          <a:p>
            <a:r>
              <a:rPr lang="en-GB" dirty="0"/>
              <a:t>A</a:t>
            </a:r>
            <a:r>
              <a:rPr lang="en-DK" dirty="0"/>
              <a:t>fskedigelse - ‘medmindre rimeligt begrundet </a:t>
            </a:r>
            <a:r>
              <a:rPr lang="en-GB" dirty="0"/>
              <a:t>I</a:t>
            </a:r>
            <a:r>
              <a:rPr lang="en-DK" dirty="0"/>
              <a:t> økonomi mm.’</a:t>
            </a:r>
          </a:p>
        </p:txBody>
      </p:sp>
      <p:sp>
        <p:nvSpPr>
          <p:cNvPr id="3" name="Content Placeholder 2">
            <a:extLst>
              <a:ext uri="{FF2B5EF4-FFF2-40B4-BE49-F238E27FC236}">
                <a16:creationId xmlns:a16="http://schemas.microsoft.com/office/drawing/2014/main" id="{D2605A97-A947-9A49-A7DB-9DC32411915B}"/>
              </a:ext>
            </a:extLst>
          </p:cNvPr>
          <p:cNvSpPr>
            <a:spLocks noGrp="1"/>
          </p:cNvSpPr>
          <p:nvPr>
            <p:ph idx="1"/>
          </p:nvPr>
        </p:nvSpPr>
        <p:spPr>
          <a:xfrm>
            <a:off x="985838" y="1795772"/>
            <a:ext cx="10220325" cy="4657564"/>
          </a:xfrm>
        </p:spPr>
        <p:txBody>
          <a:bodyPr/>
          <a:lstStyle/>
          <a:p>
            <a:r>
              <a:rPr lang="en-DK" b="1" dirty="0"/>
              <a:t>C-471/16 Sigüenza</a:t>
            </a:r>
          </a:p>
          <a:p>
            <a:endParaRPr lang="en-DK" b="1" dirty="0"/>
          </a:p>
          <a:p>
            <a:r>
              <a:rPr lang="en-DK" dirty="0"/>
              <a:t>1) Konkret vurdering af omstændighederne.</a:t>
            </a:r>
          </a:p>
          <a:p>
            <a:endParaRPr lang="en-DK" dirty="0"/>
          </a:p>
          <a:p>
            <a:r>
              <a:rPr lang="en-DK" dirty="0"/>
              <a:t>2) Selv hvis omstændighederne taler for, at opsigelsen skete ‘af økonomiske, tekniske, organisatorisk årsager’, så skal det undersøges, om dette er iscenesat:</a:t>
            </a:r>
          </a:p>
          <a:p>
            <a:r>
              <a:rPr lang="en-DK" dirty="0">
                <a:solidFill>
                  <a:srgbClr val="FF0000"/>
                </a:solidFill>
              </a:rPr>
              <a:t>- omstændighederne må ikke være en bevidst handling  for at fratage lønmodtagerne deres rettigheder </a:t>
            </a:r>
            <a:r>
              <a:rPr lang="en-DK" dirty="0"/>
              <a:t>(præmis 54)</a:t>
            </a:r>
          </a:p>
          <a:p>
            <a:pPr marL="342900" indent="-342900">
              <a:buFont typeface="Arial" panose="020B0604020202020204" pitchFamily="34" charset="0"/>
              <a:buChar char="•"/>
            </a:pPr>
            <a:endParaRPr lang="en-DK" dirty="0"/>
          </a:p>
          <a:p>
            <a:r>
              <a:rPr lang="en-DK" dirty="0"/>
              <a:t>  </a:t>
            </a:r>
          </a:p>
        </p:txBody>
      </p:sp>
      <p:sp>
        <p:nvSpPr>
          <p:cNvPr id="4" name="Date Placeholder 3">
            <a:extLst>
              <a:ext uri="{FF2B5EF4-FFF2-40B4-BE49-F238E27FC236}">
                <a16:creationId xmlns:a16="http://schemas.microsoft.com/office/drawing/2014/main" id="{44A5581D-FBB4-2047-BF9C-A239BE83206C}"/>
              </a:ext>
            </a:extLst>
          </p:cNvPr>
          <p:cNvSpPr>
            <a:spLocks noGrp="1"/>
          </p:cNvSpPr>
          <p:nvPr>
            <p:ph type="dt" sz="half" idx="10"/>
          </p:nvPr>
        </p:nvSpPr>
        <p:spPr/>
        <p:txBody>
          <a:bodyPr/>
          <a:lstStyle/>
          <a:p>
            <a:fld id="{B6844DAA-545D-5B4A-98B2-35B1928F754C}" type="datetime1">
              <a:rPr lang="da-DK" smtClean="0"/>
              <a:t>16.09.2020</a:t>
            </a:fld>
            <a:r>
              <a:rPr lang="da-DK"/>
              <a:t>16-09-2020</a:t>
            </a:r>
          </a:p>
        </p:txBody>
      </p:sp>
    </p:spTree>
    <p:extLst>
      <p:ext uri="{BB962C8B-B14F-4D97-AF65-F5344CB8AC3E}">
        <p14:creationId xmlns:p14="http://schemas.microsoft.com/office/powerpoint/2010/main" val="20197366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7823-DCFC-3548-B461-184CCEAC7FC7}"/>
              </a:ext>
            </a:extLst>
          </p:cNvPr>
          <p:cNvSpPr>
            <a:spLocks noGrp="1"/>
          </p:cNvSpPr>
          <p:nvPr>
            <p:ph type="title"/>
          </p:nvPr>
        </p:nvSpPr>
        <p:spPr/>
        <p:txBody>
          <a:bodyPr/>
          <a:lstStyle/>
          <a:p>
            <a:r>
              <a:rPr lang="en-GB" dirty="0"/>
              <a:t>A</a:t>
            </a:r>
            <a:r>
              <a:rPr lang="en-DK" dirty="0"/>
              <a:t>fskedigelse - ‘medmindre rimeligt begrundet </a:t>
            </a:r>
            <a:r>
              <a:rPr lang="en-GB" dirty="0"/>
              <a:t>I</a:t>
            </a:r>
            <a:r>
              <a:rPr lang="en-DK" dirty="0"/>
              <a:t> økonomi mm.’</a:t>
            </a:r>
          </a:p>
        </p:txBody>
      </p:sp>
      <p:sp>
        <p:nvSpPr>
          <p:cNvPr id="3" name="Content Placeholder 2">
            <a:extLst>
              <a:ext uri="{FF2B5EF4-FFF2-40B4-BE49-F238E27FC236}">
                <a16:creationId xmlns:a16="http://schemas.microsoft.com/office/drawing/2014/main" id="{D2605A97-A947-9A49-A7DB-9DC32411915B}"/>
              </a:ext>
            </a:extLst>
          </p:cNvPr>
          <p:cNvSpPr>
            <a:spLocks noGrp="1"/>
          </p:cNvSpPr>
          <p:nvPr>
            <p:ph idx="1"/>
          </p:nvPr>
        </p:nvSpPr>
        <p:spPr>
          <a:xfrm>
            <a:off x="985838" y="1795772"/>
            <a:ext cx="10220325" cy="4657564"/>
          </a:xfrm>
        </p:spPr>
        <p:txBody>
          <a:bodyPr/>
          <a:lstStyle/>
          <a:p>
            <a:pPr>
              <a:buNone/>
            </a:pPr>
            <a:r>
              <a:rPr lang="en-DK" b="1" dirty="0"/>
              <a:t>Niveau af saglige driftsmæssige overvejelser ?</a:t>
            </a:r>
          </a:p>
          <a:p>
            <a:pPr>
              <a:buNone/>
            </a:pPr>
            <a:r>
              <a:rPr lang="en-DK" dirty="0"/>
              <a:t>- EU-domstolen: Det samme som hvis der ikke havde været en virksomhedsoverdragelse</a:t>
            </a:r>
            <a:endParaRPr lang="en-DK" b="1" dirty="0"/>
          </a:p>
          <a:p>
            <a:pPr>
              <a:buNone/>
            </a:pPr>
            <a:r>
              <a:rPr lang="en-DK" b="1" dirty="0"/>
              <a:t>A 2005.0619, A 2005.620 og A 2005.996 ISS:</a:t>
            </a:r>
          </a:p>
          <a:p>
            <a:pPr>
              <a:buNone/>
            </a:pPr>
            <a:r>
              <a:rPr lang="en-DK" dirty="0"/>
              <a:t>Opsigelser af medarbejdere </a:t>
            </a:r>
            <a:r>
              <a:rPr lang="en-GB" dirty="0"/>
              <a:t>i</a:t>
            </a:r>
            <a:r>
              <a:rPr lang="en-DK" dirty="0"/>
              <a:t> forbindelse med ny udbudsrunde var driftsmæssigt begrundet </a:t>
            </a:r>
            <a:r>
              <a:rPr lang="en-GB" dirty="0" err="1"/>
              <a:t>i</a:t>
            </a:r>
            <a:r>
              <a:rPr lang="en-GB" dirty="0"/>
              <a:t> den </a:t>
            </a:r>
            <a:r>
              <a:rPr lang="en-GB" dirty="0" err="1"/>
              <a:t>manglende</a:t>
            </a:r>
            <a:r>
              <a:rPr lang="en-GB" dirty="0"/>
              <a:t> </a:t>
            </a:r>
            <a:r>
              <a:rPr lang="en-GB" dirty="0" err="1"/>
              <a:t>sikkerhed</a:t>
            </a:r>
            <a:r>
              <a:rPr lang="en-GB" dirty="0"/>
              <a:t> for at der </a:t>
            </a:r>
            <a:r>
              <a:rPr lang="en-GB" dirty="0" err="1"/>
              <a:t>ville</a:t>
            </a:r>
            <a:r>
              <a:rPr lang="en-GB" dirty="0"/>
              <a:t> </a:t>
            </a:r>
            <a:r>
              <a:rPr lang="en-GB" dirty="0" err="1"/>
              <a:t>være</a:t>
            </a:r>
            <a:r>
              <a:rPr lang="en-GB" dirty="0"/>
              <a:t> </a:t>
            </a:r>
            <a:r>
              <a:rPr lang="en-GB" dirty="0" err="1"/>
              <a:t>arbejde</a:t>
            </a:r>
            <a:r>
              <a:rPr lang="en-DK" dirty="0"/>
              <a:t>, når man samtidig gav besked om at medarbejderne ville blive genansat, hvis virksomheden vandt udbuddet. (‘Sikkerhedsopsigelser’)</a:t>
            </a:r>
          </a:p>
          <a:p>
            <a:pPr>
              <a:buNone/>
            </a:pPr>
            <a:r>
              <a:rPr lang="en-DK" b="1" dirty="0"/>
              <a:t>ØLD af 24/10 2006, sag B-861-06:</a:t>
            </a:r>
          </a:p>
          <a:p>
            <a:pPr>
              <a:buNone/>
            </a:pPr>
            <a:r>
              <a:rPr lang="en-GB" dirty="0"/>
              <a:t>A</a:t>
            </a:r>
            <a:r>
              <a:rPr lang="en-DK" dirty="0"/>
              <a:t>nsat med 10 års anciennitet blev anset for afskediget af driftsmæssige grunde. Virksomhedens omsætning havde været vigende, virksomheden var omlagt så den skulle beskæfige sig mere med elektronik. Begrundelse var svigtende ordretilgang og omrokering af firmaets aktivitet. Opsigelsen var sagligt begrundet, og den opsagte modtog ikke godtgørelse. </a:t>
            </a:r>
          </a:p>
        </p:txBody>
      </p:sp>
      <p:sp>
        <p:nvSpPr>
          <p:cNvPr id="4" name="Date Placeholder 3">
            <a:extLst>
              <a:ext uri="{FF2B5EF4-FFF2-40B4-BE49-F238E27FC236}">
                <a16:creationId xmlns:a16="http://schemas.microsoft.com/office/drawing/2014/main" id="{44A5581D-FBB4-2047-BF9C-A239BE83206C}"/>
              </a:ext>
            </a:extLst>
          </p:cNvPr>
          <p:cNvSpPr>
            <a:spLocks noGrp="1"/>
          </p:cNvSpPr>
          <p:nvPr>
            <p:ph type="dt" sz="half" idx="10"/>
          </p:nvPr>
        </p:nvSpPr>
        <p:spPr/>
        <p:txBody>
          <a:bodyPr/>
          <a:lstStyle/>
          <a:p>
            <a:fld id="{B6844DAA-545D-5B4A-98B2-35B1928F754C}" type="datetime1">
              <a:rPr lang="da-DK" smtClean="0"/>
              <a:t>16.09.2020</a:t>
            </a:fld>
            <a:r>
              <a:rPr lang="da-DK"/>
              <a:t>16-09-2020</a:t>
            </a:r>
          </a:p>
        </p:txBody>
      </p:sp>
    </p:spTree>
    <p:extLst>
      <p:ext uri="{BB962C8B-B14F-4D97-AF65-F5344CB8AC3E}">
        <p14:creationId xmlns:p14="http://schemas.microsoft.com/office/powerpoint/2010/main" val="1563903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7823-DCFC-3548-B461-184CCEAC7FC7}"/>
              </a:ext>
            </a:extLst>
          </p:cNvPr>
          <p:cNvSpPr>
            <a:spLocks noGrp="1"/>
          </p:cNvSpPr>
          <p:nvPr>
            <p:ph type="title"/>
          </p:nvPr>
        </p:nvSpPr>
        <p:spPr/>
        <p:txBody>
          <a:bodyPr/>
          <a:lstStyle/>
          <a:p>
            <a:r>
              <a:rPr lang="en-GB" dirty="0"/>
              <a:t>A</a:t>
            </a:r>
            <a:r>
              <a:rPr lang="en-DK" dirty="0"/>
              <a:t>fskedigelse - ‘medmindre rimeligt begrundet </a:t>
            </a:r>
            <a:r>
              <a:rPr lang="en-GB" dirty="0"/>
              <a:t>I</a:t>
            </a:r>
            <a:r>
              <a:rPr lang="en-DK" dirty="0"/>
              <a:t> økonomi mm.’</a:t>
            </a:r>
          </a:p>
        </p:txBody>
      </p:sp>
      <p:sp>
        <p:nvSpPr>
          <p:cNvPr id="3" name="Content Placeholder 2">
            <a:extLst>
              <a:ext uri="{FF2B5EF4-FFF2-40B4-BE49-F238E27FC236}">
                <a16:creationId xmlns:a16="http://schemas.microsoft.com/office/drawing/2014/main" id="{D2605A97-A947-9A49-A7DB-9DC32411915B}"/>
              </a:ext>
            </a:extLst>
          </p:cNvPr>
          <p:cNvSpPr>
            <a:spLocks noGrp="1"/>
          </p:cNvSpPr>
          <p:nvPr>
            <p:ph idx="1"/>
          </p:nvPr>
        </p:nvSpPr>
        <p:spPr>
          <a:xfrm>
            <a:off x="985838" y="1795772"/>
            <a:ext cx="10220325" cy="4657564"/>
          </a:xfrm>
        </p:spPr>
        <p:txBody>
          <a:bodyPr/>
          <a:lstStyle/>
          <a:p>
            <a:r>
              <a:rPr lang="da-DK" b="1" dirty="0"/>
              <a:t>Afskedigelsen skal begrundes, dvs. begrundelse for udvælgelse af de afskedigede. </a:t>
            </a:r>
            <a:endParaRPr lang="en-DK" dirty="0"/>
          </a:p>
          <a:p>
            <a:pPr>
              <a:buNone/>
            </a:pPr>
            <a:r>
              <a:rPr lang="en-DK" b="1" dirty="0"/>
              <a:t>C-509/17 Plessers:</a:t>
            </a:r>
          </a:p>
          <a:p>
            <a:r>
              <a:rPr lang="en-DK" kern="1200" dirty="0">
                <a:latin typeface="AU Passata" pitchFamily="34" charset="0"/>
                <a:cs typeface="Arial" charset="0"/>
              </a:rPr>
              <a:t>En national lovgivning gav erhververen ret til at vælge, hvilke arbejdstagere vedkommende ønsker at overtage, idet </a:t>
            </a:r>
            <a:r>
              <a:rPr lang="en-DK" kern="1200" dirty="0">
                <a:solidFill>
                  <a:srgbClr val="FF0000"/>
                </a:solidFill>
                <a:latin typeface="AU Passata" pitchFamily="34" charset="0"/>
                <a:cs typeface="Arial" charset="0"/>
              </a:rPr>
              <a:t>dette valg </a:t>
            </a:r>
            <a:r>
              <a:rPr lang="en-DK" kern="1200" dirty="0">
                <a:latin typeface="AU Passata" pitchFamily="34" charset="0"/>
                <a:cs typeface="Arial" charset="0"/>
              </a:rPr>
              <a:t>dog skal begrundes med økonomiske, tekniske eller organisatoriske årsager og foretages uden forbudt forskelsbehandling.</a:t>
            </a:r>
          </a:p>
          <a:p>
            <a:r>
              <a:rPr lang="da-DK" dirty="0"/>
              <a:t>Den nationale lovgivning omhandler ikke arbejdstagere, der afskediges, men derimod arbejdstagere der overføres (præmis 35).</a:t>
            </a:r>
            <a:r>
              <a:rPr lang="en-DK" dirty="0"/>
              <a:t> </a:t>
            </a:r>
          </a:p>
          <a:p>
            <a:r>
              <a:rPr lang="da-DK" dirty="0"/>
              <a:t>Erhververen er efter national lovgivning ikke underlagt en pligt til at bevise, </a:t>
            </a:r>
            <a:r>
              <a:rPr lang="da-DK" dirty="0">
                <a:solidFill>
                  <a:srgbClr val="FF0000"/>
                </a:solidFill>
              </a:rPr>
              <a:t>at de afskedigelser, der finder sted skyldes</a:t>
            </a:r>
            <a:r>
              <a:rPr lang="da-DK" dirty="0"/>
              <a:t> økonomiske, tekniske eller organisatoriske årsager. </a:t>
            </a:r>
          </a:p>
          <a:p>
            <a:r>
              <a:rPr lang="da-DK" dirty="0">
                <a:solidFill>
                  <a:srgbClr val="FF0000"/>
                </a:solidFill>
              </a:rPr>
              <a:t>Dette undergraver i væsentlig grad formålet med direktivet – nemlig beskyttelsen af arbejdstagerne mod ugrundede afskedigelser</a:t>
            </a:r>
            <a:r>
              <a:rPr lang="da-DK" dirty="0"/>
              <a:t> i tilfælde af overførelse af en virksomhed.</a:t>
            </a:r>
          </a:p>
          <a:p>
            <a:r>
              <a:rPr lang="da-DK" b="1" dirty="0"/>
              <a:t>Dvs. pligt til at begrunde fravalgte medarbejdere, ikke tilstrækkeligt at begrunde </a:t>
            </a:r>
            <a:r>
              <a:rPr lang="da-DK" b="1" dirty="0" err="1"/>
              <a:t>tilvalgte</a:t>
            </a:r>
            <a:r>
              <a:rPr lang="da-DK" b="1" dirty="0"/>
              <a:t> medarbejdere. </a:t>
            </a:r>
            <a:endParaRPr lang="en-DK" b="1" dirty="0"/>
          </a:p>
          <a:p>
            <a:endParaRPr lang="en-DK" kern="1200" dirty="0">
              <a:latin typeface="AU Passata" pitchFamily="34" charset="0"/>
              <a:cs typeface="Arial" charset="0"/>
            </a:endParaRPr>
          </a:p>
          <a:p>
            <a:endParaRPr lang="en-DK" dirty="0"/>
          </a:p>
        </p:txBody>
      </p:sp>
      <p:sp>
        <p:nvSpPr>
          <p:cNvPr id="4" name="Date Placeholder 3">
            <a:extLst>
              <a:ext uri="{FF2B5EF4-FFF2-40B4-BE49-F238E27FC236}">
                <a16:creationId xmlns:a16="http://schemas.microsoft.com/office/drawing/2014/main" id="{44A5581D-FBB4-2047-BF9C-A239BE83206C}"/>
              </a:ext>
            </a:extLst>
          </p:cNvPr>
          <p:cNvSpPr>
            <a:spLocks noGrp="1"/>
          </p:cNvSpPr>
          <p:nvPr>
            <p:ph type="dt" sz="half" idx="10"/>
          </p:nvPr>
        </p:nvSpPr>
        <p:spPr/>
        <p:txBody>
          <a:bodyPr/>
          <a:lstStyle/>
          <a:p>
            <a:fld id="{B6844DAA-545D-5B4A-98B2-35B1928F754C}" type="datetime1">
              <a:rPr lang="da-DK" smtClean="0"/>
              <a:t>16.09.2020</a:t>
            </a:fld>
            <a:r>
              <a:rPr lang="da-DK"/>
              <a:t>16-09-2020</a:t>
            </a:r>
          </a:p>
        </p:txBody>
      </p:sp>
    </p:spTree>
    <p:extLst>
      <p:ext uri="{BB962C8B-B14F-4D97-AF65-F5344CB8AC3E}">
        <p14:creationId xmlns:p14="http://schemas.microsoft.com/office/powerpoint/2010/main" val="6730466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7823-DCFC-3548-B461-184CCEAC7FC7}"/>
              </a:ext>
            </a:extLst>
          </p:cNvPr>
          <p:cNvSpPr>
            <a:spLocks noGrp="1"/>
          </p:cNvSpPr>
          <p:nvPr>
            <p:ph type="title"/>
          </p:nvPr>
        </p:nvSpPr>
        <p:spPr/>
        <p:txBody>
          <a:bodyPr/>
          <a:lstStyle/>
          <a:p>
            <a:r>
              <a:rPr lang="en-GB" dirty="0"/>
              <a:t>A</a:t>
            </a:r>
            <a:r>
              <a:rPr lang="en-DK" dirty="0"/>
              <a:t>fskedigelse - ‘medmindre rimeligt begrundet </a:t>
            </a:r>
            <a:r>
              <a:rPr lang="en-GB" dirty="0"/>
              <a:t>I</a:t>
            </a:r>
            <a:r>
              <a:rPr lang="en-DK" dirty="0"/>
              <a:t> økonomi mm.’</a:t>
            </a:r>
          </a:p>
        </p:txBody>
      </p:sp>
      <p:sp>
        <p:nvSpPr>
          <p:cNvPr id="3" name="Content Placeholder 2">
            <a:extLst>
              <a:ext uri="{FF2B5EF4-FFF2-40B4-BE49-F238E27FC236}">
                <a16:creationId xmlns:a16="http://schemas.microsoft.com/office/drawing/2014/main" id="{D2605A97-A947-9A49-A7DB-9DC32411915B}"/>
              </a:ext>
            </a:extLst>
          </p:cNvPr>
          <p:cNvSpPr>
            <a:spLocks noGrp="1"/>
          </p:cNvSpPr>
          <p:nvPr>
            <p:ph idx="1"/>
          </p:nvPr>
        </p:nvSpPr>
        <p:spPr>
          <a:xfrm>
            <a:off x="985838" y="1795772"/>
            <a:ext cx="10220325" cy="4657564"/>
          </a:xfrm>
        </p:spPr>
        <p:txBody>
          <a:bodyPr/>
          <a:lstStyle/>
          <a:p>
            <a:r>
              <a:rPr lang="da-DK" b="1" dirty="0"/>
              <a:t>Udvælgelse af medarbejderne – dansk ret: </a:t>
            </a:r>
          </a:p>
          <a:p>
            <a:r>
              <a:rPr lang="da-DK" dirty="0"/>
              <a:t>- skal opfylde de almindelige ansættelsesretlige regler, herunder bevisbyrderegler:</a:t>
            </a:r>
          </a:p>
          <a:p>
            <a:endParaRPr lang="da-DK" dirty="0"/>
          </a:p>
          <a:p>
            <a:r>
              <a:rPr lang="da-DK" i="1" dirty="0"/>
              <a:t>Særligt beskyttede medarbejdere (tvingende grunde):</a:t>
            </a:r>
          </a:p>
          <a:p>
            <a:r>
              <a:rPr lang="en-DK" dirty="0"/>
              <a:t>U 2005.886/2 H: Opsigelse af tillidsrepræsentant og sikkerhedsrepræsentant opfyldte på opsigelsestidspunktet betingelserne for at være begrundet </a:t>
            </a:r>
            <a:r>
              <a:rPr lang="en-GB" dirty="0"/>
              <a:t>i</a:t>
            </a:r>
            <a:r>
              <a:rPr lang="en-DK" dirty="0"/>
              <a:t> tvingende årsager. </a:t>
            </a:r>
          </a:p>
          <a:p>
            <a:pPr lvl="1"/>
            <a:r>
              <a:rPr lang="en-DK" dirty="0"/>
              <a:t>OBS: U 2018.900: </a:t>
            </a:r>
            <a:r>
              <a:rPr lang="en-GB" dirty="0" err="1"/>
              <a:t>beskyttelsen</a:t>
            </a:r>
            <a:r>
              <a:rPr lang="en-GB" dirty="0"/>
              <a:t> for </a:t>
            </a:r>
            <a:r>
              <a:rPr lang="en-GB" dirty="0" err="1"/>
              <a:t>en</a:t>
            </a:r>
            <a:r>
              <a:rPr lang="en-GB" dirty="0"/>
              <a:t> </a:t>
            </a:r>
            <a:r>
              <a:rPr lang="en-GB" dirty="0" err="1"/>
              <a:t>arbejdsmiljørepræsentant</a:t>
            </a:r>
            <a:r>
              <a:rPr lang="en-GB" dirty="0"/>
              <a:t> </a:t>
            </a:r>
            <a:r>
              <a:rPr lang="en-GB" dirty="0" err="1"/>
              <a:t>afhænger</a:t>
            </a:r>
            <a:r>
              <a:rPr lang="en-GB" dirty="0"/>
              <a:t> </a:t>
            </a:r>
            <a:r>
              <a:rPr lang="en-GB" dirty="0" err="1"/>
              <a:t>af</a:t>
            </a:r>
            <a:r>
              <a:rPr lang="en-GB" dirty="0"/>
              <a:t>, om der </a:t>
            </a:r>
            <a:r>
              <a:rPr lang="en-GB" dirty="0" err="1"/>
              <a:t>findes</a:t>
            </a:r>
            <a:r>
              <a:rPr lang="en-GB" dirty="0"/>
              <a:t> </a:t>
            </a:r>
            <a:r>
              <a:rPr lang="en-GB" dirty="0" err="1"/>
              <a:t>en</a:t>
            </a:r>
            <a:r>
              <a:rPr lang="en-GB" dirty="0"/>
              <a:t> </a:t>
            </a:r>
            <a:r>
              <a:rPr lang="en-GB" dirty="0" err="1"/>
              <a:t>særlig</a:t>
            </a:r>
            <a:r>
              <a:rPr lang="en-GB" dirty="0"/>
              <a:t> </a:t>
            </a:r>
            <a:r>
              <a:rPr lang="en-GB" dirty="0" err="1"/>
              <a:t>afskedigelsesbeskyttelse</a:t>
            </a:r>
            <a:r>
              <a:rPr lang="en-GB" dirty="0"/>
              <a:t> for </a:t>
            </a:r>
            <a:r>
              <a:rPr lang="en-GB" dirty="0" err="1"/>
              <a:t>tillidsrepræsentanter</a:t>
            </a:r>
            <a:r>
              <a:rPr lang="en-GB" dirty="0"/>
              <a:t> </a:t>
            </a:r>
            <a:r>
              <a:rPr lang="en-GB" dirty="0" err="1"/>
              <a:t>på</a:t>
            </a:r>
            <a:r>
              <a:rPr lang="en-GB" dirty="0"/>
              <a:t> et ‘</a:t>
            </a:r>
            <a:r>
              <a:rPr lang="en-GB" dirty="0" err="1"/>
              <a:t>tilsvarende</a:t>
            </a:r>
            <a:r>
              <a:rPr lang="en-GB" dirty="0"/>
              <a:t> </a:t>
            </a:r>
            <a:r>
              <a:rPr lang="en-GB" dirty="0" err="1"/>
              <a:t>fagligt</a:t>
            </a:r>
            <a:r>
              <a:rPr lang="en-GB" dirty="0"/>
              <a:t> </a:t>
            </a:r>
            <a:r>
              <a:rPr lang="en-GB" dirty="0" err="1"/>
              <a:t>område</a:t>
            </a:r>
            <a:r>
              <a:rPr lang="en-GB" dirty="0"/>
              <a:t>’.</a:t>
            </a:r>
            <a:endParaRPr lang="en-DK" dirty="0"/>
          </a:p>
          <a:p>
            <a:r>
              <a:rPr lang="en-DK" dirty="0"/>
              <a:t>U 2018.471 H: Opsigelse af tillidsrepræsentant opfyldte på opsigelsestidspunktet ikke betingelserne for at være begrundet </a:t>
            </a:r>
            <a:r>
              <a:rPr lang="en-GB" dirty="0" err="1"/>
              <a:t>i</a:t>
            </a:r>
            <a:r>
              <a:rPr lang="en-GB" dirty="0"/>
              <a:t> </a:t>
            </a:r>
            <a:r>
              <a:rPr lang="en-DK" dirty="0"/>
              <a:t>tvingende årsager. </a:t>
            </a:r>
            <a:r>
              <a:rPr lang="da-DK" dirty="0"/>
              <a:t>Tillidsrepræsentanten havde bred erfaring og kunne bruges i alle funktioner i salgsdelen, og </a:t>
            </a:r>
            <a:r>
              <a:rPr lang="en-DK" dirty="0"/>
              <a:t>42 af de hidtidige medarbejdere var overtaget af erhververen. </a:t>
            </a:r>
          </a:p>
          <a:p>
            <a:pPr marL="342900" indent="-342900">
              <a:buFont typeface="Arial" panose="020B0604020202020204" pitchFamily="34" charset="0"/>
              <a:buChar char="•"/>
            </a:pPr>
            <a:endParaRPr lang="en-DK" dirty="0"/>
          </a:p>
          <a:p>
            <a:r>
              <a:rPr lang="en-DK" dirty="0"/>
              <a:t>  </a:t>
            </a:r>
          </a:p>
        </p:txBody>
      </p:sp>
      <p:sp>
        <p:nvSpPr>
          <p:cNvPr id="4" name="Date Placeholder 3">
            <a:extLst>
              <a:ext uri="{FF2B5EF4-FFF2-40B4-BE49-F238E27FC236}">
                <a16:creationId xmlns:a16="http://schemas.microsoft.com/office/drawing/2014/main" id="{44A5581D-FBB4-2047-BF9C-A239BE83206C}"/>
              </a:ext>
            </a:extLst>
          </p:cNvPr>
          <p:cNvSpPr>
            <a:spLocks noGrp="1"/>
          </p:cNvSpPr>
          <p:nvPr>
            <p:ph type="dt" sz="half" idx="10"/>
          </p:nvPr>
        </p:nvSpPr>
        <p:spPr/>
        <p:txBody>
          <a:bodyPr/>
          <a:lstStyle/>
          <a:p>
            <a:fld id="{B6844DAA-545D-5B4A-98B2-35B1928F754C}" type="datetime1">
              <a:rPr lang="da-DK" smtClean="0"/>
              <a:t>16.09.2020</a:t>
            </a:fld>
            <a:r>
              <a:rPr lang="da-DK"/>
              <a:t>16-09-2020</a:t>
            </a:r>
          </a:p>
        </p:txBody>
      </p:sp>
    </p:spTree>
    <p:extLst>
      <p:ext uri="{BB962C8B-B14F-4D97-AF65-F5344CB8AC3E}">
        <p14:creationId xmlns:p14="http://schemas.microsoft.com/office/powerpoint/2010/main" val="36888564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7823-DCFC-3548-B461-184CCEAC7FC7}"/>
              </a:ext>
            </a:extLst>
          </p:cNvPr>
          <p:cNvSpPr>
            <a:spLocks noGrp="1"/>
          </p:cNvSpPr>
          <p:nvPr>
            <p:ph type="title"/>
          </p:nvPr>
        </p:nvSpPr>
        <p:spPr/>
        <p:txBody>
          <a:bodyPr/>
          <a:lstStyle/>
          <a:p>
            <a:r>
              <a:rPr lang="en-GB" dirty="0"/>
              <a:t>A</a:t>
            </a:r>
            <a:r>
              <a:rPr lang="en-DK" dirty="0"/>
              <a:t>fskedigelse - ‘medmindre rimeligt begrundet </a:t>
            </a:r>
            <a:r>
              <a:rPr lang="en-GB" dirty="0"/>
              <a:t>I</a:t>
            </a:r>
            <a:r>
              <a:rPr lang="en-DK" dirty="0"/>
              <a:t> økonomi mm.’</a:t>
            </a:r>
          </a:p>
        </p:txBody>
      </p:sp>
      <p:sp>
        <p:nvSpPr>
          <p:cNvPr id="3" name="Content Placeholder 2">
            <a:extLst>
              <a:ext uri="{FF2B5EF4-FFF2-40B4-BE49-F238E27FC236}">
                <a16:creationId xmlns:a16="http://schemas.microsoft.com/office/drawing/2014/main" id="{D2605A97-A947-9A49-A7DB-9DC32411915B}"/>
              </a:ext>
            </a:extLst>
          </p:cNvPr>
          <p:cNvSpPr>
            <a:spLocks noGrp="1"/>
          </p:cNvSpPr>
          <p:nvPr>
            <p:ph idx="1"/>
          </p:nvPr>
        </p:nvSpPr>
        <p:spPr>
          <a:xfrm>
            <a:off x="985838" y="2011796"/>
            <a:ext cx="10220325" cy="4657564"/>
          </a:xfrm>
        </p:spPr>
        <p:txBody>
          <a:bodyPr/>
          <a:lstStyle/>
          <a:p>
            <a:r>
              <a:rPr lang="da-DK" b="1" dirty="0"/>
              <a:t>Udvælgelse af medarbejderne: </a:t>
            </a:r>
          </a:p>
          <a:p>
            <a:r>
              <a:rPr lang="da-DK" dirty="0"/>
              <a:t>- skal opfylde de almindelige ansættelsesretlige regler, herunder bevisbyrderegler:</a:t>
            </a:r>
          </a:p>
          <a:p>
            <a:endParaRPr lang="da-DK" dirty="0"/>
          </a:p>
          <a:p>
            <a:r>
              <a:rPr lang="da-DK" i="1" dirty="0"/>
              <a:t>Afskedigelse i strid med andre beskyttelser, ligebehandlingsloven:</a:t>
            </a:r>
          </a:p>
          <a:p>
            <a:r>
              <a:rPr lang="en-DK" dirty="0"/>
              <a:t>Medarbejderens rettigheder efter anden lov tilsidesættes ikke af, at der foreligger en virksomhedsoverdragelse:</a:t>
            </a:r>
          </a:p>
          <a:p>
            <a:r>
              <a:rPr lang="en-DK" dirty="0"/>
              <a:t>ØLD af 11/11 2005, B-612-05: en medarbejder var på barselsorlov på overtagelsestidspunktet, og fik sidste dag i barselsorloven besked om ikke at vende tilbage til arbejdet. Arbejdsgiveren havde herefter bevisbyrden for, at opsigelsen ikke var begrundet </a:t>
            </a:r>
            <a:r>
              <a:rPr lang="en-GB" dirty="0" err="1"/>
              <a:t>i</a:t>
            </a:r>
            <a:r>
              <a:rPr lang="en-DK" dirty="0"/>
              <a:t> orloven, jf. </a:t>
            </a:r>
            <a:r>
              <a:rPr lang="en-GB" dirty="0"/>
              <a:t>L</a:t>
            </a:r>
            <a:r>
              <a:rPr lang="en-DK" dirty="0"/>
              <a:t>igebehandlingslovens § 16, stk. 4. Kunne ikke løftes, godtgørelse på 12 måneders løn.</a:t>
            </a:r>
          </a:p>
          <a:p>
            <a:pPr marL="342900" indent="-342900">
              <a:buFont typeface="Arial" panose="020B0604020202020204" pitchFamily="34" charset="0"/>
              <a:buChar char="•"/>
            </a:pPr>
            <a:endParaRPr lang="en-DK" dirty="0"/>
          </a:p>
          <a:p>
            <a:r>
              <a:rPr lang="en-DK" dirty="0"/>
              <a:t>  </a:t>
            </a:r>
          </a:p>
        </p:txBody>
      </p:sp>
      <p:sp>
        <p:nvSpPr>
          <p:cNvPr id="4" name="Date Placeholder 3">
            <a:extLst>
              <a:ext uri="{FF2B5EF4-FFF2-40B4-BE49-F238E27FC236}">
                <a16:creationId xmlns:a16="http://schemas.microsoft.com/office/drawing/2014/main" id="{44A5581D-FBB4-2047-BF9C-A239BE83206C}"/>
              </a:ext>
            </a:extLst>
          </p:cNvPr>
          <p:cNvSpPr>
            <a:spLocks noGrp="1"/>
          </p:cNvSpPr>
          <p:nvPr>
            <p:ph type="dt" sz="half" idx="10"/>
          </p:nvPr>
        </p:nvSpPr>
        <p:spPr/>
        <p:txBody>
          <a:bodyPr/>
          <a:lstStyle/>
          <a:p>
            <a:fld id="{B6844DAA-545D-5B4A-98B2-35B1928F754C}" type="datetime1">
              <a:rPr lang="da-DK" smtClean="0"/>
              <a:t>16.09.2020</a:t>
            </a:fld>
            <a:r>
              <a:rPr lang="da-DK"/>
              <a:t>16-09-2020</a:t>
            </a:r>
          </a:p>
        </p:txBody>
      </p:sp>
    </p:spTree>
    <p:extLst>
      <p:ext uri="{BB962C8B-B14F-4D97-AF65-F5344CB8AC3E}">
        <p14:creationId xmlns:p14="http://schemas.microsoft.com/office/powerpoint/2010/main" val="23251923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7823-DCFC-3548-B461-184CCEAC7FC7}"/>
              </a:ext>
            </a:extLst>
          </p:cNvPr>
          <p:cNvSpPr>
            <a:spLocks noGrp="1"/>
          </p:cNvSpPr>
          <p:nvPr>
            <p:ph type="title"/>
          </p:nvPr>
        </p:nvSpPr>
        <p:spPr/>
        <p:txBody>
          <a:bodyPr/>
          <a:lstStyle/>
          <a:p>
            <a:r>
              <a:rPr lang="en-GB" dirty="0"/>
              <a:t>A</a:t>
            </a:r>
            <a:r>
              <a:rPr lang="en-DK" dirty="0"/>
              <a:t>fskedigelse - ‘medmindre rimeligt begrundet </a:t>
            </a:r>
            <a:r>
              <a:rPr lang="en-GB" dirty="0"/>
              <a:t>I</a:t>
            </a:r>
            <a:r>
              <a:rPr lang="en-DK" dirty="0"/>
              <a:t> økonomi mm.’</a:t>
            </a:r>
          </a:p>
        </p:txBody>
      </p:sp>
      <p:sp>
        <p:nvSpPr>
          <p:cNvPr id="3" name="Content Placeholder 2">
            <a:extLst>
              <a:ext uri="{FF2B5EF4-FFF2-40B4-BE49-F238E27FC236}">
                <a16:creationId xmlns:a16="http://schemas.microsoft.com/office/drawing/2014/main" id="{D2605A97-A947-9A49-A7DB-9DC32411915B}"/>
              </a:ext>
            </a:extLst>
          </p:cNvPr>
          <p:cNvSpPr>
            <a:spLocks noGrp="1"/>
          </p:cNvSpPr>
          <p:nvPr>
            <p:ph idx="1"/>
          </p:nvPr>
        </p:nvSpPr>
        <p:spPr>
          <a:xfrm>
            <a:off x="985838" y="1867780"/>
            <a:ext cx="10220325" cy="4657564"/>
          </a:xfrm>
        </p:spPr>
        <p:txBody>
          <a:bodyPr/>
          <a:lstStyle/>
          <a:p>
            <a:r>
              <a:rPr lang="da-DK" b="1" dirty="0"/>
              <a:t>Udvælgelse af medarbejderne: </a:t>
            </a:r>
          </a:p>
          <a:p>
            <a:r>
              <a:rPr lang="da-DK" dirty="0"/>
              <a:t>- skal opfylde de almindelige ansættelsesretlige regler, herunder bevisbyrderegler:</a:t>
            </a:r>
          </a:p>
          <a:p>
            <a:endParaRPr lang="da-DK" i="1" dirty="0"/>
          </a:p>
          <a:p>
            <a:r>
              <a:rPr lang="da-DK" i="1" dirty="0"/>
              <a:t>Ligebehandlingsloven (fortsat):</a:t>
            </a:r>
          </a:p>
          <a:p>
            <a:r>
              <a:rPr lang="en-DK" dirty="0"/>
              <a:t>ØLD af 7/10 2006, B-682-06: Arbejdsgiveren havde også her bevisbyrden for, at en opsigelse ikke var begrundet </a:t>
            </a:r>
            <a:r>
              <a:rPr lang="en-GB" dirty="0" err="1"/>
              <a:t>i</a:t>
            </a:r>
            <a:r>
              <a:rPr lang="en-DK" dirty="0"/>
              <a:t> orloven. Bevisbyrden løftet, idet erhververen allerede havde en medarbejder med den pågældende funktion, og der ikke var mulighed for at omplacere personen til anden stilling. </a:t>
            </a:r>
          </a:p>
          <a:p>
            <a:endParaRPr lang="en-DK" dirty="0"/>
          </a:p>
          <a:p>
            <a:r>
              <a:rPr lang="da-DK" i="1" dirty="0"/>
              <a:t>Det samme må gælde for afskedigelser i strid med forskelsbehandlingsloven og foreningsfrihedsloven i forbindelse med virksomhedsoverdragelse.</a:t>
            </a:r>
          </a:p>
          <a:p>
            <a:endParaRPr lang="en-DK" dirty="0"/>
          </a:p>
          <a:p>
            <a:pPr marL="342900" indent="-342900">
              <a:buFont typeface="Arial" panose="020B0604020202020204" pitchFamily="34" charset="0"/>
              <a:buChar char="•"/>
            </a:pPr>
            <a:endParaRPr lang="en-DK" dirty="0"/>
          </a:p>
          <a:p>
            <a:r>
              <a:rPr lang="en-DK" dirty="0"/>
              <a:t>  </a:t>
            </a:r>
          </a:p>
        </p:txBody>
      </p:sp>
      <p:sp>
        <p:nvSpPr>
          <p:cNvPr id="4" name="Date Placeholder 3">
            <a:extLst>
              <a:ext uri="{FF2B5EF4-FFF2-40B4-BE49-F238E27FC236}">
                <a16:creationId xmlns:a16="http://schemas.microsoft.com/office/drawing/2014/main" id="{44A5581D-FBB4-2047-BF9C-A239BE83206C}"/>
              </a:ext>
            </a:extLst>
          </p:cNvPr>
          <p:cNvSpPr>
            <a:spLocks noGrp="1"/>
          </p:cNvSpPr>
          <p:nvPr>
            <p:ph type="dt" sz="half" idx="10"/>
          </p:nvPr>
        </p:nvSpPr>
        <p:spPr/>
        <p:txBody>
          <a:bodyPr/>
          <a:lstStyle/>
          <a:p>
            <a:fld id="{B6844DAA-545D-5B4A-98B2-35B1928F754C}" type="datetime1">
              <a:rPr lang="da-DK" smtClean="0"/>
              <a:t>16.09.2020</a:t>
            </a:fld>
            <a:r>
              <a:rPr lang="da-DK"/>
              <a:t>16-09-2020</a:t>
            </a:r>
          </a:p>
        </p:txBody>
      </p:sp>
    </p:spTree>
    <p:extLst>
      <p:ext uri="{BB962C8B-B14F-4D97-AF65-F5344CB8AC3E}">
        <p14:creationId xmlns:p14="http://schemas.microsoft.com/office/powerpoint/2010/main" val="16057290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7823-DCFC-3548-B461-184CCEAC7FC7}"/>
              </a:ext>
            </a:extLst>
          </p:cNvPr>
          <p:cNvSpPr>
            <a:spLocks noGrp="1"/>
          </p:cNvSpPr>
          <p:nvPr>
            <p:ph type="title"/>
          </p:nvPr>
        </p:nvSpPr>
        <p:spPr/>
        <p:txBody>
          <a:bodyPr/>
          <a:lstStyle/>
          <a:p>
            <a:r>
              <a:rPr lang="en-GB" dirty="0"/>
              <a:t>A</a:t>
            </a:r>
            <a:r>
              <a:rPr lang="en-DK" dirty="0"/>
              <a:t>fskedigelse - ‘medmindre rimeligt begrundet </a:t>
            </a:r>
            <a:r>
              <a:rPr lang="en-GB" dirty="0"/>
              <a:t>I</a:t>
            </a:r>
            <a:r>
              <a:rPr lang="en-DK" dirty="0"/>
              <a:t> økonomi mm.’</a:t>
            </a:r>
          </a:p>
        </p:txBody>
      </p:sp>
      <p:sp>
        <p:nvSpPr>
          <p:cNvPr id="3" name="Content Placeholder 2">
            <a:extLst>
              <a:ext uri="{FF2B5EF4-FFF2-40B4-BE49-F238E27FC236}">
                <a16:creationId xmlns:a16="http://schemas.microsoft.com/office/drawing/2014/main" id="{D2605A97-A947-9A49-A7DB-9DC32411915B}"/>
              </a:ext>
            </a:extLst>
          </p:cNvPr>
          <p:cNvSpPr>
            <a:spLocks noGrp="1"/>
          </p:cNvSpPr>
          <p:nvPr>
            <p:ph idx="1"/>
          </p:nvPr>
        </p:nvSpPr>
        <p:spPr>
          <a:xfrm>
            <a:off x="985838" y="1772816"/>
            <a:ext cx="10220325" cy="4657564"/>
          </a:xfrm>
        </p:spPr>
        <p:txBody>
          <a:bodyPr/>
          <a:lstStyle/>
          <a:p>
            <a:r>
              <a:rPr lang="da-DK" b="1" dirty="0"/>
              <a:t>Udvælgelse af medarbejderne: </a:t>
            </a:r>
          </a:p>
          <a:p>
            <a:r>
              <a:rPr lang="da-DK" i="1" dirty="0"/>
              <a:t>Ligebehandling og forskelsbehandling hos EU-domstolen ?</a:t>
            </a:r>
          </a:p>
          <a:p>
            <a:r>
              <a:rPr lang="da-DK" dirty="0"/>
              <a:t>Har ikke været specifikt prøvet ved EU-domstolen. </a:t>
            </a:r>
          </a:p>
          <a:p>
            <a:r>
              <a:rPr lang="da-DK" dirty="0"/>
              <a:t>C-509/17 </a:t>
            </a:r>
            <a:r>
              <a:rPr lang="da-DK" dirty="0" err="1"/>
              <a:t>Plessers</a:t>
            </a:r>
            <a:r>
              <a:rPr lang="da-DK" dirty="0"/>
              <a:t>: det var forudsat i national lovgivning at erhververens frie valg foretages ‘uden forbudt forskelsbehandling’. Ikke nævnt i Domstolens præmisser. </a:t>
            </a:r>
          </a:p>
          <a:p>
            <a:endParaRPr lang="da-DK" dirty="0"/>
          </a:p>
          <a:p>
            <a:r>
              <a:rPr lang="da-DK" dirty="0"/>
              <a:t>Må være udgangspunkt, at undtagelsen ‘økonomiske, tekniske eller organisatoriske årsager’ ikke kan </a:t>
            </a:r>
            <a:r>
              <a:rPr lang="da-DK" i="1" dirty="0"/>
              <a:t>tilsidesætte</a:t>
            </a:r>
            <a:r>
              <a:rPr lang="da-DK" dirty="0"/>
              <a:t> beskyttelsen i andre direktiver. </a:t>
            </a:r>
          </a:p>
          <a:p>
            <a:r>
              <a:rPr lang="da-DK" dirty="0"/>
              <a:t>Intet taler for, at EU-domstolen vil finde, at virksomhedsoverdragelseslovens formål eller ordlyd eller anvendelsesområde kan tages til indtægt for, at arbejdstageres afskedigelsesbeskyttelse i andre direktiver </a:t>
            </a:r>
            <a:r>
              <a:rPr lang="da-DK" i="1" dirty="0"/>
              <a:t>reduceres</a:t>
            </a:r>
            <a:r>
              <a:rPr lang="da-DK" dirty="0"/>
              <a:t>. </a:t>
            </a:r>
          </a:p>
          <a:p>
            <a:r>
              <a:rPr lang="da-DK" dirty="0"/>
              <a:t>Kan grundene </a:t>
            </a:r>
            <a:r>
              <a:rPr lang="da-DK" i="1" dirty="0"/>
              <a:t>legitimere</a:t>
            </a:r>
            <a:r>
              <a:rPr lang="da-DK" dirty="0"/>
              <a:t> indirekte forskelsbehandling ? </a:t>
            </a:r>
          </a:p>
          <a:p>
            <a:endParaRPr lang="da-DK" dirty="0"/>
          </a:p>
          <a:p>
            <a:endParaRPr lang="da-DK" dirty="0"/>
          </a:p>
          <a:p>
            <a:endParaRPr lang="en-DK" dirty="0"/>
          </a:p>
          <a:p>
            <a:pPr marL="342900" indent="-342900">
              <a:buFont typeface="Arial" panose="020B0604020202020204" pitchFamily="34" charset="0"/>
              <a:buChar char="•"/>
            </a:pPr>
            <a:endParaRPr lang="en-DK" dirty="0"/>
          </a:p>
          <a:p>
            <a:r>
              <a:rPr lang="en-DK" dirty="0"/>
              <a:t>  </a:t>
            </a:r>
          </a:p>
        </p:txBody>
      </p:sp>
      <p:sp>
        <p:nvSpPr>
          <p:cNvPr id="4" name="Date Placeholder 3">
            <a:extLst>
              <a:ext uri="{FF2B5EF4-FFF2-40B4-BE49-F238E27FC236}">
                <a16:creationId xmlns:a16="http://schemas.microsoft.com/office/drawing/2014/main" id="{44A5581D-FBB4-2047-BF9C-A239BE83206C}"/>
              </a:ext>
            </a:extLst>
          </p:cNvPr>
          <p:cNvSpPr>
            <a:spLocks noGrp="1"/>
          </p:cNvSpPr>
          <p:nvPr>
            <p:ph type="dt" sz="half" idx="10"/>
          </p:nvPr>
        </p:nvSpPr>
        <p:spPr/>
        <p:txBody>
          <a:bodyPr/>
          <a:lstStyle/>
          <a:p>
            <a:fld id="{B6844DAA-545D-5B4A-98B2-35B1928F754C}" type="datetime1">
              <a:rPr lang="da-DK" smtClean="0"/>
              <a:t>16.09.2020</a:t>
            </a:fld>
            <a:r>
              <a:rPr lang="da-DK"/>
              <a:t>16-09-2020</a:t>
            </a:r>
          </a:p>
        </p:txBody>
      </p:sp>
    </p:spTree>
    <p:extLst>
      <p:ext uri="{BB962C8B-B14F-4D97-AF65-F5344CB8AC3E}">
        <p14:creationId xmlns:p14="http://schemas.microsoft.com/office/powerpoint/2010/main" val="1717354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D49FB-80A9-0240-AC4E-4E2BA6C6B5AB}"/>
              </a:ext>
            </a:extLst>
          </p:cNvPr>
          <p:cNvSpPr>
            <a:spLocks noGrp="1"/>
          </p:cNvSpPr>
          <p:nvPr>
            <p:ph type="title"/>
          </p:nvPr>
        </p:nvSpPr>
        <p:spPr/>
        <p:txBody>
          <a:bodyPr/>
          <a:lstStyle/>
          <a:p>
            <a:r>
              <a:rPr lang="en-DK" dirty="0"/>
              <a:t>Hvem er omfattet</a:t>
            </a:r>
          </a:p>
        </p:txBody>
      </p:sp>
      <p:sp>
        <p:nvSpPr>
          <p:cNvPr id="3" name="Content Placeholder 2">
            <a:extLst>
              <a:ext uri="{FF2B5EF4-FFF2-40B4-BE49-F238E27FC236}">
                <a16:creationId xmlns:a16="http://schemas.microsoft.com/office/drawing/2014/main" id="{14AC77C8-B6FC-BE40-B574-E2CA2A5BC696}"/>
              </a:ext>
            </a:extLst>
          </p:cNvPr>
          <p:cNvSpPr>
            <a:spLocks noGrp="1"/>
          </p:cNvSpPr>
          <p:nvPr>
            <p:ph idx="1"/>
          </p:nvPr>
        </p:nvSpPr>
        <p:spPr/>
        <p:txBody>
          <a:bodyPr/>
          <a:lstStyle/>
          <a:p>
            <a:endParaRPr lang="en-DK"/>
          </a:p>
        </p:txBody>
      </p:sp>
      <p:sp>
        <p:nvSpPr>
          <p:cNvPr id="4" name="Date Placeholder 3">
            <a:extLst>
              <a:ext uri="{FF2B5EF4-FFF2-40B4-BE49-F238E27FC236}">
                <a16:creationId xmlns:a16="http://schemas.microsoft.com/office/drawing/2014/main" id="{E14D5A56-3239-8B49-92B4-F511359BF359}"/>
              </a:ext>
            </a:extLst>
          </p:cNvPr>
          <p:cNvSpPr>
            <a:spLocks noGrp="1"/>
          </p:cNvSpPr>
          <p:nvPr>
            <p:ph type="dt" sz="half" idx="10"/>
          </p:nvPr>
        </p:nvSpPr>
        <p:spPr/>
        <p:txBody>
          <a:bodyPr/>
          <a:lstStyle/>
          <a:p>
            <a:fld id="{8D5F0211-F239-0746-B1A8-D90897583421}" type="datetime1">
              <a:rPr lang="da-DK" smtClean="0"/>
              <a:t>16.09.2020</a:t>
            </a:fld>
            <a:r>
              <a:rPr lang="da-DK"/>
              <a:t>16-09-2020</a:t>
            </a:r>
          </a:p>
        </p:txBody>
      </p:sp>
    </p:spTree>
    <p:extLst>
      <p:ext uri="{BB962C8B-B14F-4D97-AF65-F5344CB8AC3E}">
        <p14:creationId xmlns:p14="http://schemas.microsoft.com/office/powerpoint/2010/main" val="20781378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7823-DCFC-3548-B461-184CCEAC7FC7}"/>
              </a:ext>
            </a:extLst>
          </p:cNvPr>
          <p:cNvSpPr>
            <a:spLocks noGrp="1"/>
          </p:cNvSpPr>
          <p:nvPr>
            <p:ph type="title"/>
          </p:nvPr>
        </p:nvSpPr>
        <p:spPr/>
        <p:txBody>
          <a:bodyPr/>
          <a:lstStyle/>
          <a:p>
            <a:r>
              <a:rPr lang="en-GB" dirty="0"/>
              <a:t>A</a:t>
            </a:r>
            <a:r>
              <a:rPr lang="en-DK" dirty="0"/>
              <a:t>fskedigelse - ‘medmindre rimeligt begrundet </a:t>
            </a:r>
            <a:r>
              <a:rPr lang="en-GB" dirty="0"/>
              <a:t>I</a:t>
            </a:r>
            <a:r>
              <a:rPr lang="en-DK" dirty="0"/>
              <a:t> økonomi mm.’</a:t>
            </a:r>
          </a:p>
        </p:txBody>
      </p:sp>
      <p:sp>
        <p:nvSpPr>
          <p:cNvPr id="3" name="Content Placeholder 2">
            <a:extLst>
              <a:ext uri="{FF2B5EF4-FFF2-40B4-BE49-F238E27FC236}">
                <a16:creationId xmlns:a16="http://schemas.microsoft.com/office/drawing/2014/main" id="{D2605A97-A947-9A49-A7DB-9DC32411915B}"/>
              </a:ext>
            </a:extLst>
          </p:cNvPr>
          <p:cNvSpPr>
            <a:spLocks noGrp="1"/>
          </p:cNvSpPr>
          <p:nvPr>
            <p:ph idx="1"/>
          </p:nvPr>
        </p:nvSpPr>
        <p:spPr>
          <a:xfrm>
            <a:off x="985838" y="1772816"/>
            <a:ext cx="10220325" cy="4657564"/>
          </a:xfrm>
        </p:spPr>
        <p:txBody>
          <a:bodyPr/>
          <a:lstStyle/>
          <a:p>
            <a:r>
              <a:rPr lang="da-DK" b="1" dirty="0"/>
              <a:t>Udvælgelse af medarbejderne: </a:t>
            </a:r>
          </a:p>
          <a:p>
            <a:r>
              <a:rPr lang="da-DK" i="1" dirty="0"/>
              <a:t>Ligebehandling og forskelsbehandling hos EU-domstolen ?</a:t>
            </a:r>
          </a:p>
          <a:p>
            <a:endParaRPr lang="da-DK" i="1" dirty="0"/>
          </a:p>
          <a:p>
            <a:r>
              <a:rPr lang="da-DK" dirty="0"/>
              <a:t>Kan grundene </a:t>
            </a:r>
            <a:r>
              <a:rPr lang="da-DK" i="1" dirty="0"/>
              <a:t>legitimere</a:t>
            </a:r>
            <a:r>
              <a:rPr lang="da-DK" dirty="0"/>
              <a:t> indirekte forskelsbehandling ? </a:t>
            </a:r>
          </a:p>
          <a:p>
            <a:r>
              <a:rPr lang="da-DK" dirty="0"/>
              <a:t>Hvor der ved udvælgelsen lægges vægt på neutrale kriterier, der kan ramme særligt beskyttede grupper skævt. - Objektivt begrundet i et legitimt formål ? </a:t>
            </a:r>
          </a:p>
          <a:p>
            <a:pPr lvl="1"/>
            <a:r>
              <a:rPr lang="da-DK" dirty="0"/>
              <a:t>Økonomi er i sig selv sjældent et legitimt formål. Tekniske eller organisatoriske årsager kan være legitime formål.</a:t>
            </a:r>
          </a:p>
          <a:p>
            <a:pPr>
              <a:buNone/>
            </a:pPr>
            <a:r>
              <a:rPr lang="da-DK" dirty="0"/>
              <a:t>- Opsigelsen af de særligt beskyttede skal være egnet til at opnå formålet. </a:t>
            </a:r>
          </a:p>
          <a:p>
            <a:pPr>
              <a:buNone/>
            </a:pPr>
            <a:r>
              <a:rPr lang="da-DK" dirty="0"/>
              <a:t>- Opsigelsen af de særligt beskyttede må ikke gå videre end nødvendigt for at opnå formålet. </a:t>
            </a:r>
          </a:p>
          <a:p>
            <a:pPr lvl="1"/>
            <a:endParaRPr lang="da-DK" dirty="0"/>
          </a:p>
          <a:p>
            <a:pPr>
              <a:buNone/>
            </a:pPr>
            <a:endParaRPr lang="da-DK" dirty="0"/>
          </a:p>
          <a:p>
            <a:endParaRPr lang="da-DK" dirty="0"/>
          </a:p>
          <a:p>
            <a:endParaRPr lang="da-DK" dirty="0"/>
          </a:p>
          <a:p>
            <a:endParaRPr lang="en-DK" dirty="0"/>
          </a:p>
          <a:p>
            <a:pPr marL="342900" indent="-342900">
              <a:buFont typeface="Arial" panose="020B0604020202020204" pitchFamily="34" charset="0"/>
              <a:buChar char="•"/>
            </a:pPr>
            <a:endParaRPr lang="en-DK" dirty="0"/>
          </a:p>
          <a:p>
            <a:r>
              <a:rPr lang="en-DK" dirty="0"/>
              <a:t>  </a:t>
            </a:r>
          </a:p>
        </p:txBody>
      </p:sp>
      <p:sp>
        <p:nvSpPr>
          <p:cNvPr id="4" name="Date Placeholder 3">
            <a:extLst>
              <a:ext uri="{FF2B5EF4-FFF2-40B4-BE49-F238E27FC236}">
                <a16:creationId xmlns:a16="http://schemas.microsoft.com/office/drawing/2014/main" id="{44A5581D-FBB4-2047-BF9C-A239BE83206C}"/>
              </a:ext>
            </a:extLst>
          </p:cNvPr>
          <p:cNvSpPr>
            <a:spLocks noGrp="1"/>
          </p:cNvSpPr>
          <p:nvPr>
            <p:ph type="dt" sz="half" idx="10"/>
          </p:nvPr>
        </p:nvSpPr>
        <p:spPr/>
        <p:txBody>
          <a:bodyPr/>
          <a:lstStyle/>
          <a:p>
            <a:fld id="{B6844DAA-545D-5B4A-98B2-35B1928F754C}" type="datetime1">
              <a:rPr lang="da-DK" smtClean="0"/>
              <a:t>16.09.2020</a:t>
            </a:fld>
            <a:r>
              <a:rPr lang="da-DK"/>
              <a:t>16-09-2020</a:t>
            </a:r>
          </a:p>
        </p:txBody>
      </p:sp>
    </p:spTree>
    <p:extLst>
      <p:ext uri="{BB962C8B-B14F-4D97-AF65-F5344CB8AC3E}">
        <p14:creationId xmlns:p14="http://schemas.microsoft.com/office/powerpoint/2010/main" val="1668939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C13D9-9A50-D14D-97E9-5666F9DE33DB}"/>
              </a:ext>
            </a:extLst>
          </p:cNvPr>
          <p:cNvSpPr>
            <a:spLocks noGrp="1"/>
          </p:cNvSpPr>
          <p:nvPr>
            <p:ph type="title"/>
          </p:nvPr>
        </p:nvSpPr>
        <p:spPr/>
        <p:txBody>
          <a:bodyPr/>
          <a:lstStyle/>
          <a:p>
            <a:r>
              <a:rPr lang="en-GB" dirty="0"/>
              <a:t>A</a:t>
            </a:r>
            <a:r>
              <a:rPr lang="en-DK" dirty="0"/>
              <a:t>fskedigelse - ‘medmindre rimeligt begrundet </a:t>
            </a:r>
            <a:r>
              <a:rPr lang="en-GB" dirty="0"/>
              <a:t>I</a:t>
            </a:r>
            <a:r>
              <a:rPr lang="en-DK" dirty="0"/>
              <a:t> økonomi mm.’</a:t>
            </a:r>
          </a:p>
        </p:txBody>
      </p:sp>
      <p:sp>
        <p:nvSpPr>
          <p:cNvPr id="3" name="Content Placeholder 2">
            <a:extLst>
              <a:ext uri="{FF2B5EF4-FFF2-40B4-BE49-F238E27FC236}">
                <a16:creationId xmlns:a16="http://schemas.microsoft.com/office/drawing/2014/main" id="{FAB2A1D9-F9E7-C248-9C1E-E9387D745457}"/>
              </a:ext>
            </a:extLst>
          </p:cNvPr>
          <p:cNvSpPr>
            <a:spLocks noGrp="1"/>
          </p:cNvSpPr>
          <p:nvPr>
            <p:ph idx="1"/>
          </p:nvPr>
        </p:nvSpPr>
        <p:spPr/>
        <p:txBody>
          <a:bodyPr/>
          <a:lstStyle/>
          <a:p>
            <a:r>
              <a:rPr lang="en-DK" b="1" dirty="0"/>
              <a:t>Har det indflydelse på vurderingen, at overdragelsen sker fra konkurs:</a:t>
            </a:r>
          </a:p>
          <a:p>
            <a:endParaRPr lang="en-DK" b="1" dirty="0"/>
          </a:p>
          <a:p>
            <a:r>
              <a:rPr lang="en-DK" b="1" dirty="0"/>
              <a:t>Højesteret U 2018.471 H:</a:t>
            </a:r>
          </a:p>
          <a:p>
            <a:r>
              <a:rPr lang="en-DK" dirty="0"/>
              <a:t>- </a:t>
            </a:r>
            <a:r>
              <a:rPr lang="en-GB" dirty="0"/>
              <a:t>Der er </a:t>
            </a:r>
            <a:r>
              <a:rPr lang="en-GB" dirty="0" err="1"/>
              <a:t>ikke</a:t>
            </a:r>
            <a:r>
              <a:rPr lang="en-GB" dirty="0"/>
              <a:t> </a:t>
            </a:r>
            <a:r>
              <a:rPr lang="en-GB" dirty="0" err="1"/>
              <a:t>i</a:t>
            </a:r>
            <a:r>
              <a:rPr lang="en-GB" dirty="0"/>
              <a:t> </a:t>
            </a:r>
            <a:r>
              <a:rPr lang="en-GB" dirty="0" err="1"/>
              <a:t>forarbejderne</a:t>
            </a:r>
            <a:r>
              <a:rPr lang="en-GB" dirty="0"/>
              <a:t> </a:t>
            </a:r>
            <a:r>
              <a:rPr lang="en-GB" dirty="0" err="1"/>
              <a:t>til</a:t>
            </a:r>
            <a:r>
              <a:rPr lang="en-GB" dirty="0"/>
              <a:t> § 1, stk. 3, </a:t>
            </a:r>
            <a:r>
              <a:rPr lang="en-GB" dirty="0" err="1"/>
              <a:t>holdepunkter</a:t>
            </a:r>
            <a:r>
              <a:rPr lang="en-GB" dirty="0"/>
              <a:t> for at </a:t>
            </a:r>
            <a:r>
              <a:rPr lang="en-GB" dirty="0" err="1"/>
              <a:t>forstå</a:t>
            </a:r>
            <a:r>
              <a:rPr lang="en-GB" dirty="0"/>
              <a:t> </a:t>
            </a:r>
            <a:r>
              <a:rPr lang="en-GB" dirty="0" err="1"/>
              <a:t>loven</a:t>
            </a:r>
            <a:r>
              <a:rPr lang="en-GB" dirty="0"/>
              <a:t> </a:t>
            </a:r>
            <a:r>
              <a:rPr lang="en-GB" dirty="0" err="1"/>
              <a:t>på</a:t>
            </a:r>
            <a:r>
              <a:rPr lang="en-GB" dirty="0"/>
              <a:t> </a:t>
            </a:r>
            <a:r>
              <a:rPr lang="en-GB" dirty="0" err="1"/>
              <a:t>en</a:t>
            </a:r>
            <a:r>
              <a:rPr lang="en-GB" dirty="0"/>
              <a:t> </a:t>
            </a:r>
            <a:r>
              <a:rPr lang="en-GB" dirty="0" err="1"/>
              <a:t>anden</a:t>
            </a:r>
            <a:r>
              <a:rPr lang="en-GB" dirty="0"/>
              <a:t> </a:t>
            </a:r>
            <a:r>
              <a:rPr lang="en-GB" dirty="0" err="1"/>
              <a:t>måde</a:t>
            </a:r>
            <a:r>
              <a:rPr lang="en-GB" dirty="0"/>
              <a:t>, </a:t>
            </a:r>
            <a:r>
              <a:rPr lang="en-GB" dirty="0" err="1"/>
              <a:t>når</a:t>
            </a:r>
            <a:r>
              <a:rPr lang="en-GB" dirty="0"/>
              <a:t> </a:t>
            </a:r>
            <a:r>
              <a:rPr lang="en-GB" dirty="0" err="1"/>
              <a:t>virksomhedsoverdragelsen</a:t>
            </a:r>
            <a:r>
              <a:rPr lang="en-GB" dirty="0"/>
              <a:t> </a:t>
            </a:r>
            <a:r>
              <a:rPr lang="en-GB" dirty="0" err="1"/>
              <a:t>sker</a:t>
            </a:r>
            <a:r>
              <a:rPr lang="en-GB" dirty="0"/>
              <a:t> </a:t>
            </a:r>
            <a:r>
              <a:rPr lang="en-GB" dirty="0" err="1"/>
              <a:t>fra</a:t>
            </a:r>
            <a:r>
              <a:rPr lang="en-GB" dirty="0"/>
              <a:t> et </a:t>
            </a:r>
            <a:r>
              <a:rPr lang="en-GB" dirty="0" err="1"/>
              <a:t>konkursbo</a:t>
            </a:r>
            <a:r>
              <a:rPr lang="en-GB" dirty="0"/>
              <a:t>, end </a:t>
            </a:r>
            <a:r>
              <a:rPr lang="en-GB" dirty="0" err="1"/>
              <a:t>når</a:t>
            </a:r>
            <a:r>
              <a:rPr lang="en-GB" dirty="0"/>
              <a:t> den </a:t>
            </a:r>
            <a:r>
              <a:rPr lang="en-GB" dirty="0" err="1"/>
              <a:t>sker</a:t>
            </a:r>
            <a:r>
              <a:rPr lang="en-GB" dirty="0"/>
              <a:t> </a:t>
            </a:r>
            <a:r>
              <a:rPr lang="en-GB" dirty="0" err="1"/>
              <a:t>uden</a:t>
            </a:r>
            <a:r>
              <a:rPr lang="en-GB" dirty="0"/>
              <a:t> for </a:t>
            </a:r>
            <a:r>
              <a:rPr lang="en-GB" dirty="0" err="1"/>
              <a:t>konkurs</a:t>
            </a:r>
            <a:r>
              <a:rPr lang="en-GB" dirty="0"/>
              <a:t>.</a:t>
            </a:r>
          </a:p>
          <a:p>
            <a:r>
              <a:rPr lang="en-GB" dirty="0"/>
              <a:t>- Det </a:t>
            </a:r>
            <a:r>
              <a:rPr lang="en-GB" dirty="0" err="1"/>
              <a:t>bemærkes</a:t>
            </a:r>
            <a:r>
              <a:rPr lang="en-GB" dirty="0"/>
              <a:t> dog, at det </a:t>
            </a:r>
            <a:r>
              <a:rPr lang="en-GB" dirty="0" err="1"/>
              <a:t>i</a:t>
            </a:r>
            <a:r>
              <a:rPr lang="en-GB" dirty="0"/>
              <a:t> de </a:t>
            </a:r>
            <a:r>
              <a:rPr lang="en-GB" dirty="0" err="1"/>
              <a:t>tilfælde</a:t>
            </a:r>
            <a:r>
              <a:rPr lang="en-GB" dirty="0"/>
              <a:t>, </a:t>
            </a:r>
            <a:r>
              <a:rPr lang="en-GB" dirty="0" err="1"/>
              <a:t>hvor</a:t>
            </a:r>
            <a:r>
              <a:rPr lang="en-GB" dirty="0"/>
              <a:t> </a:t>
            </a:r>
            <a:r>
              <a:rPr lang="en-GB" dirty="0" err="1"/>
              <a:t>overdrageren</a:t>
            </a:r>
            <a:r>
              <a:rPr lang="en-GB" dirty="0"/>
              <a:t> er et </a:t>
            </a:r>
            <a:r>
              <a:rPr lang="en-GB" dirty="0" err="1"/>
              <a:t>konkursbo</a:t>
            </a:r>
            <a:r>
              <a:rPr lang="en-GB" dirty="0"/>
              <a:t>, </a:t>
            </a:r>
            <a:r>
              <a:rPr lang="en-GB" dirty="0" err="1"/>
              <a:t>ofte</a:t>
            </a:r>
            <a:r>
              <a:rPr lang="en-GB" dirty="0"/>
              <a:t> </a:t>
            </a:r>
            <a:r>
              <a:rPr lang="en-GB" dirty="0" err="1"/>
              <a:t>vil</a:t>
            </a:r>
            <a:r>
              <a:rPr lang="en-GB" dirty="0"/>
              <a:t> </a:t>
            </a:r>
            <a:r>
              <a:rPr lang="en-GB" dirty="0" err="1"/>
              <a:t>være</a:t>
            </a:r>
            <a:r>
              <a:rPr lang="en-GB" dirty="0"/>
              <a:t> </a:t>
            </a:r>
            <a:r>
              <a:rPr lang="en-GB" dirty="0" err="1"/>
              <a:t>lettere</a:t>
            </a:r>
            <a:r>
              <a:rPr lang="en-GB" dirty="0"/>
              <a:t> at </a:t>
            </a:r>
            <a:r>
              <a:rPr lang="en-GB" dirty="0" err="1"/>
              <a:t>bevise</a:t>
            </a:r>
            <a:r>
              <a:rPr lang="en-GB" dirty="0"/>
              <a:t>, at </a:t>
            </a:r>
            <a:r>
              <a:rPr lang="en-GB" dirty="0" err="1"/>
              <a:t>afskedigelsen</a:t>
            </a:r>
            <a:r>
              <a:rPr lang="en-GB" dirty="0"/>
              <a:t> er </a:t>
            </a:r>
            <a:r>
              <a:rPr lang="en-GB" dirty="0" err="1"/>
              <a:t>foretaget</a:t>
            </a:r>
            <a:r>
              <a:rPr lang="en-GB" dirty="0"/>
              <a:t> </a:t>
            </a:r>
            <a:r>
              <a:rPr lang="en-GB" dirty="0" err="1"/>
              <a:t>af</a:t>
            </a:r>
            <a:r>
              <a:rPr lang="en-GB" dirty="0"/>
              <a:t> </a:t>
            </a:r>
            <a:r>
              <a:rPr lang="en-GB" dirty="0" err="1"/>
              <a:t>økonomiske</a:t>
            </a:r>
            <a:r>
              <a:rPr lang="en-GB" dirty="0"/>
              <a:t>, </a:t>
            </a:r>
            <a:r>
              <a:rPr lang="en-GB" dirty="0" err="1"/>
              <a:t>tekniske</a:t>
            </a:r>
            <a:r>
              <a:rPr lang="en-GB" dirty="0"/>
              <a:t> </a:t>
            </a:r>
            <a:r>
              <a:rPr lang="en-GB" dirty="0" err="1"/>
              <a:t>eller</a:t>
            </a:r>
            <a:r>
              <a:rPr lang="en-GB" dirty="0"/>
              <a:t> </a:t>
            </a:r>
            <a:r>
              <a:rPr lang="en-GB" dirty="0" err="1"/>
              <a:t>organisatoriske</a:t>
            </a:r>
            <a:r>
              <a:rPr lang="en-GB" dirty="0"/>
              <a:t> </a:t>
            </a:r>
            <a:r>
              <a:rPr lang="en-GB" dirty="0" err="1"/>
              <a:t>årsager</a:t>
            </a:r>
            <a:r>
              <a:rPr lang="en-GB" dirty="0"/>
              <a:t>, </a:t>
            </a:r>
            <a:r>
              <a:rPr lang="en-GB" dirty="0" err="1"/>
              <a:t>og</a:t>
            </a:r>
            <a:r>
              <a:rPr lang="en-GB" dirty="0"/>
              <a:t> </a:t>
            </a:r>
            <a:r>
              <a:rPr lang="en-GB" dirty="0" err="1"/>
              <a:t>dermed</a:t>
            </a:r>
            <a:r>
              <a:rPr lang="en-GB" dirty="0"/>
              <a:t> er </a:t>
            </a:r>
            <a:r>
              <a:rPr lang="en-GB" dirty="0" err="1"/>
              <a:t>berettiget</a:t>
            </a:r>
            <a:r>
              <a:rPr lang="en-GB" dirty="0"/>
              <a:t>.</a:t>
            </a:r>
          </a:p>
          <a:p>
            <a:endParaRPr lang="en-GB" dirty="0"/>
          </a:p>
        </p:txBody>
      </p:sp>
      <p:sp>
        <p:nvSpPr>
          <p:cNvPr id="4" name="Date Placeholder 3">
            <a:extLst>
              <a:ext uri="{FF2B5EF4-FFF2-40B4-BE49-F238E27FC236}">
                <a16:creationId xmlns:a16="http://schemas.microsoft.com/office/drawing/2014/main" id="{BA9D5A00-3571-9E42-AA15-0AEC2DDA073B}"/>
              </a:ext>
            </a:extLst>
          </p:cNvPr>
          <p:cNvSpPr>
            <a:spLocks noGrp="1"/>
          </p:cNvSpPr>
          <p:nvPr>
            <p:ph type="dt" sz="half" idx="10"/>
          </p:nvPr>
        </p:nvSpPr>
        <p:spPr/>
        <p:txBody>
          <a:bodyPr/>
          <a:lstStyle/>
          <a:p>
            <a:fld id="{A36E650F-B365-4641-9D7A-F726F3DD99FC}" type="datetime1">
              <a:rPr lang="da-DK" smtClean="0"/>
              <a:t>16.09.2020</a:t>
            </a:fld>
            <a:r>
              <a:rPr lang="da-DK"/>
              <a:t>16-09-2020</a:t>
            </a:r>
          </a:p>
        </p:txBody>
      </p:sp>
    </p:spTree>
    <p:extLst>
      <p:ext uri="{BB962C8B-B14F-4D97-AF65-F5344CB8AC3E}">
        <p14:creationId xmlns:p14="http://schemas.microsoft.com/office/powerpoint/2010/main" val="39388462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D904B-A58C-4047-89C2-FE1D97DF3207}"/>
              </a:ext>
            </a:extLst>
          </p:cNvPr>
          <p:cNvSpPr>
            <a:spLocks noGrp="1"/>
          </p:cNvSpPr>
          <p:nvPr>
            <p:ph type="title"/>
          </p:nvPr>
        </p:nvSpPr>
        <p:spPr/>
        <p:txBody>
          <a:bodyPr/>
          <a:lstStyle/>
          <a:p>
            <a:r>
              <a:rPr lang="en-GB" dirty="0"/>
              <a:t>A</a:t>
            </a:r>
            <a:r>
              <a:rPr lang="en-DK" dirty="0"/>
              <a:t>fskedigelse - ‘medmindre rimeligt begrundet </a:t>
            </a:r>
            <a:r>
              <a:rPr lang="en-GB" dirty="0"/>
              <a:t>I</a:t>
            </a:r>
            <a:r>
              <a:rPr lang="en-DK" dirty="0"/>
              <a:t> økonomi mm.’</a:t>
            </a:r>
          </a:p>
        </p:txBody>
      </p:sp>
      <p:sp>
        <p:nvSpPr>
          <p:cNvPr id="3" name="Content Placeholder 2">
            <a:extLst>
              <a:ext uri="{FF2B5EF4-FFF2-40B4-BE49-F238E27FC236}">
                <a16:creationId xmlns:a16="http://schemas.microsoft.com/office/drawing/2014/main" id="{A0C6500D-95EC-C746-9F49-81355BCA3777}"/>
              </a:ext>
            </a:extLst>
          </p:cNvPr>
          <p:cNvSpPr>
            <a:spLocks noGrp="1"/>
          </p:cNvSpPr>
          <p:nvPr>
            <p:ph idx="1"/>
          </p:nvPr>
        </p:nvSpPr>
        <p:spPr/>
        <p:txBody>
          <a:bodyPr/>
          <a:lstStyle/>
          <a:p>
            <a:r>
              <a:rPr lang="en-DK" b="1" dirty="0"/>
              <a:t>Kort opsummering dansk ret.</a:t>
            </a:r>
            <a:endParaRPr lang="da-DK" dirty="0"/>
          </a:p>
          <a:p>
            <a:r>
              <a:rPr lang="da-DK" dirty="0"/>
              <a:t>Beskyttelsen sigter efter samme niveau som saglig/urimelig afskedigelse</a:t>
            </a:r>
          </a:p>
          <a:p>
            <a:pPr lvl="1"/>
            <a:r>
              <a:rPr lang="da-DK" dirty="0"/>
              <a:t>Svarer til EU-domstolens niveau.</a:t>
            </a:r>
          </a:p>
          <a:p>
            <a:pPr>
              <a:buNone/>
            </a:pPr>
            <a:r>
              <a:rPr lang="da-DK" dirty="0"/>
              <a:t>Arbejdsgiveren har bevisbyrden for, at opsigelsen skyldes tekniske, økonomiske eller organisatoriske grunde. Prøvelsen af grundene er intens.</a:t>
            </a:r>
          </a:p>
          <a:p>
            <a:pPr marL="342900" indent="-342900">
              <a:buFont typeface="Arial" panose="020B0604020202020204" pitchFamily="34" charset="0"/>
              <a:buChar char="•"/>
            </a:pPr>
            <a:r>
              <a:rPr lang="da-DK" dirty="0"/>
              <a:t>Begrundelsen skal være per medarbejder, i hvert fald i den offentlige sektor, jf. U 2009.307 V, og i hvert fald for særligt beskyttede grupper, U 2018.471 H.</a:t>
            </a:r>
          </a:p>
          <a:p>
            <a:pPr>
              <a:buNone/>
            </a:pPr>
            <a:r>
              <a:rPr lang="da-DK" dirty="0"/>
              <a:t>Muligheden for saglige grunde reducerer øjensynligt ikke beskyttelsesniveauet i anden lov. </a:t>
            </a:r>
            <a:endParaRPr lang="en-DK" dirty="0"/>
          </a:p>
        </p:txBody>
      </p:sp>
      <p:sp>
        <p:nvSpPr>
          <p:cNvPr id="4" name="Date Placeholder 3">
            <a:extLst>
              <a:ext uri="{FF2B5EF4-FFF2-40B4-BE49-F238E27FC236}">
                <a16:creationId xmlns:a16="http://schemas.microsoft.com/office/drawing/2014/main" id="{8C9C2CDA-2B72-6E41-BF57-62DD35718159}"/>
              </a:ext>
            </a:extLst>
          </p:cNvPr>
          <p:cNvSpPr>
            <a:spLocks noGrp="1"/>
          </p:cNvSpPr>
          <p:nvPr>
            <p:ph type="dt" sz="half" idx="10"/>
          </p:nvPr>
        </p:nvSpPr>
        <p:spPr/>
        <p:txBody>
          <a:bodyPr/>
          <a:lstStyle/>
          <a:p>
            <a:fld id="{05AB41F9-A6DC-5E46-B62B-E9D9F09AF496}" type="datetime1">
              <a:rPr lang="da-DK" smtClean="0"/>
              <a:t>16.09.2020</a:t>
            </a:fld>
            <a:r>
              <a:rPr lang="da-DK"/>
              <a:t>16-09-2020</a:t>
            </a:r>
          </a:p>
        </p:txBody>
      </p:sp>
    </p:spTree>
    <p:extLst>
      <p:ext uri="{BB962C8B-B14F-4D97-AF65-F5344CB8AC3E}">
        <p14:creationId xmlns:p14="http://schemas.microsoft.com/office/powerpoint/2010/main" val="27939870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0D476-A878-A74B-8CCA-A6E5871E67A4}"/>
              </a:ext>
            </a:extLst>
          </p:cNvPr>
          <p:cNvSpPr>
            <a:spLocks noGrp="1"/>
          </p:cNvSpPr>
          <p:nvPr>
            <p:ph type="title"/>
          </p:nvPr>
        </p:nvSpPr>
        <p:spPr/>
        <p:txBody>
          <a:bodyPr/>
          <a:lstStyle/>
          <a:p>
            <a:r>
              <a:rPr lang="en-DK" dirty="0"/>
              <a:t>Ophævelse pga væsentlige ændringer</a:t>
            </a:r>
          </a:p>
        </p:txBody>
      </p:sp>
      <p:sp>
        <p:nvSpPr>
          <p:cNvPr id="3" name="Content Placeholder 2">
            <a:extLst>
              <a:ext uri="{FF2B5EF4-FFF2-40B4-BE49-F238E27FC236}">
                <a16:creationId xmlns:a16="http://schemas.microsoft.com/office/drawing/2014/main" id="{D7697A81-0BC4-C64D-9338-F806D3F8718F}"/>
              </a:ext>
            </a:extLst>
          </p:cNvPr>
          <p:cNvSpPr>
            <a:spLocks noGrp="1"/>
          </p:cNvSpPr>
          <p:nvPr>
            <p:ph idx="1"/>
          </p:nvPr>
        </p:nvSpPr>
        <p:spPr/>
        <p:txBody>
          <a:bodyPr/>
          <a:lstStyle/>
          <a:p>
            <a:endParaRPr lang="en-DK"/>
          </a:p>
        </p:txBody>
      </p:sp>
      <p:sp>
        <p:nvSpPr>
          <p:cNvPr id="4" name="Date Placeholder 3">
            <a:extLst>
              <a:ext uri="{FF2B5EF4-FFF2-40B4-BE49-F238E27FC236}">
                <a16:creationId xmlns:a16="http://schemas.microsoft.com/office/drawing/2014/main" id="{242E3B86-25D9-DB4D-B9FC-0EA0F41A3DD0}"/>
              </a:ext>
            </a:extLst>
          </p:cNvPr>
          <p:cNvSpPr>
            <a:spLocks noGrp="1"/>
          </p:cNvSpPr>
          <p:nvPr>
            <p:ph type="dt" sz="half" idx="10"/>
          </p:nvPr>
        </p:nvSpPr>
        <p:spPr/>
        <p:txBody>
          <a:bodyPr/>
          <a:lstStyle/>
          <a:p>
            <a:fld id="{D409D398-6D2A-BC49-B036-7B64991B7C90}" type="datetime1">
              <a:rPr lang="da-DK" smtClean="0"/>
              <a:t>16.09.2020</a:t>
            </a:fld>
            <a:r>
              <a:rPr lang="da-DK"/>
              <a:t>16-09-2020</a:t>
            </a:r>
          </a:p>
        </p:txBody>
      </p:sp>
    </p:spTree>
    <p:extLst>
      <p:ext uri="{BB962C8B-B14F-4D97-AF65-F5344CB8AC3E}">
        <p14:creationId xmlns:p14="http://schemas.microsoft.com/office/powerpoint/2010/main" val="30125413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BBCD9-9863-614F-9856-69DA651C6855}"/>
              </a:ext>
            </a:extLst>
          </p:cNvPr>
          <p:cNvSpPr>
            <a:spLocks noGrp="1"/>
          </p:cNvSpPr>
          <p:nvPr>
            <p:ph type="title"/>
          </p:nvPr>
        </p:nvSpPr>
        <p:spPr/>
        <p:txBody>
          <a:bodyPr/>
          <a:lstStyle/>
          <a:p>
            <a:r>
              <a:rPr lang="en-GB" dirty="0" err="1"/>
              <a:t>Ophævelse</a:t>
            </a:r>
            <a:r>
              <a:rPr lang="en-GB" dirty="0"/>
              <a:t> </a:t>
            </a:r>
            <a:r>
              <a:rPr lang="en-GB" dirty="0" err="1"/>
              <a:t>pga</a:t>
            </a:r>
            <a:r>
              <a:rPr lang="en-GB" dirty="0"/>
              <a:t>. V</a:t>
            </a:r>
            <a:r>
              <a:rPr lang="en-DK" dirty="0"/>
              <a:t>æsentlige ændringer</a:t>
            </a:r>
          </a:p>
        </p:txBody>
      </p:sp>
      <p:sp>
        <p:nvSpPr>
          <p:cNvPr id="3" name="Content Placeholder 2">
            <a:extLst>
              <a:ext uri="{FF2B5EF4-FFF2-40B4-BE49-F238E27FC236}">
                <a16:creationId xmlns:a16="http://schemas.microsoft.com/office/drawing/2014/main" id="{5C4B9ADC-87E8-CE4B-A946-E641A704A042}"/>
              </a:ext>
            </a:extLst>
          </p:cNvPr>
          <p:cNvSpPr>
            <a:spLocks noGrp="1"/>
          </p:cNvSpPr>
          <p:nvPr>
            <p:ph idx="1"/>
          </p:nvPr>
        </p:nvSpPr>
        <p:spPr/>
        <p:txBody>
          <a:bodyPr/>
          <a:lstStyle/>
          <a:p>
            <a:r>
              <a:rPr lang="en-GB" b="1" dirty="0"/>
              <a:t> </a:t>
            </a:r>
            <a:r>
              <a:rPr lang="en-GB" b="1" dirty="0" err="1"/>
              <a:t>Virksomhedoverdragelsesloven</a:t>
            </a:r>
            <a:endParaRPr lang="en-GB" b="1" dirty="0"/>
          </a:p>
          <a:p>
            <a:endParaRPr lang="en-GB" i="1" dirty="0"/>
          </a:p>
          <a:p>
            <a:r>
              <a:rPr lang="en-GB" i="1" dirty="0"/>
              <a:t>§ 3, stk. 2.</a:t>
            </a:r>
            <a:r>
              <a:rPr lang="en-GB" dirty="0"/>
              <a:t> </a:t>
            </a:r>
            <a:r>
              <a:rPr lang="en-GB" dirty="0" err="1"/>
              <a:t>Ophæves</a:t>
            </a:r>
            <a:r>
              <a:rPr lang="en-GB" dirty="0"/>
              <a:t> </a:t>
            </a:r>
            <a:r>
              <a:rPr lang="en-GB" dirty="0" err="1"/>
              <a:t>arbejdsaftalen</a:t>
            </a:r>
            <a:r>
              <a:rPr lang="en-GB" dirty="0"/>
              <a:t> </a:t>
            </a:r>
            <a:r>
              <a:rPr lang="en-GB" dirty="0" err="1"/>
              <a:t>af</a:t>
            </a:r>
            <a:r>
              <a:rPr lang="en-GB" dirty="0"/>
              <a:t> </a:t>
            </a:r>
            <a:r>
              <a:rPr lang="en-GB" dirty="0" err="1"/>
              <a:t>en</a:t>
            </a:r>
            <a:r>
              <a:rPr lang="en-GB" dirty="0"/>
              <a:t> </a:t>
            </a:r>
            <a:r>
              <a:rPr lang="en-GB" dirty="0" err="1"/>
              <a:t>lønmodtager</a:t>
            </a:r>
            <a:r>
              <a:rPr lang="en-GB" dirty="0"/>
              <a:t>, </a:t>
            </a:r>
            <a:r>
              <a:rPr lang="en-GB" dirty="0" err="1"/>
              <a:t>fordi</a:t>
            </a:r>
            <a:r>
              <a:rPr lang="en-GB" dirty="0"/>
              <a:t> </a:t>
            </a:r>
            <a:r>
              <a:rPr lang="en-GB" dirty="0" err="1"/>
              <a:t>overdragelsen</a:t>
            </a:r>
            <a:r>
              <a:rPr lang="en-GB" dirty="0"/>
              <a:t> </a:t>
            </a:r>
            <a:r>
              <a:rPr lang="en-GB" dirty="0" err="1"/>
              <a:t>medfører</a:t>
            </a:r>
            <a:r>
              <a:rPr lang="en-GB" dirty="0"/>
              <a:t> </a:t>
            </a:r>
            <a:r>
              <a:rPr lang="en-GB" dirty="0" err="1">
                <a:solidFill>
                  <a:srgbClr val="FF0000"/>
                </a:solidFill>
              </a:rPr>
              <a:t>væsentlig</a:t>
            </a:r>
            <a:r>
              <a:rPr lang="en-GB" dirty="0">
                <a:solidFill>
                  <a:srgbClr val="FF0000"/>
                </a:solidFill>
              </a:rPr>
              <a:t> </a:t>
            </a:r>
            <a:r>
              <a:rPr lang="en-GB" dirty="0" err="1">
                <a:solidFill>
                  <a:srgbClr val="FF0000"/>
                </a:solidFill>
              </a:rPr>
              <a:t>ændring</a:t>
            </a:r>
            <a:r>
              <a:rPr lang="en-GB" dirty="0">
                <a:solidFill>
                  <a:srgbClr val="FF0000"/>
                </a:solidFill>
              </a:rPr>
              <a:t> </a:t>
            </a:r>
            <a:r>
              <a:rPr lang="en-GB" dirty="0" err="1">
                <a:solidFill>
                  <a:srgbClr val="FF0000"/>
                </a:solidFill>
              </a:rPr>
              <a:t>af</a:t>
            </a:r>
            <a:r>
              <a:rPr lang="en-GB" dirty="0">
                <a:solidFill>
                  <a:srgbClr val="FF0000"/>
                </a:solidFill>
              </a:rPr>
              <a:t> </a:t>
            </a:r>
            <a:r>
              <a:rPr lang="en-GB" dirty="0" err="1">
                <a:solidFill>
                  <a:srgbClr val="FF0000"/>
                </a:solidFill>
              </a:rPr>
              <a:t>arbejdsvilkårerne</a:t>
            </a:r>
            <a:r>
              <a:rPr lang="en-GB" dirty="0"/>
              <a:t> </a:t>
            </a:r>
            <a:r>
              <a:rPr lang="en-GB" dirty="0" err="1">
                <a:solidFill>
                  <a:srgbClr val="FF0000"/>
                </a:solidFill>
              </a:rPr>
              <a:t>til</a:t>
            </a:r>
            <a:r>
              <a:rPr lang="en-GB" dirty="0">
                <a:solidFill>
                  <a:srgbClr val="FF0000"/>
                </a:solidFill>
              </a:rPr>
              <a:t> </a:t>
            </a:r>
            <a:r>
              <a:rPr lang="en-GB" dirty="0" err="1">
                <a:solidFill>
                  <a:srgbClr val="FF0000"/>
                </a:solidFill>
              </a:rPr>
              <a:t>skade</a:t>
            </a:r>
            <a:r>
              <a:rPr lang="en-GB" dirty="0">
                <a:solidFill>
                  <a:srgbClr val="FF0000"/>
                </a:solidFill>
              </a:rPr>
              <a:t> for </a:t>
            </a:r>
            <a:r>
              <a:rPr lang="en-GB" dirty="0" err="1">
                <a:solidFill>
                  <a:srgbClr val="FF0000"/>
                </a:solidFill>
              </a:rPr>
              <a:t>lønmodtageren</a:t>
            </a:r>
            <a:r>
              <a:rPr lang="en-GB" dirty="0"/>
              <a:t>, </a:t>
            </a:r>
            <a:r>
              <a:rPr lang="en-GB" dirty="0" err="1"/>
              <a:t>sidestilles</a:t>
            </a:r>
            <a:r>
              <a:rPr lang="en-GB" dirty="0"/>
              <a:t> </a:t>
            </a:r>
            <a:r>
              <a:rPr lang="en-GB" dirty="0" err="1"/>
              <a:t>ophævelsen</a:t>
            </a:r>
            <a:r>
              <a:rPr lang="en-GB" dirty="0"/>
              <a:t> med </a:t>
            </a:r>
            <a:r>
              <a:rPr lang="en-GB" dirty="0" err="1"/>
              <a:t>en</a:t>
            </a:r>
            <a:r>
              <a:rPr lang="en-GB" dirty="0"/>
              <a:t> </a:t>
            </a:r>
            <a:r>
              <a:rPr lang="en-GB" dirty="0" err="1"/>
              <a:t>afskedigelse</a:t>
            </a:r>
            <a:r>
              <a:rPr lang="en-GB" dirty="0"/>
              <a:t> </a:t>
            </a:r>
            <a:r>
              <a:rPr lang="en-GB" dirty="0" err="1"/>
              <a:t>i</a:t>
            </a:r>
            <a:r>
              <a:rPr lang="en-GB" dirty="0"/>
              <a:t> </a:t>
            </a:r>
            <a:r>
              <a:rPr lang="en-GB" dirty="0" err="1"/>
              <a:t>retsforholdet</a:t>
            </a:r>
            <a:r>
              <a:rPr lang="en-GB" dirty="0"/>
              <a:t> </a:t>
            </a:r>
            <a:r>
              <a:rPr lang="en-GB" dirty="0" err="1"/>
              <a:t>mellem</a:t>
            </a:r>
            <a:r>
              <a:rPr lang="en-GB" dirty="0"/>
              <a:t> </a:t>
            </a:r>
            <a:r>
              <a:rPr lang="en-GB" dirty="0" err="1"/>
              <a:t>lønmodtageren</a:t>
            </a:r>
            <a:r>
              <a:rPr lang="en-GB" dirty="0"/>
              <a:t> </a:t>
            </a:r>
            <a:r>
              <a:rPr lang="en-GB" dirty="0" err="1"/>
              <a:t>og</a:t>
            </a:r>
            <a:r>
              <a:rPr lang="en-GB" dirty="0"/>
              <a:t> </a:t>
            </a:r>
            <a:r>
              <a:rPr lang="en-GB" dirty="0" err="1"/>
              <a:t>arbejdsgiveren</a:t>
            </a:r>
            <a:r>
              <a:rPr lang="en-GB" dirty="0"/>
              <a:t>.</a:t>
            </a:r>
            <a:r>
              <a:rPr lang="en-DK" dirty="0"/>
              <a:t>.</a:t>
            </a:r>
          </a:p>
          <a:p>
            <a:endParaRPr lang="en-DK" b="1" dirty="0"/>
          </a:p>
          <a:p>
            <a:endParaRPr lang="en-DK" b="1" dirty="0"/>
          </a:p>
          <a:p>
            <a:endParaRPr lang="en-DK" dirty="0"/>
          </a:p>
          <a:p>
            <a:endParaRPr lang="en-DK" dirty="0"/>
          </a:p>
          <a:p>
            <a:endParaRPr lang="en-DK" dirty="0"/>
          </a:p>
          <a:p>
            <a:endParaRPr lang="en-DK" dirty="0"/>
          </a:p>
          <a:p>
            <a:endParaRPr lang="en-DK" dirty="0"/>
          </a:p>
        </p:txBody>
      </p:sp>
      <p:sp>
        <p:nvSpPr>
          <p:cNvPr id="4" name="Date Placeholder 3">
            <a:extLst>
              <a:ext uri="{FF2B5EF4-FFF2-40B4-BE49-F238E27FC236}">
                <a16:creationId xmlns:a16="http://schemas.microsoft.com/office/drawing/2014/main" id="{090FA2D0-3480-134F-8504-0CC76A37F31E}"/>
              </a:ext>
            </a:extLst>
          </p:cNvPr>
          <p:cNvSpPr>
            <a:spLocks noGrp="1"/>
          </p:cNvSpPr>
          <p:nvPr>
            <p:ph type="dt" sz="half" idx="10"/>
          </p:nvPr>
        </p:nvSpPr>
        <p:spPr/>
        <p:txBody>
          <a:bodyPr/>
          <a:lstStyle/>
          <a:p>
            <a:fld id="{32FE6B17-5349-A247-80F4-E18075FEACFE}" type="datetime1">
              <a:rPr lang="da-DK" smtClean="0"/>
              <a:t>16.09.2020</a:t>
            </a:fld>
            <a:r>
              <a:rPr lang="da-DK"/>
              <a:t>16-09-2020</a:t>
            </a:r>
          </a:p>
        </p:txBody>
      </p:sp>
    </p:spTree>
    <p:extLst>
      <p:ext uri="{BB962C8B-B14F-4D97-AF65-F5344CB8AC3E}">
        <p14:creationId xmlns:p14="http://schemas.microsoft.com/office/powerpoint/2010/main" val="40785466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BBCD9-9863-614F-9856-69DA651C6855}"/>
              </a:ext>
            </a:extLst>
          </p:cNvPr>
          <p:cNvSpPr>
            <a:spLocks noGrp="1"/>
          </p:cNvSpPr>
          <p:nvPr>
            <p:ph type="title"/>
          </p:nvPr>
        </p:nvSpPr>
        <p:spPr/>
        <p:txBody>
          <a:bodyPr/>
          <a:lstStyle/>
          <a:p>
            <a:r>
              <a:rPr lang="en-GB" dirty="0" err="1"/>
              <a:t>Ophævelse</a:t>
            </a:r>
            <a:r>
              <a:rPr lang="en-GB" dirty="0"/>
              <a:t> </a:t>
            </a:r>
            <a:r>
              <a:rPr lang="en-GB" dirty="0" err="1"/>
              <a:t>pga</a:t>
            </a:r>
            <a:r>
              <a:rPr lang="en-GB" dirty="0"/>
              <a:t>. V</a:t>
            </a:r>
            <a:r>
              <a:rPr lang="en-DK" dirty="0"/>
              <a:t>æsentlige ændringer</a:t>
            </a:r>
          </a:p>
        </p:txBody>
      </p:sp>
      <p:sp>
        <p:nvSpPr>
          <p:cNvPr id="3" name="Content Placeholder 2">
            <a:extLst>
              <a:ext uri="{FF2B5EF4-FFF2-40B4-BE49-F238E27FC236}">
                <a16:creationId xmlns:a16="http://schemas.microsoft.com/office/drawing/2014/main" id="{5C4B9ADC-87E8-CE4B-A946-E641A704A042}"/>
              </a:ext>
            </a:extLst>
          </p:cNvPr>
          <p:cNvSpPr>
            <a:spLocks noGrp="1"/>
          </p:cNvSpPr>
          <p:nvPr>
            <p:ph idx="1"/>
          </p:nvPr>
        </p:nvSpPr>
        <p:spPr/>
        <p:txBody>
          <a:bodyPr/>
          <a:lstStyle/>
          <a:p>
            <a:r>
              <a:rPr lang="en-DK" b="1" dirty="0"/>
              <a:t>‘Væsentlige vilkårsændringer’ er ikke defineret </a:t>
            </a:r>
            <a:r>
              <a:rPr lang="en-GB" b="1" dirty="0" err="1"/>
              <a:t>i</a:t>
            </a:r>
            <a:r>
              <a:rPr lang="en-DK" b="1" dirty="0"/>
              <a:t> loven eller </a:t>
            </a:r>
            <a:r>
              <a:rPr lang="en-GB" b="1" dirty="0" err="1"/>
              <a:t>i</a:t>
            </a:r>
            <a:r>
              <a:rPr lang="en-DK" b="1" dirty="0"/>
              <a:t> direktivet</a:t>
            </a:r>
          </a:p>
          <a:p>
            <a:r>
              <a:rPr lang="en-DK" dirty="0"/>
              <a:t>- flugter med den ansættelsesretlige vurdering af hvorvidt ændringer udgør ‘væsentlige ændringer’:</a:t>
            </a:r>
          </a:p>
          <a:p>
            <a:r>
              <a:rPr lang="en-DK" b="1" dirty="0"/>
              <a:t>AR 2005.0845: </a:t>
            </a:r>
            <a:r>
              <a:rPr lang="en-DK" dirty="0"/>
              <a:t>Medarbejderes vilkår var ikke ændrede, de havde samme arbejdsfunktioner og samme arbejdssted. Desuden have de samme løn og ansættelsesvilkår indtil udløbet af overenskomsten. At udløbet af overenskomsten kunne medføre en forringelse, udgjorde ikke en væsentlig ændring </a:t>
            </a:r>
            <a:r>
              <a:rPr lang="en-GB" dirty="0"/>
              <a:t>i</a:t>
            </a:r>
            <a:r>
              <a:rPr lang="en-DK" dirty="0"/>
              <a:t> forhold til de eksisterende vilkår. </a:t>
            </a:r>
          </a:p>
          <a:p>
            <a:r>
              <a:rPr lang="en-DK" b="1" dirty="0"/>
              <a:t>ØLD af 20/9 2002: </a:t>
            </a:r>
            <a:r>
              <a:rPr lang="en-DK" dirty="0"/>
              <a:t>Det var en væsentlig vilkårsændring, at bestyrer ikke længere skulle varetage ledelsesmæssige opgaver.</a:t>
            </a:r>
          </a:p>
          <a:p>
            <a:r>
              <a:rPr lang="en-DK" dirty="0"/>
              <a:t>Fra EU-domstolen: C-425/02 Delahaye,  C-396/07 Juuri, C-344/18 ISS Facility Services NV.</a:t>
            </a:r>
          </a:p>
          <a:p>
            <a:endParaRPr lang="en-DK" b="1" dirty="0"/>
          </a:p>
          <a:p>
            <a:endParaRPr lang="en-DK" b="1" dirty="0"/>
          </a:p>
          <a:p>
            <a:endParaRPr lang="en-DK" dirty="0"/>
          </a:p>
          <a:p>
            <a:endParaRPr lang="en-DK" dirty="0"/>
          </a:p>
          <a:p>
            <a:endParaRPr lang="en-DK" dirty="0"/>
          </a:p>
          <a:p>
            <a:endParaRPr lang="en-DK" dirty="0"/>
          </a:p>
          <a:p>
            <a:endParaRPr lang="en-DK" dirty="0"/>
          </a:p>
        </p:txBody>
      </p:sp>
      <p:sp>
        <p:nvSpPr>
          <p:cNvPr id="4" name="Date Placeholder 3">
            <a:extLst>
              <a:ext uri="{FF2B5EF4-FFF2-40B4-BE49-F238E27FC236}">
                <a16:creationId xmlns:a16="http://schemas.microsoft.com/office/drawing/2014/main" id="{090FA2D0-3480-134F-8504-0CC76A37F31E}"/>
              </a:ext>
            </a:extLst>
          </p:cNvPr>
          <p:cNvSpPr>
            <a:spLocks noGrp="1"/>
          </p:cNvSpPr>
          <p:nvPr>
            <p:ph type="dt" sz="half" idx="10"/>
          </p:nvPr>
        </p:nvSpPr>
        <p:spPr/>
        <p:txBody>
          <a:bodyPr/>
          <a:lstStyle/>
          <a:p>
            <a:fld id="{32FE6B17-5349-A247-80F4-E18075FEACFE}" type="datetime1">
              <a:rPr lang="da-DK" smtClean="0"/>
              <a:t>16.09.2020</a:t>
            </a:fld>
            <a:r>
              <a:rPr lang="da-DK"/>
              <a:t>16-09-2020</a:t>
            </a:r>
          </a:p>
        </p:txBody>
      </p:sp>
    </p:spTree>
    <p:extLst>
      <p:ext uri="{BB962C8B-B14F-4D97-AF65-F5344CB8AC3E}">
        <p14:creationId xmlns:p14="http://schemas.microsoft.com/office/powerpoint/2010/main" val="1579754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BBCD9-9863-614F-9856-69DA651C6855}"/>
              </a:ext>
            </a:extLst>
          </p:cNvPr>
          <p:cNvSpPr>
            <a:spLocks noGrp="1"/>
          </p:cNvSpPr>
          <p:nvPr>
            <p:ph type="title"/>
          </p:nvPr>
        </p:nvSpPr>
        <p:spPr/>
        <p:txBody>
          <a:bodyPr/>
          <a:lstStyle/>
          <a:p>
            <a:r>
              <a:rPr lang="en-GB" dirty="0" err="1"/>
              <a:t>Ophævelse</a:t>
            </a:r>
            <a:r>
              <a:rPr lang="en-GB" dirty="0"/>
              <a:t> </a:t>
            </a:r>
            <a:r>
              <a:rPr lang="en-GB" dirty="0" err="1"/>
              <a:t>pga</a:t>
            </a:r>
            <a:r>
              <a:rPr lang="en-GB" dirty="0"/>
              <a:t>. V</a:t>
            </a:r>
            <a:r>
              <a:rPr lang="en-DK" dirty="0"/>
              <a:t>æsentlige ændringer - LØN</a:t>
            </a:r>
          </a:p>
        </p:txBody>
      </p:sp>
      <p:sp>
        <p:nvSpPr>
          <p:cNvPr id="3" name="Content Placeholder 2">
            <a:extLst>
              <a:ext uri="{FF2B5EF4-FFF2-40B4-BE49-F238E27FC236}">
                <a16:creationId xmlns:a16="http://schemas.microsoft.com/office/drawing/2014/main" id="{5C4B9ADC-87E8-CE4B-A946-E641A704A042}"/>
              </a:ext>
            </a:extLst>
          </p:cNvPr>
          <p:cNvSpPr>
            <a:spLocks noGrp="1"/>
          </p:cNvSpPr>
          <p:nvPr>
            <p:ph idx="1"/>
          </p:nvPr>
        </p:nvSpPr>
        <p:spPr>
          <a:xfrm>
            <a:off x="985838" y="1700808"/>
            <a:ext cx="10220325" cy="3937484"/>
          </a:xfrm>
        </p:spPr>
        <p:txBody>
          <a:bodyPr/>
          <a:lstStyle/>
          <a:p>
            <a:r>
              <a:rPr lang="en-DK" b="1" dirty="0"/>
              <a:t>C-425/02 Delahaye: </a:t>
            </a:r>
          </a:p>
          <a:p>
            <a:r>
              <a:rPr lang="en-DK" dirty="0"/>
              <a:t>Overførsel af arbejdstagere fra privat virksomhed til offentligretlig arbejdsgiver medførte ifølge national lovgivning ny lønskala, der medførte en lønnedsættelse.. </a:t>
            </a:r>
          </a:p>
          <a:p>
            <a:pPr marL="342900" indent="-342900">
              <a:buFont typeface="Arial" panose="020B0604020202020204" pitchFamily="34" charset="0"/>
              <a:buChar char="•"/>
            </a:pPr>
            <a:r>
              <a:rPr lang="en-GB" dirty="0" err="1"/>
              <a:t>Direktivet</a:t>
            </a:r>
            <a:r>
              <a:rPr lang="en-GB" dirty="0"/>
              <a:t> er </a:t>
            </a:r>
            <a:r>
              <a:rPr lang="en-GB" dirty="0" err="1"/>
              <a:t>i</a:t>
            </a:r>
            <a:r>
              <a:rPr lang="en-GB" dirty="0"/>
              <a:t> </a:t>
            </a:r>
            <a:r>
              <a:rPr lang="en-GB" dirty="0" err="1"/>
              <a:t>princippet</a:t>
            </a:r>
            <a:r>
              <a:rPr lang="en-GB" dirty="0"/>
              <a:t> </a:t>
            </a:r>
            <a:r>
              <a:rPr lang="en-GB" dirty="0" err="1"/>
              <a:t>ikke</a:t>
            </a:r>
            <a:r>
              <a:rPr lang="en-GB" dirty="0"/>
              <a:t> er </a:t>
            </a:r>
            <a:r>
              <a:rPr lang="en-GB" dirty="0" err="1"/>
              <a:t>til</a:t>
            </a:r>
            <a:r>
              <a:rPr lang="en-GB" dirty="0"/>
              <a:t> hinder for, at </a:t>
            </a:r>
            <a:r>
              <a:rPr lang="en-GB" dirty="0" err="1"/>
              <a:t>ny</a:t>
            </a:r>
            <a:r>
              <a:rPr lang="en-GB" dirty="0"/>
              <a:t> </a:t>
            </a:r>
            <a:r>
              <a:rPr lang="en-GB" dirty="0" err="1"/>
              <a:t>arbejdsgiver</a:t>
            </a:r>
            <a:r>
              <a:rPr lang="en-GB" dirty="0"/>
              <a:t> </a:t>
            </a:r>
            <a:r>
              <a:rPr lang="en-GB" dirty="0" err="1"/>
              <a:t>nedsætter</a:t>
            </a:r>
            <a:r>
              <a:rPr lang="en-GB" dirty="0"/>
              <a:t> de </a:t>
            </a:r>
            <a:r>
              <a:rPr lang="en-GB" dirty="0" err="1"/>
              <a:t>berørte</a:t>
            </a:r>
            <a:r>
              <a:rPr lang="en-GB" dirty="0"/>
              <a:t> </a:t>
            </a:r>
            <a:r>
              <a:rPr lang="en-GB" dirty="0" err="1"/>
              <a:t>arbejdstageres</a:t>
            </a:r>
            <a:r>
              <a:rPr lang="en-GB" dirty="0"/>
              <a:t> </a:t>
            </a:r>
            <a:r>
              <a:rPr lang="en-GB" dirty="0" err="1"/>
              <a:t>løn</a:t>
            </a:r>
            <a:r>
              <a:rPr lang="en-GB" dirty="0"/>
              <a:t> for at </a:t>
            </a:r>
            <a:r>
              <a:rPr lang="en-GB" dirty="0" err="1"/>
              <a:t>efterkomme</a:t>
            </a:r>
            <a:r>
              <a:rPr lang="en-GB" dirty="0"/>
              <a:t> </a:t>
            </a:r>
            <a:r>
              <a:rPr lang="en-GB" dirty="0" err="1"/>
              <a:t>gældende</a:t>
            </a:r>
            <a:r>
              <a:rPr lang="en-GB" dirty="0"/>
              <a:t> </a:t>
            </a:r>
            <a:r>
              <a:rPr lang="en-GB" dirty="0" err="1"/>
              <a:t>nationale</a:t>
            </a:r>
            <a:r>
              <a:rPr lang="en-GB" dirty="0"/>
              <a:t> </a:t>
            </a:r>
            <a:r>
              <a:rPr lang="en-GB" dirty="0" err="1"/>
              <a:t>bestemmelser</a:t>
            </a:r>
            <a:r>
              <a:rPr lang="en-GB" dirty="0"/>
              <a:t> om </a:t>
            </a:r>
            <a:r>
              <a:rPr lang="en-GB" dirty="0" err="1"/>
              <a:t>offentligt</a:t>
            </a:r>
            <a:r>
              <a:rPr lang="en-GB" dirty="0"/>
              <a:t> </a:t>
            </a:r>
            <a:r>
              <a:rPr lang="en-GB" dirty="0" err="1"/>
              <a:t>ansatte</a:t>
            </a:r>
            <a:r>
              <a:rPr lang="en-GB" dirty="0"/>
              <a:t> (</a:t>
            </a:r>
            <a:r>
              <a:rPr lang="en-GB" dirty="0" err="1"/>
              <a:t>præmis</a:t>
            </a:r>
            <a:r>
              <a:rPr lang="en-GB" dirty="0"/>
              <a:t> 32-33)</a:t>
            </a:r>
          </a:p>
          <a:p>
            <a:pPr marL="342900" indent="-342900">
              <a:buFont typeface="Arial" panose="020B0604020202020204" pitchFamily="34" charset="0"/>
              <a:buChar char="•"/>
            </a:pPr>
            <a:r>
              <a:rPr lang="en-GB" dirty="0" err="1"/>
              <a:t>Myndighederne</a:t>
            </a:r>
            <a:r>
              <a:rPr lang="en-GB" dirty="0"/>
              <a:t> </a:t>
            </a:r>
            <a:r>
              <a:rPr lang="en-GB" dirty="0" err="1"/>
              <a:t>skal</a:t>
            </a:r>
            <a:r>
              <a:rPr lang="en-GB" dirty="0"/>
              <a:t> </a:t>
            </a:r>
            <a:r>
              <a:rPr lang="en-GB" dirty="0" err="1"/>
              <a:t>anvende</a:t>
            </a:r>
            <a:r>
              <a:rPr lang="en-GB" dirty="0"/>
              <a:t> </a:t>
            </a:r>
            <a:r>
              <a:rPr lang="en-GB" dirty="0" err="1"/>
              <a:t>og</a:t>
            </a:r>
            <a:r>
              <a:rPr lang="en-GB" dirty="0"/>
              <a:t> </a:t>
            </a:r>
            <a:r>
              <a:rPr lang="en-GB" dirty="0" err="1"/>
              <a:t>fortolke</a:t>
            </a:r>
            <a:r>
              <a:rPr lang="en-GB" dirty="0"/>
              <a:t> </a:t>
            </a:r>
            <a:r>
              <a:rPr lang="en-GB" dirty="0" err="1"/>
              <a:t>nationale</a:t>
            </a:r>
            <a:r>
              <a:rPr lang="en-GB" dirty="0"/>
              <a:t> </a:t>
            </a:r>
            <a:r>
              <a:rPr lang="en-GB" dirty="0" err="1"/>
              <a:t>bestemmelser</a:t>
            </a:r>
            <a:r>
              <a:rPr lang="en-GB" dirty="0"/>
              <a:t> om </a:t>
            </a:r>
            <a:r>
              <a:rPr lang="en-GB" dirty="0" err="1"/>
              <a:t>offentligt</a:t>
            </a:r>
            <a:r>
              <a:rPr lang="en-GB" dirty="0"/>
              <a:t> </a:t>
            </a:r>
            <a:r>
              <a:rPr lang="en-GB" dirty="0" err="1"/>
              <a:t>ansatte</a:t>
            </a:r>
            <a:r>
              <a:rPr lang="en-GB" dirty="0"/>
              <a:t> </a:t>
            </a:r>
            <a:r>
              <a:rPr lang="en-GB" dirty="0" err="1"/>
              <a:t>i</a:t>
            </a:r>
            <a:r>
              <a:rPr lang="en-GB" dirty="0"/>
              <a:t> </a:t>
            </a:r>
            <a:r>
              <a:rPr lang="en-GB" dirty="0" err="1"/>
              <a:t>videst</a:t>
            </a:r>
            <a:r>
              <a:rPr lang="en-GB" dirty="0"/>
              <a:t> </a:t>
            </a:r>
            <a:r>
              <a:rPr lang="en-GB" dirty="0" err="1"/>
              <a:t>muligt</a:t>
            </a:r>
            <a:r>
              <a:rPr lang="en-GB" dirty="0"/>
              <a:t> </a:t>
            </a:r>
            <a:r>
              <a:rPr lang="en-GB" dirty="0" err="1"/>
              <a:t>omfang</a:t>
            </a:r>
            <a:r>
              <a:rPr lang="en-GB" dirty="0"/>
              <a:t> </a:t>
            </a:r>
            <a:r>
              <a:rPr lang="en-GB" dirty="0" err="1"/>
              <a:t>i</a:t>
            </a:r>
            <a:r>
              <a:rPr lang="en-GB" dirty="0"/>
              <a:t> </a:t>
            </a:r>
            <a:r>
              <a:rPr lang="en-GB" dirty="0" err="1"/>
              <a:t>lyset</a:t>
            </a:r>
            <a:r>
              <a:rPr lang="en-GB" dirty="0"/>
              <a:t> </a:t>
            </a:r>
            <a:r>
              <a:rPr lang="en-GB" dirty="0" err="1"/>
              <a:t>af</a:t>
            </a:r>
            <a:r>
              <a:rPr lang="en-GB" dirty="0"/>
              <a:t> </a:t>
            </a:r>
            <a:r>
              <a:rPr lang="en-GB" dirty="0" err="1"/>
              <a:t>formålet</a:t>
            </a:r>
            <a:r>
              <a:rPr lang="en-GB" dirty="0"/>
              <a:t> med </a:t>
            </a:r>
            <a:r>
              <a:rPr lang="en-GB" dirty="0" err="1"/>
              <a:t>direktivet</a:t>
            </a:r>
            <a:r>
              <a:rPr lang="en-GB" dirty="0"/>
              <a:t>. ….</a:t>
            </a:r>
            <a:r>
              <a:rPr lang="en-GB" dirty="0" err="1"/>
              <a:t>tage</a:t>
            </a:r>
            <a:r>
              <a:rPr lang="en-GB" dirty="0"/>
              <a:t> </a:t>
            </a:r>
            <a:r>
              <a:rPr lang="en-GB" dirty="0" err="1"/>
              <a:t>hensyn</a:t>
            </a:r>
            <a:r>
              <a:rPr lang="en-GB" dirty="0"/>
              <a:t> </a:t>
            </a:r>
            <a:r>
              <a:rPr lang="en-GB" dirty="0" err="1"/>
              <a:t>til</a:t>
            </a:r>
            <a:r>
              <a:rPr lang="en-GB" dirty="0"/>
              <a:t> </a:t>
            </a:r>
            <a:r>
              <a:rPr lang="en-GB" dirty="0" err="1"/>
              <a:t>vedkommendes</a:t>
            </a:r>
            <a:r>
              <a:rPr lang="en-GB" dirty="0"/>
              <a:t> </a:t>
            </a:r>
            <a:r>
              <a:rPr lang="en-GB" dirty="0" err="1"/>
              <a:t>anciennitet</a:t>
            </a:r>
            <a:r>
              <a:rPr lang="en-GB" dirty="0"/>
              <a:t>, …. med </a:t>
            </a:r>
            <a:r>
              <a:rPr lang="en-GB" dirty="0" err="1"/>
              <a:t>henblik</a:t>
            </a:r>
            <a:r>
              <a:rPr lang="en-GB" dirty="0"/>
              <a:t> </a:t>
            </a:r>
            <a:r>
              <a:rPr lang="en-GB" dirty="0" err="1"/>
              <a:t>på</a:t>
            </a:r>
            <a:r>
              <a:rPr lang="en-GB" dirty="0"/>
              <a:t> </a:t>
            </a:r>
            <a:r>
              <a:rPr lang="en-GB" dirty="0" err="1"/>
              <a:t>beregningen</a:t>
            </a:r>
            <a:r>
              <a:rPr lang="en-GB" dirty="0"/>
              <a:t> </a:t>
            </a:r>
            <a:r>
              <a:rPr lang="en-GB" dirty="0" err="1"/>
              <a:t>af</a:t>
            </a:r>
            <a:r>
              <a:rPr lang="en-GB" dirty="0"/>
              <a:t> </a:t>
            </a:r>
            <a:r>
              <a:rPr lang="en-GB" dirty="0" err="1"/>
              <a:t>dennes</a:t>
            </a:r>
            <a:r>
              <a:rPr lang="en-GB" dirty="0"/>
              <a:t> </a:t>
            </a:r>
            <a:r>
              <a:rPr lang="en-GB" dirty="0" err="1"/>
              <a:t>løn</a:t>
            </a:r>
            <a:r>
              <a:rPr lang="en-GB" dirty="0"/>
              <a:t> (</a:t>
            </a:r>
            <a:r>
              <a:rPr lang="en-GB" dirty="0" err="1"/>
              <a:t>præmis</a:t>
            </a:r>
            <a:r>
              <a:rPr lang="en-GB" dirty="0"/>
              <a:t> 34)</a:t>
            </a:r>
          </a:p>
          <a:p>
            <a:pPr marL="342900" indent="-342900">
              <a:buFont typeface="Arial" panose="020B0604020202020204" pitchFamily="34" charset="0"/>
              <a:buChar char="•"/>
            </a:pPr>
            <a:r>
              <a:rPr lang="en-GB" dirty="0" err="1"/>
              <a:t>Hvis</a:t>
            </a:r>
            <a:r>
              <a:rPr lang="en-GB" dirty="0"/>
              <a:t> </a:t>
            </a:r>
            <a:r>
              <a:rPr lang="en-GB" dirty="0" err="1"/>
              <a:t>en</a:t>
            </a:r>
            <a:r>
              <a:rPr lang="en-GB" dirty="0"/>
              <a:t> </a:t>
            </a:r>
            <a:r>
              <a:rPr lang="en-GB" dirty="0" err="1"/>
              <a:t>sådan</a:t>
            </a:r>
            <a:r>
              <a:rPr lang="en-GB" dirty="0"/>
              <a:t> </a:t>
            </a:r>
            <a:r>
              <a:rPr lang="en-GB" dirty="0" err="1"/>
              <a:t>beregning</a:t>
            </a:r>
            <a:r>
              <a:rPr lang="en-GB" dirty="0"/>
              <a:t> </a:t>
            </a:r>
            <a:r>
              <a:rPr lang="en-GB" dirty="0" err="1"/>
              <a:t>fører</a:t>
            </a:r>
            <a:r>
              <a:rPr lang="en-GB" dirty="0"/>
              <a:t> </a:t>
            </a:r>
            <a:r>
              <a:rPr lang="en-GB" dirty="0" err="1"/>
              <a:t>til</a:t>
            </a:r>
            <a:r>
              <a:rPr lang="en-GB" dirty="0"/>
              <a:t> </a:t>
            </a:r>
            <a:r>
              <a:rPr lang="en-GB" dirty="0" err="1">
                <a:solidFill>
                  <a:srgbClr val="FF0000"/>
                </a:solidFill>
              </a:rPr>
              <a:t>en</a:t>
            </a:r>
            <a:r>
              <a:rPr lang="en-GB" dirty="0">
                <a:solidFill>
                  <a:srgbClr val="FF0000"/>
                </a:solidFill>
              </a:rPr>
              <a:t> </a:t>
            </a:r>
            <a:r>
              <a:rPr lang="en-GB" dirty="0" err="1">
                <a:solidFill>
                  <a:srgbClr val="FF0000"/>
                </a:solidFill>
              </a:rPr>
              <a:t>væsentlig</a:t>
            </a:r>
            <a:r>
              <a:rPr lang="en-GB" dirty="0">
                <a:solidFill>
                  <a:srgbClr val="FF0000"/>
                </a:solidFill>
              </a:rPr>
              <a:t> </a:t>
            </a:r>
            <a:r>
              <a:rPr lang="en-GB" dirty="0" err="1">
                <a:solidFill>
                  <a:srgbClr val="FF0000"/>
                </a:solidFill>
              </a:rPr>
              <a:t>nedsættelse</a:t>
            </a:r>
            <a:r>
              <a:rPr lang="en-GB" dirty="0">
                <a:solidFill>
                  <a:srgbClr val="FF0000"/>
                </a:solidFill>
              </a:rPr>
              <a:t> </a:t>
            </a:r>
            <a:r>
              <a:rPr lang="en-GB" dirty="0" err="1">
                <a:solidFill>
                  <a:srgbClr val="FF0000"/>
                </a:solidFill>
              </a:rPr>
              <a:t>af</a:t>
            </a:r>
            <a:r>
              <a:rPr lang="en-GB" dirty="0">
                <a:solidFill>
                  <a:srgbClr val="FF0000"/>
                </a:solidFill>
              </a:rPr>
              <a:t> </a:t>
            </a:r>
            <a:r>
              <a:rPr lang="en-GB" dirty="0" err="1">
                <a:solidFill>
                  <a:srgbClr val="FF0000"/>
                </a:solidFill>
              </a:rPr>
              <a:t>vedkommendes</a:t>
            </a:r>
            <a:r>
              <a:rPr lang="en-GB" dirty="0">
                <a:solidFill>
                  <a:srgbClr val="FF0000"/>
                </a:solidFill>
              </a:rPr>
              <a:t> </a:t>
            </a:r>
            <a:r>
              <a:rPr lang="en-GB" dirty="0" err="1">
                <a:solidFill>
                  <a:srgbClr val="FF0000"/>
                </a:solidFill>
              </a:rPr>
              <a:t>løn</a:t>
            </a:r>
            <a:r>
              <a:rPr lang="en-GB" dirty="0"/>
              <a:t>, </a:t>
            </a:r>
            <a:r>
              <a:rPr lang="en-GB" dirty="0" err="1"/>
              <a:t>udgør</a:t>
            </a:r>
            <a:r>
              <a:rPr lang="en-GB" dirty="0"/>
              <a:t> </a:t>
            </a:r>
            <a:r>
              <a:rPr lang="en-GB" dirty="0" err="1"/>
              <a:t>dette</a:t>
            </a:r>
            <a:r>
              <a:rPr lang="en-GB" dirty="0"/>
              <a:t> </a:t>
            </a:r>
            <a:r>
              <a:rPr lang="en-GB" dirty="0" err="1"/>
              <a:t>en</a:t>
            </a:r>
            <a:r>
              <a:rPr lang="en-GB" dirty="0"/>
              <a:t> </a:t>
            </a:r>
            <a:r>
              <a:rPr lang="en-GB" dirty="0" err="1"/>
              <a:t>væsentlig</a:t>
            </a:r>
            <a:r>
              <a:rPr lang="en-GB" dirty="0"/>
              <a:t> </a:t>
            </a:r>
            <a:r>
              <a:rPr lang="en-GB" dirty="0" err="1"/>
              <a:t>ændring</a:t>
            </a:r>
            <a:r>
              <a:rPr lang="en-GB" dirty="0"/>
              <a:t> </a:t>
            </a:r>
            <a:r>
              <a:rPr lang="en-GB" dirty="0" err="1"/>
              <a:t>til</a:t>
            </a:r>
            <a:r>
              <a:rPr lang="en-GB" dirty="0"/>
              <a:t> </a:t>
            </a:r>
            <a:r>
              <a:rPr lang="en-GB" dirty="0" err="1"/>
              <a:t>skade</a:t>
            </a:r>
            <a:r>
              <a:rPr lang="en-GB" dirty="0"/>
              <a:t> for de </a:t>
            </a:r>
            <a:r>
              <a:rPr lang="en-GB" dirty="0" err="1"/>
              <a:t>pågældende</a:t>
            </a:r>
            <a:r>
              <a:rPr lang="en-GB" dirty="0"/>
              <a:t> </a:t>
            </a:r>
            <a:r>
              <a:rPr lang="en-GB" dirty="0" err="1"/>
              <a:t>arbejdstagere</a:t>
            </a:r>
            <a:r>
              <a:rPr lang="en-GB" dirty="0"/>
              <a:t> </a:t>
            </a:r>
            <a:r>
              <a:rPr lang="en-GB" dirty="0" err="1"/>
              <a:t>som</a:t>
            </a:r>
            <a:r>
              <a:rPr lang="en-GB" dirty="0"/>
              <a:t> </a:t>
            </a:r>
            <a:r>
              <a:rPr lang="en-GB" dirty="0" err="1"/>
              <a:t>omhandlet</a:t>
            </a:r>
            <a:r>
              <a:rPr lang="en-GB" dirty="0"/>
              <a:t> </a:t>
            </a:r>
            <a:r>
              <a:rPr lang="en-GB" dirty="0" err="1"/>
              <a:t>i</a:t>
            </a:r>
            <a:r>
              <a:rPr lang="en-GB" dirty="0"/>
              <a:t> </a:t>
            </a:r>
            <a:r>
              <a:rPr lang="en-GB" dirty="0" err="1"/>
              <a:t>direktivets</a:t>
            </a:r>
            <a:r>
              <a:rPr lang="en-GB" dirty="0"/>
              <a:t> </a:t>
            </a:r>
            <a:r>
              <a:rPr lang="en-GB" dirty="0" err="1"/>
              <a:t>artikel</a:t>
            </a:r>
            <a:r>
              <a:rPr lang="en-GB" dirty="0"/>
              <a:t> 4, stk. 2, </a:t>
            </a:r>
            <a:r>
              <a:rPr lang="en-GB" dirty="0" err="1"/>
              <a:t>så</a:t>
            </a:r>
            <a:r>
              <a:rPr lang="en-GB" dirty="0"/>
              <a:t> </a:t>
            </a:r>
            <a:r>
              <a:rPr lang="en-GB" dirty="0" err="1">
                <a:solidFill>
                  <a:srgbClr val="FF0000"/>
                </a:solidFill>
              </a:rPr>
              <a:t>arbejdsgiveren</a:t>
            </a:r>
            <a:r>
              <a:rPr lang="en-GB" dirty="0">
                <a:solidFill>
                  <a:srgbClr val="FF0000"/>
                </a:solidFill>
              </a:rPr>
              <a:t> er </a:t>
            </a:r>
            <a:r>
              <a:rPr lang="en-GB" dirty="0" err="1">
                <a:solidFill>
                  <a:srgbClr val="FF0000"/>
                </a:solidFill>
              </a:rPr>
              <a:t>ansvarlig</a:t>
            </a:r>
            <a:r>
              <a:rPr lang="en-GB" dirty="0">
                <a:solidFill>
                  <a:srgbClr val="FF0000"/>
                </a:solidFill>
              </a:rPr>
              <a:t> for </a:t>
            </a:r>
            <a:r>
              <a:rPr lang="en-GB" dirty="0" err="1">
                <a:solidFill>
                  <a:srgbClr val="FF0000"/>
                </a:solidFill>
              </a:rPr>
              <a:t>ophævelsen</a:t>
            </a:r>
            <a:r>
              <a:rPr lang="en-GB" dirty="0"/>
              <a:t>.</a:t>
            </a:r>
            <a:endParaRPr lang="en-DK" dirty="0"/>
          </a:p>
          <a:p>
            <a:endParaRPr lang="en-DK" dirty="0"/>
          </a:p>
          <a:p>
            <a:endParaRPr lang="en-DK" dirty="0"/>
          </a:p>
          <a:p>
            <a:endParaRPr lang="en-DK" dirty="0"/>
          </a:p>
        </p:txBody>
      </p:sp>
      <p:sp>
        <p:nvSpPr>
          <p:cNvPr id="4" name="Date Placeholder 3">
            <a:extLst>
              <a:ext uri="{FF2B5EF4-FFF2-40B4-BE49-F238E27FC236}">
                <a16:creationId xmlns:a16="http://schemas.microsoft.com/office/drawing/2014/main" id="{090FA2D0-3480-134F-8504-0CC76A37F31E}"/>
              </a:ext>
            </a:extLst>
          </p:cNvPr>
          <p:cNvSpPr>
            <a:spLocks noGrp="1"/>
          </p:cNvSpPr>
          <p:nvPr>
            <p:ph type="dt" sz="half" idx="10"/>
          </p:nvPr>
        </p:nvSpPr>
        <p:spPr/>
        <p:txBody>
          <a:bodyPr/>
          <a:lstStyle/>
          <a:p>
            <a:fld id="{32FE6B17-5349-A247-80F4-E18075FEACFE}" type="datetime1">
              <a:rPr lang="da-DK" smtClean="0"/>
              <a:t>16.09.2020</a:t>
            </a:fld>
            <a:r>
              <a:rPr lang="da-DK"/>
              <a:t>16-09-2020</a:t>
            </a:r>
          </a:p>
        </p:txBody>
      </p:sp>
    </p:spTree>
    <p:extLst>
      <p:ext uri="{BB962C8B-B14F-4D97-AF65-F5344CB8AC3E}">
        <p14:creationId xmlns:p14="http://schemas.microsoft.com/office/powerpoint/2010/main" val="31654483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BBCD9-9863-614F-9856-69DA651C6855}"/>
              </a:ext>
            </a:extLst>
          </p:cNvPr>
          <p:cNvSpPr>
            <a:spLocks noGrp="1"/>
          </p:cNvSpPr>
          <p:nvPr>
            <p:ph type="title"/>
          </p:nvPr>
        </p:nvSpPr>
        <p:spPr/>
        <p:txBody>
          <a:bodyPr/>
          <a:lstStyle/>
          <a:p>
            <a:r>
              <a:rPr lang="en-GB" dirty="0" err="1"/>
              <a:t>Ophævelse</a:t>
            </a:r>
            <a:r>
              <a:rPr lang="en-GB" dirty="0"/>
              <a:t> </a:t>
            </a:r>
            <a:r>
              <a:rPr lang="en-GB" dirty="0" err="1"/>
              <a:t>pga</a:t>
            </a:r>
            <a:r>
              <a:rPr lang="en-GB" dirty="0"/>
              <a:t>. V</a:t>
            </a:r>
            <a:r>
              <a:rPr lang="en-DK" dirty="0"/>
              <a:t>æsentlige ændringer - arbejdsvilkår</a:t>
            </a:r>
          </a:p>
        </p:txBody>
      </p:sp>
      <p:sp>
        <p:nvSpPr>
          <p:cNvPr id="3" name="Content Placeholder 2">
            <a:extLst>
              <a:ext uri="{FF2B5EF4-FFF2-40B4-BE49-F238E27FC236}">
                <a16:creationId xmlns:a16="http://schemas.microsoft.com/office/drawing/2014/main" id="{5C4B9ADC-87E8-CE4B-A946-E641A704A042}"/>
              </a:ext>
            </a:extLst>
          </p:cNvPr>
          <p:cNvSpPr>
            <a:spLocks noGrp="1"/>
          </p:cNvSpPr>
          <p:nvPr>
            <p:ph idx="1"/>
          </p:nvPr>
        </p:nvSpPr>
        <p:spPr>
          <a:xfrm>
            <a:off x="985838" y="1772816"/>
            <a:ext cx="10220325" cy="3937484"/>
          </a:xfrm>
        </p:spPr>
        <p:txBody>
          <a:bodyPr/>
          <a:lstStyle/>
          <a:p>
            <a:r>
              <a:rPr lang="en-DK" b="1" dirty="0"/>
              <a:t>C-344/18 ISS Facility Services NV: Overførsel af aktiviteter til to erhververe</a:t>
            </a:r>
          </a:p>
          <a:p>
            <a:r>
              <a:rPr lang="en-GB" dirty="0"/>
              <a:t>Et </a:t>
            </a:r>
            <a:r>
              <a:rPr lang="en-GB" dirty="0" err="1"/>
              <a:t>offentligt</a:t>
            </a:r>
            <a:r>
              <a:rPr lang="en-GB" dirty="0"/>
              <a:t> </a:t>
            </a:r>
            <a:r>
              <a:rPr lang="en-GB" dirty="0" err="1"/>
              <a:t>udbud</a:t>
            </a:r>
            <a:r>
              <a:rPr lang="en-GB" dirty="0"/>
              <a:t> </a:t>
            </a:r>
            <a:r>
              <a:rPr lang="en-GB" dirty="0" err="1"/>
              <a:t>endte</a:t>
            </a:r>
            <a:r>
              <a:rPr lang="en-GB" dirty="0"/>
              <a:t> med at to </a:t>
            </a:r>
            <a:r>
              <a:rPr lang="en-GB" dirty="0" err="1"/>
              <a:t>erhververe</a:t>
            </a:r>
            <a:r>
              <a:rPr lang="en-GB" dirty="0"/>
              <a:t> </a:t>
            </a:r>
            <a:r>
              <a:rPr lang="en-GB" dirty="0" err="1"/>
              <a:t>overtog</a:t>
            </a:r>
            <a:r>
              <a:rPr lang="en-GB" dirty="0"/>
              <a:t> </a:t>
            </a:r>
            <a:r>
              <a:rPr lang="en-GB" dirty="0" err="1"/>
              <a:t>en</a:t>
            </a:r>
            <a:r>
              <a:rPr lang="en-GB" dirty="0"/>
              <a:t> </a:t>
            </a:r>
            <a:r>
              <a:rPr lang="en-GB" dirty="0" err="1"/>
              <a:t>aktivitet</a:t>
            </a:r>
            <a:r>
              <a:rPr lang="en-GB" dirty="0"/>
              <a:t>, der </a:t>
            </a:r>
            <a:r>
              <a:rPr lang="en-GB" dirty="0" err="1"/>
              <a:t>tidligere</a:t>
            </a:r>
            <a:r>
              <a:rPr lang="en-GB" dirty="0"/>
              <a:t> var </a:t>
            </a:r>
            <a:r>
              <a:rPr lang="en-GB" dirty="0" err="1"/>
              <a:t>varetaget</a:t>
            </a:r>
            <a:r>
              <a:rPr lang="en-GB" dirty="0"/>
              <a:t> </a:t>
            </a:r>
            <a:r>
              <a:rPr lang="en-GB" dirty="0" err="1"/>
              <a:t>af</a:t>
            </a:r>
            <a:r>
              <a:rPr lang="en-GB" dirty="0"/>
              <a:t> </a:t>
            </a:r>
            <a:r>
              <a:rPr lang="en-GB" dirty="0" err="1"/>
              <a:t>en</a:t>
            </a:r>
            <a:r>
              <a:rPr lang="en-GB" dirty="0"/>
              <a:t> </a:t>
            </a:r>
            <a:r>
              <a:rPr lang="en-GB" dirty="0" err="1"/>
              <a:t>virksomhed</a:t>
            </a:r>
            <a:r>
              <a:rPr lang="en-GB" dirty="0"/>
              <a:t>. </a:t>
            </a:r>
            <a:r>
              <a:rPr lang="en-GB" dirty="0" err="1"/>
              <a:t>En</a:t>
            </a:r>
            <a:r>
              <a:rPr lang="en-GB" dirty="0"/>
              <a:t> </a:t>
            </a:r>
            <a:r>
              <a:rPr lang="en-GB" dirty="0" err="1"/>
              <a:t>ansat</a:t>
            </a:r>
            <a:r>
              <a:rPr lang="en-GB" dirty="0"/>
              <a:t> </a:t>
            </a:r>
            <a:r>
              <a:rPr lang="en-GB" dirty="0" err="1"/>
              <a:t>havde</a:t>
            </a:r>
            <a:r>
              <a:rPr lang="en-GB" dirty="0"/>
              <a:t> </a:t>
            </a:r>
            <a:r>
              <a:rPr lang="en-GB" dirty="0" err="1"/>
              <a:t>arbejdet</a:t>
            </a:r>
            <a:r>
              <a:rPr lang="en-GB" dirty="0"/>
              <a:t> </a:t>
            </a:r>
            <a:r>
              <a:rPr lang="en-GB" dirty="0" err="1"/>
              <a:t>som</a:t>
            </a:r>
            <a:r>
              <a:rPr lang="en-GB" dirty="0"/>
              <a:t> </a:t>
            </a:r>
            <a:r>
              <a:rPr lang="en-GB" dirty="0" err="1"/>
              <a:t>leder</a:t>
            </a:r>
            <a:r>
              <a:rPr lang="en-GB" dirty="0"/>
              <a:t> </a:t>
            </a:r>
            <a:r>
              <a:rPr lang="en-GB" dirty="0" err="1"/>
              <a:t>af</a:t>
            </a:r>
            <a:r>
              <a:rPr lang="en-GB" dirty="0"/>
              <a:t> </a:t>
            </a:r>
            <a:r>
              <a:rPr lang="en-GB" dirty="0" err="1"/>
              <a:t>aktiviteten</a:t>
            </a:r>
            <a:r>
              <a:rPr lang="en-GB" dirty="0"/>
              <a:t>, </a:t>
            </a:r>
            <a:r>
              <a:rPr lang="en-GB" dirty="0" err="1"/>
              <a:t>og</a:t>
            </a:r>
            <a:r>
              <a:rPr lang="en-GB" dirty="0"/>
              <a:t> </a:t>
            </a:r>
            <a:r>
              <a:rPr lang="en-GB" dirty="0" err="1"/>
              <a:t>spørgsmålet</a:t>
            </a:r>
            <a:r>
              <a:rPr lang="en-GB" dirty="0"/>
              <a:t> var </a:t>
            </a:r>
            <a:r>
              <a:rPr lang="en-GB" dirty="0" err="1"/>
              <a:t>hvordan</a:t>
            </a:r>
            <a:r>
              <a:rPr lang="en-GB" dirty="0"/>
              <a:t> </a:t>
            </a:r>
            <a:r>
              <a:rPr lang="en-GB" dirty="0" err="1"/>
              <a:t>denne</a:t>
            </a:r>
            <a:r>
              <a:rPr lang="en-GB" dirty="0"/>
              <a:t> </a:t>
            </a:r>
            <a:r>
              <a:rPr lang="en-GB" dirty="0" err="1"/>
              <a:t>ansattes</a:t>
            </a:r>
            <a:r>
              <a:rPr lang="en-GB" dirty="0"/>
              <a:t> </a:t>
            </a:r>
            <a:r>
              <a:rPr lang="en-GB" dirty="0" err="1"/>
              <a:t>rettigheder</a:t>
            </a:r>
            <a:r>
              <a:rPr lang="en-GB" dirty="0"/>
              <a:t> var </a:t>
            </a:r>
            <a:r>
              <a:rPr lang="en-GB" dirty="0" err="1"/>
              <a:t>beskyttet</a:t>
            </a:r>
            <a:r>
              <a:rPr lang="en-GB" dirty="0"/>
              <a:t>. </a:t>
            </a:r>
          </a:p>
          <a:p>
            <a:r>
              <a:rPr lang="en-GB" dirty="0"/>
              <a:t>- </a:t>
            </a:r>
            <a:r>
              <a:rPr lang="en-GB" dirty="0" err="1"/>
              <a:t>en</a:t>
            </a:r>
            <a:r>
              <a:rPr lang="en-GB" dirty="0"/>
              <a:t> </a:t>
            </a:r>
            <a:r>
              <a:rPr lang="en-GB" dirty="0" err="1"/>
              <a:t>overførsel</a:t>
            </a:r>
            <a:r>
              <a:rPr lang="en-GB" dirty="0"/>
              <a:t> </a:t>
            </a:r>
            <a:r>
              <a:rPr lang="en-GB" dirty="0" err="1"/>
              <a:t>af</a:t>
            </a:r>
            <a:r>
              <a:rPr lang="en-GB" dirty="0"/>
              <a:t> </a:t>
            </a:r>
            <a:r>
              <a:rPr lang="en-GB" dirty="0" err="1"/>
              <a:t>rettigheder</a:t>
            </a:r>
            <a:r>
              <a:rPr lang="en-GB" dirty="0"/>
              <a:t> </a:t>
            </a:r>
            <a:r>
              <a:rPr lang="en-GB" dirty="0" err="1"/>
              <a:t>og</a:t>
            </a:r>
            <a:r>
              <a:rPr lang="en-GB" dirty="0"/>
              <a:t> </a:t>
            </a:r>
            <a:r>
              <a:rPr lang="en-GB" dirty="0" err="1"/>
              <a:t>forpligtelser</a:t>
            </a:r>
            <a:r>
              <a:rPr lang="en-GB" dirty="0"/>
              <a:t> </a:t>
            </a:r>
            <a:r>
              <a:rPr lang="en-GB" dirty="0" err="1"/>
              <a:t>i</a:t>
            </a:r>
            <a:r>
              <a:rPr lang="en-GB" dirty="0"/>
              <a:t> </a:t>
            </a:r>
            <a:r>
              <a:rPr lang="en-GB" dirty="0" err="1"/>
              <a:t>henhold</a:t>
            </a:r>
            <a:r>
              <a:rPr lang="en-GB" dirty="0"/>
              <a:t> </a:t>
            </a:r>
            <a:r>
              <a:rPr lang="en-GB" dirty="0" err="1"/>
              <a:t>til</a:t>
            </a:r>
            <a:r>
              <a:rPr lang="en-GB" dirty="0"/>
              <a:t> </a:t>
            </a:r>
            <a:r>
              <a:rPr lang="en-GB" dirty="0" err="1"/>
              <a:t>en</a:t>
            </a:r>
            <a:r>
              <a:rPr lang="en-GB" dirty="0"/>
              <a:t> </a:t>
            </a:r>
            <a:r>
              <a:rPr lang="en-GB" dirty="0" err="1"/>
              <a:t>arbejdskontrakt</a:t>
            </a:r>
            <a:r>
              <a:rPr lang="en-GB" dirty="0"/>
              <a:t> </a:t>
            </a:r>
            <a:r>
              <a:rPr lang="en-GB" dirty="0" err="1">
                <a:solidFill>
                  <a:srgbClr val="FF0000"/>
                </a:solidFill>
              </a:rPr>
              <a:t>til</a:t>
            </a:r>
            <a:r>
              <a:rPr lang="en-GB" dirty="0">
                <a:solidFill>
                  <a:srgbClr val="FF0000"/>
                </a:solidFill>
              </a:rPr>
              <a:t> </a:t>
            </a:r>
            <a:r>
              <a:rPr lang="en-GB" dirty="0" err="1">
                <a:solidFill>
                  <a:srgbClr val="FF0000"/>
                </a:solidFill>
              </a:rPr>
              <a:t>hver</a:t>
            </a:r>
            <a:r>
              <a:rPr lang="en-GB" dirty="0">
                <a:solidFill>
                  <a:srgbClr val="FF0000"/>
                </a:solidFill>
              </a:rPr>
              <a:t> </a:t>
            </a:r>
            <a:r>
              <a:rPr lang="en-GB" dirty="0" err="1">
                <a:solidFill>
                  <a:srgbClr val="FF0000"/>
                </a:solidFill>
              </a:rPr>
              <a:t>af</a:t>
            </a:r>
            <a:r>
              <a:rPr lang="en-GB" dirty="0">
                <a:solidFill>
                  <a:srgbClr val="FF0000"/>
                </a:solidFill>
              </a:rPr>
              <a:t> </a:t>
            </a:r>
            <a:r>
              <a:rPr lang="en-GB" dirty="0" err="1">
                <a:solidFill>
                  <a:srgbClr val="FF0000"/>
                </a:solidFill>
              </a:rPr>
              <a:t>erhververne</a:t>
            </a:r>
            <a:r>
              <a:rPr lang="en-GB" dirty="0">
                <a:solidFill>
                  <a:srgbClr val="FF0000"/>
                </a:solidFill>
              </a:rPr>
              <a:t> </a:t>
            </a:r>
            <a:r>
              <a:rPr lang="en-GB" dirty="0" err="1">
                <a:solidFill>
                  <a:srgbClr val="FF0000"/>
                </a:solidFill>
              </a:rPr>
              <a:t>på</a:t>
            </a:r>
            <a:r>
              <a:rPr lang="en-GB" dirty="0">
                <a:solidFill>
                  <a:srgbClr val="FF0000"/>
                </a:solidFill>
              </a:rPr>
              <a:t> pro rata-basis</a:t>
            </a:r>
            <a:r>
              <a:rPr lang="en-GB" dirty="0"/>
              <a:t> </a:t>
            </a:r>
            <a:r>
              <a:rPr lang="en-GB" dirty="0" err="1"/>
              <a:t>i</a:t>
            </a:r>
            <a:r>
              <a:rPr lang="en-GB" dirty="0"/>
              <a:t> forhold </a:t>
            </a:r>
            <a:r>
              <a:rPr lang="en-GB" dirty="0" err="1"/>
              <a:t>til</a:t>
            </a:r>
            <a:r>
              <a:rPr lang="en-GB" dirty="0"/>
              <a:t> de </a:t>
            </a:r>
            <a:r>
              <a:rPr lang="en-GB" dirty="0" err="1"/>
              <a:t>af</a:t>
            </a:r>
            <a:r>
              <a:rPr lang="en-GB" dirty="0"/>
              <a:t> </a:t>
            </a:r>
            <a:r>
              <a:rPr lang="en-GB" dirty="0" err="1"/>
              <a:t>arbejdstageren</a:t>
            </a:r>
            <a:r>
              <a:rPr lang="en-GB" dirty="0"/>
              <a:t> </a:t>
            </a:r>
            <a:r>
              <a:rPr lang="en-GB" dirty="0" err="1"/>
              <a:t>udførte</a:t>
            </a:r>
            <a:r>
              <a:rPr lang="en-GB" dirty="0"/>
              <a:t> </a:t>
            </a:r>
            <a:r>
              <a:rPr lang="en-GB" dirty="0" err="1"/>
              <a:t>opgaver</a:t>
            </a:r>
            <a:r>
              <a:rPr lang="en-GB" dirty="0"/>
              <a:t> </a:t>
            </a:r>
            <a:r>
              <a:rPr lang="en-GB" dirty="0" err="1"/>
              <a:t>gør</a:t>
            </a:r>
            <a:r>
              <a:rPr lang="en-GB" dirty="0"/>
              <a:t> det </a:t>
            </a:r>
            <a:r>
              <a:rPr lang="en-GB" dirty="0" err="1"/>
              <a:t>principielt</a:t>
            </a:r>
            <a:r>
              <a:rPr lang="en-GB" dirty="0"/>
              <a:t> </a:t>
            </a:r>
            <a:r>
              <a:rPr lang="en-GB" dirty="0" err="1"/>
              <a:t>muligt</a:t>
            </a:r>
            <a:r>
              <a:rPr lang="en-GB" dirty="0"/>
              <a:t> at </a:t>
            </a:r>
            <a:r>
              <a:rPr lang="en-GB" dirty="0" err="1"/>
              <a:t>sikre</a:t>
            </a:r>
            <a:r>
              <a:rPr lang="en-GB" dirty="0"/>
              <a:t> </a:t>
            </a:r>
            <a:r>
              <a:rPr lang="en-GB" dirty="0" err="1"/>
              <a:t>en</a:t>
            </a:r>
            <a:r>
              <a:rPr lang="en-GB" dirty="0"/>
              <a:t> </a:t>
            </a:r>
            <a:r>
              <a:rPr lang="en-GB" dirty="0" err="1"/>
              <a:t>rimelig</a:t>
            </a:r>
            <a:r>
              <a:rPr lang="en-GB" dirty="0"/>
              <a:t> balance </a:t>
            </a:r>
            <a:r>
              <a:rPr lang="en-GB" dirty="0" err="1"/>
              <a:t>mellem</a:t>
            </a:r>
            <a:r>
              <a:rPr lang="en-GB" dirty="0"/>
              <a:t> </a:t>
            </a:r>
            <a:r>
              <a:rPr lang="en-GB" dirty="0" err="1"/>
              <a:t>beskyttelsen</a:t>
            </a:r>
            <a:r>
              <a:rPr lang="en-GB" dirty="0"/>
              <a:t> </a:t>
            </a:r>
            <a:r>
              <a:rPr lang="en-GB" dirty="0" err="1"/>
              <a:t>af</a:t>
            </a:r>
            <a:r>
              <a:rPr lang="en-GB" dirty="0"/>
              <a:t> </a:t>
            </a:r>
            <a:r>
              <a:rPr lang="en-GB" dirty="0" err="1"/>
              <a:t>arbejdstagerens</a:t>
            </a:r>
            <a:r>
              <a:rPr lang="en-GB" dirty="0"/>
              <a:t> </a:t>
            </a:r>
            <a:r>
              <a:rPr lang="en-GB" dirty="0" err="1"/>
              <a:t>interesser</a:t>
            </a:r>
            <a:r>
              <a:rPr lang="en-GB" dirty="0"/>
              <a:t> </a:t>
            </a:r>
            <a:r>
              <a:rPr lang="en-GB" dirty="0" err="1"/>
              <a:t>og</a:t>
            </a:r>
            <a:r>
              <a:rPr lang="en-GB" dirty="0"/>
              <a:t> </a:t>
            </a:r>
            <a:r>
              <a:rPr lang="en-GB" dirty="0" err="1"/>
              <a:t>beskyttelsen</a:t>
            </a:r>
            <a:r>
              <a:rPr lang="en-GB" dirty="0"/>
              <a:t> </a:t>
            </a:r>
            <a:r>
              <a:rPr lang="en-GB" dirty="0" err="1"/>
              <a:t>af</a:t>
            </a:r>
            <a:r>
              <a:rPr lang="en-GB" dirty="0"/>
              <a:t> </a:t>
            </a:r>
            <a:r>
              <a:rPr lang="en-GB" dirty="0" err="1"/>
              <a:t>erhververnes</a:t>
            </a:r>
            <a:r>
              <a:rPr lang="en-GB" dirty="0"/>
              <a:t> </a:t>
            </a:r>
            <a:r>
              <a:rPr lang="en-GB" dirty="0" err="1"/>
              <a:t>interesser</a:t>
            </a:r>
            <a:r>
              <a:rPr lang="da-DK" dirty="0"/>
              <a:t>. (præmis 34)</a:t>
            </a:r>
          </a:p>
          <a:p>
            <a:r>
              <a:rPr lang="da-DK" dirty="0"/>
              <a:t>- </a:t>
            </a:r>
            <a:r>
              <a:rPr lang="en-GB" dirty="0"/>
              <a:t>den </a:t>
            </a:r>
            <a:r>
              <a:rPr lang="en-GB" dirty="0" err="1"/>
              <a:t>forelæggende</a:t>
            </a:r>
            <a:r>
              <a:rPr lang="en-GB" dirty="0"/>
              <a:t> ret </a:t>
            </a:r>
            <a:r>
              <a:rPr lang="en-GB" dirty="0" err="1"/>
              <a:t>skal</a:t>
            </a:r>
            <a:r>
              <a:rPr lang="en-GB" dirty="0"/>
              <a:t> </a:t>
            </a:r>
            <a:r>
              <a:rPr lang="en-GB" dirty="0" err="1"/>
              <a:t>tage</a:t>
            </a:r>
            <a:r>
              <a:rPr lang="en-GB" dirty="0"/>
              <a:t> </a:t>
            </a:r>
            <a:r>
              <a:rPr lang="en-GB" dirty="0" err="1"/>
              <a:t>hensyn</a:t>
            </a:r>
            <a:r>
              <a:rPr lang="en-GB" dirty="0"/>
              <a:t> </a:t>
            </a:r>
            <a:r>
              <a:rPr lang="en-GB" dirty="0" err="1"/>
              <a:t>til</a:t>
            </a:r>
            <a:r>
              <a:rPr lang="en-GB" dirty="0"/>
              <a:t> de </a:t>
            </a:r>
            <a:r>
              <a:rPr lang="en-GB" dirty="0" err="1"/>
              <a:t>praktiske</a:t>
            </a:r>
            <a:r>
              <a:rPr lang="en-GB" dirty="0"/>
              <a:t> </a:t>
            </a:r>
            <a:r>
              <a:rPr lang="en-GB" dirty="0" err="1"/>
              <a:t>konsekvenser</a:t>
            </a:r>
            <a:r>
              <a:rPr lang="en-GB" dirty="0"/>
              <a:t> </a:t>
            </a:r>
            <a:r>
              <a:rPr lang="en-GB" dirty="0" err="1"/>
              <a:t>af</a:t>
            </a:r>
            <a:r>
              <a:rPr lang="en-GB" dirty="0"/>
              <a:t> </a:t>
            </a:r>
            <a:r>
              <a:rPr lang="en-GB" dirty="0" err="1"/>
              <a:t>denne</a:t>
            </a:r>
            <a:r>
              <a:rPr lang="en-GB" dirty="0"/>
              <a:t> </a:t>
            </a:r>
            <a:r>
              <a:rPr lang="en-GB" dirty="0" err="1"/>
              <a:t>opdeling</a:t>
            </a:r>
            <a:r>
              <a:rPr lang="en-GB" dirty="0"/>
              <a:t> </a:t>
            </a:r>
            <a:r>
              <a:rPr lang="en-GB" dirty="0" err="1"/>
              <a:t>af</a:t>
            </a:r>
            <a:r>
              <a:rPr lang="en-GB" dirty="0"/>
              <a:t> </a:t>
            </a:r>
            <a:r>
              <a:rPr lang="en-GB" dirty="0" err="1"/>
              <a:t>arbejdskontrakten</a:t>
            </a:r>
            <a:r>
              <a:rPr lang="en-GB" dirty="0"/>
              <a:t>. </a:t>
            </a:r>
          </a:p>
          <a:p>
            <a:r>
              <a:rPr lang="da-DK" dirty="0"/>
              <a:t>- </a:t>
            </a:r>
            <a:r>
              <a:rPr lang="en-GB" dirty="0" err="1"/>
              <a:t>såfremt</a:t>
            </a:r>
            <a:r>
              <a:rPr lang="en-GB" dirty="0"/>
              <a:t> </a:t>
            </a:r>
            <a:r>
              <a:rPr lang="en-GB" dirty="0" err="1"/>
              <a:t>opdelingen</a:t>
            </a:r>
            <a:r>
              <a:rPr lang="en-GB" dirty="0"/>
              <a:t> </a:t>
            </a:r>
            <a:r>
              <a:rPr lang="en-GB" dirty="0" err="1"/>
              <a:t>af</a:t>
            </a:r>
            <a:r>
              <a:rPr lang="en-GB" dirty="0"/>
              <a:t> </a:t>
            </a:r>
            <a:r>
              <a:rPr lang="en-GB" dirty="0" err="1"/>
              <a:t>denne</a:t>
            </a:r>
            <a:r>
              <a:rPr lang="en-GB" dirty="0"/>
              <a:t> </a:t>
            </a:r>
            <a:r>
              <a:rPr lang="en-GB" dirty="0" err="1"/>
              <a:t>kontrakt</a:t>
            </a:r>
            <a:r>
              <a:rPr lang="en-GB" dirty="0"/>
              <a:t> </a:t>
            </a:r>
            <a:r>
              <a:rPr lang="en-GB" dirty="0" err="1"/>
              <a:t>viser</a:t>
            </a:r>
            <a:r>
              <a:rPr lang="en-GB" dirty="0"/>
              <a:t> sig at </a:t>
            </a:r>
            <a:r>
              <a:rPr lang="en-GB" dirty="0" err="1"/>
              <a:t>være</a:t>
            </a:r>
            <a:r>
              <a:rPr lang="en-GB" dirty="0"/>
              <a:t> </a:t>
            </a:r>
            <a:r>
              <a:rPr lang="en-GB" dirty="0" err="1">
                <a:solidFill>
                  <a:srgbClr val="FF0000"/>
                </a:solidFill>
              </a:rPr>
              <a:t>umulig</a:t>
            </a:r>
            <a:r>
              <a:rPr lang="en-GB" dirty="0"/>
              <a:t>, </a:t>
            </a:r>
            <a:r>
              <a:rPr lang="en-GB" dirty="0" err="1"/>
              <a:t>eller</a:t>
            </a:r>
            <a:r>
              <a:rPr lang="en-GB" dirty="0">
                <a:solidFill>
                  <a:srgbClr val="FF0000"/>
                </a:solidFill>
              </a:rPr>
              <a:t> </a:t>
            </a:r>
            <a:r>
              <a:rPr lang="en-GB" dirty="0" err="1">
                <a:solidFill>
                  <a:srgbClr val="FF0000"/>
                </a:solidFill>
              </a:rPr>
              <a:t>medfører</a:t>
            </a:r>
            <a:r>
              <a:rPr lang="en-GB" dirty="0">
                <a:solidFill>
                  <a:srgbClr val="FF0000"/>
                </a:solidFill>
              </a:rPr>
              <a:t> </a:t>
            </a:r>
            <a:r>
              <a:rPr lang="en-GB" dirty="0" err="1">
                <a:solidFill>
                  <a:srgbClr val="FF0000"/>
                </a:solidFill>
              </a:rPr>
              <a:t>en</a:t>
            </a:r>
            <a:r>
              <a:rPr lang="en-GB" dirty="0">
                <a:solidFill>
                  <a:srgbClr val="FF0000"/>
                </a:solidFill>
              </a:rPr>
              <a:t> </a:t>
            </a:r>
            <a:r>
              <a:rPr lang="en-GB" dirty="0" err="1">
                <a:solidFill>
                  <a:srgbClr val="FF0000"/>
                </a:solidFill>
              </a:rPr>
              <a:t>forringelse</a:t>
            </a:r>
            <a:r>
              <a:rPr lang="en-GB" dirty="0">
                <a:solidFill>
                  <a:srgbClr val="FF0000"/>
                </a:solidFill>
              </a:rPr>
              <a:t> </a:t>
            </a:r>
            <a:r>
              <a:rPr lang="en-GB" dirty="0" err="1">
                <a:solidFill>
                  <a:srgbClr val="FF0000"/>
                </a:solidFill>
              </a:rPr>
              <a:t>af</a:t>
            </a:r>
            <a:r>
              <a:rPr lang="en-GB" dirty="0">
                <a:solidFill>
                  <a:srgbClr val="FF0000"/>
                </a:solidFill>
              </a:rPr>
              <a:t> </a:t>
            </a:r>
            <a:r>
              <a:rPr lang="en-GB" dirty="0" err="1">
                <a:solidFill>
                  <a:srgbClr val="FF0000"/>
                </a:solidFill>
              </a:rPr>
              <a:t>arbejdsvilkårene</a:t>
            </a:r>
            <a:r>
              <a:rPr lang="en-GB" dirty="0"/>
              <a:t>, </a:t>
            </a:r>
            <a:r>
              <a:rPr lang="en-GB" dirty="0" err="1"/>
              <a:t>og</a:t>
            </a:r>
            <a:r>
              <a:rPr lang="en-GB" dirty="0"/>
              <a:t> </a:t>
            </a:r>
            <a:r>
              <a:rPr lang="en-GB" dirty="0" err="1"/>
              <a:t>derfor</a:t>
            </a:r>
            <a:r>
              <a:rPr lang="en-GB" dirty="0"/>
              <a:t> </a:t>
            </a:r>
            <a:r>
              <a:rPr lang="en-GB" dirty="0" err="1"/>
              <a:t>ophæves</a:t>
            </a:r>
            <a:r>
              <a:rPr lang="en-GB" dirty="0"/>
              <a:t>, </a:t>
            </a:r>
            <a:r>
              <a:rPr lang="en-GB" dirty="0" err="1"/>
              <a:t>så</a:t>
            </a:r>
            <a:r>
              <a:rPr lang="en-GB" dirty="0"/>
              <a:t> </a:t>
            </a:r>
            <a:r>
              <a:rPr lang="en-GB" dirty="0" err="1"/>
              <a:t>skal</a:t>
            </a:r>
            <a:r>
              <a:rPr lang="en-GB" dirty="0"/>
              <a:t> </a:t>
            </a:r>
            <a:r>
              <a:rPr lang="en-GB" dirty="0" err="1"/>
              <a:t>ophævelsen</a:t>
            </a:r>
            <a:r>
              <a:rPr lang="en-GB" dirty="0"/>
              <a:t> </a:t>
            </a:r>
            <a:r>
              <a:rPr lang="en-GB" dirty="0" err="1"/>
              <a:t>i</a:t>
            </a:r>
            <a:r>
              <a:rPr lang="en-GB" dirty="0"/>
              <a:t> </a:t>
            </a:r>
            <a:r>
              <a:rPr lang="en-GB" dirty="0" err="1"/>
              <a:t>henhold</a:t>
            </a:r>
            <a:r>
              <a:rPr lang="en-GB" dirty="0"/>
              <a:t> </a:t>
            </a:r>
            <a:r>
              <a:rPr lang="en-GB" dirty="0" err="1"/>
              <a:t>til</a:t>
            </a:r>
            <a:r>
              <a:rPr lang="en-GB" dirty="0"/>
              <a:t> </a:t>
            </a:r>
            <a:r>
              <a:rPr lang="en-GB" dirty="0" err="1"/>
              <a:t>artikel</a:t>
            </a:r>
            <a:r>
              <a:rPr lang="en-GB" dirty="0"/>
              <a:t> 4, stk. 2, </a:t>
            </a:r>
            <a:r>
              <a:rPr lang="en-GB" dirty="0" err="1"/>
              <a:t>anses</a:t>
            </a:r>
            <a:r>
              <a:rPr lang="en-GB" dirty="0"/>
              <a:t> for at </a:t>
            </a:r>
            <a:r>
              <a:rPr lang="en-GB" dirty="0" err="1"/>
              <a:t>være</a:t>
            </a:r>
            <a:r>
              <a:rPr lang="en-GB" dirty="0"/>
              <a:t> </a:t>
            </a:r>
            <a:r>
              <a:rPr lang="en-GB" dirty="0" err="1"/>
              <a:t>sket</a:t>
            </a:r>
            <a:r>
              <a:rPr lang="en-GB" dirty="0"/>
              <a:t> </a:t>
            </a:r>
            <a:r>
              <a:rPr lang="en-GB" dirty="0" err="1"/>
              <a:t>på</a:t>
            </a:r>
            <a:r>
              <a:rPr lang="en-GB" dirty="0"/>
              <a:t> </a:t>
            </a:r>
            <a:r>
              <a:rPr lang="en-GB" dirty="0" err="1"/>
              <a:t>initiativ</a:t>
            </a:r>
            <a:r>
              <a:rPr lang="en-GB" dirty="0"/>
              <a:t> </a:t>
            </a:r>
            <a:r>
              <a:rPr lang="en-GB" dirty="0" err="1"/>
              <a:t>af</a:t>
            </a:r>
            <a:r>
              <a:rPr lang="en-GB" dirty="0"/>
              <a:t> </a:t>
            </a:r>
            <a:r>
              <a:rPr lang="en-GB" dirty="0" err="1"/>
              <a:t>erhververen</a:t>
            </a:r>
            <a:r>
              <a:rPr lang="en-GB" dirty="0"/>
              <a:t> </a:t>
            </a:r>
            <a:r>
              <a:rPr lang="en-GB" dirty="0" err="1"/>
              <a:t>eller</a:t>
            </a:r>
            <a:r>
              <a:rPr lang="en-GB" dirty="0"/>
              <a:t> </a:t>
            </a:r>
            <a:r>
              <a:rPr lang="en-GB" dirty="0" err="1"/>
              <a:t>erhververne</a:t>
            </a:r>
            <a:r>
              <a:rPr lang="en-GB" dirty="0"/>
              <a:t>, </a:t>
            </a:r>
            <a:r>
              <a:rPr lang="en-GB" dirty="0" err="1"/>
              <a:t>selv</a:t>
            </a:r>
            <a:r>
              <a:rPr lang="en-GB" dirty="0"/>
              <a:t> om </a:t>
            </a:r>
            <a:r>
              <a:rPr lang="en-GB" dirty="0" err="1"/>
              <a:t>denne</a:t>
            </a:r>
            <a:r>
              <a:rPr lang="en-GB" dirty="0"/>
              <a:t> </a:t>
            </a:r>
            <a:r>
              <a:rPr lang="en-GB" dirty="0" err="1"/>
              <a:t>ophævelse</a:t>
            </a:r>
            <a:r>
              <a:rPr lang="en-GB" dirty="0"/>
              <a:t> er </a:t>
            </a:r>
            <a:r>
              <a:rPr lang="en-GB" dirty="0" err="1"/>
              <a:t>sket</a:t>
            </a:r>
            <a:r>
              <a:rPr lang="en-GB" dirty="0"/>
              <a:t> </a:t>
            </a:r>
            <a:r>
              <a:rPr lang="en-GB" dirty="0" err="1"/>
              <a:t>på</a:t>
            </a:r>
            <a:r>
              <a:rPr lang="en-GB" dirty="0"/>
              <a:t> </a:t>
            </a:r>
            <a:r>
              <a:rPr lang="en-GB" dirty="0" err="1"/>
              <a:t>initiativ</a:t>
            </a:r>
            <a:r>
              <a:rPr lang="en-GB" dirty="0"/>
              <a:t> </a:t>
            </a:r>
            <a:r>
              <a:rPr lang="en-GB" dirty="0" err="1"/>
              <a:t>af</a:t>
            </a:r>
            <a:r>
              <a:rPr lang="en-GB" dirty="0"/>
              <a:t> </a:t>
            </a:r>
            <a:r>
              <a:rPr lang="en-GB" dirty="0" err="1"/>
              <a:t>arbejdstageren</a:t>
            </a:r>
            <a:r>
              <a:rPr lang="en-GB" dirty="0"/>
              <a:t> (</a:t>
            </a:r>
            <a:r>
              <a:rPr lang="en-GB" dirty="0" err="1"/>
              <a:t>præmis</a:t>
            </a:r>
            <a:r>
              <a:rPr lang="en-GB" dirty="0"/>
              <a:t> 38)</a:t>
            </a:r>
            <a:endParaRPr lang="en-DK" dirty="0"/>
          </a:p>
          <a:p>
            <a:endParaRPr lang="en-DK" dirty="0"/>
          </a:p>
          <a:p>
            <a:endParaRPr lang="en-DK" dirty="0"/>
          </a:p>
          <a:p>
            <a:endParaRPr lang="en-DK" dirty="0"/>
          </a:p>
          <a:p>
            <a:endParaRPr lang="en-DK" dirty="0"/>
          </a:p>
        </p:txBody>
      </p:sp>
      <p:sp>
        <p:nvSpPr>
          <p:cNvPr id="4" name="Date Placeholder 3">
            <a:extLst>
              <a:ext uri="{FF2B5EF4-FFF2-40B4-BE49-F238E27FC236}">
                <a16:creationId xmlns:a16="http://schemas.microsoft.com/office/drawing/2014/main" id="{090FA2D0-3480-134F-8504-0CC76A37F31E}"/>
              </a:ext>
            </a:extLst>
          </p:cNvPr>
          <p:cNvSpPr>
            <a:spLocks noGrp="1"/>
          </p:cNvSpPr>
          <p:nvPr>
            <p:ph type="dt" sz="half" idx="10"/>
          </p:nvPr>
        </p:nvSpPr>
        <p:spPr/>
        <p:txBody>
          <a:bodyPr/>
          <a:lstStyle/>
          <a:p>
            <a:fld id="{32FE6B17-5349-A247-80F4-E18075FEACFE}" type="datetime1">
              <a:rPr lang="da-DK" smtClean="0"/>
              <a:t>15.09.2020</a:t>
            </a:fld>
            <a:r>
              <a:rPr lang="da-DK"/>
              <a:t>16-09-2020</a:t>
            </a:r>
          </a:p>
        </p:txBody>
      </p:sp>
    </p:spTree>
    <p:extLst>
      <p:ext uri="{BB962C8B-B14F-4D97-AF65-F5344CB8AC3E}">
        <p14:creationId xmlns:p14="http://schemas.microsoft.com/office/powerpoint/2010/main" val="41947438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BBCD9-9863-614F-9856-69DA651C6855}"/>
              </a:ext>
            </a:extLst>
          </p:cNvPr>
          <p:cNvSpPr>
            <a:spLocks noGrp="1"/>
          </p:cNvSpPr>
          <p:nvPr>
            <p:ph type="title"/>
          </p:nvPr>
        </p:nvSpPr>
        <p:spPr/>
        <p:txBody>
          <a:bodyPr/>
          <a:lstStyle/>
          <a:p>
            <a:r>
              <a:rPr lang="en-GB" dirty="0" err="1"/>
              <a:t>Ophævelse</a:t>
            </a:r>
            <a:r>
              <a:rPr lang="en-GB" dirty="0"/>
              <a:t> </a:t>
            </a:r>
            <a:r>
              <a:rPr lang="en-GB" dirty="0" err="1"/>
              <a:t>pga</a:t>
            </a:r>
            <a:r>
              <a:rPr lang="en-GB" dirty="0"/>
              <a:t>. V</a:t>
            </a:r>
            <a:r>
              <a:rPr lang="en-DK" dirty="0"/>
              <a:t>æsentlige ændringer - retsvirkninger</a:t>
            </a:r>
          </a:p>
        </p:txBody>
      </p:sp>
      <p:sp>
        <p:nvSpPr>
          <p:cNvPr id="3" name="Content Placeholder 2">
            <a:extLst>
              <a:ext uri="{FF2B5EF4-FFF2-40B4-BE49-F238E27FC236}">
                <a16:creationId xmlns:a16="http://schemas.microsoft.com/office/drawing/2014/main" id="{5C4B9ADC-87E8-CE4B-A946-E641A704A042}"/>
              </a:ext>
            </a:extLst>
          </p:cNvPr>
          <p:cNvSpPr>
            <a:spLocks noGrp="1"/>
          </p:cNvSpPr>
          <p:nvPr>
            <p:ph idx="1"/>
          </p:nvPr>
        </p:nvSpPr>
        <p:spPr>
          <a:xfrm>
            <a:off x="985838" y="1772816"/>
            <a:ext cx="10220325" cy="3937484"/>
          </a:xfrm>
        </p:spPr>
        <p:txBody>
          <a:bodyPr/>
          <a:lstStyle/>
          <a:p>
            <a:pPr>
              <a:buNone/>
            </a:pPr>
            <a:r>
              <a:rPr lang="en-DK" b="1" dirty="0"/>
              <a:t>Hvilke rettigheder ved ophævelse pga. </a:t>
            </a:r>
            <a:r>
              <a:rPr lang="en-GB" b="1" dirty="0"/>
              <a:t>v</a:t>
            </a:r>
            <a:r>
              <a:rPr lang="en-DK" b="1" dirty="0"/>
              <a:t>æsentlig vilkårsændring: </a:t>
            </a:r>
          </a:p>
          <a:p>
            <a:pPr>
              <a:buNone/>
            </a:pPr>
            <a:r>
              <a:rPr lang="en-DK" b="1" dirty="0"/>
              <a:t>C-396/07 Juuri</a:t>
            </a:r>
          </a:p>
          <a:p>
            <a:r>
              <a:rPr lang="en-DK" dirty="0"/>
              <a:t>En virksomhedsoverdragelse var sammenfaldende med udløbet af den eksisterende overenskomst. En overdraget kantinemedarbejder blev omfattet af en ny kollektiv overenskomst, bla. </a:t>
            </a:r>
            <a:r>
              <a:rPr lang="en-GB" dirty="0"/>
              <a:t>med </a:t>
            </a:r>
            <a:r>
              <a:rPr lang="en-GB" dirty="0" err="1"/>
              <a:t>lønnedgang</a:t>
            </a:r>
            <a:r>
              <a:rPr lang="en-GB" dirty="0"/>
              <a:t>. </a:t>
            </a:r>
            <a:r>
              <a:rPr lang="en-GB" dirty="0" err="1"/>
              <a:t>Overenskomstens</a:t>
            </a:r>
            <a:r>
              <a:rPr lang="en-GB" dirty="0"/>
              <a:t> </a:t>
            </a:r>
            <a:r>
              <a:rPr lang="en-GB" dirty="0" err="1"/>
              <a:t>udløb</a:t>
            </a:r>
            <a:r>
              <a:rPr lang="en-GB" dirty="0"/>
              <a:t> var </a:t>
            </a:r>
            <a:r>
              <a:rPr lang="en-GB" dirty="0" err="1"/>
              <a:t>ikke</a:t>
            </a:r>
            <a:r>
              <a:rPr lang="en-GB" dirty="0"/>
              <a:t> </a:t>
            </a:r>
            <a:r>
              <a:rPr lang="en-GB" dirty="0" err="1"/>
              <a:t>i</a:t>
            </a:r>
            <a:r>
              <a:rPr lang="en-GB" dirty="0"/>
              <a:t> strid med </a:t>
            </a:r>
            <a:r>
              <a:rPr lang="en-GB" dirty="0" err="1"/>
              <a:t>direktivet</a:t>
            </a:r>
            <a:r>
              <a:rPr lang="en-GB" dirty="0"/>
              <a:t>. </a:t>
            </a:r>
            <a:r>
              <a:rPr lang="en-GB" dirty="0" err="1"/>
              <a:t>Ændringen</a:t>
            </a:r>
            <a:r>
              <a:rPr lang="en-GB" dirty="0"/>
              <a:t> </a:t>
            </a:r>
            <a:r>
              <a:rPr lang="en-GB" dirty="0" err="1"/>
              <a:t>kunne</a:t>
            </a:r>
            <a:r>
              <a:rPr lang="en-GB" dirty="0"/>
              <a:t> dog </a:t>
            </a:r>
            <a:r>
              <a:rPr lang="en-GB" dirty="0" err="1"/>
              <a:t>udgøre</a:t>
            </a:r>
            <a:r>
              <a:rPr lang="en-GB" dirty="0"/>
              <a:t> </a:t>
            </a:r>
            <a:r>
              <a:rPr lang="en-GB" dirty="0" err="1"/>
              <a:t>en</a:t>
            </a:r>
            <a:r>
              <a:rPr lang="en-GB" dirty="0"/>
              <a:t> </a:t>
            </a:r>
            <a:r>
              <a:rPr lang="en-GB" dirty="0" err="1"/>
              <a:t>væsentlig</a:t>
            </a:r>
            <a:r>
              <a:rPr lang="en-GB" dirty="0"/>
              <a:t> </a:t>
            </a:r>
            <a:r>
              <a:rPr lang="en-GB" dirty="0" err="1"/>
              <a:t>vilkårsændring</a:t>
            </a:r>
            <a:r>
              <a:rPr lang="en-GB" dirty="0"/>
              <a:t>.</a:t>
            </a:r>
          </a:p>
          <a:p>
            <a:r>
              <a:rPr lang="en-GB" dirty="0"/>
              <a:t>- </a:t>
            </a:r>
            <a:r>
              <a:rPr lang="en-DK" dirty="0"/>
              <a:t> </a:t>
            </a:r>
            <a:r>
              <a:rPr lang="en-GB" dirty="0" err="1"/>
              <a:t>Direktivet</a:t>
            </a:r>
            <a:r>
              <a:rPr lang="en-GB" dirty="0"/>
              <a:t> holder </a:t>
            </a:r>
            <a:r>
              <a:rPr lang="en-GB" dirty="0" err="1"/>
              <a:t>erhververen</a:t>
            </a:r>
            <a:r>
              <a:rPr lang="en-GB" dirty="0"/>
              <a:t> </a:t>
            </a:r>
            <a:r>
              <a:rPr lang="en-GB" dirty="0" err="1"/>
              <a:t>ansvarlig</a:t>
            </a:r>
            <a:r>
              <a:rPr lang="en-GB" dirty="0"/>
              <a:t> for </a:t>
            </a:r>
            <a:r>
              <a:rPr lang="en-GB" dirty="0" err="1"/>
              <a:t>ophævelsen</a:t>
            </a:r>
            <a:r>
              <a:rPr lang="en-GB" dirty="0"/>
              <a:t> </a:t>
            </a:r>
            <a:r>
              <a:rPr lang="en-GB" dirty="0" err="1"/>
              <a:t>af</a:t>
            </a:r>
            <a:r>
              <a:rPr lang="en-GB" dirty="0"/>
              <a:t> </a:t>
            </a:r>
            <a:r>
              <a:rPr lang="en-GB" dirty="0" err="1"/>
              <a:t>arbejdskontrakten</a:t>
            </a:r>
            <a:r>
              <a:rPr lang="en-GB" dirty="0"/>
              <a:t> </a:t>
            </a:r>
            <a:r>
              <a:rPr lang="en-GB" dirty="0" err="1"/>
              <a:t>eller</a:t>
            </a:r>
            <a:r>
              <a:rPr lang="en-GB" dirty="0"/>
              <a:t> </a:t>
            </a:r>
            <a:r>
              <a:rPr lang="en-GB" dirty="0" err="1"/>
              <a:t>arbejdsforholdet</a:t>
            </a:r>
            <a:r>
              <a:rPr lang="en-GB" dirty="0"/>
              <a:t> </a:t>
            </a:r>
            <a:r>
              <a:rPr lang="en-GB" dirty="0" err="1"/>
              <a:t>i</a:t>
            </a:r>
            <a:r>
              <a:rPr lang="en-GB" dirty="0"/>
              <a:t> </a:t>
            </a:r>
            <a:r>
              <a:rPr lang="en-GB" dirty="0" err="1"/>
              <a:t>tilfælde</a:t>
            </a:r>
            <a:r>
              <a:rPr lang="en-GB" dirty="0"/>
              <a:t> </a:t>
            </a:r>
            <a:r>
              <a:rPr lang="en-GB" dirty="0" err="1"/>
              <a:t>af</a:t>
            </a:r>
            <a:r>
              <a:rPr lang="en-GB" dirty="0"/>
              <a:t> </a:t>
            </a:r>
            <a:r>
              <a:rPr lang="en-GB" dirty="0" err="1"/>
              <a:t>en</a:t>
            </a:r>
            <a:r>
              <a:rPr lang="en-GB" dirty="0"/>
              <a:t> </a:t>
            </a:r>
            <a:r>
              <a:rPr lang="en-GB" dirty="0" err="1"/>
              <a:t>væsentlig</a:t>
            </a:r>
            <a:r>
              <a:rPr lang="en-GB" dirty="0"/>
              <a:t> </a:t>
            </a:r>
            <a:r>
              <a:rPr lang="en-GB" dirty="0" err="1"/>
              <a:t>ændring</a:t>
            </a:r>
            <a:r>
              <a:rPr lang="en-GB" dirty="0"/>
              <a:t> </a:t>
            </a:r>
            <a:r>
              <a:rPr lang="en-GB" dirty="0" err="1"/>
              <a:t>af</a:t>
            </a:r>
            <a:r>
              <a:rPr lang="en-GB" dirty="0"/>
              <a:t> </a:t>
            </a:r>
            <a:r>
              <a:rPr lang="en-GB" dirty="0" err="1"/>
              <a:t>arbejdsvilkårene</a:t>
            </a:r>
            <a:r>
              <a:rPr lang="en-GB" dirty="0"/>
              <a:t>, der har </a:t>
            </a:r>
            <a:r>
              <a:rPr lang="en-GB" dirty="0" err="1"/>
              <a:t>tilknytning</a:t>
            </a:r>
            <a:r>
              <a:rPr lang="en-GB" dirty="0"/>
              <a:t> </a:t>
            </a:r>
            <a:r>
              <a:rPr lang="en-GB" dirty="0" err="1"/>
              <a:t>til</a:t>
            </a:r>
            <a:r>
              <a:rPr lang="en-GB" dirty="0"/>
              <a:t> </a:t>
            </a:r>
            <a:r>
              <a:rPr lang="en-GB" dirty="0" err="1"/>
              <a:t>overførslen</a:t>
            </a:r>
            <a:r>
              <a:rPr lang="en-GB" dirty="0"/>
              <a:t> </a:t>
            </a:r>
            <a:r>
              <a:rPr lang="en-GB" dirty="0" err="1"/>
              <a:t>af</a:t>
            </a:r>
            <a:r>
              <a:rPr lang="en-GB" dirty="0"/>
              <a:t> </a:t>
            </a:r>
            <a:r>
              <a:rPr lang="en-GB" dirty="0" err="1"/>
              <a:t>virksomheden</a:t>
            </a:r>
            <a:r>
              <a:rPr lang="en-GB" dirty="0"/>
              <a:t>. </a:t>
            </a:r>
            <a:r>
              <a:rPr lang="en-GB" dirty="0" err="1">
                <a:solidFill>
                  <a:srgbClr val="FF0000"/>
                </a:solidFill>
              </a:rPr>
              <a:t>Følgerne</a:t>
            </a:r>
            <a:r>
              <a:rPr lang="en-GB" dirty="0">
                <a:solidFill>
                  <a:srgbClr val="FF0000"/>
                </a:solidFill>
              </a:rPr>
              <a:t> </a:t>
            </a:r>
            <a:r>
              <a:rPr lang="en-GB" dirty="0" err="1">
                <a:solidFill>
                  <a:srgbClr val="FF0000"/>
                </a:solidFill>
              </a:rPr>
              <a:t>af</a:t>
            </a:r>
            <a:r>
              <a:rPr lang="en-GB" dirty="0">
                <a:solidFill>
                  <a:srgbClr val="FF0000"/>
                </a:solidFill>
              </a:rPr>
              <a:t> </a:t>
            </a:r>
            <a:r>
              <a:rPr lang="en-GB" dirty="0" err="1">
                <a:solidFill>
                  <a:srgbClr val="FF0000"/>
                </a:solidFill>
              </a:rPr>
              <a:t>dette</a:t>
            </a:r>
            <a:r>
              <a:rPr lang="en-GB" dirty="0">
                <a:solidFill>
                  <a:srgbClr val="FF0000"/>
                </a:solidFill>
              </a:rPr>
              <a:t> </a:t>
            </a:r>
            <a:r>
              <a:rPr lang="en-GB" dirty="0" err="1">
                <a:solidFill>
                  <a:srgbClr val="FF0000"/>
                </a:solidFill>
              </a:rPr>
              <a:t>ansvar</a:t>
            </a:r>
            <a:r>
              <a:rPr lang="en-GB" dirty="0">
                <a:solidFill>
                  <a:srgbClr val="FF0000"/>
                </a:solidFill>
              </a:rPr>
              <a:t> </a:t>
            </a:r>
            <a:r>
              <a:rPr lang="en-GB" dirty="0" err="1">
                <a:solidFill>
                  <a:srgbClr val="FF0000"/>
                </a:solidFill>
              </a:rPr>
              <a:t>reguleres</a:t>
            </a:r>
            <a:r>
              <a:rPr lang="en-GB" dirty="0">
                <a:solidFill>
                  <a:srgbClr val="FF0000"/>
                </a:solidFill>
              </a:rPr>
              <a:t> </a:t>
            </a:r>
            <a:r>
              <a:rPr lang="en-GB" dirty="0" err="1">
                <a:solidFill>
                  <a:srgbClr val="FF0000"/>
                </a:solidFill>
              </a:rPr>
              <a:t>af</a:t>
            </a:r>
            <a:r>
              <a:rPr lang="en-GB" dirty="0">
                <a:solidFill>
                  <a:srgbClr val="FF0000"/>
                </a:solidFill>
              </a:rPr>
              <a:t> </a:t>
            </a:r>
            <a:r>
              <a:rPr lang="en-GB" dirty="0" err="1">
                <a:solidFill>
                  <a:srgbClr val="FF0000"/>
                </a:solidFill>
              </a:rPr>
              <a:t>gældende</a:t>
            </a:r>
            <a:r>
              <a:rPr lang="en-GB" dirty="0">
                <a:solidFill>
                  <a:srgbClr val="FF0000"/>
                </a:solidFill>
              </a:rPr>
              <a:t> national ret.</a:t>
            </a:r>
          </a:p>
          <a:p>
            <a:r>
              <a:rPr lang="en-GB" dirty="0"/>
              <a:t>- </a:t>
            </a:r>
            <a:r>
              <a:rPr lang="en-GB" dirty="0" err="1"/>
              <a:t>Direktivet</a:t>
            </a:r>
            <a:r>
              <a:rPr lang="en-GB" dirty="0"/>
              <a:t> stiller </a:t>
            </a:r>
            <a:r>
              <a:rPr lang="en-GB" dirty="0" err="1"/>
              <a:t>ikke</a:t>
            </a:r>
            <a:r>
              <a:rPr lang="en-GB" dirty="0"/>
              <a:t> </a:t>
            </a:r>
            <a:r>
              <a:rPr lang="en-GB" dirty="0" err="1"/>
              <a:t>krav</a:t>
            </a:r>
            <a:r>
              <a:rPr lang="en-GB" dirty="0"/>
              <a:t> om, at </a:t>
            </a:r>
            <a:r>
              <a:rPr lang="en-GB" dirty="0" err="1"/>
              <a:t>erhververen</a:t>
            </a:r>
            <a:r>
              <a:rPr lang="en-GB" dirty="0"/>
              <a:t> </a:t>
            </a:r>
            <a:r>
              <a:rPr lang="en-GB" dirty="0" err="1"/>
              <a:t>i</a:t>
            </a:r>
            <a:r>
              <a:rPr lang="en-GB" dirty="0"/>
              <a:t> det </a:t>
            </a:r>
            <a:r>
              <a:rPr lang="en-GB" dirty="0" err="1"/>
              <a:t>mindste</a:t>
            </a:r>
            <a:r>
              <a:rPr lang="en-GB" dirty="0"/>
              <a:t> </a:t>
            </a:r>
            <a:r>
              <a:rPr lang="en-GB" dirty="0" err="1"/>
              <a:t>skal</a:t>
            </a:r>
            <a:r>
              <a:rPr lang="en-GB" dirty="0"/>
              <a:t> </a:t>
            </a:r>
            <a:r>
              <a:rPr lang="en-GB" dirty="0" err="1"/>
              <a:t>bære</a:t>
            </a:r>
            <a:r>
              <a:rPr lang="en-GB" dirty="0"/>
              <a:t> de </a:t>
            </a:r>
            <a:r>
              <a:rPr lang="en-GB" dirty="0" err="1"/>
              <a:t>følger</a:t>
            </a:r>
            <a:r>
              <a:rPr lang="en-GB" dirty="0"/>
              <a:t>, </a:t>
            </a:r>
            <a:r>
              <a:rPr lang="en-GB" dirty="0" err="1"/>
              <a:t>som</a:t>
            </a:r>
            <a:r>
              <a:rPr lang="en-GB" dirty="0"/>
              <a:t> er </a:t>
            </a:r>
            <a:r>
              <a:rPr lang="en-GB" dirty="0" err="1"/>
              <a:t>fastsat</a:t>
            </a:r>
            <a:r>
              <a:rPr lang="en-GB" dirty="0"/>
              <a:t> </a:t>
            </a:r>
            <a:r>
              <a:rPr lang="en-GB" dirty="0" err="1"/>
              <a:t>i</a:t>
            </a:r>
            <a:r>
              <a:rPr lang="en-GB" dirty="0"/>
              <a:t> </a:t>
            </a:r>
            <a:r>
              <a:rPr lang="en-GB" dirty="0" err="1"/>
              <a:t>gældende</a:t>
            </a:r>
            <a:r>
              <a:rPr lang="en-GB" dirty="0"/>
              <a:t> national ret, </a:t>
            </a:r>
            <a:r>
              <a:rPr lang="en-GB" dirty="0" err="1"/>
              <a:t>når</a:t>
            </a:r>
            <a:r>
              <a:rPr lang="en-GB" dirty="0"/>
              <a:t> </a:t>
            </a:r>
            <a:r>
              <a:rPr lang="en-GB" dirty="0" err="1"/>
              <a:t>arbejdsgiveren</a:t>
            </a:r>
            <a:r>
              <a:rPr lang="en-GB" dirty="0"/>
              <a:t> er </a:t>
            </a:r>
            <a:r>
              <a:rPr lang="en-GB" dirty="0" err="1"/>
              <a:t>ansvarlig</a:t>
            </a:r>
            <a:r>
              <a:rPr lang="en-GB" dirty="0"/>
              <a:t> for </a:t>
            </a:r>
            <a:r>
              <a:rPr lang="en-GB" dirty="0" err="1"/>
              <a:t>ophævelsen</a:t>
            </a:r>
            <a:r>
              <a:rPr lang="en-GB" dirty="0"/>
              <a:t> </a:t>
            </a:r>
            <a:r>
              <a:rPr lang="en-GB" dirty="0" err="1"/>
              <a:t>af</a:t>
            </a:r>
            <a:r>
              <a:rPr lang="en-GB" dirty="0"/>
              <a:t> </a:t>
            </a:r>
            <a:r>
              <a:rPr lang="en-GB" dirty="0" err="1"/>
              <a:t>arbejdskontrakten</a:t>
            </a:r>
            <a:r>
              <a:rPr lang="en-GB" dirty="0"/>
              <a:t> </a:t>
            </a:r>
            <a:r>
              <a:rPr lang="en-GB" dirty="0" err="1"/>
              <a:t>eller</a:t>
            </a:r>
            <a:r>
              <a:rPr lang="en-GB" dirty="0"/>
              <a:t> </a:t>
            </a:r>
            <a:r>
              <a:rPr lang="en-GB" dirty="0" err="1"/>
              <a:t>arbejdsforholdet</a:t>
            </a:r>
            <a:r>
              <a:rPr lang="en-GB" dirty="0"/>
              <a:t>, </a:t>
            </a:r>
            <a:r>
              <a:rPr lang="en-GB" dirty="0" err="1"/>
              <a:t>såsom</a:t>
            </a:r>
            <a:r>
              <a:rPr lang="en-GB" dirty="0"/>
              <a:t> </a:t>
            </a:r>
            <a:r>
              <a:rPr lang="en-GB" dirty="0" err="1"/>
              <a:t>udbetaling</a:t>
            </a:r>
            <a:r>
              <a:rPr lang="en-GB" dirty="0"/>
              <a:t> </a:t>
            </a:r>
            <a:r>
              <a:rPr lang="en-GB" dirty="0" err="1"/>
              <a:t>af</a:t>
            </a:r>
            <a:r>
              <a:rPr lang="en-GB" dirty="0"/>
              <a:t> </a:t>
            </a:r>
            <a:r>
              <a:rPr lang="en-GB" dirty="0" err="1"/>
              <a:t>løn</a:t>
            </a:r>
            <a:r>
              <a:rPr lang="en-GB" dirty="0"/>
              <a:t> </a:t>
            </a:r>
            <a:r>
              <a:rPr lang="en-GB" dirty="0" err="1"/>
              <a:t>og</a:t>
            </a:r>
            <a:r>
              <a:rPr lang="en-GB" dirty="0"/>
              <a:t> </a:t>
            </a:r>
            <a:r>
              <a:rPr lang="en-GB" dirty="0" err="1"/>
              <a:t>andre</a:t>
            </a:r>
            <a:r>
              <a:rPr lang="en-GB" dirty="0"/>
              <a:t> </a:t>
            </a:r>
            <a:r>
              <a:rPr lang="en-GB" dirty="0" err="1"/>
              <a:t>ydelser</a:t>
            </a:r>
            <a:r>
              <a:rPr lang="en-GB" dirty="0"/>
              <a:t>, der </a:t>
            </a:r>
            <a:r>
              <a:rPr lang="en-GB" dirty="0" err="1"/>
              <a:t>i</a:t>
            </a:r>
            <a:r>
              <a:rPr lang="en-GB" dirty="0"/>
              <a:t> </a:t>
            </a:r>
            <a:r>
              <a:rPr lang="en-GB" dirty="0" err="1"/>
              <a:t>henhold</a:t>
            </a:r>
            <a:r>
              <a:rPr lang="en-GB" dirty="0"/>
              <a:t> </a:t>
            </a:r>
            <a:r>
              <a:rPr lang="en-GB" dirty="0" err="1"/>
              <a:t>til</a:t>
            </a:r>
            <a:r>
              <a:rPr lang="en-GB" dirty="0"/>
              <a:t> national ret </a:t>
            </a:r>
            <a:r>
              <a:rPr lang="en-GB" dirty="0" err="1"/>
              <a:t>svarer</a:t>
            </a:r>
            <a:r>
              <a:rPr lang="en-GB" dirty="0"/>
              <a:t> </a:t>
            </a:r>
            <a:r>
              <a:rPr lang="en-GB" dirty="0" err="1"/>
              <a:t>til</a:t>
            </a:r>
            <a:r>
              <a:rPr lang="en-GB" dirty="0"/>
              <a:t> den </a:t>
            </a:r>
            <a:r>
              <a:rPr lang="en-GB" dirty="0" err="1"/>
              <a:t>opsigelsesperiode</a:t>
            </a:r>
            <a:r>
              <a:rPr lang="en-GB" dirty="0"/>
              <a:t>, </a:t>
            </a:r>
            <a:r>
              <a:rPr lang="en-GB" dirty="0" err="1"/>
              <a:t>som</a:t>
            </a:r>
            <a:r>
              <a:rPr lang="en-GB" dirty="0"/>
              <a:t> </a:t>
            </a:r>
            <a:r>
              <a:rPr lang="en-GB" dirty="0" err="1"/>
              <a:t>arbejdsgiveren</a:t>
            </a:r>
            <a:r>
              <a:rPr lang="en-GB" dirty="0"/>
              <a:t> </a:t>
            </a:r>
            <a:r>
              <a:rPr lang="en-GB" dirty="0" err="1"/>
              <a:t>skal</a:t>
            </a:r>
            <a:r>
              <a:rPr lang="en-GB" dirty="0"/>
              <a:t> </a:t>
            </a:r>
            <a:r>
              <a:rPr lang="en-GB" dirty="0" err="1"/>
              <a:t>overholde</a:t>
            </a:r>
            <a:endParaRPr lang="en-DK" dirty="0"/>
          </a:p>
          <a:p>
            <a:endParaRPr lang="en-DK" dirty="0"/>
          </a:p>
          <a:p>
            <a:endParaRPr lang="en-DK" dirty="0"/>
          </a:p>
          <a:p>
            <a:endParaRPr lang="en-DK" dirty="0"/>
          </a:p>
          <a:p>
            <a:endParaRPr lang="en-DK" dirty="0"/>
          </a:p>
          <a:p>
            <a:endParaRPr lang="en-DK" dirty="0"/>
          </a:p>
          <a:p>
            <a:endParaRPr lang="en-DK" dirty="0"/>
          </a:p>
        </p:txBody>
      </p:sp>
      <p:sp>
        <p:nvSpPr>
          <p:cNvPr id="4" name="Date Placeholder 3">
            <a:extLst>
              <a:ext uri="{FF2B5EF4-FFF2-40B4-BE49-F238E27FC236}">
                <a16:creationId xmlns:a16="http://schemas.microsoft.com/office/drawing/2014/main" id="{090FA2D0-3480-134F-8504-0CC76A37F31E}"/>
              </a:ext>
            </a:extLst>
          </p:cNvPr>
          <p:cNvSpPr>
            <a:spLocks noGrp="1"/>
          </p:cNvSpPr>
          <p:nvPr>
            <p:ph type="dt" sz="half" idx="10"/>
          </p:nvPr>
        </p:nvSpPr>
        <p:spPr/>
        <p:txBody>
          <a:bodyPr/>
          <a:lstStyle/>
          <a:p>
            <a:fld id="{32FE6B17-5349-A247-80F4-E18075FEACFE}" type="datetime1">
              <a:rPr lang="da-DK" smtClean="0"/>
              <a:t>16.09.2020</a:t>
            </a:fld>
            <a:r>
              <a:rPr lang="da-DK"/>
              <a:t>16-09-2020</a:t>
            </a:r>
          </a:p>
        </p:txBody>
      </p:sp>
    </p:spTree>
    <p:extLst>
      <p:ext uri="{BB962C8B-B14F-4D97-AF65-F5344CB8AC3E}">
        <p14:creationId xmlns:p14="http://schemas.microsoft.com/office/powerpoint/2010/main" val="40650049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69CA5-62C3-0343-B0B1-9AA7E0EECD25}"/>
              </a:ext>
            </a:extLst>
          </p:cNvPr>
          <p:cNvSpPr>
            <a:spLocks noGrp="1"/>
          </p:cNvSpPr>
          <p:nvPr>
            <p:ph type="title"/>
          </p:nvPr>
        </p:nvSpPr>
        <p:spPr/>
        <p:txBody>
          <a:bodyPr/>
          <a:lstStyle/>
          <a:p>
            <a:r>
              <a:rPr lang="en-DK" dirty="0"/>
              <a:t>Væsentlige vilkårsændringer</a:t>
            </a:r>
          </a:p>
        </p:txBody>
      </p:sp>
      <p:sp>
        <p:nvSpPr>
          <p:cNvPr id="3" name="Content Placeholder 2">
            <a:extLst>
              <a:ext uri="{FF2B5EF4-FFF2-40B4-BE49-F238E27FC236}">
                <a16:creationId xmlns:a16="http://schemas.microsoft.com/office/drawing/2014/main" id="{25E060EA-9E2F-B44C-8B0C-9F9AE20F4EFE}"/>
              </a:ext>
            </a:extLst>
          </p:cNvPr>
          <p:cNvSpPr>
            <a:spLocks noGrp="1"/>
          </p:cNvSpPr>
          <p:nvPr>
            <p:ph idx="1"/>
          </p:nvPr>
        </p:nvSpPr>
        <p:spPr/>
        <p:txBody>
          <a:bodyPr/>
          <a:lstStyle/>
          <a:p>
            <a:pPr marL="342900" indent="-342900">
              <a:buFont typeface="Arial" panose="020B0604020202020204" pitchFamily="34" charset="0"/>
              <a:buChar char="•"/>
            </a:pPr>
            <a:r>
              <a:rPr lang="en-DK" dirty="0"/>
              <a:t>Følger den sædvanlige vurdering af væsentlige vilkårsændringer</a:t>
            </a:r>
          </a:p>
          <a:p>
            <a:pPr marL="342900" indent="-342900">
              <a:buFont typeface="Arial" panose="020B0604020202020204" pitchFamily="34" charset="0"/>
              <a:buChar char="•"/>
            </a:pPr>
            <a:r>
              <a:rPr lang="en-DK" dirty="0"/>
              <a:t>Direktivet forhindrer ikke, at </a:t>
            </a:r>
            <a:r>
              <a:rPr lang="en-GB" dirty="0" err="1"/>
              <a:t>overenskomster</a:t>
            </a:r>
            <a:r>
              <a:rPr lang="en-GB" dirty="0"/>
              <a:t> </a:t>
            </a:r>
            <a:r>
              <a:rPr lang="en-GB" dirty="0" err="1"/>
              <a:t>overtages</a:t>
            </a:r>
            <a:r>
              <a:rPr lang="en-GB" dirty="0"/>
              <a:t> </a:t>
            </a:r>
            <a:r>
              <a:rPr lang="en-GB" dirty="0" err="1"/>
              <a:t>af</a:t>
            </a:r>
            <a:r>
              <a:rPr lang="en-GB" dirty="0"/>
              <a:t> nye </a:t>
            </a:r>
            <a:r>
              <a:rPr lang="en-GB" dirty="0" err="1"/>
              <a:t>overenskomster</a:t>
            </a:r>
            <a:r>
              <a:rPr lang="en-GB" dirty="0"/>
              <a:t> </a:t>
            </a:r>
            <a:r>
              <a:rPr lang="en-GB" dirty="0" err="1"/>
              <a:t>ved</a:t>
            </a:r>
            <a:r>
              <a:rPr lang="en-GB" dirty="0"/>
              <a:t> </a:t>
            </a:r>
            <a:r>
              <a:rPr lang="en-GB" dirty="0" err="1"/>
              <a:t>overdragelsen</a:t>
            </a:r>
            <a:r>
              <a:rPr lang="en-GB" dirty="0"/>
              <a:t> - det er op </a:t>
            </a:r>
            <a:r>
              <a:rPr lang="en-GB" dirty="0" err="1"/>
              <a:t>til</a:t>
            </a:r>
            <a:r>
              <a:rPr lang="en-GB" dirty="0"/>
              <a:t> </a:t>
            </a:r>
            <a:r>
              <a:rPr lang="en-GB" dirty="0" err="1"/>
              <a:t>aftaleparterne</a:t>
            </a:r>
            <a:r>
              <a:rPr lang="en-GB" dirty="0"/>
              <a:t>. </a:t>
            </a:r>
          </a:p>
          <a:p>
            <a:pPr marL="342900" indent="-342900">
              <a:buFont typeface="Arial" panose="020B0604020202020204" pitchFamily="34" charset="0"/>
              <a:buChar char="•"/>
            </a:pPr>
            <a:r>
              <a:rPr lang="en-GB" dirty="0" err="1"/>
              <a:t>Direktivet</a:t>
            </a:r>
            <a:r>
              <a:rPr lang="en-GB" dirty="0"/>
              <a:t> </a:t>
            </a:r>
            <a:r>
              <a:rPr lang="en-GB" dirty="0" err="1"/>
              <a:t>forhindrer</a:t>
            </a:r>
            <a:r>
              <a:rPr lang="en-GB" dirty="0"/>
              <a:t> </a:t>
            </a:r>
            <a:r>
              <a:rPr lang="en-GB" dirty="0" err="1"/>
              <a:t>ikke</a:t>
            </a:r>
            <a:r>
              <a:rPr lang="en-GB" dirty="0"/>
              <a:t> at </a:t>
            </a:r>
            <a:r>
              <a:rPr lang="en-GB" dirty="0" err="1"/>
              <a:t>offentlige</a:t>
            </a:r>
            <a:r>
              <a:rPr lang="en-GB" dirty="0"/>
              <a:t> </a:t>
            </a:r>
            <a:r>
              <a:rPr lang="en-GB" dirty="0" err="1"/>
              <a:t>erhververe</a:t>
            </a:r>
            <a:r>
              <a:rPr lang="en-GB" dirty="0"/>
              <a:t> </a:t>
            </a:r>
            <a:r>
              <a:rPr lang="en-GB" dirty="0" err="1"/>
              <a:t>følger</a:t>
            </a:r>
            <a:r>
              <a:rPr lang="en-GB" dirty="0"/>
              <a:t> </a:t>
            </a:r>
            <a:r>
              <a:rPr lang="en-GB" dirty="0" err="1"/>
              <a:t>offentlig</a:t>
            </a:r>
            <a:r>
              <a:rPr lang="en-GB" dirty="0"/>
              <a:t> </a:t>
            </a:r>
            <a:r>
              <a:rPr lang="en-GB" dirty="0" err="1"/>
              <a:t>lovgivning</a:t>
            </a:r>
            <a:r>
              <a:rPr lang="en-GB" dirty="0"/>
              <a:t>, der </a:t>
            </a:r>
            <a:r>
              <a:rPr lang="en-GB" dirty="0" err="1"/>
              <a:t>reducerer</a:t>
            </a:r>
            <a:r>
              <a:rPr lang="en-GB" dirty="0"/>
              <a:t> </a:t>
            </a:r>
            <a:r>
              <a:rPr lang="en-GB" dirty="0" err="1"/>
              <a:t>arbejdsvilkårene</a:t>
            </a:r>
            <a:r>
              <a:rPr lang="en-GB" dirty="0"/>
              <a:t>. </a:t>
            </a:r>
          </a:p>
          <a:p>
            <a:pPr marL="342900" indent="-342900">
              <a:buFont typeface="Arial" panose="020B0604020202020204" pitchFamily="34" charset="0"/>
              <a:buChar char="•"/>
            </a:pPr>
            <a:r>
              <a:rPr lang="en-GB" b="1" dirty="0" err="1"/>
              <a:t>Hvis</a:t>
            </a:r>
            <a:r>
              <a:rPr lang="en-GB" dirty="0"/>
              <a:t> </a:t>
            </a:r>
            <a:r>
              <a:rPr lang="en-GB" dirty="0" err="1"/>
              <a:t>ændrede</a:t>
            </a:r>
            <a:r>
              <a:rPr lang="en-GB" dirty="0"/>
              <a:t> </a:t>
            </a:r>
            <a:r>
              <a:rPr lang="en-GB" dirty="0" err="1"/>
              <a:t>vilkår</a:t>
            </a:r>
            <a:r>
              <a:rPr lang="en-GB" dirty="0"/>
              <a:t> er </a:t>
            </a:r>
            <a:r>
              <a:rPr lang="en-GB" dirty="0" err="1"/>
              <a:t>væsentlige</a:t>
            </a:r>
            <a:r>
              <a:rPr lang="en-GB" dirty="0"/>
              <a:t>, </a:t>
            </a:r>
            <a:r>
              <a:rPr lang="en-GB" dirty="0" err="1"/>
              <a:t>udgør</a:t>
            </a:r>
            <a:r>
              <a:rPr lang="en-GB" dirty="0"/>
              <a:t> det </a:t>
            </a:r>
            <a:r>
              <a:rPr lang="en-GB" dirty="0" err="1"/>
              <a:t>hævegrund</a:t>
            </a:r>
            <a:r>
              <a:rPr lang="en-GB" dirty="0"/>
              <a:t> for </a:t>
            </a:r>
            <a:r>
              <a:rPr lang="en-GB" dirty="0" err="1"/>
              <a:t>medarbejderen</a:t>
            </a:r>
            <a:r>
              <a:rPr lang="en-GB" dirty="0"/>
              <a:t>. </a:t>
            </a:r>
          </a:p>
          <a:p>
            <a:pPr marL="342900" indent="-342900">
              <a:buFont typeface="Arial" panose="020B0604020202020204" pitchFamily="34" charset="0"/>
              <a:buChar char="•"/>
            </a:pPr>
            <a:r>
              <a:rPr lang="en-DK" dirty="0"/>
              <a:t>Direktivet stiller ikke krav om, at følgerne af medarbejderens ophævelse sidestilles med følgerne af en opsigelse.</a:t>
            </a:r>
          </a:p>
          <a:p>
            <a:pPr marL="774900" lvl="1" indent="-342900"/>
            <a:r>
              <a:rPr lang="en-DK" dirty="0"/>
              <a:t>DK ret: F.eks. </a:t>
            </a:r>
            <a:r>
              <a:rPr lang="en-GB" dirty="0"/>
              <a:t>r</a:t>
            </a:r>
            <a:r>
              <a:rPr lang="en-DK" dirty="0"/>
              <a:t>eglerne om minimumserstatning </a:t>
            </a:r>
            <a:r>
              <a:rPr lang="en-GB" dirty="0" err="1"/>
              <a:t>i</a:t>
            </a:r>
            <a:r>
              <a:rPr lang="en-GB" dirty="0"/>
              <a:t> </a:t>
            </a:r>
            <a:r>
              <a:rPr lang="en-GB" dirty="0" err="1"/>
              <a:t>funktionærloven</a:t>
            </a:r>
            <a:r>
              <a:rPr lang="en-GB" dirty="0"/>
              <a:t>.</a:t>
            </a:r>
            <a:endParaRPr lang="en-DK" dirty="0"/>
          </a:p>
          <a:p>
            <a:pPr marL="342900" indent="-342900">
              <a:buFont typeface="Arial" panose="020B0604020202020204" pitchFamily="34" charset="0"/>
              <a:buChar char="•"/>
            </a:pPr>
            <a:endParaRPr lang="en-DK" dirty="0"/>
          </a:p>
        </p:txBody>
      </p:sp>
      <p:sp>
        <p:nvSpPr>
          <p:cNvPr id="4" name="Date Placeholder 3">
            <a:extLst>
              <a:ext uri="{FF2B5EF4-FFF2-40B4-BE49-F238E27FC236}">
                <a16:creationId xmlns:a16="http://schemas.microsoft.com/office/drawing/2014/main" id="{7CCB31E2-C824-9E42-839A-8DFF59E41DE6}"/>
              </a:ext>
            </a:extLst>
          </p:cNvPr>
          <p:cNvSpPr>
            <a:spLocks noGrp="1"/>
          </p:cNvSpPr>
          <p:nvPr>
            <p:ph type="dt" sz="half" idx="10"/>
          </p:nvPr>
        </p:nvSpPr>
        <p:spPr/>
        <p:txBody>
          <a:bodyPr/>
          <a:lstStyle/>
          <a:p>
            <a:fld id="{279DFA05-743A-E649-AC87-BAC9A51EA66A}" type="datetime1">
              <a:rPr lang="da-DK" smtClean="0"/>
              <a:t>16.09.2020</a:t>
            </a:fld>
            <a:r>
              <a:rPr lang="da-DK"/>
              <a:t>16-09-2020</a:t>
            </a:r>
          </a:p>
        </p:txBody>
      </p:sp>
    </p:spTree>
    <p:extLst>
      <p:ext uri="{BB962C8B-B14F-4D97-AF65-F5344CB8AC3E}">
        <p14:creationId xmlns:p14="http://schemas.microsoft.com/office/powerpoint/2010/main" val="4267123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bg1"/>
          </a:solidFill>
        </p:spPr>
        <p:txBody>
          <a:bodyPr/>
          <a:lstStyle/>
          <a:p>
            <a:r>
              <a:rPr lang="da-DK" dirty="0"/>
              <a:t>Hvem er omfattet - ‘lønmodtager’</a:t>
            </a:r>
          </a:p>
        </p:txBody>
      </p:sp>
      <p:sp>
        <p:nvSpPr>
          <p:cNvPr id="5" name="Content Placeholder 4"/>
          <p:cNvSpPr>
            <a:spLocks noGrp="1"/>
          </p:cNvSpPr>
          <p:nvPr>
            <p:ph idx="1"/>
          </p:nvPr>
        </p:nvSpPr>
        <p:spPr/>
        <p:txBody>
          <a:bodyPr/>
          <a:lstStyle/>
          <a:p>
            <a:pPr>
              <a:buNone/>
            </a:pPr>
            <a:r>
              <a:rPr lang="da-DK" b="1" dirty="0"/>
              <a:t>Lov om ‘lønmodtageres’ retsstilling:</a:t>
            </a:r>
            <a:endParaRPr lang="da-DK" dirty="0"/>
          </a:p>
          <a:p>
            <a:pPr>
              <a:buNone/>
            </a:pPr>
            <a:endParaRPr lang="da-DK" dirty="0"/>
          </a:p>
          <a:p>
            <a:pPr>
              <a:buNone/>
            </a:pPr>
            <a:r>
              <a:rPr lang="da-DK" b="1" dirty="0"/>
              <a:t>Direktivet</a:t>
            </a:r>
            <a:r>
              <a:rPr lang="da-DK" dirty="0"/>
              <a:t>: Anvendelsesområdet følger den nationale definition, jf. artikel 2, stk. 1, litra d) og stk. 2:</a:t>
            </a:r>
          </a:p>
          <a:p>
            <a:pPr lvl="2">
              <a:buNone/>
            </a:pPr>
            <a:r>
              <a:rPr lang="en-GB" i="1" dirty="0"/>
              <a:t>"</a:t>
            </a:r>
            <a:r>
              <a:rPr lang="en-GB" i="1" dirty="0" err="1"/>
              <a:t>arbejdstager</a:t>
            </a:r>
            <a:r>
              <a:rPr lang="en-GB" i="1" dirty="0"/>
              <a:t>": </a:t>
            </a:r>
            <a:r>
              <a:rPr lang="en-GB" i="1" dirty="0" err="1"/>
              <a:t>enhver</a:t>
            </a:r>
            <a:r>
              <a:rPr lang="en-GB" i="1" dirty="0"/>
              <a:t> person, </a:t>
            </a:r>
            <a:r>
              <a:rPr lang="en-GB" i="1" dirty="0" err="1"/>
              <a:t>som</a:t>
            </a:r>
            <a:r>
              <a:rPr lang="en-GB" i="1" dirty="0"/>
              <a:t> </a:t>
            </a:r>
            <a:r>
              <a:rPr lang="en-GB" i="1" dirty="0" err="1"/>
              <a:t>i</a:t>
            </a:r>
            <a:r>
              <a:rPr lang="en-GB" i="1" dirty="0"/>
              <a:t> den </a:t>
            </a:r>
            <a:r>
              <a:rPr lang="en-GB" i="1" dirty="0" err="1"/>
              <a:t>pågældende</a:t>
            </a:r>
            <a:r>
              <a:rPr lang="en-GB" i="1" dirty="0"/>
              <a:t> </a:t>
            </a:r>
            <a:r>
              <a:rPr lang="en-GB" i="1" dirty="0" err="1"/>
              <a:t>medlemsstat</a:t>
            </a:r>
            <a:r>
              <a:rPr lang="en-GB" i="1" dirty="0"/>
              <a:t> er </a:t>
            </a:r>
            <a:r>
              <a:rPr lang="en-GB" i="1" dirty="0" err="1"/>
              <a:t>beskyttet</a:t>
            </a:r>
            <a:r>
              <a:rPr lang="en-GB" i="1" dirty="0"/>
              <a:t> </a:t>
            </a:r>
            <a:r>
              <a:rPr lang="en-GB" i="1" dirty="0" err="1"/>
              <a:t>som</a:t>
            </a:r>
            <a:r>
              <a:rPr lang="en-GB" i="1" dirty="0"/>
              <a:t> </a:t>
            </a:r>
            <a:r>
              <a:rPr lang="en-GB" i="1" dirty="0" err="1"/>
              <a:t>arbejdstager</a:t>
            </a:r>
            <a:r>
              <a:rPr lang="en-GB" i="1" dirty="0"/>
              <a:t> </a:t>
            </a:r>
            <a:r>
              <a:rPr lang="en-GB" i="1" dirty="0" err="1"/>
              <a:t>i</a:t>
            </a:r>
            <a:r>
              <a:rPr lang="en-GB" i="1" dirty="0"/>
              <a:t> </a:t>
            </a:r>
            <a:r>
              <a:rPr lang="en-GB" i="1" dirty="0" err="1"/>
              <a:t>henhold</a:t>
            </a:r>
            <a:r>
              <a:rPr lang="en-GB" i="1" dirty="0"/>
              <a:t> </a:t>
            </a:r>
            <a:r>
              <a:rPr lang="en-GB" i="1" dirty="0" err="1"/>
              <a:t>til</a:t>
            </a:r>
            <a:r>
              <a:rPr lang="en-GB" i="1" dirty="0"/>
              <a:t> den </a:t>
            </a:r>
            <a:r>
              <a:rPr lang="en-GB" i="1" dirty="0" err="1"/>
              <a:t>nationale</a:t>
            </a:r>
            <a:r>
              <a:rPr lang="en-GB" i="1" dirty="0"/>
              <a:t> </a:t>
            </a:r>
            <a:r>
              <a:rPr lang="en-GB" i="1" dirty="0" err="1"/>
              <a:t>lovgivning</a:t>
            </a:r>
            <a:r>
              <a:rPr lang="en-GB" i="1" dirty="0"/>
              <a:t>.</a:t>
            </a:r>
          </a:p>
          <a:p>
            <a:pPr lvl="2">
              <a:buNone/>
            </a:pPr>
            <a:r>
              <a:rPr lang="en-GB" i="1" dirty="0"/>
              <a:t>Dette </a:t>
            </a:r>
            <a:r>
              <a:rPr lang="en-GB" i="1" dirty="0" err="1"/>
              <a:t>direktiv</a:t>
            </a:r>
            <a:r>
              <a:rPr lang="en-GB" i="1" dirty="0"/>
              <a:t> </a:t>
            </a:r>
            <a:r>
              <a:rPr lang="en-GB" i="1" dirty="0" err="1"/>
              <a:t>berører</a:t>
            </a:r>
            <a:r>
              <a:rPr lang="en-GB" i="1" dirty="0"/>
              <a:t> </a:t>
            </a:r>
            <a:r>
              <a:rPr lang="en-GB" i="1" dirty="0" err="1"/>
              <a:t>ikke</a:t>
            </a:r>
            <a:r>
              <a:rPr lang="en-GB" i="1" dirty="0"/>
              <a:t> national </a:t>
            </a:r>
            <a:r>
              <a:rPr lang="en-GB" i="1" dirty="0" err="1"/>
              <a:t>lovgivning</a:t>
            </a:r>
            <a:r>
              <a:rPr lang="en-GB" i="1" dirty="0"/>
              <a:t> med </a:t>
            </a:r>
            <a:r>
              <a:rPr lang="en-GB" i="1" dirty="0" err="1"/>
              <a:t>hensyn</a:t>
            </a:r>
            <a:r>
              <a:rPr lang="en-GB" i="1" dirty="0"/>
              <a:t> </a:t>
            </a:r>
            <a:r>
              <a:rPr lang="en-GB" i="1" dirty="0" err="1"/>
              <a:t>til</a:t>
            </a:r>
            <a:r>
              <a:rPr lang="en-GB" i="1" dirty="0"/>
              <a:t> </a:t>
            </a:r>
            <a:r>
              <a:rPr lang="en-GB" i="1" dirty="0" err="1"/>
              <a:t>definitionen</a:t>
            </a:r>
            <a:r>
              <a:rPr lang="en-GB" i="1" dirty="0"/>
              <a:t> </a:t>
            </a:r>
            <a:r>
              <a:rPr lang="en-GB" i="1" dirty="0" err="1"/>
              <a:t>af</a:t>
            </a:r>
            <a:r>
              <a:rPr lang="en-GB" i="1" dirty="0"/>
              <a:t> </a:t>
            </a:r>
            <a:r>
              <a:rPr lang="en-GB" i="1" dirty="0" err="1"/>
              <a:t>arbejdskontrakt</a:t>
            </a:r>
            <a:r>
              <a:rPr lang="en-GB" i="1" dirty="0"/>
              <a:t> </a:t>
            </a:r>
            <a:r>
              <a:rPr lang="en-GB" i="1" dirty="0" err="1"/>
              <a:t>eller</a:t>
            </a:r>
            <a:r>
              <a:rPr lang="en-GB" i="1" dirty="0"/>
              <a:t> </a:t>
            </a:r>
            <a:r>
              <a:rPr lang="en-GB" i="1" dirty="0" err="1"/>
              <a:t>arbejdsforhold</a:t>
            </a:r>
            <a:endParaRPr lang="en-GB" i="1" dirty="0"/>
          </a:p>
          <a:p>
            <a:pPr marL="342900" indent="-342900">
              <a:buFontTx/>
              <a:buChar char="-"/>
            </a:pPr>
            <a:r>
              <a:rPr lang="en-GB" dirty="0" err="1"/>
              <a:t>Bekræftet</a:t>
            </a:r>
            <a:r>
              <a:rPr lang="en-GB" dirty="0"/>
              <a:t> </a:t>
            </a:r>
            <a:r>
              <a:rPr lang="en-GB" dirty="0" err="1"/>
              <a:t>af</a:t>
            </a:r>
            <a:r>
              <a:rPr lang="en-GB" dirty="0"/>
              <a:t> </a:t>
            </a:r>
            <a:r>
              <a:rPr lang="en-GB" dirty="0" err="1"/>
              <a:t>Domstolen</a:t>
            </a:r>
            <a:r>
              <a:rPr lang="en-GB" dirty="0"/>
              <a:t> </a:t>
            </a:r>
            <a:r>
              <a:rPr lang="en-GB" dirty="0" err="1"/>
              <a:t>allerede</a:t>
            </a:r>
            <a:r>
              <a:rPr lang="en-GB" dirty="0"/>
              <a:t> </a:t>
            </a:r>
            <a:r>
              <a:rPr lang="en-GB" dirty="0" err="1"/>
              <a:t>i</a:t>
            </a:r>
            <a:r>
              <a:rPr lang="en-GB" dirty="0"/>
              <a:t> </a:t>
            </a:r>
            <a:r>
              <a:rPr lang="en-GB" b="1" dirty="0"/>
              <a:t>sag 105/84 </a:t>
            </a:r>
            <a:r>
              <a:rPr lang="en-GB" b="1" dirty="0" err="1"/>
              <a:t>Danmols</a:t>
            </a:r>
            <a:r>
              <a:rPr lang="en-GB" dirty="0"/>
              <a:t>. </a:t>
            </a:r>
          </a:p>
          <a:p>
            <a:pPr marL="342900" indent="-342900">
              <a:buFontTx/>
              <a:buChar char="-"/>
            </a:pPr>
            <a:r>
              <a:rPr lang="en-GB" dirty="0" err="1"/>
              <a:t>Fastholdt</a:t>
            </a:r>
            <a:r>
              <a:rPr lang="en-GB" dirty="0"/>
              <a:t> </a:t>
            </a:r>
            <a:r>
              <a:rPr lang="en-GB" dirty="0" err="1"/>
              <a:t>senest</a:t>
            </a:r>
            <a:r>
              <a:rPr lang="en-GB" dirty="0"/>
              <a:t> </a:t>
            </a:r>
            <a:r>
              <a:rPr lang="en-GB" dirty="0" err="1"/>
              <a:t>i</a:t>
            </a:r>
            <a:r>
              <a:rPr lang="en-GB" dirty="0"/>
              <a:t> </a:t>
            </a:r>
            <a:r>
              <a:rPr lang="en-GB" b="1" dirty="0"/>
              <a:t>sag C-317/18 Correia Moreira</a:t>
            </a:r>
            <a:r>
              <a:rPr lang="en-GB" dirty="0"/>
              <a:t>:</a:t>
            </a:r>
          </a:p>
          <a:p>
            <a:pPr marL="774900" lvl="1" indent="-342900">
              <a:buFontTx/>
              <a:buChar char="-"/>
            </a:pPr>
            <a:r>
              <a:rPr lang="en-GB" dirty="0"/>
              <a:t>….</a:t>
            </a:r>
            <a:r>
              <a:rPr lang="en-GB" dirty="0" err="1"/>
              <a:t>selv</a:t>
            </a:r>
            <a:r>
              <a:rPr lang="en-GB" dirty="0"/>
              <a:t> om </a:t>
            </a:r>
            <a:r>
              <a:rPr lang="en-GB" dirty="0" err="1"/>
              <a:t>direktiv</a:t>
            </a:r>
            <a:r>
              <a:rPr lang="en-GB" dirty="0"/>
              <a:t> 2001/23 </a:t>
            </a:r>
            <a:r>
              <a:rPr lang="en-GB" dirty="0" err="1"/>
              <a:t>tager</a:t>
            </a:r>
            <a:r>
              <a:rPr lang="en-GB" dirty="0"/>
              <a:t> </a:t>
            </a:r>
            <a:r>
              <a:rPr lang="en-GB" dirty="0" err="1"/>
              <a:t>sigte</a:t>
            </a:r>
            <a:r>
              <a:rPr lang="en-GB" dirty="0"/>
              <a:t> </a:t>
            </a:r>
            <a:r>
              <a:rPr lang="en-GB" dirty="0" err="1"/>
              <a:t>på</a:t>
            </a:r>
            <a:r>
              <a:rPr lang="en-GB" dirty="0"/>
              <a:t> at </a:t>
            </a:r>
            <a:r>
              <a:rPr lang="en-GB" dirty="0" err="1"/>
              <a:t>beskytte</a:t>
            </a:r>
            <a:r>
              <a:rPr lang="en-GB" dirty="0"/>
              <a:t> </a:t>
            </a:r>
            <a:r>
              <a:rPr lang="en-GB" dirty="0" err="1"/>
              <a:t>arbejdstagerne</a:t>
            </a:r>
            <a:r>
              <a:rPr lang="en-GB" dirty="0"/>
              <a:t>, </a:t>
            </a:r>
            <a:r>
              <a:rPr lang="en-GB" dirty="0" err="1"/>
              <a:t>tilkommer</a:t>
            </a:r>
            <a:r>
              <a:rPr lang="en-GB" dirty="0"/>
              <a:t> det </a:t>
            </a:r>
            <a:r>
              <a:rPr lang="en-GB" dirty="0" err="1"/>
              <a:t>medlemsstaterne</a:t>
            </a:r>
            <a:r>
              <a:rPr lang="en-GB" dirty="0"/>
              <a:t> at </a:t>
            </a:r>
            <a:r>
              <a:rPr lang="en-GB" dirty="0" err="1"/>
              <a:t>definere</a:t>
            </a:r>
            <a:r>
              <a:rPr lang="en-GB" dirty="0"/>
              <a:t> </a:t>
            </a:r>
            <a:r>
              <a:rPr lang="en-GB" dirty="0" err="1"/>
              <a:t>en</a:t>
            </a:r>
            <a:r>
              <a:rPr lang="en-GB" dirty="0"/>
              <a:t> </a:t>
            </a:r>
            <a:r>
              <a:rPr lang="en-GB" dirty="0" err="1"/>
              <a:t>arbejdstager</a:t>
            </a:r>
            <a:r>
              <a:rPr lang="en-GB" dirty="0"/>
              <a:t> </a:t>
            </a:r>
            <a:r>
              <a:rPr lang="en-GB" dirty="0" err="1"/>
              <a:t>og</a:t>
            </a:r>
            <a:r>
              <a:rPr lang="en-GB" dirty="0"/>
              <a:t> </a:t>
            </a:r>
            <a:r>
              <a:rPr lang="en-GB" dirty="0" err="1"/>
              <a:t>dennes</a:t>
            </a:r>
            <a:r>
              <a:rPr lang="en-GB" dirty="0"/>
              <a:t> </a:t>
            </a:r>
            <a:r>
              <a:rPr lang="en-GB" dirty="0" err="1"/>
              <a:t>arbejdskontrakt</a:t>
            </a:r>
            <a:r>
              <a:rPr lang="en-GB" dirty="0"/>
              <a:t> </a:t>
            </a:r>
            <a:r>
              <a:rPr lang="en-GB" dirty="0" err="1"/>
              <a:t>eller</a:t>
            </a:r>
            <a:r>
              <a:rPr lang="en-GB" dirty="0"/>
              <a:t> </a:t>
            </a:r>
            <a:r>
              <a:rPr lang="en-GB" dirty="0" err="1"/>
              <a:t>arbejdsforhold</a:t>
            </a:r>
            <a:r>
              <a:rPr lang="en-GB" dirty="0"/>
              <a:t> </a:t>
            </a:r>
            <a:r>
              <a:rPr lang="en-GB" dirty="0" err="1"/>
              <a:t>i</a:t>
            </a:r>
            <a:r>
              <a:rPr lang="en-GB" dirty="0"/>
              <a:t> </a:t>
            </a:r>
            <a:r>
              <a:rPr lang="en-GB" dirty="0" err="1"/>
              <a:t>deres</a:t>
            </a:r>
            <a:r>
              <a:rPr lang="en-GB" dirty="0"/>
              <a:t> </a:t>
            </a:r>
            <a:r>
              <a:rPr lang="en-GB" dirty="0" err="1"/>
              <a:t>respektive</a:t>
            </a:r>
            <a:r>
              <a:rPr lang="en-GB" dirty="0"/>
              <a:t> </a:t>
            </a:r>
            <a:r>
              <a:rPr lang="en-GB" dirty="0" err="1"/>
              <a:t>lovgivninger</a:t>
            </a:r>
            <a:r>
              <a:rPr lang="en-GB" dirty="0"/>
              <a:t> (</a:t>
            </a:r>
            <a:r>
              <a:rPr lang="en-GB" dirty="0" err="1"/>
              <a:t>præmis</a:t>
            </a:r>
            <a:r>
              <a:rPr lang="en-GB" dirty="0"/>
              <a:t> 42).</a:t>
            </a:r>
          </a:p>
          <a:p>
            <a:pPr marL="342900" indent="-342900">
              <a:buFontTx/>
              <a:buChar char="-"/>
            </a:pPr>
            <a:endParaRPr lang="en-GB" dirty="0"/>
          </a:p>
          <a:p>
            <a:pPr marL="342900" indent="-342900">
              <a:buFontTx/>
              <a:buChar char="-"/>
            </a:pPr>
            <a:endParaRPr lang="da-DK" dirty="0"/>
          </a:p>
        </p:txBody>
      </p:sp>
    </p:spTree>
    <p:custDataLst>
      <p:tags r:id="rId1"/>
    </p:custDataLst>
    <p:extLst>
      <p:ext uri="{BB962C8B-B14F-4D97-AF65-F5344CB8AC3E}">
        <p14:creationId xmlns:p14="http://schemas.microsoft.com/office/powerpoint/2010/main" val="9942360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3CBBF-E302-834B-AE47-EE38348D49FB}"/>
              </a:ext>
            </a:extLst>
          </p:cNvPr>
          <p:cNvSpPr>
            <a:spLocks noGrp="1"/>
          </p:cNvSpPr>
          <p:nvPr>
            <p:ph type="title"/>
          </p:nvPr>
        </p:nvSpPr>
        <p:spPr/>
        <p:txBody>
          <a:bodyPr/>
          <a:lstStyle/>
          <a:p>
            <a:r>
              <a:rPr lang="en-GB" dirty="0"/>
              <a:t>S</a:t>
            </a:r>
            <a:r>
              <a:rPr lang="en-DK" dirty="0"/>
              <a:t>anktioner/retsvirkninger</a:t>
            </a:r>
          </a:p>
        </p:txBody>
      </p:sp>
      <p:sp>
        <p:nvSpPr>
          <p:cNvPr id="3" name="Content Placeholder 2">
            <a:extLst>
              <a:ext uri="{FF2B5EF4-FFF2-40B4-BE49-F238E27FC236}">
                <a16:creationId xmlns:a16="http://schemas.microsoft.com/office/drawing/2014/main" id="{1B04AD74-063B-9A4B-9F9D-2D566C8AC60D}"/>
              </a:ext>
            </a:extLst>
          </p:cNvPr>
          <p:cNvSpPr>
            <a:spLocks noGrp="1"/>
          </p:cNvSpPr>
          <p:nvPr>
            <p:ph idx="1"/>
          </p:nvPr>
        </p:nvSpPr>
        <p:spPr/>
        <p:txBody>
          <a:bodyPr/>
          <a:lstStyle/>
          <a:p>
            <a:endParaRPr lang="en-DK"/>
          </a:p>
        </p:txBody>
      </p:sp>
      <p:sp>
        <p:nvSpPr>
          <p:cNvPr id="4" name="Date Placeholder 3">
            <a:extLst>
              <a:ext uri="{FF2B5EF4-FFF2-40B4-BE49-F238E27FC236}">
                <a16:creationId xmlns:a16="http://schemas.microsoft.com/office/drawing/2014/main" id="{963067DF-F340-3047-9CCB-63B8F4B48961}"/>
              </a:ext>
            </a:extLst>
          </p:cNvPr>
          <p:cNvSpPr>
            <a:spLocks noGrp="1"/>
          </p:cNvSpPr>
          <p:nvPr>
            <p:ph type="dt" sz="half" idx="10"/>
          </p:nvPr>
        </p:nvSpPr>
        <p:spPr/>
        <p:txBody>
          <a:bodyPr/>
          <a:lstStyle/>
          <a:p>
            <a:fld id="{05279DE4-36A5-2148-8182-8223C77C72D5}" type="datetime1">
              <a:rPr lang="da-DK" smtClean="0"/>
              <a:t>16.09.2020</a:t>
            </a:fld>
            <a:r>
              <a:rPr lang="da-DK"/>
              <a:t>16-09-2020</a:t>
            </a:r>
          </a:p>
        </p:txBody>
      </p:sp>
    </p:spTree>
    <p:extLst>
      <p:ext uri="{BB962C8B-B14F-4D97-AF65-F5344CB8AC3E}">
        <p14:creationId xmlns:p14="http://schemas.microsoft.com/office/powerpoint/2010/main" val="35771980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19E0A-D986-6C40-9F3B-3BC88829B3CE}"/>
              </a:ext>
            </a:extLst>
          </p:cNvPr>
          <p:cNvSpPr>
            <a:spLocks noGrp="1"/>
          </p:cNvSpPr>
          <p:nvPr>
            <p:ph type="title"/>
          </p:nvPr>
        </p:nvSpPr>
        <p:spPr/>
        <p:txBody>
          <a:bodyPr/>
          <a:lstStyle/>
          <a:p>
            <a:r>
              <a:rPr lang="da-DK" dirty="0"/>
              <a:t>Afskedigelse - sanktioner</a:t>
            </a:r>
            <a:endParaRPr lang="en-DK" dirty="0"/>
          </a:p>
        </p:txBody>
      </p:sp>
      <p:sp>
        <p:nvSpPr>
          <p:cNvPr id="3" name="Content Placeholder 2">
            <a:extLst>
              <a:ext uri="{FF2B5EF4-FFF2-40B4-BE49-F238E27FC236}">
                <a16:creationId xmlns:a16="http://schemas.microsoft.com/office/drawing/2014/main" id="{25FEFF9A-C824-E447-8013-E59D46AD295C}"/>
              </a:ext>
            </a:extLst>
          </p:cNvPr>
          <p:cNvSpPr>
            <a:spLocks noGrp="1"/>
          </p:cNvSpPr>
          <p:nvPr>
            <p:ph idx="1"/>
          </p:nvPr>
        </p:nvSpPr>
        <p:spPr/>
        <p:txBody>
          <a:bodyPr/>
          <a:lstStyle/>
          <a:p>
            <a:r>
              <a:rPr lang="en-DK" b="1" dirty="0"/>
              <a:t>Eventuelle sanktioner for retsstridig opsigelse skal have hjemmel </a:t>
            </a:r>
            <a:r>
              <a:rPr lang="en-GB" b="1" dirty="0"/>
              <a:t>i</a:t>
            </a:r>
            <a:r>
              <a:rPr lang="en-DK" b="1" dirty="0"/>
              <a:t> anden lov</a:t>
            </a:r>
          </a:p>
          <a:p>
            <a:r>
              <a:rPr lang="en-DK" dirty="0"/>
              <a:t>Virksomhedsoverdragelsesloven fastsætter ikke selv godtgørelse for overtrædelse. </a:t>
            </a:r>
            <a:r>
              <a:rPr lang="da-DK" dirty="0"/>
              <a:t>Virksomhedsoverdragelsesloven giver ikke i sig selv hjemmel for genansættelse ved retsstridig afskedigelse, U 2009.307 V. </a:t>
            </a:r>
            <a:endParaRPr lang="en-DK" dirty="0"/>
          </a:p>
          <a:p>
            <a:r>
              <a:rPr lang="en-DK" b="1" dirty="0"/>
              <a:t>Hjemmel for godtgørelser</a:t>
            </a:r>
            <a:r>
              <a:rPr lang="en-DK" dirty="0"/>
              <a:t>:</a:t>
            </a:r>
          </a:p>
          <a:p>
            <a:r>
              <a:rPr lang="en-DK" dirty="0"/>
              <a:t>- Urimelig/usaglig afskedigelse: </a:t>
            </a:r>
            <a:r>
              <a:rPr lang="en-GB" dirty="0" err="1"/>
              <a:t>Funktionærlovens</a:t>
            </a:r>
            <a:r>
              <a:rPr lang="en-GB" dirty="0"/>
              <a:t> § 2b (</a:t>
            </a:r>
            <a:r>
              <a:rPr lang="en-GB" dirty="0" err="1"/>
              <a:t>kræver</a:t>
            </a:r>
            <a:r>
              <a:rPr lang="en-GB" dirty="0"/>
              <a:t> 12 </a:t>
            </a:r>
            <a:r>
              <a:rPr lang="en-GB" dirty="0" err="1"/>
              <a:t>måneders</a:t>
            </a:r>
            <a:r>
              <a:rPr lang="en-GB" dirty="0"/>
              <a:t> </a:t>
            </a:r>
            <a:r>
              <a:rPr lang="en-GB" dirty="0" err="1"/>
              <a:t>anciennitet</a:t>
            </a:r>
            <a:r>
              <a:rPr lang="en-GB" dirty="0"/>
              <a:t>), </a:t>
            </a:r>
            <a:r>
              <a:rPr lang="en-GB" dirty="0" err="1"/>
              <a:t>Hovedaftalens</a:t>
            </a:r>
            <a:r>
              <a:rPr lang="en-GB" dirty="0"/>
              <a:t> § 4, stk. 2 (</a:t>
            </a:r>
            <a:r>
              <a:rPr lang="en-GB" dirty="0" err="1"/>
              <a:t>kræver</a:t>
            </a:r>
            <a:r>
              <a:rPr lang="en-GB" dirty="0"/>
              <a:t> 9 </a:t>
            </a:r>
            <a:r>
              <a:rPr lang="en-GB" dirty="0" err="1"/>
              <a:t>måneders</a:t>
            </a:r>
            <a:r>
              <a:rPr lang="en-GB" dirty="0"/>
              <a:t> </a:t>
            </a:r>
            <a:r>
              <a:rPr lang="en-GB" dirty="0" err="1"/>
              <a:t>anciennitet</a:t>
            </a:r>
            <a:r>
              <a:rPr lang="en-GB" dirty="0"/>
              <a:t>), </a:t>
            </a:r>
            <a:r>
              <a:rPr lang="en-GB" dirty="0" err="1"/>
              <a:t>og</a:t>
            </a:r>
            <a:r>
              <a:rPr lang="en-GB" dirty="0"/>
              <a:t> </a:t>
            </a:r>
            <a:r>
              <a:rPr lang="en-GB" dirty="0" err="1"/>
              <a:t>andre</a:t>
            </a:r>
            <a:r>
              <a:rPr lang="en-GB" dirty="0"/>
              <a:t> </a:t>
            </a:r>
            <a:r>
              <a:rPr lang="en-GB" dirty="0" err="1"/>
              <a:t>lignende</a:t>
            </a:r>
            <a:r>
              <a:rPr lang="en-GB" dirty="0"/>
              <a:t>.</a:t>
            </a:r>
          </a:p>
          <a:p>
            <a:r>
              <a:rPr lang="en-GB" dirty="0"/>
              <a:t>- </a:t>
            </a:r>
            <a:r>
              <a:rPr lang="en-GB" dirty="0" err="1"/>
              <a:t>Opsigelser</a:t>
            </a:r>
            <a:r>
              <a:rPr lang="en-GB" dirty="0"/>
              <a:t> </a:t>
            </a:r>
            <a:r>
              <a:rPr lang="en-GB" dirty="0" err="1"/>
              <a:t>i</a:t>
            </a:r>
            <a:r>
              <a:rPr lang="en-GB" dirty="0"/>
              <a:t> strid med </a:t>
            </a:r>
            <a:r>
              <a:rPr lang="en-GB" dirty="0" err="1"/>
              <a:t>ligebehandlingsloven</a:t>
            </a:r>
            <a:r>
              <a:rPr lang="en-GB" dirty="0"/>
              <a:t>, </a:t>
            </a:r>
            <a:r>
              <a:rPr lang="en-GB" dirty="0" err="1"/>
              <a:t>forskelsbehandlingsloven</a:t>
            </a:r>
            <a:r>
              <a:rPr lang="en-GB" dirty="0"/>
              <a:t>, </a:t>
            </a:r>
            <a:r>
              <a:rPr lang="en-GB" dirty="0" err="1"/>
              <a:t>eller</a:t>
            </a:r>
            <a:r>
              <a:rPr lang="en-GB" dirty="0"/>
              <a:t> </a:t>
            </a:r>
            <a:r>
              <a:rPr lang="en-GB" dirty="0" err="1"/>
              <a:t>foreningsfrihedsloven</a:t>
            </a:r>
            <a:r>
              <a:rPr lang="en-GB" dirty="0"/>
              <a:t>: </a:t>
            </a:r>
            <a:r>
              <a:rPr lang="en-GB" dirty="0" err="1"/>
              <a:t>Hjemmel</a:t>
            </a:r>
            <a:r>
              <a:rPr lang="en-GB" dirty="0"/>
              <a:t> </a:t>
            </a:r>
            <a:r>
              <a:rPr lang="en-GB" dirty="0" err="1"/>
              <a:t>i</a:t>
            </a:r>
            <a:r>
              <a:rPr lang="en-GB" dirty="0"/>
              <a:t> </a:t>
            </a:r>
            <a:r>
              <a:rPr lang="en-GB" dirty="0" err="1"/>
              <a:t>lovene</a:t>
            </a:r>
            <a:r>
              <a:rPr lang="en-GB" dirty="0"/>
              <a:t> (</a:t>
            </a:r>
            <a:r>
              <a:rPr lang="en-GB" dirty="0" err="1"/>
              <a:t>ingen</a:t>
            </a:r>
            <a:r>
              <a:rPr lang="en-GB" dirty="0"/>
              <a:t> </a:t>
            </a:r>
            <a:r>
              <a:rPr lang="en-GB" dirty="0" err="1"/>
              <a:t>anciennitetskrav</a:t>
            </a:r>
            <a:r>
              <a:rPr lang="en-GB" dirty="0"/>
              <a:t>). </a:t>
            </a:r>
          </a:p>
          <a:p>
            <a:r>
              <a:rPr lang="en-GB" b="1" dirty="0" err="1"/>
              <a:t>Hjemmel</a:t>
            </a:r>
            <a:r>
              <a:rPr lang="en-GB" b="1" dirty="0"/>
              <a:t> for </a:t>
            </a:r>
            <a:r>
              <a:rPr lang="en-GB" b="1" dirty="0" err="1"/>
              <a:t>genansættelse</a:t>
            </a:r>
            <a:r>
              <a:rPr lang="en-GB" b="1" dirty="0"/>
              <a:t>:</a:t>
            </a:r>
          </a:p>
          <a:p>
            <a:r>
              <a:rPr lang="en-GB" dirty="0"/>
              <a:t>- </a:t>
            </a:r>
            <a:r>
              <a:rPr lang="en-GB" dirty="0" err="1"/>
              <a:t>Foreningsfrihedsloven</a:t>
            </a:r>
            <a:r>
              <a:rPr lang="en-GB" dirty="0"/>
              <a:t> (</a:t>
            </a:r>
            <a:r>
              <a:rPr lang="en-GB" dirty="0" err="1"/>
              <a:t>en</a:t>
            </a:r>
            <a:r>
              <a:rPr lang="en-GB" dirty="0"/>
              <a:t> ret for </a:t>
            </a:r>
            <a:r>
              <a:rPr lang="en-GB" dirty="0" err="1"/>
              <a:t>offentligt</a:t>
            </a:r>
            <a:r>
              <a:rPr lang="en-GB" dirty="0"/>
              <a:t> </a:t>
            </a:r>
            <a:r>
              <a:rPr lang="en-GB" dirty="0" err="1"/>
              <a:t>ansatte</a:t>
            </a:r>
            <a:r>
              <a:rPr lang="en-GB" dirty="0"/>
              <a:t>)</a:t>
            </a:r>
          </a:p>
          <a:p>
            <a:r>
              <a:rPr lang="en-GB" dirty="0"/>
              <a:t>- </a:t>
            </a:r>
            <a:r>
              <a:rPr lang="en-GB" dirty="0" err="1"/>
              <a:t>Hovedaftalens</a:t>
            </a:r>
            <a:r>
              <a:rPr lang="en-GB" dirty="0"/>
              <a:t> § 4, stk. 3, </a:t>
            </a:r>
            <a:r>
              <a:rPr lang="da-DK" dirty="0"/>
              <a:t>ligebehandlingsloven, foreningsfrihedsloven (mulighed for privat ansatte). Genansættelse bringes sjældent i anvendelse på grund af at tillidsforholdet har lidt uoprettelig skade. </a:t>
            </a:r>
          </a:p>
        </p:txBody>
      </p:sp>
      <p:sp>
        <p:nvSpPr>
          <p:cNvPr id="4" name="Date Placeholder 3">
            <a:extLst>
              <a:ext uri="{FF2B5EF4-FFF2-40B4-BE49-F238E27FC236}">
                <a16:creationId xmlns:a16="http://schemas.microsoft.com/office/drawing/2014/main" id="{7497A7F6-F2C0-D44D-BFD9-56715CEA0CB9}"/>
              </a:ext>
            </a:extLst>
          </p:cNvPr>
          <p:cNvSpPr>
            <a:spLocks noGrp="1"/>
          </p:cNvSpPr>
          <p:nvPr>
            <p:ph type="dt" sz="half" idx="10"/>
          </p:nvPr>
        </p:nvSpPr>
        <p:spPr/>
        <p:txBody>
          <a:bodyPr/>
          <a:lstStyle/>
          <a:p>
            <a:fld id="{B8BADD8D-549E-AB43-950B-9E3050C67907}" type="datetime1">
              <a:rPr lang="da-DK" smtClean="0"/>
              <a:t>16.09.2020</a:t>
            </a:fld>
            <a:r>
              <a:rPr lang="da-DK"/>
              <a:t>16-09-2020</a:t>
            </a:r>
          </a:p>
        </p:txBody>
      </p:sp>
    </p:spTree>
    <p:extLst>
      <p:ext uri="{BB962C8B-B14F-4D97-AF65-F5344CB8AC3E}">
        <p14:creationId xmlns:p14="http://schemas.microsoft.com/office/powerpoint/2010/main" val="14322908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19E0A-D986-6C40-9F3B-3BC88829B3CE}"/>
              </a:ext>
            </a:extLst>
          </p:cNvPr>
          <p:cNvSpPr>
            <a:spLocks noGrp="1"/>
          </p:cNvSpPr>
          <p:nvPr>
            <p:ph type="title"/>
          </p:nvPr>
        </p:nvSpPr>
        <p:spPr/>
        <p:txBody>
          <a:bodyPr/>
          <a:lstStyle/>
          <a:p>
            <a:r>
              <a:rPr lang="da-DK" dirty="0"/>
              <a:t>Afskedigelse - sanktioner</a:t>
            </a:r>
            <a:endParaRPr lang="en-DK" dirty="0"/>
          </a:p>
        </p:txBody>
      </p:sp>
      <p:sp>
        <p:nvSpPr>
          <p:cNvPr id="3" name="Content Placeholder 2">
            <a:extLst>
              <a:ext uri="{FF2B5EF4-FFF2-40B4-BE49-F238E27FC236}">
                <a16:creationId xmlns:a16="http://schemas.microsoft.com/office/drawing/2014/main" id="{25FEFF9A-C824-E447-8013-E59D46AD295C}"/>
              </a:ext>
            </a:extLst>
          </p:cNvPr>
          <p:cNvSpPr>
            <a:spLocks noGrp="1"/>
          </p:cNvSpPr>
          <p:nvPr>
            <p:ph idx="1"/>
          </p:nvPr>
        </p:nvSpPr>
        <p:spPr/>
        <p:txBody>
          <a:bodyPr/>
          <a:lstStyle/>
          <a:p>
            <a:r>
              <a:rPr lang="en-DK" b="1" dirty="0"/>
              <a:t>Eventuelle sanktioner for retsstridig opsigelse skal have hjemmel </a:t>
            </a:r>
            <a:r>
              <a:rPr lang="en-GB" b="1" dirty="0"/>
              <a:t>i</a:t>
            </a:r>
            <a:r>
              <a:rPr lang="en-DK" b="1" dirty="0"/>
              <a:t> anden lov</a:t>
            </a:r>
          </a:p>
          <a:p>
            <a:endParaRPr lang="en-DK" b="1" dirty="0"/>
          </a:p>
          <a:p>
            <a:r>
              <a:rPr lang="en-DK" b="1" dirty="0"/>
              <a:t>Hvis lønmodtageren ikke er dækket af hjemmel til godtgørelse/genansættelse</a:t>
            </a:r>
            <a:r>
              <a:rPr lang="en-DK" dirty="0"/>
              <a:t>,</a:t>
            </a:r>
          </a:p>
          <a:p>
            <a:r>
              <a:rPr lang="en-DK" dirty="0"/>
              <a:t>- Beskyttelsen </a:t>
            </a:r>
            <a:r>
              <a:rPr lang="en-GB" dirty="0" err="1"/>
              <a:t>i</a:t>
            </a:r>
            <a:r>
              <a:rPr lang="en-GB" dirty="0"/>
              <a:t> </a:t>
            </a:r>
            <a:r>
              <a:rPr lang="en-GB" dirty="0" err="1"/>
              <a:t>virksomhedsoverdragelsesloven</a:t>
            </a:r>
            <a:r>
              <a:rPr lang="en-DK" dirty="0"/>
              <a:t> ‘indholdsløs’. Dette er </a:t>
            </a:r>
            <a:r>
              <a:rPr lang="en-DK" i="1" dirty="0"/>
              <a:t>de facto </a:t>
            </a:r>
            <a:r>
              <a:rPr lang="en-DK" dirty="0"/>
              <a:t>er retsstillingen </a:t>
            </a:r>
            <a:r>
              <a:rPr lang="en-GB" dirty="0"/>
              <a:t>i</a:t>
            </a:r>
            <a:r>
              <a:rPr lang="en-DK" dirty="0"/>
              <a:t> Danmark. </a:t>
            </a:r>
          </a:p>
          <a:p>
            <a:r>
              <a:rPr lang="en-DK" dirty="0"/>
              <a:t>- Der er uenighed om (nok mest kritik), hvorvidt dette betyder, at Danmark ikke lever op til forpligtelserne efter Direktivet, herunder effektivitetsprincippet.</a:t>
            </a:r>
          </a:p>
          <a:p>
            <a:r>
              <a:rPr lang="en-DK" dirty="0"/>
              <a:t>- Det vil nok være uafklaret, indtil EU-Domstolen får en sag </a:t>
            </a:r>
            <a:r>
              <a:rPr lang="en-GB" dirty="0" err="1"/>
              <a:t>i</a:t>
            </a:r>
            <a:r>
              <a:rPr lang="en-DK" dirty="0"/>
              <a:t> hænderne.</a:t>
            </a:r>
          </a:p>
          <a:p>
            <a:endParaRPr lang="en-DK" dirty="0"/>
          </a:p>
        </p:txBody>
      </p:sp>
      <p:sp>
        <p:nvSpPr>
          <p:cNvPr id="4" name="Date Placeholder 3">
            <a:extLst>
              <a:ext uri="{FF2B5EF4-FFF2-40B4-BE49-F238E27FC236}">
                <a16:creationId xmlns:a16="http://schemas.microsoft.com/office/drawing/2014/main" id="{7497A7F6-F2C0-D44D-BFD9-56715CEA0CB9}"/>
              </a:ext>
            </a:extLst>
          </p:cNvPr>
          <p:cNvSpPr>
            <a:spLocks noGrp="1"/>
          </p:cNvSpPr>
          <p:nvPr>
            <p:ph type="dt" sz="half" idx="10"/>
          </p:nvPr>
        </p:nvSpPr>
        <p:spPr/>
        <p:txBody>
          <a:bodyPr/>
          <a:lstStyle/>
          <a:p>
            <a:fld id="{B8BADD8D-549E-AB43-950B-9E3050C67907}" type="datetime1">
              <a:rPr lang="da-DK" smtClean="0"/>
              <a:t>16.09.2020</a:t>
            </a:fld>
            <a:r>
              <a:rPr lang="da-DK"/>
              <a:t>16-09-2020</a:t>
            </a:r>
          </a:p>
        </p:txBody>
      </p:sp>
    </p:spTree>
    <p:extLst>
      <p:ext uri="{BB962C8B-B14F-4D97-AF65-F5344CB8AC3E}">
        <p14:creationId xmlns:p14="http://schemas.microsoft.com/office/powerpoint/2010/main" val="4700903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3128F-BAB1-0646-9100-FB00B3D5F65C}"/>
              </a:ext>
            </a:extLst>
          </p:cNvPr>
          <p:cNvSpPr>
            <a:spLocks noGrp="1"/>
          </p:cNvSpPr>
          <p:nvPr>
            <p:ph type="title"/>
          </p:nvPr>
        </p:nvSpPr>
        <p:spPr/>
        <p:txBody>
          <a:bodyPr/>
          <a:lstStyle/>
          <a:p>
            <a:r>
              <a:rPr lang="en-GB" dirty="0" err="1"/>
              <a:t>Udvalgte</a:t>
            </a:r>
            <a:r>
              <a:rPr lang="en-GB" dirty="0"/>
              <a:t> H</a:t>
            </a:r>
            <a:r>
              <a:rPr lang="en-DK" dirty="0"/>
              <a:t>æftelsesproblemer</a:t>
            </a:r>
          </a:p>
        </p:txBody>
      </p:sp>
      <p:sp>
        <p:nvSpPr>
          <p:cNvPr id="5" name="Content Placeholder 4">
            <a:extLst>
              <a:ext uri="{FF2B5EF4-FFF2-40B4-BE49-F238E27FC236}">
                <a16:creationId xmlns:a16="http://schemas.microsoft.com/office/drawing/2014/main" id="{8D68EA42-7B59-1E4C-84FC-BDD81FCE79C2}"/>
              </a:ext>
            </a:extLst>
          </p:cNvPr>
          <p:cNvSpPr>
            <a:spLocks noGrp="1"/>
          </p:cNvSpPr>
          <p:nvPr>
            <p:ph idx="1"/>
          </p:nvPr>
        </p:nvSpPr>
        <p:spPr/>
        <p:txBody>
          <a:bodyPr/>
          <a:lstStyle/>
          <a:p>
            <a:endParaRPr lang="en-DK"/>
          </a:p>
        </p:txBody>
      </p:sp>
      <p:sp>
        <p:nvSpPr>
          <p:cNvPr id="4" name="Date Placeholder 3">
            <a:extLst>
              <a:ext uri="{FF2B5EF4-FFF2-40B4-BE49-F238E27FC236}">
                <a16:creationId xmlns:a16="http://schemas.microsoft.com/office/drawing/2014/main" id="{BF72461B-8F43-6143-83E3-DCCADAB22E91}"/>
              </a:ext>
            </a:extLst>
          </p:cNvPr>
          <p:cNvSpPr>
            <a:spLocks noGrp="1"/>
          </p:cNvSpPr>
          <p:nvPr>
            <p:ph type="dt" sz="half" idx="10"/>
          </p:nvPr>
        </p:nvSpPr>
        <p:spPr/>
        <p:txBody>
          <a:bodyPr/>
          <a:lstStyle/>
          <a:p>
            <a:fld id="{1BAAFB0B-B5BF-514C-B6B0-3B7AC0DB5E44}" type="datetime1">
              <a:rPr lang="da-DK" smtClean="0"/>
              <a:t>16.09.2020</a:t>
            </a:fld>
            <a:r>
              <a:rPr lang="da-DK"/>
              <a:t>16-09-2020</a:t>
            </a:r>
          </a:p>
        </p:txBody>
      </p:sp>
    </p:spTree>
    <p:extLst>
      <p:ext uri="{BB962C8B-B14F-4D97-AF65-F5344CB8AC3E}">
        <p14:creationId xmlns:p14="http://schemas.microsoft.com/office/powerpoint/2010/main" val="5697146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19E0A-D986-6C40-9F3B-3BC88829B3CE}"/>
              </a:ext>
            </a:extLst>
          </p:cNvPr>
          <p:cNvSpPr>
            <a:spLocks noGrp="1"/>
          </p:cNvSpPr>
          <p:nvPr>
            <p:ph type="title"/>
          </p:nvPr>
        </p:nvSpPr>
        <p:spPr/>
        <p:txBody>
          <a:bodyPr/>
          <a:lstStyle/>
          <a:p>
            <a:r>
              <a:rPr lang="da-DK" dirty="0"/>
              <a:t>Afskedigelse – hvem hæfter for krav</a:t>
            </a:r>
            <a:endParaRPr lang="en-DK" dirty="0"/>
          </a:p>
        </p:txBody>
      </p:sp>
      <p:sp>
        <p:nvSpPr>
          <p:cNvPr id="3" name="Content Placeholder 2">
            <a:extLst>
              <a:ext uri="{FF2B5EF4-FFF2-40B4-BE49-F238E27FC236}">
                <a16:creationId xmlns:a16="http://schemas.microsoft.com/office/drawing/2014/main" id="{25FEFF9A-C824-E447-8013-E59D46AD295C}"/>
              </a:ext>
            </a:extLst>
          </p:cNvPr>
          <p:cNvSpPr>
            <a:spLocks noGrp="1"/>
          </p:cNvSpPr>
          <p:nvPr>
            <p:ph idx="1"/>
          </p:nvPr>
        </p:nvSpPr>
        <p:spPr/>
        <p:txBody>
          <a:bodyPr/>
          <a:lstStyle/>
          <a:p>
            <a:r>
              <a:rPr lang="da-DK" b="1" dirty="0"/>
              <a:t>Udgangspunktet</a:t>
            </a:r>
            <a:r>
              <a:rPr lang="da-DK" dirty="0"/>
              <a:t>: Erhververen hæfter kun for krav, der vedrører ansættelser der </a:t>
            </a:r>
            <a:r>
              <a:rPr lang="da-DK" i="1" dirty="0"/>
              <a:t>bestod</a:t>
            </a:r>
            <a:r>
              <a:rPr lang="da-DK" dirty="0"/>
              <a:t> på overtagelsestidspunktet.</a:t>
            </a:r>
          </a:p>
          <a:p>
            <a:pPr marL="342900" indent="-342900">
              <a:buFontTx/>
              <a:buChar char="-"/>
            </a:pPr>
            <a:r>
              <a:rPr lang="da-DK" dirty="0"/>
              <a:t>Opsagte, fritstillede medarbejdere, anses ikke som ansatte på overtagelsestidspunktet.</a:t>
            </a:r>
          </a:p>
          <a:p>
            <a:pPr marL="342900" indent="-342900">
              <a:buFontTx/>
              <a:buChar char="-"/>
            </a:pPr>
            <a:endParaRPr lang="da-DK" dirty="0"/>
          </a:p>
          <a:p>
            <a:pPr>
              <a:buNone/>
            </a:pPr>
            <a:r>
              <a:rPr lang="da-DK" b="1" dirty="0"/>
              <a:t>Modifikation fra EU-domstolen</a:t>
            </a:r>
            <a:r>
              <a:rPr lang="da-DK" dirty="0"/>
              <a:t>: Retsstridige afskedigelser umiddelbart før overtagelsestidspunktet, anses for at </a:t>
            </a:r>
            <a:r>
              <a:rPr lang="da-DK" i="1" dirty="0"/>
              <a:t>bestå</a:t>
            </a:r>
            <a:r>
              <a:rPr lang="da-DK" dirty="0"/>
              <a:t> på overtagelsestidspunktet. </a:t>
            </a:r>
          </a:p>
          <a:p>
            <a:pPr marL="342900" indent="-342900">
              <a:buFontTx/>
              <a:buChar char="-"/>
            </a:pPr>
            <a:r>
              <a:rPr lang="da-DK" dirty="0"/>
              <a:t>Erhverver hæfter for krav fra retsstridigt opsagte medarbejdere, selvom de var fritstillet på overtagelsestidspunktet.</a:t>
            </a:r>
          </a:p>
          <a:p>
            <a:pPr marL="342900" indent="-342900">
              <a:buFontTx/>
              <a:buChar char="-"/>
            </a:pPr>
            <a:endParaRPr lang="da-DK" dirty="0"/>
          </a:p>
          <a:p>
            <a:pPr>
              <a:buNone/>
            </a:pPr>
            <a:r>
              <a:rPr lang="da-DK" b="1" dirty="0"/>
              <a:t>Anvendt i U 2018.471 H: </a:t>
            </a:r>
            <a:r>
              <a:rPr lang="da-DK" dirty="0"/>
              <a:t>En arbejdstager, der i strid med § 3, sk. 1 er blevet afskediget af overdrageren, kan rejse krav mod erhververen om f.eks. løn i opsigelsesperioden og om godtgørelse for uberettiget afskedigelse. </a:t>
            </a:r>
          </a:p>
          <a:p>
            <a:pPr>
              <a:buNone/>
            </a:pPr>
            <a:endParaRPr lang="da-DK" dirty="0"/>
          </a:p>
          <a:p>
            <a:pPr>
              <a:buNone/>
            </a:pPr>
            <a:endParaRPr lang="da-DK" dirty="0"/>
          </a:p>
          <a:p>
            <a:endParaRPr lang="da-DK" dirty="0"/>
          </a:p>
        </p:txBody>
      </p:sp>
      <p:sp>
        <p:nvSpPr>
          <p:cNvPr id="4" name="Date Placeholder 3">
            <a:extLst>
              <a:ext uri="{FF2B5EF4-FFF2-40B4-BE49-F238E27FC236}">
                <a16:creationId xmlns:a16="http://schemas.microsoft.com/office/drawing/2014/main" id="{7497A7F6-F2C0-D44D-BFD9-56715CEA0CB9}"/>
              </a:ext>
            </a:extLst>
          </p:cNvPr>
          <p:cNvSpPr>
            <a:spLocks noGrp="1"/>
          </p:cNvSpPr>
          <p:nvPr>
            <p:ph type="dt" sz="half" idx="10"/>
          </p:nvPr>
        </p:nvSpPr>
        <p:spPr/>
        <p:txBody>
          <a:bodyPr/>
          <a:lstStyle/>
          <a:p>
            <a:fld id="{B8BADD8D-549E-AB43-950B-9E3050C67907}" type="datetime1">
              <a:rPr lang="da-DK" smtClean="0"/>
              <a:t>16.09.2020</a:t>
            </a:fld>
            <a:r>
              <a:rPr lang="da-DK"/>
              <a:t>16-09-2020</a:t>
            </a:r>
          </a:p>
        </p:txBody>
      </p:sp>
    </p:spTree>
    <p:extLst>
      <p:ext uri="{BB962C8B-B14F-4D97-AF65-F5344CB8AC3E}">
        <p14:creationId xmlns:p14="http://schemas.microsoft.com/office/powerpoint/2010/main" val="2603664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19E0A-D986-6C40-9F3B-3BC88829B3CE}"/>
              </a:ext>
            </a:extLst>
          </p:cNvPr>
          <p:cNvSpPr>
            <a:spLocks noGrp="1"/>
          </p:cNvSpPr>
          <p:nvPr>
            <p:ph type="title"/>
          </p:nvPr>
        </p:nvSpPr>
        <p:spPr/>
        <p:txBody>
          <a:bodyPr/>
          <a:lstStyle/>
          <a:p>
            <a:r>
              <a:rPr lang="da-DK" dirty="0"/>
              <a:t>Afskedigelse – hvem hæfter for krav</a:t>
            </a:r>
            <a:endParaRPr lang="en-DK" dirty="0"/>
          </a:p>
        </p:txBody>
      </p:sp>
      <p:sp>
        <p:nvSpPr>
          <p:cNvPr id="3" name="Content Placeholder 2">
            <a:extLst>
              <a:ext uri="{FF2B5EF4-FFF2-40B4-BE49-F238E27FC236}">
                <a16:creationId xmlns:a16="http://schemas.microsoft.com/office/drawing/2014/main" id="{25FEFF9A-C824-E447-8013-E59D46AD295C}"/>
              </a:ext>
            </a:extLst>
          </p:cNvPr>
          <p:cNvSpPr>
            <a:spLocks noGrp="1"/>
          </p:cNvSpPr>
          <p:nvPr>
            <p:ph idx="1"/>
          </p:nvPr>
        </p:nvSpPr>
        <p:spPr>
          <a:xfrm>
            <a:off x="985838" y="1283898"/>
            <a:ext cx="10220325" cy="4521366"/>
          </a:xfrm>
        </p:spPr>
        <p:txBody>
          <a:bodyPr/>
          <a:lstStyle/>
          <a:p>
            <a:pPr>
              <a:buNone/>
            </a:pPr>
            <a:r>
              <a:rPr lang="da-DK" b="1" dirty="0"/>
              <a:t>Hvilke retsstridige opsigelser – tidsmæssig sammenhæng med overtagelsesdatoen?</a:t>
            </a:r>
          </a:p>
          <a:p>
            <a:pPr>
              <a:buNone/>
            </a:pPr>
            <a:endParaRPr lang="da-DK" b="1" dirty="0"/>
          </a:p>
          <a:p>
            <a:pPr>
              <a:buNone/>
            </a:pPr>
            <a:r>
              <a:rPr lang="da-DK" b="1" dirty="0"/>
              <a:t>C-319/94 </a:t>
            </a:r>
            <a:r>
              <a:rPr lang="da-DK" b="1" dirty="0" err="1"/>
              <a:t>Dethier</a:t>
            </a:r>
            <a:r>
              <a:rPr lang="da-DK" b="1" dirty="0"/>
              <a:t> </a:t>
            </a:r>
            <a:r>
              <a:rPr lang="da-DK" b="1" dirty="0" err="1"/>
              <a:t>Equipement</a:t>
            </a:r>
            <a:r>
              <a:rPr lang="da-DK" dirty="0"/>
              <a:t>: Erhverver hæftede selvom der gik ca. 3 uger fra opsigelse/fritstilling til overtagelsesdatoen. </a:t>
            </a:r>
          </a:p>
          <a:p>
            <a:pPr>
              <a:buNone/>
            </a:pPr>
            <a:endParaRPr lang="da-DK" dirty="0"/>
          </a:p>
          <a:p>
            <a:pPr>
              <a:buNone/>
            </a:pPr>
            <a:r>
              <a:rPr lang="da-DK" dirty="0"/>
              <a:t>Fra dansk ret </a:t>
            </a:r>
            <a:r>
              <a:rPr lang="da-DK" b="1" dirty="0"/>
              <a:t>VLD af 17/5 2016, </a:t>
            </a:r>
            <a:r>
              <a:rPr lang="en-GB" b="1" dirty="0"/>
              <a:t>Sag B-0894-15 </a:t>
            </a:r>
            <a:r>
              <a:rPr lang="en-GB" dirty="0" err="1"/>
              <a:t>og</a:t>
            </a:r>
            <a:r>
              <a:rPr lang="da-DK" dirty="0"/>
              <a:t> </a:t>
            </a:r>
            <a:r>
              <a:rPr lang="da-DK" b="1" dirty="0"/>
              <a:t>U 2005.886 H </a:t>
            </a:r>
            <a:r>
              <a:rPr lang="da-DK" dirty="0"/>
              <a:t>(begge cirka en måned): Afgørende er, om der på tidspunktet for opsigelsen er ‘</a:t>
            </a:r>
            <a:r>
              <a:rPr lang="da-DK" dirty="0">
                <a:solidFill>
                  <a:srgbClr val="FF0000"/>
                </a:solidFill>
              </a:rPr>
              <a:t>realistisk udsigt </a:t>
            </a:r>
            <a:r>
              <a:rPr lang="da-DK" dirty="0"/>
              <a:t>til’ at få virksomheden solgt, eller det er ‘</a:t>
            </a:r>
            <a:r>
              <a:rPr lang="da-DK" dirty="0">
                <a:solidFill>
                  <a:srgbClr val="FF0000"/>
                </a:solidFill>
              </a:rPr>
              <a:t>nærliggende</a:t>
            </a:r>
            <a:r>
              <a:rPr lang="da-DK" dirty="0"/>
              <a:t>’ at der ville ske en virksomhedsoverdragelse. Domstolsprøvelsen af forholdene på opsigelsestidspunktet er intensiv. </a:t>
            </a:r>
          </a:p>
          <a:p>
            <a:pPr>
              <a:buNone/>
            </a:pPr>
            <a:endParaRPr lang="da-DK" dirty="0"/>
          </a:p>
          <a:p>
            <a:pPr>
              <a:buNone/>
            </a:pPr>
            <a:r>
              <a:rPr lang="da-DK" b="1" dirty="0"/>
              <a:t>Krav gjort gældende endnu senere ? Udgangspunktet er, at det i øvrigt er uden indflydelse hvornår kravet er opstået/opdaget, hvis ansættelsen ‘bestod’. </a:t>
            </a:r>
          </a:p>
          <a:p>
            <a:pPr marL="342900" indent="-342900">
              <a:buFontTx/>
              <a:buChar char="-"/>
            </a:pPr>
            <a:r>
              <a:rPr lang="da-DK" dirty="0"/>
              <a:t>Almindelige regler for passivitet fra den opsagte medarbejders side finder anvendelse. </a:t>
            </a:r>
          </a:p>
          <a:p>
            <a:pPr>
              <a:buNone/>
            </a:pPr>
            <a:endParaRPr lang="da-DK" dirty="0"/>
          </a:p>
        </p:txBody>
      </p:sp>
      <p:sp>
        <p:nvSpPr>
          <p:cNvPr id="4" name="Date Placeholder 3">
            <a:extLst>
              <a:ext uri="{FF2B5EF4-FFF2-40B4-BE49-F238E27FC236}">
                <a16:creationId xmlns:a16="http://schemas.microsoft.com/office/drawing/2014/main" id="{7497A7F6-F2C0-D44D-BFD9-56715CEA0CB9}"/>
              </a:ext>
            </a:extLst>
          </p:cNvPr>
          <p:cNvSpPr>
            <a:spLocks noGrp="1"/>
          </p:cNvSpPr>
          <p:nvPr>
            <p:ph type="dt" sz="half" idx="10"/>
          </p:nvPr>
        </p:nvSpPr>
        <p:spPr/>
        <p:txBody>
          <a:bodyPr/>
          <a:lstStyle/>
          <a:p>
            <a:fld id="{B8BADD8D-549E-AB43-950B-9E3050C67907}" type="datetime1">
              <a:rPr lang="da-DK" smtClean="0"/>
              <a:t>16.09.2020</a:t>
            </a:fld>
            <a:r>
              <a:rPr lang="da-DK"/>
              <a:t>16-09-2020</a:t>
            </a:r>
          </a:p>
        </p:txBody>
      </p:sp>
    </p:spTree>
    <p:extLst>
      <p:ext uri="{BB962C8B-B14F-4D97-AF65-F5344CB8AC3E}">
        <p14:creationId xmlns:p14="http://schemas.microsoft.com/office/powerpoint/2010/main" val="38832593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19E0A-D986-6C40-9F3B-3BC88829B3CE}"/>
              </a:ext>
            </a:extLst>
          </p:cNvPr>
          <p:cNvSpPr>
            <a:spLocks noGrp="1"/>
          </p:cNvSpPr>
          <p:nvPr>
            <p:ph type="title"/>
          </p:nvPr>
        </p:nvSpPr>
        <p:spPr/>
        <p:txBody>
          <a:bodyPr/>
          <a:lstStyle/>
          <a:p>
            <a:r>
              <a:rPr lang="da-DK" dirty="0"/>
              <a:t>Afskedigelse – hvem hæfter for krav</a:t>
            </a:r>
            <a:endParaRPr lang="en-DK" dirty="0"/>
          </a:p>
        </p:txBody>
      </p:sp>
      <p:sp>
        <p:nvSpPr>
          <p:cNvPr id="3" name="Content Placeholder 2">
            <a:extLst>
              <a:ext uri="{FF2B5EF4-FFF2-40B4-BE49-F238E27FC236}">
                <a16:creationId xmlns:a16="http://schemas.microsoft.com/office/drawing/2014/main" id="{25FEFF9A-C824-E447-8013-E59D46AD295C}"/>
              </a:ext>
            </a:extLst>
          </p:cNvPr>
          <p:cNvSpPr>
            <a:spLocks noGrp="1"/>
          </p:cNvSpPr>
          <p:nvPr>
            <p:ph idx="1"/>
          </p:nvPr>
        </p:nvSpPr>
        <p:spPr>
          <a:xfrm>
            <a:off x="985838" y="1211890"/>
            <a:ext cx="10220325" cy="4521366"/>
          </a:xfrm>
        </p:spPr>
        <p:txBody>
          <a:bodyPr/>
          <a:lstStyle/>
          <a:p>
            <a:r>
              <a:rPr lang="da-DK" b="1" dirty="0"/>
              <a:t>Hæfter erhververen efter U 2018.417 H for alle typer af retsstridige opsigelser ?</a:t>
            </a:r>
          </a:p>
          <a:p>
            <a:pPr marL="342900" indent="-342900">
              <a:buFont typeface="Arial" panose="020B0604020202020204" pitchFamily="34" charset="0"/>
              <a:buChar char="•"/>
            </a:pPr>
            <a:r>
              <a:rPr lang="da-DK" dirty="0"/>
              <a:t>I hvert fald for urimelige/usaglige afskedigelser. </a:t>
            </a:r>
          </a:p>
          <a:p>
            <a:pPr marL="774900" lvl="1" indent="-342900"/>
            <a:r>
              <a:rPr lang="da-DK" dirty="0"/>
              <a:t>Også vedrørende særlige krav for tillidsrepræsentanter og andre medarbejderrepræsentanter. </a:t>
            </a:r>
          </a:p>
          <a:p>
            <a:pPr marL="342900" indent="-342900">
              <a:buFont typeface="Arial" panose="020B0604020202020204" pitchFamily="34" charset="0"/>
              <a:buChar char="•"/>
            </a:pPr>
            <a:r>
              <a:rPr lang="da-DK" dirty="0"/>
              <a:t>Øvrig retsstridig opsigelse ifølge anden lov, f.eks. med potentielle godtgørelser helt op til 12-24 måneders løn ?</a:t>
            </a:r>
          </a:p>
          <a:p>
            <a:pPr marL="774900" lvl="1" indent="-342900"/>
            <a:r>
              <a:rPr lang="da-DK" b="1" dirty="0"/>
              <a:t>EU-domstolen i </a:t>
            </a:r>
            <a:r>
              <a:rPr lang="da-DK" b="1" dirty="0" err="1"/>
              <a:t>Dethier</a:t>
            </a:r>
            <a:r>
              <a:rPr lang="da-DK" b="1" dirty="0"/>
              <a:t> </a:t>
            </a:r>
            <a:r>
              <a:rPr lang="da-DK" b="1" dirty="0" err="1"/>
              <a:t>Equipement</a:t>
            </a:r>
            <a:r>
              <a:rPr lang="da-DK" b="1" dirty="0"/>
              <a:t>: </a:t>
            </a:r>
            <a:r>
              <a:rPr lang="en-GB" dirty="0" err="1"/>
              <a:t>arbejdstagere</a:t>
            </a:r>
            <a:r>
              <a:rPr lang="en-GB" dirty="0"/>
              <a:t>, </a:t>
            </a:r>
            <a:r>
              <a:rPr lang="en-GB" dirty="0" err="1"/>
              <a:t>som</a:t>
            </a:r>
            <a:r>
              <a:rPr lang="en-GB" dirty="0"/>
              <a:t> </a:t>
            </a:r>
            <a:r>
              <a:rPr lang="en-GB" dirty="0" err="1">
                <a:solidFill>
                  <a:srgbClr val="FF0000"/>
                </a:solidFill>
              </a:rPr>
              <a:t>retsstridigt</a:t>
            </a:r>
            <a:r>
              <a:rPr lang="en-GB" dirty="0"/>
              <a:t> er </a:t>
            </a:r>
            <a:r>
              <a:rPr lang="en-GB" dirty="0" err="1"/>
              <a:t>blevet</a:t>
            </a:r>
            <a:r>
              <a:rPr lang="en-GB" dirty="0"/>
              <a:t> </a:t>
            </a:r>
            <a:r>
              <a:rPr lang="en-GB" dirty="0" err="1"/>
              <a:t>afskediget</a:t>
            </a:r>
            <a:r>
              <a:rPr lang="en-GB" dirty="0"/>
              <a:t> </a:t>
            </a:r>
            <a:r>
              <a:rPr lang="en-GB" dirty="0" err="1"/>
              <a:t>af</a:t>
            </a:r>
            <a:r>
              <a:rPr lang="en-GB" dirty="0"/>
              <a:t> </a:t>
            </a:r>
            <a:r>
              <a:rPr lang="en-GB" dirty="0" err="1"/>
              <a:t>overdrageren</a:t>
            </a:r>
            <a:r>
              <a:rPr lang="en-GB" dirty="0"/>
              <a:t> </a:t>
            </a:r>
            <a:r>
              <a:rPr lang="en-GB" dirty="0" err="1"/>
              <a:t>kort</a:t>
            </a:r>
            <a:r>
              <a:rPr lang="en-GB" dirty="0"/>
              <a:t> </a:t>
            </a:r>
            <a:r>
              <a:rPr lang="en-GB" dirty="0" err="1"/>
              <a:t>tid</a:t>
            </a:r>
            <a:r>
              <a:rPr lang="en-GB" dirty="0"/>
              <a:t> </a:t>
            </a:r>
            <a:r>
              <a:rPr lang="en-GB" dirty="0" err="1"/>
              <a:t>før</a:t>
            </a:r>
            <a:r>
              <a:rPr lang="en-GB" dirty="0"/>
              <a:t> </a:t>
            </a:r>
            <a:r>
              <a:rPr lang="en-GB" dirty="0" err="1"/>
              <a:t>overførslen</a:t>
            </a:r>
            <a:r>
              <a:rPr lang="en-GB" dirty="0"/>
              <a:t> </a:t>
            </a:r>
            <a:r>
              <a:rPr lang="en-GB" dirty="0" err="1"/>
              <a:t>af</a:t>
            </a:r>
            <a:r>
              <a:rPr lang="en-GB" dirty="0"/>
              <a:t> </a:t>
            </a:r>
            <a:r>
              <a:rPr lang="en-GB" dirty="0" err="1"/>
              <a:t>virksomheden</a:t>
            </a:r>
            <a:r>
              <a:rPr lang="en-GB" dirty="0"/>
              <a:t>, </a:t>
            </a:r>
            <a:r>
              <a:rPr lang="en-GB" dirty="0" err="1"/>
              <a:t>og</a:t>
            </a:r>
            <a:r>
              <a:rPr lang="en-GB" dirty="0"/>
              <a:t> </a:t>
            </a:r>
            <a:r>
              <a:rPr lang="en-GB" dirty="0" err="1"/>
              <a:t>som</a:t>
            </a:r>
            <a:r>
              <a:rPr lang="en-GB" dirty="0"/>
              <a:t> </a:t>
            </a:r>
            <a:r>
              <a:rPr lang="en-GB" dirty="0" err="1"/>
              <a:t>ikke</a:t>
            </a:r>
            <a:r>
              <a:rPr lang="en-GB" dirty="0"/>
              <a:t> </a:t>
            </a:r>
            <a:r>
              <a:rPr lang="en-GB" dirty="0" err="1"/>
              <a:t>overtages</a:t>
            </a:r>
            <a:r>
              <a:rPr lang="en-GB" dirty="0"/>
              <a:t> </a:t>
            </a:r>
            <a:r>
              <a:rPr lang="en-GB" dirty="0" err="1"/>
              <a:t>af</a:t>
            </a:r>
            <a:r>
              <a:rPr lang="en-GB" dirty="0"/>
              <a:t> </a:t>
            </a:r>
            <a:r>
              <a:rPr lang="en-GB" dirty="0" err="1"/>
              <a:t>erhververen</a:t>
            </a:r>
            <a:r>
              <a:rPr lang="en-GB" dirty="0"/>
              <a:t>, over for </a:t>
            </a:r>
            <a:r>
              <a:rPr lang="en-GB" dirty="0" err="1"/>
              <a:t>erhververen</a:t>
            </a:r>
            <a:r>
              <a:rPr lang="en-GB" dirty="0"/>
              <a:t> </a:t>
            </a:r>
            <a:r>
              <a:rPr lang="en-GB" dirty="0" err="1"/>
              <a:t>kan</a:t>
            </a:r>
            <a:r>
              <a:rPr lang="en-GB" dirty="0"/>
              <a:t> </a:t>
            </a:r>
            <a:r>
              <a:rPr lang="en-GB" dirty="0" err="1"/>
              <a:t>påberåbe</a:t>
            </a:r>
            <a:r>
              <a:rPr lang="en-GB" dirty="0"/>
              <a:t> sig, at </a:t>
            </a:r>
            <a:r>
              <a:rPr lang="en-GB" dirty="0" err="1"/>
              <a:t>afskedigelsen</a:t>
            </a:r>
            <a:r>
              <a:rPr lang="en-GB" dirty="0"/>
              <a:t> er </a:t>
            </a:r>
            <a:r>
              <a:rPr lang="en-GB" dirty="0" err="1"/>
              <a:t>retsstridig</a:t>
            </a:r>
            <a:r>
              <a:rPr lang="en-GB" dirty="0"/>
              <a:t>.</a:t>
            </a:r>
            <a:endParaRPr lang="da-DK" dirty="0"/>
          </a:p>
          <a:p>
            <a:pPr marL="774900" lvl="1" indent="-342900"/>
            <a:r>
              <a:rPr lang="da-DK" dirty="0"/>
              <a:t>Højesterets terminologi: ”Højesteret finder på den baggrund, at virksomhedsoverdragelseslovens § 2 læst i sammenhæng med § 3 må forstås på den måde, at en arbejdstager der </a:t>
            </a:r>
            <a:r>
              <a:rPr lang="da-DK" dirty="0">
                <a:solidFill>
                  <a:srgbClr val="0070C0"/>
                </a:solidFill>
              </a:rPr>
              <a:t>i strid med § 3, stk. 1, </a:t>
            </a:r>
            <a:r>
              <a:rPr lang="da-DK" dirty="0"/>
              <a:t>er blevet afskediget af overdrageren, kan rejse krav mod erhververen om </a:t>
            </a:r>
            <a:r>
              <a:rPr lang="da-DK" dirty="0">
                <a:solidFill>
                  <a:srgbClr val="0070C0"/>
                </a:solidFill>
              </a:rPr>
              <a:t>f.eks. </a:t>
            </a:r>
            <a:r>
              <a:rPr lang="da-DK" dirty="0"/>
              <a:t>løn i opsigelsesperioden og om godtgørelse for </a:t>
            </a:r>
            <a:r>
              <a:rPr lang="da-DK" dirty="0">
                <a:solidFill>
                  <a:srgbClr val="FF0000"/>
                </a:solidFill>
              </a:rPr>
              <a:t>uberettiget afskedigelse</a:t>
            </a:r>
            <a:r>
              <a:rPr lang="da-DK" dirty="0"/>
              <a:t>.” </a:t>
            </a:r>
          </a:p>
          <a:p>
            <a:pPr>
              <a:buNone/>
            </a:pPr>
            <a:endParaRPr lang="da-DK" dirty="0"/>
          </a:p>
          <a:p>
            <a:pPr>
              <a:buNone/>
            </a:pPr>
            <a:endParaRPr lang="da-DK" dirty="0"/>
          </a:p>
          <a:p>
            <a:pPr>
              <a:buNone/>
            </a:pPr>
            <a:endParaRPr lang="da-DK" dirty="0"/>
          </a:p>
          <a:p>
            <a:endParaRPr lang="da-DK" dirty="0"/>
          </a:p>
        </p:txBody>
      </p:sp>
      <p:sp>
        <p:nvSpPr>
          <p:cNvPr id="4" name="Date Placeholder 3">
            <a:extLst>
              <a:ext uri="{FF2B5EF4-FFF2-40B4-BE49-F238E27FC236}">
                <a16:creationId xmlns:a16="http://schemas.microsoft.com/office/drawing/2014/main" id="{7497A7F6-F2C0-D44D-BFD9-56715CEA0CB9}"/>
              </a:ext>
            </a:extLst>
          </p:cNvPr>
          <p:cNvSpPr>
            <a:spLocks noGrp="1"/>
          </p:cNvSpPr>
          <p:nvPr>
            <p:ph type="dt" sz="half" idx="10"/>
          </p:nvPr>
        </p:nvSpPr>
        <p:spPr/>
        <p:txBody>
          <a:bodyPr/>
          <a:lstStyle/>
          <a:p>
            <a:fld id="{B8BADD8D-549E-AB43-950B-9E3050C67907}" type="datetime1">
              <a:rPr lang="da-DK" smtClean="0"/>
              <a:t>16.09.2020</a:t>
            </a:fld>
            <a:r>
              <a:rPr lang="da-DK"/>
              <a:t>16-09-2020</a:t>
            </a:r>
          </a:p>
        </p:txBody>
      </p:sp>
    </p:spTree>
    <p:extLst>
      <p:ext uri="{BB962C8B-B14F-4D97-AF65-F5344CB8AC3E}">
        <p14:creationId xmlns:p14="http://schemas.microsoft.com/office/powerpoint/2010/main" val="3782460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19E0A-D986-6C40-9F3B-3BC88829B3CE}"/>
              </a:ext>
            </a:extLst>
          </p:cNvPr>
          <p:cNvSpPr>
            <a:spLocks noGrp="1"/>
          </p:cNvSpPr>
          <p:nvPr>
            <p:ph type="title"/>
          </p:nvPr>
        </p:nvSpPr>
        <p:spPr/>
        <p:txBody>
          <a:bodyPr/>
          <a:lstStyle/>
          <a:p>
            <a:r>
              <a:rPr lang="da-DK" dirty="0"/>
              <a:t>Afskedigelse – hvem hæfter for krav</a:t>
            </a:r>
            <a:endParaRPr lang="en-DK" dirty="0"/>
          </a:p>
        </p:txBody>
      </p:sp>
      <p:sp>
        <p:nvSpPr>
          <p:cNvPr id="3" name="Content Placeholder 2">
            <a:extLst>
              <a:ext uri="{FF2B5EF4-FFF2-40B4-BE49-F238E27FC236}">
                <a16:creationId xmlns:a16="http://schemas.microsoft.com/office/drawing/2014/main" id="{25FEFF9A-C824-E447-8013-E59D46AD295C}"/>
              </a:ext>
            </a:extLst>
          </p:cNvPr>
          <p:cNvSpPr>
            <a:spLocks noGrp="1"/>
          </p:cNvSpPr>
          <p:nvPr>
            <p:ph idx="1"/>
          </p:nvPr>
        </p:nvSpPr>
        <p:spPr>
          <a:xfrm>
            <a:off x="985838" y="1283898"/>
            <a:ext cx="10220325" cy="4521366"/>
          </a:xfrm>
        </p:spPr>
        <p:txBody>
          <a:bodyPr/>
          <a:lstStyle/>
          <a:p>
            <a:r>
              <a:rPr lang="da-DK" b="1" dirty="0"/>
              <a:t>Hæfter erhververen efter U 2018.417 H for alle slags økonomiske krav i forbindelse med retsstridige opsigelser ?</a:t>
            </a:r>
          </a:p>
          <a:p>
            <a:pPr marL="342900" indent="-342900">
              <a:buFont typeface="Arial" panose="020B0604020202020204" pitchFamily="34" charset="0"/>
              <a:buChar char="•"/>
            </a:pPr>
            <a:r>
              <a:rPr lang="da-DK" dirty="0"/>
              <a:t>I hvert fald for krav udover </a:t>
            </a:r>
            <a:r>
              <a:rPr lang="da-DK" dirty="0" err="1"/>
              <a:t>LGs</a:t>
            </a:r>
            <a:r>
              <a:rPr lang="da-DK" dirty="0"/>
              <a:t> </a:t>
            </a:r>
            <a:r>
              <a:rPr lang="da-DK" dirty="0" err="1"/>
              <a:t>maximumbeløb</a:t>
            </a:r>
            <a:endParaRPr lang="da-DK" dirty="0"/>
          </a:p>
          <a:p>
            <a:pPr marL="342900" indent="-342900">
              <a:buFont typeface="Arial" panose="020B0604020202020204" pitchFamily="34" charset="0"/>
              <a:buChar char="•"/>
            </a:pPr>
            <a:r>
              <a:rPr lang="da-DK" dirty="0"/>
              <a:t>Højesteret: Løntilgodehavender, godtgørelser for urimelig/usaglig afskedigelser. </a:t>
            </a:r>
          </a:p>
          <a:p>
            <a:pPr marL="774900" lvl="1" indent="-342900"/>
            <a:r>
              <a:rPr lang="da-DK" dirty="0"/>
              <a:t>Også vedrørende særlige krav for tillidsrepræsentanter og andre medarbejderrepræsentanter. </a:t>
            </a:r>
          </a:p>
          <a:p>
            <a:endParaRPr lang="da-DK" dirty="0"/>
          </a:p>
          <a:p>
            <a:endParaRPr lang="da-DK" dirty="0"/>
          </a:p>
        </p:txBody>
      </p:sp>
      <p:sp>
        <p:nvSpPr>
          <p:cNvPr id="4" name="Date Placeholder 3">
            <a:extLst>
              <a:ext uri="{FF2B5EF4-FFF2-40B4-BE49-F238E27FC236}">
                <a16:creationId xmlns:a16="http://schemas.microsoft.com/office/drawing/2014/main" id="{7497A7F6-F2C0-D44D-BFD9-56715CEA0CB9}"/>
              </a:ext>
            </a:extLst>
          </p:cNvPr>
          <p:cNvSpPr>
            <a:spLocks noGrp="1"/>
          </p:cNvSpPr>
          <p:nvPr>
            <p:ph type="dt" sz="half" idx="10"/>
          </p:nvPr>
        </p:nvSpPr>
        <p:spPr/>
        <p:txBody>
          <a:bodyPr/>
          <a:lstStyle/>
          <a:p>
            <a:fld id="{B8BADD8D-549E-AB43-950B-9E3050C67907}" type="datetime1">
              <a:rPr lang="da-DK" smtClean="0"/>
              <a:t>16.09.2020</a:t>
            </a:fld>
            <a:r>
              <a:rPr lang="da-DK"/>
              <a:t>16-09-2020</a:t>
            </a:r>
          </a:p>
        </p:txBody>
      </p:sp>
    </p:spTree>
    <p:extLst>
      <p:ext uri="{BB962C8B-B14F-4D97-AF65-F5344CB8AC3E}">
        <p14:creationId xmlns:p14="http://schemas.microsoft.com/office/powerpoint/2010/main" val="10026912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19E0A-D986-6C40-9F3B-3BC88829B3CE}"/>
              </a:ext>
            </a:extLst>
          </p:cNvPr>
          <p:cNvSpPr>
            <a:spLocks noGrp="1"/>
          </p:cNvSpPr>
          <p:nvPr>
            <p:ph type="title"/>
          </p:nvPr>
        </p:nvSpPr>
        <p:spPr/>
        <p:txBody>
          <a:bodyPr/>
          <a:lstStyle/>
          <a:p>
            <a:r>
              <a:rPr lang="da-DK" dirty="0"/>
              <a:t>Afskedigelse – hvem hæfter for krav</a:t>
            </a:r>
            <a:endParaRPr lang="en-DK" dirty="0"/>
          </a:p>
        </p:txBody>
      </p:sp>
      <p:sp>
        <p:nvSpPr>
          <p:cNvPr id="3" name="Content Placeholder 2">
            <a:extLst>
              <a:ext uri="{FF2B5EF4-FFF2-40B4-BE49-F238E27FC236}">
                <a16:creationId xmlns:a16="http://schemas.microsoft.com/office/drawing/2014/main" id="{25FEFF9A-C824-E447-8013-E59D46AD295C}"/>
              </a:ext>
            </a:extLst>
          </p:cNvPr>
          <p:cNvSpPr>
            <a:spLocks noGrp="1"/>
          </p:cNvSpPr>
          <p:nvPr>
            <p:ph idx="1"/>
          </p:nvPr>
        </p:nvSpPr>
        <p:spPr>
          <a:xfrm>
            <a:off x="985838" y="1355906"/>
            <a:ext cx="10220325" cy="4521366"/>
          </a:xfrm>
        </p:spPr>
        <p:txBody>
          <a:bodyPr/>
          <a:lstStyle/>
          <a:p>
            <a:pPr>
              <a:buNone/>
            </a:pPr>
            <a:r>
              <a:rPr lang="da-DK" b="1" dirty="0"/>
              <a:t>Kan kravet samtidig rettes mod overdrageren som solidarisk hæftelse ?</a:t>
            </a:r>
          </a:p>
          <a:p>
            <a:pPr>
              <a:buNone/>
            </a:pPr>
            <a:r>
              <a:rPr lang="da-DK" dirty="0"/>
              <a:t>Dette er uklart efter retspraksis.</a:t>
            </a:r>
          </a:p>
          <a:p>
            <a:pPr marL="342900" indent="-342900">
              <a:buFontTx/>
              <a:buChar char="-"/>
            </a:pPr>
            <a:r>
              <a:rPr lang="da-DK" dirty="0"/>
              <a:t>Virksomhedsoverdragelsesloven fastsætter ikke solidarisk hæftelse – men et tvungent debitorskifte.</a:t>
            </a:r>
          </a:p>
          <a:p>
            <a:pPr marL="342900" indent="-342900">
              <a:buFontTx/>
              <a:buChar char="-"/>
            </a:pPr>
            <a:r>
              <a:rPr lang="da-DK" dirty="0"/>
              <a:t>U 2009.307 V antager, at der består solidarisk hæftelse.</a:t>
            </a:r>
          </a:p>
          <a:p>
            <a:pPr marL="342900" indent="-342900">
              <a:buFontTx/>
              <a:buChar char="-"/>
            </a:pPr>
            <a:r>
              <a:rPr lang="da-DK" dirty="0"/>
              <a:t>I AN 2020.0777 af 28. januar 2020 var sagen anlagt som solidarisk hæftelse, men opsigelsen fandtes sagligt begrundet og spørgsmålet blev ikke adresseret.</a:t>
            </a:r>
          </a:p>
          <a:p>
            <a:pPr marL="342900" indent="-342900">
              <a:buFontTx/>
              <a:buChar char="-"/>
            </a:pPr>
            <a:r>
              <a:rPr lang="da-DK" dirty="0"/>
              <a:t>U 2018.471 H: LG udbetalte op til </a:t>
            </a:r>
            <a:r>
              <a:rPr lang="da-DK" dirty="0" err="1"/>
              <a:t>maximumbeløbet</a:t>
            </a:r>
            <a:r>
              <a:rPr lang="da-DK" dirty="0"/>
              <a:t>, Højesterets afgørelse vedrørte kravet mod erhverver </a:t>
            </a:r>
            <a:r>
              <a:rPr lang="da-DK" dirty="0" err="1"/>
              <a:t>fsva</a:t>
            </a:r>
            <a:r>
              <a:rPr lang="da-DK" dirty="0"/>
              <a:t>. resterende løn og godtgørelse for uberettiget afskedigelse.</a:t>
            </a:r>
          </a:p>
          <a:p>
            <a:pPr marL="342900" indent="-342900">
              <a:buFontTx/>
              <a:buChar char="-"/>
            </a:pPr>
            <a:r>
              <a:rPr lang="da-DK" dirty="0"/>
              <a:t>Kim Sommer: Meget taler for solidarisk hæftelse ved konkurs for retsbrudstilfælde, for ikke at komplicere den ansattes og boets og erhververs hæftelse. </a:t>
            </a:r>
          </a:p>
          <a:p>
            <a:pPr marL="342900" indent="-342900">
              <a:buFontTx/>
              <a:buChar char="-"/>
            </a:pPr>
            <a:endParaRPr lang="da-DK" dirty="0"/>
          </a:p>
          <a:p>
            <a:pPr marL="342900" indent="-342900">
              <a:buFontTx/>
              <a:buChar char="-"/>
            </a:pPr>
            <a:endParaRPr lang="da-DK" dirty="0"/>
          </a:p>
          <a:p>
            <a:pPr>
              <a:buNone/>
            </a:pPr>
            <a:endParaRPr lang="da-DK" dirty="0"/>
          </a:p>
          <a:p>
            <a:pPr>
              <a:buNone/>
            </a:pPr>
            <a:endParaRPr lang="da-DK" dirty="0"/>
          </a:p>
          <a:p>
            <a:endParaRPr lang="da-DK" dirty="0"/>
          </a:p>
        </p:txBody>
      </p:sp>
      <p:sp>
        <p:nvSpPr>
          <p:cNvPr id="4" name="Date Placeholder 3">
            <a:extLst>
              <a:ext uri="{FF2B5EF4-FFF2-40B4-BE49-F238E27FC236}">
                <a16:creationId xmlns:a16="http://schemas.microsoft.com/office/drawing/2014/main" id="{7497A7F6-F2C0-D44D-BFD9-56715CEA0CB9}"/>
              </a:ext>
            </a:extLst>
          </p:cNvPr>
          <p:cNvSpPr>
            <a:spLocks noGrp="1"/>
          </p:cNvSpPr>
          <p:nvPr>
            <p:ph type="dt" sz="half" idx="10"/>
          </p:nvPr>
        </p:nvSpPr>
        <p:spPr/>
        <p:txBody>
          <a:bodyPr/>
          <a:lstStyle/>
          <a:p>
            <a:fld id="{B8BADD8D-549E-AB43-950B-9E3050C67907}" type="datetime1">
              <a:rPr lang="da-DK" smtClean="0"/>
              <a:t>16.09.2020</a:t>
            </a:fld>
            <a:r>
              <a:rPr lang="da-DK"/>
              <a:t>16-09-2020</a:t>
            </a:r>
          </a:p>
        </p:txBody>
      </p:sp>
    </p:spTree>
    <p:extLst>
      <p:ext uri="{BB962C8B-B14F-4D97-AF65-F5344CB8AC3E}">
        <p14:creationId xmlns:p14="http://schemas.microsoft.com/office/powerpoint/2010/main" val="27915198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139698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a-DK" dirty="0"/>
              <a:t>Hvem er omfattet - ‘lønmodtager’</a:t>
            </a:r>
          </a:p>
        </p:txBody>
      </p:sp>
      <p:sp>
        <p:nvSpPr>
          <p:cNvPr id="5" name="Content Placeholder 4"/>
          <p:cNvSpPr>
            <a:spLocks noGrp="1"/>
          </p:cNvSpPr>
          <p:nvPr>
            <p:ph idx="1"/>
          </p:nvPr>
        </p:nvSpPr>
        <p:spPr/>
        <p:txBody>
          <a:bodyPr/>
          <a:lstStyle/>
          <a:p>
            <a:pPr>
              <a:buNone/>
            </a:pPr>
            <a:r>
              <a:rPr lang="da-DK" b="1" dirty="0"/>
              <a:t>Lov om ‘lønmodtageres’ retsstilling:</a:t>
            </a:r>
          </a:p>
          <a:p>
            <a:pPr>
              <a:buNone/>
            </a:pPr>
            <a:endParaRPr lang="da-DK" dirty="0"/>
          </a:p>
          <a:p>
            <a:pPr>
              <a:buNone/>
            </a:pPr>
            <a:r>
              <a:rPr lang="da-DK" dirty="0"/>
              <a:t>Fastlæggelsen af personkredsen følger det danske lønmodtagerbegreb.</a:t>
            </a:r>
          </a:p>
          <a:p>
            <a:pPr lvl="1"/>
            <a:r>
              <a:rPr lang="da-DK" dirty="0"/>
              <a:t>Oftest anvendte definition </a:t>
            </a:r>
            <a:r>
              <a:rPr lang="da-DK" i="1" dirty="0"/>
              <a:t>»en person, der udfører arbejde mod vederlag i et tjenesteforhold «</a:t>
            </a:r>
            <a:endParaRPr lang="da-DK" dirty="0"/>
          </a:p>
          <a:p>
            <a:pPr lvl="1"/>
            <a:r>
              <a:rPr lang="da-DK" dirty="0"/>
              <a:t>Afgrænses i forhold til direktører, ejere, selvstændigt erhvervsdrivende som i dansk ret.</a:t>
            </a:r>
          </a:p>
          <a:p>
            <a:pPr lvl="1"/>
            <a:r>
              <a:rPr lang="da-DK" dirty="0"/>
              <a:t>Lovens beskyttelser er ikke betinget af krav om alder, anciennitet, arbejdets omfang.</a:t>
            </a:r>
          </a:p>
          <a:p>
            <a:pPr>
              <a:buNone/>
            </a:pPr>
            <a:r>
              <a:rPr lang="da-DK" dirty="0"/>
              <a:t>Elever under uddannelse</a:t>
            </a:r>
          </a:p>
          <a:p>
            <a:pPr marL="342900" indent="-342900">
              <a:buFont typeface="Arial" panose="020B0604020202020204" pitchFamily="34" charset="0"/>
              <a:buChar char="•"/>
            </a:pPr>
            <a:r>
              <a:rPr lang="da-DK" dirty="0"/>
              <a:t>Ikke undtaget hvis overdrager og erhverver kan godkendes, jf. </a:t>
            </a:r>
            <a:r>
              <a:rPr lang="da-DK" b="1" dirty="0"/>
              <a:t>ØLD af 7/12 2017 </a:t>
            </a:r>
          </a:p>
          <a:p>
            <a:pPr>
              <a:buNone/>
            </a:pPr>
            <a:r>
              <a:rPr lang="da-DK" dirty="0"/>
              <a:t>Deltidsansættelse, ansættelse af midlertidig karakter, vikaransættelse mv.:</a:t>
            </a:r>
          </a:p>
          <a:p>
            <a:pPr marL="594900" lvl="1" indent="-342900"/>
            <a:r>
              <a:rPr lang="da-DK" dirty="0"/>
              <a:t>Det følger direkte af direktivet, at medlemsstaterne ikke kan undtage arbejdsforhold af midlertidig karakter fra beskyttelsen.</a:t>
            </a:r>
          </a:p>
          <a:p>
            <a:pPr marL="342900" indent="-342900">
              <a:buFontTx/>
              <a:buChar char="-"/>
            </a:pPr>
            <a:endParaRPr lang="da-DK" dirty="0"/>
          </a:p>
        </p:txBody>
      </p:sp>
    </p:spTree>
    <p:custDataLst>
      <p:tags r:id="rId1"/>
    </p:custDataLst>
    <p:extLst>
      <p:ext uri="{BB962C8B-B14F-4D97-AF65-F5344CB8AC3E}">
        <p14:creationId xmlns:p14="http://schemas.microsoft.com/office/powerpoint/2010/main" val="2548922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a-DK" dirty="0"/>
              <a:t>Hvem er omfattet - ‘overdragelsestidspunktet’</a:t>
            </a:r>
          </a:p>
        </p:txBody>
      </p:sp>
      <p:sp>
        <p:nvSpPr>
          <p:cNvPr id="5" name="Content Placeholder 4"/>
          <p:cNvSpPr>
            <a:spLocks noGrp="1"/>
          </p:cNvSpPr>
          <p:nvPr>
            <p:ph idx="1"/>
          </p:nvPr>
        </p:nvSpPr>
        <p:spPr/>
        <p:txBody>
          <a:bodyPr/>
          <a:lstStyle/>
          <a:p>
            <a:pPr>
              <a:buNone/>
            </a:pPr>
            <a:r>
              <a:rPr lang="da-DK" b="1" dirty="0"/>
              <a:t>Ansættelsesforholdet skal bestå på ‘overdragelsestidspunktet’:</a:t>
            </a:r>
          </a:p>
          <a:p>
            <a:pPr indent="-180000">
              <a:buNone/>
            </a:pPr>
            <a:r>
              <a:rPr lang="da-DK" dirty="0"/>
              <a:t>Lovens § 2, stk. 1: »Overdrages en virksomhed eller en del heraf, indtræder erhververen umiddelbart i de rettigheder og forpligtelser, der bestod på </a:t>
            </a:r>
            <a:r>
              <a:rPr lang="da-DK" i="1" dirty="0"/>
              <a:t>overtagelsestidspunktet </a:t>
            </a:r>
            <a:r>
              <a:rPr lang="da-DK" dirty="0"/>
              <a:t>[…]«</a:t>
            </a:r>
            <a:endParaRPr lang="da-DK" b="1" dirty="0"/>
          </a:p>
          <a:p>
            <a:pPr>
              <a:buNone/>
            </a:pPr>
            <a:endParaRPr lang="da-DK" dirty="0"/>
          </a:p>
          <a:p>
            <a:pPr marL="342900" indent="-342900">
              <a:buFont typeface="Arial" panose="020B0604020202020204" pitchFamily="34" charset="0"/>
              <a:buChar char="•"/>
            </a:pPr>
            <a:r>
              <a:rPr lang="da-DK" dirty="0"/>
              <a:t>Loven fastsætter automatisk overgang af hæftelse fra overdrageren til erhververen – et fuldt ud automatisk debitorskifte. </a:t>
            </a:r>
          </a:p>
          <a:p>
            <a:pPr marL="774900" lvl="1" indent="-342900"/>
            <a:r>
              <a:rPr lang="da-DK" dirty="0"/>
              <a:t>Undtagelse: overdragelse fra konkurs. </a:t>
            </a:r>
          </a:p>
          <a:p>
            <a:pPr marL="342900" indent="-342900">
              <a:buFont typeface="Arial" panose="020B0604020202020204" pitchFamily="34" charset="0"/>
              <a:buChar char="•"/>
            </a:pPr>
            <a:r>
              <a:rPr lang="da-DK" dirty="0"/>
              <a:t>Forholdene på overtagelsestidspunktet er afgørende. </a:t>
            </a:r>
          </a:p>
          <a:p>
            <a:pPr>
              <a:buNone/>
            </a:pPr>
            <a:endParaRPr lang="da-DK" dirty="0"/>
          </a:p>
          <a:p>
            <a:pPr>
              <a:buNone/>
            </a:pPr>
            <a:endParaRPr lang="da-DK" dirty="0"/>
          </a:p>
        </p:txBody>
      </p:sp>
    </p:spTree>
    <p:custDataLst>
      <p:tags r:id="rId1"/>
    </p:custDataLst>
    <p:extLst>
      <p:ext uri="{BB962C8B-B14F-4D97-AF65-F5344CB8AC3E}">
        <p14:creationId xmlns:p14="http://schemas.microsoft.com/office/powerpoint/2010/main" val="342055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a-DK" dirty="0"/>
              <a:t>Hvem er omfattet - ‘overdragelsestidspunktet’</a:t>
            </a:r>
          </a:p>
        </p:txBody>
      </p:sp>
      <p:sp>
        <p:nvSpPr>
          <p:cNvPr id="5" name="Content Placeholder 4"/>
          <p:cNvSpPr>
            <a:spLocks noGrp="1"/>
          </p:cNvSpPr>
          <p:nvPr>
            <p:ph idx="1"/>
          </p:nvPr>
        </p:nvSpPr>
        <p:spPr/>
        <p:txBody>
          <a:bodyPr/>
          <a:lstStyle/>
          <a:p>
            <a:pPr>
              <a:buNone/>
            </a:pPr>
            <a:r>
              <a:rPr lang="da-DK" b="1" dirty="0"/>
              <a:t>Ansættelsesforholdet skal bestå på ‘overdragelsestidspunktet’:</a:t>
            </a:r>
          </a:p>
          <a:p>
            <a:pPr>
              <a:buNone/>
            </a:pPr>
            <a:r>
              <a:rPr lang="da-DK" dirty="0"/>
              <a:t>Begrebet er fastlagt af EU-domstolen. Der er pligt til EU-konform fortolkning.</a:t>
            </a:r>
          </a:p>
          <a:p>
            <a:pPr>
              <a:buNone/>
            </a:pPr>
            <a:endParaRPr lang="da-DK" dirty="0"/>
          </a:p>
          <a:p>
            <a:pPr>
              <a:buNone/>
            </a:pPr>
            <a:r>
              <a:rPr lang="da-DK" dirty="0"/>
              <a:t>Ifølge EU-domstolens praksis er overtagelsesdatoen den </a:t>
            </a:r>
            <a:r>
              <a:rPr lang="da-DK" i="1" dirty="0"/>
              <a:t>faktiske</a:t>
            </a:r>
            <a:r>
              <a:rPr lang="da-DK" dirty="0"/>
              <a:t> overtagelsesdato:</a:t>
            </a:r>
          </a:p>
          <a:p>
            <a:pPr lvl="1"/>
            <a:r>
              <a:rPr lang="da-DK" dirty="0"/>
              <a:t>Uanset om overdrageren og erhververen måtte aftale eller oplyse en anden skæringsdato, jf. </a:t>
            </a:r>
            <a:r>
              <a:rPr lang="da-DK" b="1" dirty="0"/>
              <a:t>C-305/94 </a:t>
            </a:r>
            <a:r>
              <a:rPr lang="da-DK" b="1" dirty="0" err="1"/>
              <a:t>Rotsart</a:t>
            </a:r>
            <a:r>
              <a:rPr lang="da-DK" b="1" dirty="0"/>
              <a:t> de </a:t>
            </a:r>
            <a:r>
              <a:rPr lang="da-DK" b="1" dirty="0" err="1"/>
              <a:t>Hertaing</a:t>
            </a:r>
            <a:endParaRPr lang="da-DK" dirty="0"/>
          </a:p>
          <a:p>
            <a:pPr lvl="1"/>
            <a:r>
              <a:rPr lang="da-DK" dirty="0"/>
              <a:t>Den dato, hvor erhverver overtager driften af  virksomheden, jf. </a:t>
            </a:r>
            <a:r>
              <a:rPr lang="da-DK" b="1" dirty="0"/>
              <a:t>C-478/03 </a:t>
            </a:r>
            <a:r>
              <a:rPr lang="da-DK" b="1" dirty="0" err="1"/>
              <a:t>Celtec</a:t>
            </a:r>
            <a:endParaRPr lang="da-DK" b="1" dirty="0"/>
          </a:p>
          <a:p>
            <a:pPr lvl="2"/>
            <a:r>
              <a:rPr lang="da-DK" dirty="0"/>
              <a:t>Eksempelvis i forbindelse med udlevering af nøgler til virksomheden, eller rådighed over virksomhedens aktiver.</a:t>
            </a:r>
          </a:p>
          <a:p>
            <a:pPr>
              <a:buNone/>
            </a:pPr>
            <a:endParaRPr lang="da-DK" dirty="0"/>
          </a:p>
          <a:p>
            <a:pPr>
              <a:buNone/>
            </a:pPr>
            <a:endParaRPr lang="da-DK" dirty="0"/>
          </a:p>
        </p:txBody>
      </p:sp>
    </p:spTree>
    <p:custDataLst>
      <p:tags r:id="rId1"/>
    </p:custDataLst>
    <p:extLst>
      <p:ext uri="{BB962C8B-B14F-4D97-AF65-F5344CB8AC3E}">
        <p14:creationId xmlns:p14="http://schemas.microsoft.com/office/powerpoint/2010/main" val="3939214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a-DK" dirty="0"/>
              <a:t>Hvem er omfattet - ‘overdragelsestidspunktet’</a:t>
            </a:r>
          </a:p>
        </p:txBody>
      </p:sp>
      <p:sp>
        <p:nvSpPr>
          <p:cNvPr id="5" name="Content Placeholder 4"/>
          <p:cNvSpPr>
            <a:spLocks noGrp="1"/>
          </p:cNvSpPr>
          <p:nvPr>
            <p:ph idx="1"/>
          </p:nvPr>
        </p:nvSpPr>
        <p:spPr/>
        <p:txBody>
          <a:bodyPr/>
          <a:lstStyle/>
          <a:p>
            <a:pPr>
              <a:buNone/>
            </a:pPr>
            <a:r>
              <a:rPr lang="da-DK" b="1" dirty="0"/>
              <a:t>Ansættelsesforholdet skal bestå på ‘overdragelsestidspunktet’:</a:t>
            </a:r>
          </a:p>
          <a:p>
            <a:pPr>
              <a:buNone/>
            </a:pPr>
            <a:r>
              <a:rPr lang="da-DK" b="1" dirty="0"/>
              <a:t>Undtagelsen: Begrænset hæftelse for erhverver i konkurs:</a:t>
            </a:r>
          </a:p>
          <a:p>
            <a:pPr marL="342900" indent="-342900">
              <a:buFontTx/>
              <a:buChar char="-"/>
            </a:pPr>
            <a:r>
              <a:rPr lang="en-GB" dirty="0" err="1"/>
              <a:t>Erhverver</a:t>
            </a:r>
            <a:r>
              <a:rPr lang="en-GB" dirty="0"/>
              <a:t> </a:t>
            </a:r>
            <a:r>
              <a:rPr lang="en-GB" dirty="0" err="1"/>
              <a:t>af</a:t>
            </a:r>
            <a:r>
              <a:rPr lang="en-GB" dirty="0"/>
              <a:t> </a:t>
            </a:r>
            <a:r>
              <a:rPr lang="en-GB" dirty="0" err="1"/>
              <a:t>en</a:t>
            </a:r>
            <a:r>
              <a:rPr lang="en-GB" dirty="0"/>
              <a:t> </a:t>
            </a:r>
            <a:r>
              <a:rPr lang="en-GB" dirty="0" err="1"/>
              <a:t>virksomhed</a:t>
            </a:r>
            <a:r>
              <a:rPr lang="en-GB" dirty="0"/>
              <a:t> under </a:t>
            </a:r>
            <a:r>
              <a:rPr lang="en-GB" dirty="0" err="1"/>
              <a:t>konkurs</a:t>
            </a:r>
            <a:r>
              <a:rPr lang="en-GB" dirty="0"/>
              <a:t> </a:t>
            </a:r>
            <a:r>
              <a:rPr lang="en-GB" dirty="0" err="1"/>
              <a:t>hæfter</a:t>
            </a:r>
            <a:r>
              <a:rPr lang="en-GB" dirty="0"/>
              <a:t> </a:t>
            </a:r>
            <a:r>
              <a:rPr lang="en-GB" dirty="0" err="1"/>
              <a:t>kun</a:t>
            </a:r>
            <a:r>
              <a:rPr lang="en-GB" dirty="0"/>
              <a:t> for </a:t>
            </a:r>
            <a:r>
              <a:rPr lang="en-GB" dirty="0" err="1"/>
              <a:t>krav</a:t>
            </a:r>
            <a:r>
              <a:rPr lang="en-GB" dirty="0"/>
              <a:t> </a:t>
            </a:r>
            <a:r>
              <a:rPr lang="en-GB" dirty="0" err="1"/>
              <a:t>vedrørende</a:t>
            </a:r>
            <a:r>
              <a:rPr lang="en-GB" dirty="0"/>
              <a:t> </a:t>
            </a:r>
            <a:r>
              <a:rPr lang="en-GB" dirty="0" err="1"/>
              <a:t>ansatte</a:t>
            </a:r>
            <a:r>
              <a:rPr lang="en-GB" dirty="0"/>
              <a:t> </a:t>
            </a:r>
            <a:r>
              <a:rPr lang="en-GB" i="1" dirty="0" err="1"/>
              <a:t>efter</a:t>
            </a:r>
            <a:r>
              <a:rPr lang="en-GB" i="1" dirty="0"/>
              <a:t> </a:t>
            </a:r>
            <a:r>
              <a:rPr lang="en-GB" dirty="0" err="1"/>
              <a:t>konkursdekretet</a:t>
            </a:r>
            <a:r>
              <a:rPr lang="en-GB" dirty="0"/>
              <a:t>. </a:t>
            </a:r>
          </a:p>
          <a:p>
            <a:pPr marL="342900" indent="-342900">
              <a:buFontTx/>
              <a:buChar char="-"/>
            </a:pPr>
            <a:r>
              <a:rPr lang="en-GB" dirty="0"/>
              <a:t>Krav </a:t>
            </a:r>
            <a:r>
              <a:rPr lang="en-GB" dirty="0" err="1"/>
              <a:t>vedrørende</a:t>
            </a:r>
            <a:r>
              <a:rPr lang="en-GB" dirty="0"/>
              <a:t> </a:t>
            </a:r>
            <a:r>
              <a:rPr lang="en-GB" dirty="0" err="1"/>
              <a:t>tiden</a:t>
            </a:r>
            <a:r>
              <a:rPr lang="en-GB" dirty="0"/>
              <a:t> </a:t>
            </a:r>
            <a:r>
              <a:rPr lang="en-GB" dirty="0" err="1"/>
              <a:t>før</a:t>
            </a:r>
            <a:r>
              <a:rPr lang="en-GB" dirty="0"/>
              <a:t> </a:t>
            </a:r>
            <a:r>
              <a:rPr lang="en-GB" dirty="0" err="1"/>
              <a:t>konkursdekretet</a:t>
            </a:r>
            <a:r>
              <a:rPr lang="en-GB" dirty="0"/>
              <a:t> </a:t>
            </a:r>
            <a:r>
              <a:rPr lang="en-GB" dirty="0" err="1"/>
              <a:t>rettes</a:t>
            </a:r>
            <a:r>
              <a:rPr lang="en-GB" dirty="0"/>
              <a:t> </a:t>
            </a:r>
            <a:r>
              <a:rPr lang="en-GB" dirty="0" err="1"/>
              <a:t>til</a:t>
            </a:r>
            <a:r>
              <a:rPr lang="en-GB" dirty="0"/>
              <a:t> </a:t>
            </a:r>
            <a:r>
              <a:rPr lang="en-GB" dirty="0" err="1"/>
              <a:t>konkursboet</a:t>
            </a:r>
            <a:r>
              <a:rPr lang="en-GB" dirty="0"/>
              <a:t> </a:t>
            </a:r>
            <a:r>
              <a:rPr lang="en-GB" dirty="0" err="1"/>
              <a:t>og</a:t>
            </a:r>
            <a:r>
              <a:rPr lang="en-GB" dirty="0"/>
              <a:t> </a:t>
            </a:r>
            <a:r>
              <a:rPr lang="en-GB" dirty="0" err="1"/>
              <a:t>Lønmodtagernes</a:t>
            </a:r>
            <a:r>
              <a:rPr lang="en-GB" dirty="0"/>
              <a:t> </a:t>
            </a:r>
            <a:r>
              <a:rPr lang="en-GB" dirty="0" err="1"/>
              <a:t>Garantifond</a:t>
            </a:r>
            <a:r>
              <a:rPr lang="en-GB" dirty="0"/>
              <a:t>.</a:t>
            </a:r>
          </a:p>
          <a:p>
            <a:pPr>
              <a:buNone/>
            </a:pPr>
            <a:endParaRPr lang="da-DK" dirty="0"/>
          </a:p>
          <a:p>
            <a:pPr>
              <a:buNone/>
            </a:pPr>
            <a:r>
              <a:rPr lang="da-DK" b="1" dirty="0"/>
              <a:t>Betingelse : </a:t>
            </a:r>
            <a:r>
              <a:rPr lang="da-DK" dirty="0"/>
              <a:t>Overdragelsestidspunktet og aftalen skal ligge </a:t>
            </a:r>
            <a:r>
              <a:rPr lang="da-DK" i="1" dirty="0"/>
              <a:t>efter</a:t>
            </a:r>
            <a:r>
              <a:rPr lang="da-DK" dirty="0"/>
              <a:t> konkursdekretet. Dette er ofte genstand for tvist.  Se oplæg af Jørgen Vinding og Jacob Goldschmidt fra 15. maj 2017 om denne diskurs. </a:t>
            </a:r>
          </a:p>
          <a:p>
            <a:pPr>
              <a:buNone/>
            </a:pPr>
            <a:endParaRPr lang="da-DK" dirty="0"/>
          </a:p>
          <a:p>
            <a:pPr>
              <a:buNone/>
            </a:pPr>
            <a:endParaRPr lang="da-DK" dirty="0"/>
          </a:p>
        </p:txBody>
      </p:sp>
    </p:spTree>
    <p:custDataLst>
      <p:tags r:id="rId1"/>
    </p:custDataLst>
    <p:extLst>
      <p:ext uri="{BB962C8B-B14F-4D97-AF65-F5344CB8AC3E}">
        <p14:creationId xmlns:p14="http://schemas.microsoft.com/office/powerpoint/2010/main" val="10334080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MPLAFYSLIDEID" val="636240379814403676"/>
</p:tagLst>
</file>

<file path=ppt/tags/tag2.xml><?xml version="1.0" encoding="utf-8"?>
<p:tagLst xmlns:a="http://schemas.openxmlformats.org/drawingml/2006/main" xmlns:r="http://schemas.openxmlformats.org/officeDocument/2006/relationships" xmlns:p="http://schemas.openxmlformats.org/presentationml/2006/main">
  <p:tag name="TEMPLAFYSLIDEID" val="636240379815028580"/>
</p:tagLst>
</file>

<file path=ppt/tags/tag3.xml><?xml version="1.0" encoding="utf-8"?>
<p:tagLst xmlns:a="http://schemas.openxmlformats.org/drawingml/2006/main" xmlns:r="http://schemas.openxmlformats.org/officeDocument/2006/relationships" xmlns:p="http://schemas.openxmlformats.org/presentationml/2006/main">
  <p:tag name="TEMPLAFYSLIDEID" val="636240379815028580"/>
</p:tagLst>
</file>

<file path=ppt/tags/tag4.xml><?xml version="1.0" encoding="utf-8"?>
<p:tagLst xmlns:a="http://schemas.openxmlformats.org/drawingml/2006/main" xmlns:r="http://schemas.openxmlformats.org/officeDocument/2006/relationships" xmlns:p="http://schemas.openxmlformats.org/presentationml/2006/main">
  <p:tag name="TEMPLAFYSLIDEID" val="636240379815028580"/>
</p:tagLst>
</file>

<file path=ppt/tags/tag5.xml><?xml version="1.0" encoding="utf-8"?>
<p:tagLst xmlns:a="http://schemas.openxmlformats.org/drawingml/2006/main" xmlns:r="http://schemas.openxmlformats.org/officeDocument/2006/relationships" xmlns:p="http://schemas.openxmlformats.org/presentationml/2006/main">
  <p:tag name="TEMPLAFYSLIDEID" val="636240379815028580"/>
</p:tagLst>
</file>

<file path=ppt/tags/tag6.xml><?xml version="1.0" encoding="utf-8"?>
<p:tagLst xmlns:a="http://schemas.openxmlformats.org/drawingml/2006/main" xmlns:r="http://schemas.openxmlformats.org/officeDocument/2006/relationships" xmlns:p="http://schemas.openxmlformats.org/presentationml/2006/main">
  <p:tag name="TEMPLAFYSLIDEID" val="636240379815028580"/>
</p:tagLst>
</file>

<file path=ppt/tags/tag7.xml><?xml version="1.0" encoding="utf-8"?>
<p:tagLst xmlns:a="http://schemas.openxmlformats.org/drawingml/2006/main" xmlns:r="http://schemas.openxmlformats.org/officeDocument/2006/relationships" xmlns:p="http://schemas.openxmlformats.org/presentationml/2006/main">
  <p:tag name="TEMPLAFYSLIDEID" val="636240379815497340"/>
</p:tagLst>
</file>

<file path=ppt/theme/theme1.xml><?xml version="1.0" encoding="utf-8"?>
<a:theme xmlns:a="http://schemas.openxmlformats.org/drawingml/2006/main" name="BSS 16:9">
  <a:themeElements>
    <a:clrScheme name="AU_Blue">
      <a:dk1>
        <a:srgbClr val="000000"/>
      </a:dk1>
      <a:lt1>
        <a:srgbClr val="FFFFFF"/>
      </a:lt1>
      <a:dk2>
        <a:srgbClr val="002546"/>
      </a:dk2>
      <a:lt2>
        <a:srgbClr val="002546"/>
      </a:lt2>
      <a:accent1>
        <a:srgbClr val="0A1439"/>
      </a:accent1>
      <a:accent2>
        <a:srgbClr val="183D83"/>
      </a:accent2>
      <a:accent3>
        <a:srgbClr val="87D1F4"/>
      </a:accent3>
      <a:accent4>
        <a:srgbClr val="33525F"/>
      </a:accent4>
      <a:accent5>
        <a:srgbClr val="548195"/>
      </a:accent5>
      <a:accent6>
        <a:srgbClr val="C6C6C6"/>
      </a:accent6>
      <a:hlink>
        <a:srgbClr val="03428E"/>
      </a:hlink>
      <a:folHlink>
        <a:srgbClr val="03428E"/>
      </a:folHlink>
    </a:clrScheme>
    <a:fontScheme name="AU Passata">
      <a:majorFont>
        <a:latin typeface="AU Passata"/>
        <a:ea typeface=""/>
        <a:cs typeface=""/>
      </a:majorFont>
      <a:minorFont>
        <a:latin typeface="AU Passat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w="1778" cap="flat" cmpd="sng" algn="ctr">
          <a:solidFill>
            <a:schemeClr val="accent2"/>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noAutofit/>
      </a:bodyPr>
      <a:lstStyle>
        <a:defPPr marL="0" marR="0" indent="0" algn="l" defTabSz="914400" rtl="0" eaLnBrk="1" fontAlgn="base" latinLnBrk="0" hangingPunct="1">
          <a:lnSpc>
            <a:spcPct val="95000"/>
          </a:lnSpc>
          <a:spcBef>
            <a:spcPct val="0"/>
          </a:spcBef>
          <a:spcAft>
            <a:spcPct val="0"/>
          </a:spcAft>
          <a:buClrTx/>
          <a:buSzTx/>
          <a:buFont typeface="AU Passata" pitchFamily="34" charset="0"/>
          <a:buNone/>
          <a:tabLst/>
          <a:defRPr kumimoji="0" sz="1600" b="0" i="0" u="none" strike="noStrike" cap="none" normalizeH="0" baseline="0" dirty="0" err="1">
            <a:ln>
              <a:noFill/>
            </a:ln>
            <a:solidFill>
              <a:schemeClr val="bg1"/>
            </a:solidFill>
            <a:effectLst/>
            <a:latin typeface="AU Passata" pitchFamily="34" charset="0"/>
          </a:defRPr>
        </a:defPPr>
      </a:lstStyle>
    </a:spDef>
    <a:lnDef>
      <a:spPr bwMode="auto">
        <a:xfrm>
          <a:off x="0" y="0"/>
          <a:ext cx="1" cy="1"/>
        </a:xfrm>
        <a:custGeom>
          <a:avLst/>
          <a:gdLst/>
          <a:ahLst/>
          <a:cxnLst/>
          <a:rect l="0" t="0" r="0" b="0"/>
          <a:pathLst/>
        </a:custGeom>
        <a:solidFill>
          <a:schemeClr val="accent2"/>
        </a:solidFill>
        <a:ln w="1778" cap="flat" cmpd="sng" algn="ctr">
          <a:solidFill>
            <a:schemeClr val="accent2"/>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ts val="3600"/>
          </a:lnSpc>
          <a:spcBef>
            <a:spcPct val="0"/>
          </a:spcBef>
          <a:spcAft>
            <a:spcPct val="0"/>
          </a:spcAft>
          <a:buClrTx/>
          <a:buSzTx/>
          <a:buFont typeface="AU Passata" pitchFamily="34" charset="0"/>
          <a:buNone/>
          <a:tabLst/>
          <a:defRPr kumimoji="0" lang="en-US" sz="3600" b="0" i="0" u="none" strike="noStrike" cap="none" normalizeH="0" baseline="0">
            <a:ln>
              <a:noFill/>
            </a:ln>
            <a:solidFill>
              <a:schemeClr val="tx1"/>
            </a:solidFill>
            <a:effectLst/>
            <a:latin typeface="AU Passata" pitchFamily="34" charset="0"/>
          </a:defRPr>
        </a:defPPr>
      </a:lstStyle>
    </a:lnDef>
    <a:txDef>
      <a:spPr>
        <a:noFill/>
      </a:spPr>
      <a:bodyPr wrap="square" lIns="0" tIns="0" rIns="0" bIns="0" rtlCol="0">
        <a:spAutoFit/>
      </a:bodyPr>
      <a:lstStyle>
        <a:defPPr>
          <a:lnSpc>
            <a:spcPct val="95000"/>
          </a:lnSpc>
          <a:defRPr sz="1600" dirty="0">
            <a:latin typeface="+mn-lt"/>
          </a:defRPr>
        </a:defPPr>
      </a:lstStyle>
    </a:txDef>
  </a:objectDefaults>
  <a:extraClrSchemeLst/>
  <a:extLst>
    <a:ext uri="{05A4C25C-085E-4340-85A3-A5531E510DB2}">
      <thm15:themeFamily xmlns:thm15="http://schemas.microsoft.com/office/thememl/2012/main" name="AU PowerPoint Template 16-9.potx" id="{7A6F7BDC-B87C-43B1-A03F-8FC29EB8E4AA}" vid="{0342C178-0357-4DD1-B9D7-A15D067ACA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5686</Words>
  <Application>Microsoft Macintosh PowerPoint</Application>
  <PresentationFormat>Custom</PresentationFormat>
  <Paragraphs>552</Paragraphs>
  <Slides>59</Slides>
  <Notes>56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Georgia</vt:lpstr>
      <vt:lpstr>AU Passata Light</vt:lpstr>
      <vt:lpstr>AU Passata</vt:lpstr>
      <vt:lpstr>Calibri</vt:lpstr>
      <vt:lpstr>BSS 16:9</vt:lpstr>
      <vt:lpstr>PowerPoint Presentation</vt:lpstr>
      <vt:lpstr>Afskedigelsesbeskyttelse ved virksomhedsoverdragelse</vt:lpstr>
      <vt:lpstr>Afskedigelse ved virksomhedsoverdragelse</vt:lpstr>
      <vt:lpstr>Hvem er omfattet</vt:lpstr>
      <vt:lpstr>Hvem er omfattet - ‘lønmodtager’</vt:lpstr>
      <vt:lpstr>Hvem er omfattet - ‘lønmodtager’</vt:lpstr>
      <vt:lpstr>Hvem er omfattet - ‘overdragelsestidspunktet’</vt:lpstr>
      <vt:lpstr>Hvem er omfattet - ‘overdragelsestidspunktet’</vt:lpstr>
      <vt:lpstr>Hvem er omfattet - ‘overdragelsestidspunktet’</vt:lpstr>
      <vt:lpstr>Hvem er omfattet – ‘bestod’</vt:lpstr>
      <vt:lpstr>Hvem er omfattet – ‘bestod’</vt:lpstr>
      <vt:lpstr>Hvem er omfattet – ‘bestod’</vt:lpstr>
      <vt:lpstr>Hvem er omfattet – ‘bestod’</vt:lpstr>
      <vt:lpstr>Hvem er omfattet – ‘bestod’</vt:lpstr>
      <vt:lpstr>Hvem er omfattet – ‘bestod’</vt:lpstr>
      <vt:lpstr>Hvem er omfattet – ‘bestod’</vt:lpstr>
      <vt:lpstr>Hvem er omfattet – ‘bestod’</vt:lpstr>
      <vt:lpstr>Hvem er omfattet – ‘bestod’</vt:lpstr>
      <vt:lpstr>Hvem er omfattet – ‘bestod’</vt:lpstr>
      <vt:lpstr>Hvem er omfattet – ‘bestod’</vt:lpstr>
      <vt:lpstr>Hvem er omfattet – ‘bestod’</vt:lpstr>
      <vt:lpstr>Hvilken afskedigelsesbeskyttelse</vt:lpstr>
      <vt:lpstr>Hvilken afskedigelsesbeskyttelse</vt:lpstr>
      <vt:lpstr>Hvilken afskedigelsesbeskyttelse</vt:lpstr>
      <vt:lpstr>‘Afskedigelse’</vt:lpstr>
      <vt:lpstr>‘Afskedigelse’</vt:lpstr>
      <vt:lpstr>Afskedigelse ‘på grund af’</vt:lpstr>
      <vt:lpstr>Afskedigelse ‘på grund af’</vt:lpstr>
      <vt:lpstr>Afskedigelse - ‘medmindre rimeligt begrundet I økonomi mm.’</vt:lpstr>
      <vt:lpstr>Afskedigelse - ‘medmindre rimeligt begrundet I økonomi mm.’</vt:lpstr>
      <vt:lpstr>Afskedigelse - ‘medmindre rimeligt begrundet I økonomi mm.’</vt:lpstr>
      <vt:lpstr>Afskedigelse - ‘medmindre rimeligt begrundet I økonomi mm.’</vt:lpstr>
      <vt:lpstr>Afskedigelse - ‘medmindre rimeligt begrundet I økonomi mm.’</vt:lpstr>
      <vt:lpstr>Afskedigelse - ‘medmindre rimeligt begrundet I økonomi mm.’</vt:lpstr>
      <vt:lpstr>Afskedigelse - ‘medmindre rimeligt begrundet I økonomi mm.’</vt:lpstr>
      <vt:lpstr>Afskedigelse - ‘medmindre rimeligt begrundet I økonomi mm.’</vt:lpstr>
      <vt:lpstr>Afskedigelse - ‘medmindre rimeligt begrundet I økonomi mm.’</vt:lpstr>
      <vt:lpstr>Afskedigelse - ‘medmindre rimeligt begrundet I økonomi mm.’</vt:lpstr>
      <vt:lpstr>Afskedigelse - ‘medmindre rimeligt begrundet I økonomi mm.’</vt:lpstr>
      <vt:lpstr>Afskedigelse - ‘medmindre rimeligt begrundet I økonomi mm.’</vt:lpstr>
      <vt:lpstr>Afskedigelse - ‘medmindre rimeligt begrundet I økonomi mm.’</vt:lpstr>
      <vt:lpstr>Afskedigelse - ‘medmindre rimeligt begrundet I økonomi mm.’</vt:lpstr>
      <vt:lpstr>Ophævelse pga væsentlige ændringer</vt:lpstr>
      <vt:lpstr>Ophævelse pga. Væsentlige ændringer</vt:lpstr>
      <vt:lpstr>Ophævelse pga. Væsentlige ændringer</vt:lpstr>
      <vt:lpstr>Ophævelse pga. Væsentlige ændringer - LØN</vt:lpstr>
      <vt:lpstr>Ophævelse pga. Væsentlige ændringer - arbejdsvilkår</vt:lpstr>
      <vt:lpstr>Ophævelse pga. Væsentlige ændringer - retsvirkninger</vt:lpstr>
      <vt:lpstr>Væsentlige vilkårsændringer</vt:lpstr>
      <vt:lpstr>Sanktioner/retsvirkninger</vt:lpstr>
      <vt:lpstr>Afskedigelse - sanktioner</vt:lpstr>
      <vt:lpstr>Afskedigelse - sanktioner</vt:lpstr>
      <vt:lpstr>Udvalgte Hæftelsesproblemer</vt:lpstr>
      <vt:lpstr>Afskedigelse – hvem hæfter for krav</vt:lpstr>
      <vt:lpstr>Afskedigelse – hvem hæfter for krav</vt:lpstr>
      <vt:lpstr>Afskedigelse – hvem hæfter for krav</vt:lpstr>
      <vt:lpstr>Afskedigelse – hvem hæfter for krav</vt:lpstr>
      <vt:lpstr>Afskedigelse – hvem hæfter for krav</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2020-09-16T07:11:18Z</cp:lastPrinted>
  <dcterms:modified xsi:type="dcterms:W3CDTF">2020-09-16T15:48:19Z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luginDependencies_0">
    <vt:lpwstr>{"635926855539746206:636045261152541358":[{"dependencyType":"DataSource","dependencyId":":","dependencyVersion":null},{"dependencyType":"DataSource","dependencyId":":","dependencyVersion":null},{"dependencyType":"DataSource","dependencyId":":","dependency</vt:lpwstr>
  </property>
  <property fmtid="{D5CDD505-2E9C-101B-9397-08002B2CF9AE}" pid="3" name="PluginDependencies_1">
    <vt:lpwstr>Version":null},{"dependencyType":"DataSource","dependencyId":":","dependencyVersion":null},{"dependencyType":"DataSource","dependencyId":":","dependencyVersion":null},{"dependencyType":"DataSource","dependencyId":":","dependencyVersion":null},{"dependency</vt:lpwstr>
  </property>
  <property fmtid="{D5CDD505-2E9C-101B-9397-08002B2CF9AE}" pid="4" name="PluginDependencies_2">
    <vt:lpwstr>Type":"DataSource","dependencyId":":","dependencyVersion":null},{"dependencyType":"DataSource","dependencyId":":","dependencyVersion":null},{"dependencyType":"DataSource","dependencyId":":","dependencyVersion":null},{"dependencyType":"DataSource","depende</vt:lpwstr>
  </property>
  <property fmtid="{D5CDD505-2E9C-101B-9397-08002B2CF9AE}" pid="5" name="PluginDependencies_3">
    <vt:lpwstr>ncyId":":","dependencyVersion":null},{"dependencyType":"DataSource","dependencyId":":","dependencyVersion":null},{"dependencyType":"DataSource","dependencyId":":","dependencyVersion":null},{"dependencyType":"DataSource","dependencyId":":","dependencyVersi</vt:lpwstr>
  </property>
  <property fmtid="{D5CDD505-2E9C-101B-9397-08002B2CF9AE}" pid="6" name="PluginDependencies_4">
    <vt:lpwstr>on":null},{"dependencyType":"DataSource","dependencyId":":","dependencyVersion":null},{"dependencyType":"DataSource","dependencyId":":","dependencyVersion":null},{"dependencyType":"DataSource","dependencyId":":","dependencyVersion":null},{"dependencyType"</vt:lpwstr>
  </property>
  <property fmtid="{D5CDD505-2E9C-101B-9397-08002B2CF9AE}" pid="7" name="PluginDependencies_5">
    <vt:lpwstr>:"DataSource","dependencyId":":","dependencyVersion":null},{"dependencyType":"DataSource","dependencyId":":","dependencyVersion":null},{"dependencyType":"DataSource","dependencyId":":","dependencyVersion":null},{"dependencyType":"DataSource","dependencyId</vt:lpwstr>
  </property>
  <property fmtid="{D5CDD505-2E9C-101B-9397-08002B2CF9AE}" pid="8" name="PluginDependencies_6">
    <vt:lpwstr>":":","dependencyVersion":null},{"dependencyType":"DataSource","dependencyId":":","dependencyVersion":null},{"dependencyType":"DataSource","dependencyId":":","dependencyVersion":null},{"dependencyType":"DataSource","dependencyId":":","dependencyVersion":n</vt:lpwstr>
  </property>
  <property fmtid="{D5CDD505-2E9C-101B-9397-08002B2CF9AE}" pid="9" name="PluginDependencies_7">
    <vt:lpwstr>ull},{"dependencyType":"DataSource","dependencyId":":","dependencyVersion":null},{"dependencyType":"DataSource","dependencyId":":","dependencyVersion":null},{"dependencyType":"DataSource","dependencyId":":","dependencyVersion":null},{"dependencyType":"Dat</vt:lpwstr>
  </property>
  <property fmtid="{D5CDD505-2E9C-101B-9397-08002B2CF9AE}" pid="10" name="PluginDependencies_8">
    <vt:lpwstr>aSource","dependencyId":":","dependencyVersion":null},{"dependencyType":"DataSource","dependencyId":":","dependencyVersion":null},{"dependencyType":"DataSource","dependencyId":":","dependencyVersion":null},{"dependencyType":"DataSource","dependencyId":":"</vt:lpwstr>
  </property>
  <property fmtid="{D5CDD505-2E9C-101B-9397-08002B2CF9AE}" pid="11" name="PluginDependencies_9">
    <vt:lpwstr>,"dependencyVersion":null},{"dependencyType":"DataSource","dependencyId":":","dependencyVersion":null},{"dependencyType":"DataSource","dependencyId":":","dependencyVersion":null},{"dependencyType":"DataSource","dependencyId":":","dependencyVersion":null},</vt:lpwstr>
  </property>
  <property fmtid="{D5CDD505-2E9C-101B-9397-08002B2CF9AE}" pid="12" name="PluginDependencies_10">
    <vt:lpwstr>{"dependencyType":"DataSource","dependencyId":":","dependencyVersion":null},{"dependencyType":"DataSource","dependencyId":":","dependencyVersion":null},{"dependencyType":"DataSource","dependencyId":":","dependencyVersion":null},{"dependencyType":"DataSour</vt:lpwstr>
  </property>
  <property fmtid="{D5CDD505-2E9C-101B-9397-08002B2CF9AE}" pid="13" name="PluginDependencies_11">
    <vt:lpwstr>ce","dependencyId":":","dependencyVersion":null},{"dependencyType":"DataSource","dependencyId":":","dependencyVersion":null},{"dependencyType":"DataSource","dependencyId":":","dependencyVersion":null},{"dependencyType":"DataSource","dependencyId":":","dep</vt:lpwstr>
  </property>
  <property fmtid="{D5CDD505-2E9C-101B-9397-08002B2CF9AE}" pid="14" name="PluginDependencies_12">
    <vt:lpwstr>endencyVersion":null},{"dependencyType":"DataSource","dependencyId":":","dependencyVersion":null},{"dependencyType":"DataSource","dependencyId":":","dependencyVersion":null},{"dependencyType":"DataSource","dependencyId":":","dependencyVersion":null},{"dep</vt:lpwstr>
  </property>
  <property fmtid="{D5CDD505-2E9C-101B-9397-08002B2CF9AE}" pid="15" name="PluginDependencies_13">
    <vt:lpwstr>endencyType":"DataSource","dependencyId":":","dependencyVersion":null},{"dependencyType":"DataSource","dependencyId":":","dependencyVersion":null},{"dependencyType":"DataSource","dependencyId":":","dependencyVersion":null},{"dependencyType":"DataSource","</vt:lpwstr>
  </property>
  <property fmtid="{D5CDD505-2E9C-101B-9397-08002B2CF9AE}" pid="16" name="PluginDependencies_14">
    <vt:lpwstr>dependencyId":":","dependencyVersion":null},{"dependencyType":"DataSource","dependencyId":":","dependencyVersion":null},{"dependencyType":"DataSource","dependencyId":":","dependencyVersion":null},{"dependencyType":"DataSource","dependencyId":":","dependen</vt:lpwstr>
  </property>
  <property fmtid="{D5CDD505-2E9C-101B-9397-08002B2CF9AE}" pid="17" name="PluginDependencies_15">
    <vt:lpwstr>cyVersion":null},{"dependencyType":"DataSource","dependencyId":":","dependencyVersion":null},{"dependencyType":"DataSource","dependencyId":":","dependencyVersion":null},{"dependencyType":"DataSource","dependencyId":":","dependencyVersion":null},{"dependen</vt:lpwstr>
  </property>
  <property fmtid="{D5CDD505-2E9C-101B-9397-08002B2CF9AE}" pid="18" name="PluginDependencies_16">
    <vt:lpwstr>cyType":"DataSource","dependencyId":":","dependencyVersion":null},{"dependencyType":"DataSource","dependencyId":":","dependencyVersion":null},{"dependencyType":"DataSource","dependencyId":":","dependencyVersion":null},{"dependencyType":"DataSource","depen</vt:lpwstr>
  </property>
  <property fmtid="{D5CDD505-2E9C-101B-9397-08002B2CF9AE}" pid="19" name="PluginDependencies_17">
    <vt:lpwstr>dencyId":":","dependencyVersion":null},{"dependencyType":"DataSource","dependencyId":":","dependencyVersion":null},{"dependencyType":"DataSource","dependencyId":":","dependencyVersion":null},{"dependencyType":"DataSource","dependencyId":":","dependencyVer</vt:lpwstr>
  </property>
  <property fmtid="{D5CDD505-2E9C-101B-9397-08002B2CF9AE}" pid="20" name="PluginDependencies_18">
    <vt:lpwstr>sion":null},{"dependencyType":"DataSource","dependencyId":":","dependencyVersion":null},{"dependencyType":"DataSource","dependencyId":":","dependencyVersion":null},{"dependencyType":"DataSource","dependencyId":":","dependencyVersion":null},{"dependencyTyp</vt:lpwstr>
  </property>
  <property fmtid="{D5CDD505-2E9C-101B-9397-08002B2CF9AE}" pid="21" name="PluginDependencies_19">
    <vt:lpwstr>e":"DataSource","dependencyId":":","dependencyVersion":null},{"dependencyType":"DataSource","dependencyId":":","dependencyVersion":null},{"dependencyType":"DataSource","dependencyId":":","dependencyVersion":null},{"dependencyType":"DataSource","dependency</vt:lpwstr>
  </property>
  <property fmtid="{D5CDD505-2E9C-101B-9397-08002B2CF9AE}" pid="22" name="PluginDependencies_20">
    <vt:lpwstr>Id":":","dependencyVersion":null},{"dependencyType":"DataSource","dependencyId":":","dependencyVersion":null},{"dependencyType":"DataSource","dependencyId":":","dependencyVersion":null},{"dependencyType":"DataSource","dependencyId":":","dependencyVersion"</vt:lpwstr>
  </property>
  <property fmtid="{D5CDD505-2E9C-101B-9397-08002B2CF9AE}" pid="23" name="PluginDependencies_21">
    <vt:lpwstr>:null},{"dependencyType":"DataSource","dependencyId":":","dependencyVersion":null},{"dependencyType":"DataSource","dependencyId":":","dependencyVersion":null},{"dependencyType":"DataSource","dependencyId":":","dependencyVersion":null},{"dependencyType":"D</vt:lpwstr>
  </property>
  <property fmtid="{D5CDD505-2E9C-101B-9397-08002B2CF9AE}" pid="24" name="PluginDependencies_22">
    <vt:lpwstr>ataSource","dependencyId":":","dependencyVersion":null},{"dependencyType":"DataSource","dependencyId":":","dependencyVersion":null},{"dependencyType":"DataSource","dependencyId":":","dependencyVersion":null},{"dependencyType":"DataSource","dependencyId":"</vt:lpwstr>
  </property>
  <property fmtid="{D5CDD505-2E9C-101B-9397-08002B2CF9AE}" pid="25" name="PluginDependencies_23">
    <vt:lpwstr>:","dependencyVersion":null},{"dependencyType":"DataSource","dependencyId":":","dependencyVersion":null},{"dependencyType":"DataSource","dependencyId":":","dependencyVersion":null},{"dependencyType":"DataSource","dependencyId":":","dependencyVersion":null</vt:lpwstr>
  </property>
  <property fmtid="{D5CDD505-2E9C-101B-9397-08002B2CF9AE}" pid="26" name="PluginDependencies_24">
    <vt:lpwstr>},{"dependencyType":"DataSource","dependencyId":":","dependencyVersion":null},{"dependencyType":"DataSource","dependencyId":":","dependencyVersion":null},{"dependencyType":"DataSource","dependencyId":":","dependencyVersion":null},{"dependencyType":"DataSo</vt:lpwstr>
  </property>
  <property fmtid="{D5CDD505-2E9C-101B-9397-08002B2CF9AE}" pid="27" name="PluginDependencies_25">
    <vt:lpwstr>urce","dependencyId":":","dependencyVersion":null},{"dependencyType":"DataSource","dependencyId":":","dependencyVersion":null},{"dependencyType":"DataSource","dependencyId":":","dependencyVersion":null},{"dependencyType":"DataSource","dependencyId":":","d</vt:lpwstr>
  </property>
  <property fmtid="{D5CDD505-2E9C-101B-9397-08002B2CF9AE}" pid="28" name="PluginDependencies_26">
    <vt:lpwstr>ependencyVersion":null},{"dependencyType":"DataSource","dependencyId":":","dependencyVersion":null},{"dependencyType":"DataSource","dependencyId":":","dependencyVersion":null},{"dependencyType":"DataSource","dependencyId":":","dependencyVersion":null},{"d</vt:lpwstr>
  </property>
  <property fmtid="{D5CDD505-2E9C-101B-9397-08002B2CF9AE}" pid="29" name="PluginDependencies_27">
    <vt:lpwstr>ependencyType":"DataSource","dependencyId":":","dependencyVersion":null},{"dependencyType":"DataSource","dependencyId":":","dependencyVersion":null},{"dependencyType":"DataSource","dependencyId":":","dependencyVersion":null},{"dependencyType":"DataSource"</vt:lpwstr>
  </property>
  <property fmtid="{D5CDD505-2E9C-101B-9397-08002B2CF9AE}" pid="30" name="PluginDependencies_28">
    <vt:lpwstr>,"dependencyId":":","dependencyVersion":null},{"dependencyType":"DataSource","dependencyId":":","dependencyVersion":null},{"dependencyType":"DataSource","dependencyId":":","dependencyVersion":null},{"dependencyType":"DataSource","dependencyId":":","depend</vt:lpwstr>
  </property>
  <property fmtid="{D5CDD505-2E9C-101B-9397-08002B2CF9AE}" pid="31" name="PluginDependencies_29">
    <vt:lpwstr>encyVersion":null},{"dependencyType":"DataSource","dependencyId":":","dependencyVersion":null},{"dependencyType":"DataSource","dependencyId":":","dependencyVersion":null},{"dependencyType":"DataSource","dependencyId":":","dependencyVersion":null},{"depend</vt:lpwstr>
  </property>
  <property fmtid="{D5CDD505-2E9C-101B-9397-08002B2CF9AE}" pid="32" name="PluginDependencies_30">
    <vt:lpwstr>encyType":"DataSource","dependencyId":":","dependencyVersion":null},{"dependencyType":"DataSource","dependencyId":":","dependencyVersion":null},{"dependencyType":"DataSource","dependencyId":":","dependencyVersion":null},{"dependencyType":"DataSource","dep</vt:lpwstr>
  </property>
  <property fmtid="{D5CDD505-2E9C-101B-9397-08002B2CF9AE}" pid="33" name="PluginDependencies_31">
    <vt:lpwstr>endencyId":":","dependencyVersion":null},{"dependencyType":"DataSource","dependencyId":":","dependencyVersion":null},{"dependencyType":"DataSource","dependencyId":":","dependencyVersion":null},{"dependencyType":"DataSource","dependencyId":":","dependencyV</vt:lpwstr>
  </property>
  <property fmtid="{D5CDD505-2E9C-101B-9397-08002B2CF9AE}" pid="34" name="PluginDependencies_32">
    <vt:lpwstr>ersion":null},{"dependencyType":"DataSource","dependencyId":":","dependencyVersion":null},{"dependencyType":"DataSource","dependencyId":":","dependencyVersion":null},{"dependencyType":"DataSource","dependencyId":":","dependencyVersion":null},{"dependencyT</vt:lpwstr>
  </property>
  <property fmtid="{D5CDD505-2E9C-101B-9397-08002B2CF9AE}" pid="35" name="PluginDependencies_33">
    <vt:lpwstr>ype":"DataSource","dependencyId":":","dependencyVersion":null},{"dependencyType":"DataSource","dependencyId":":","dependencyVersion":null},{"dependencyType":"DataSource","dependencyId":":","dependencyVersion":null},{"dependencyType":"DataSource","dependen</vt:lpwstr>
  </property>
  <property fmtid="{D5CDD505-2E9C-101B-9397-08002B2CF9AE}" pid="36" name="PluginDependencies_34">
    <vt:lpwstr>cyId":":","dependencyVersion":null},{"dependencyType":"DataSource","dependencyId":":","dependencyVersion":null},{"dependencyType":"DataSource","dependencyId":":","dependencyVersion":null},{"dependencyType":"DataSource","dependencyId":":","dependencyVersio</vt:lpwstr>
  </property>
  <property fmtid="{D5CDD505-2E9C-101B-9397-08002B2CF9AE}" pid="37" name="PluginDependencies_35">
    <vt:lpwstr>n":null},{"dependencyType":"DataSource","dependencyId":":","dependencyVersion":null},{"dependencyType":"DataSource","dependencyId":":","dependencyVersion":null},{"dependencyType":"DataSource","dependencyId":":","dependencyVersion":null},{"dependencyType":</vt:lpwstr>
  </property>
  <property fmtid="{D5CDD505-2E9C-101B-9397-08002B2CF9AE}" pid="38" name="PluginDependencies_36">
    <vt:lpwstr>"DataSource","dependencyId":":","dependencyVersion":null},{"dependencyType":"DataSource","dependencyId":":","dependencyVersion":null},{"dependencyType":"DataSource","dependencyId":":","dependencyVersion":null},{"dependencyType":"DataSource","dependencyId"</vt:lpwstr>
  </property>
  <property fmtid="{D5CDD505-2E9C-101B-9397-08002B2CF9AE}" pid="39" name="PluginDependencies_37">
    <vt:lpwstr>:":","dependencyVersion":null},{"dependencyType":"DataSource","dependencyId":":","dependencyVersion":null},{"dependencyType":"DataSource","dependencyId":":","dependencyVersion":null},{"dependencyType":"DataSource","dependencyId":":","dependencyVersion":nu</vt:lpwstr>
  </property>
  <property fmtid="{D5CDD505-2E9C-101B-9397-08002B2CF9AE}" pid="40" name="PluginDependencies_38">
    <vt:lpwstr>ll},{"dependencyType":"DataSource","dependencyId":":","dependencyVersion":null},{"dependencyType":"DataSource","dependencyId":":","dependencyVersion":null},{"dependencyType":"DataSource","dependencyId":":","dependencyVersion":null},{"dependencyType":"Data</vt:lpwstr>
  </property>
  <property fmtid="{D5CDD505-2E9C-101B-9397-08002B2CF9AE}" pid="41" name="PluginDependencies_39">
    <vt:lpwstr>Source","dependencyId":":","dependencyVersion":null},{"dependencyType":"DataSource","dependencyId":":","dependencyVersion":null},{"dependencyType":"DataSource","dependencyId":":","dependencyVersion":null},{"dependencyType":"DataSource","dependencyId":":",</vt:lpwstr>
  </property>
  <property fmtid="{D5CDD505-2E9C-101B-9397-08002B2CF9AE}" pid="42" name="PluginDependencies_40">
    <vt:lpwstr>"dependencyVersion":null},{"dependencyType":"DataSource","dependencyId":":","dependencyVersion":null},{"dependencyType":"DataSource","dependencyId":":","dependencyVersion":null},{"dependencyType":"DataSource","dependencyId":":","dependencyVersion":null},{</vt:lpwstr>
  </property>
  <property fmtid="{D5CDD505-2E9C-101B-9397-08002B2CF9AE}" pid="43" name="PluginDependencies_41">
    <vt:lpwstr>"dependencyType":"DataSource","dependencyId":":","dependencyVersion":null},{"dependencyType":"DataSource","dependencyId":":","dependencyVersion":null},{"dependencyType":"DataSource","dependencyId":":","dependencyVersion":null},{"dependencyType":"DataSourc</vt:lpwstr>
  </property>
  <property fmtid="{D5CDD505-2E9C-101B-9397-08002B2CF9AE}" pid="44" name="PluginDependencies_42">
    <vt:lpwstr>e","dependencyId":":","dependencyVersion":null},{"dependencyType":"DataSource","dependencyId":":","dependencyVersion":null},{"dependencyType":"DataSource","dependencyId":":","dependencyVersion":null},{"dependencyType":"DataSource","dependencyId":":","depe</vt:lpwstr>
  </property>
  <property fmtid="{D5CDD505-2E9C-101B-9397-08002B2CF9AE}" pid="45" name="PluginDependencies_43">
    <vt:lpwstr>ndencyVersion":null},{"dependencyType":"DataSource","dependencyId":":","dependencyVersion":null},{"dependencyType":"DataSource","dependencyId":":","dependencyVersion":null},{"dependencyType":"DataSource","dependencyId":":","dependencyVersion":null},{"depe</vt:lpwstr>
  </property>
  <property fmtid="{D5CDD505-2E9C-101B-9397-08002B2CF9AE}" pid="46" name="PluginDependencies_44">
    <vt:lpwstr>ndencyType":"DataSource","dependencyId":":","dependencyVersion":null},{"dependencyType":"DataSource","dependencyId":":","dependencyVersion":null},{"dependencyType":"DataSource","dependencyId":":","dependencyVersion":null},{"dependencyType":"DataSource","d</vt:lpwstr>
  </property>
  <property fmtid="{D5CDD505-2E9C-101B-9397-08002B2CF9AE}" pid="47" name="PluginDependencies_45">
    <vt:lpwstr>ependencyId":":","dependencyVersion":null},{"dependencyType":"DataSource","dependencyId":":","dependencyVersion":null},{"dependencyType":"DataSource","dependencyId":":","dependencyVersion":null},{"dependencyType":"DataSource","dependencyId":":","dependenc</vt:lpwstr>
  </property>
  <property fmtid="{D5CDD505-2E9C-101B-9397-08002B2CF9AE}" pid="48" name="PluginDependencies_46">
    <vt:lpwstr>yVersion":null},{"dependencyType":"DataSource","dependencyId":":","dependencyVersion":null},{"dependencyType":"DataSource","dependencyId":":","dependencyVersion":null},{"dependencyType":"DataSource","dependencyId":":","dependencyVersion":null},{"dependenc</vt:lpwstr>
  </property>
  <property fmtid="{D5CDD505-2E9C-101B-9397-08002B2CF9AE}" pid="49" name="PluginDependencies_47">
    <vt:lpwstr>yType":"DataSource","dependencyId":":","dependencyVersion":null},{"dependencyType":"DataSource","dependencyId":":","dependencyVersion":null},{"dependencyType":"DataSource","dependencyId":":","dependencyVersion":null},{"dependencyType":"DataSource","depend</vt:lpwstr>
  </property>
  <property fmtid="{D5CDD505-2E9C-101B-9397-08002B2CF9AE}" pid="50" name="PluginDependencies_48">
    <vt:lpwstr>encyId":":","dependencyVersion":null},{"dependencyType":"DataSource","dependencyId":":","dependencyVersion":null},{"dependencyType":"DataSource","dependencyId":":","dependencyVersion":null},{"dependencyType":"DataSource","dependencyId":":","dependencyVers</vt:lpwstr>
  </property>
  <property fmtid="{D5CDD505-2E9C-101B-9397-08002B2CF9AE}" pid="51" name="PluginDependencies_49">
    <vt:lpwstr>ion":null},{"dependencyType":"DataSource","dependencyId":":","dependencyVersion":null},{"dependencyType":"DataSource","dependencyId":":","dependencyVersion":null},{"dependencyType":"DataSource","dependencyId":":","dependencyVersion":null},{"dependencyType</vt:lpwstr>
  </property>
  <property fmtid="{D5CDD505-2E9C-101B-9397-08002B2CF9AE}" pid="52" name="PluginDependencies_50">
    <vt:lpwstr>":"DataSource","dependencyId":":","dependencyVersion":null},{"dependencyType":"DataSource","dependencyId":":","dependencyVersion":null},{"dependencyType":"DataSource","dependencyId":":","dependencyVersion":null},{"dependencyType":"DataSource","dependencyI</vt:lpwstr>
  </property>
  <property fmtid="{D5CDD505-2E9C-101B-9397-08002B2CF9AE}" pid="53" name="PluginDependencies_51">
    <vt:lpwstr>d":":","dependencyVersion":null},{"dependencyType":"DataSource","dependencyId":":","dependencyVersion":null},{"dependencyType":"DataSource","dependencyId":":","dependencyVersion":null},{"dependencyType":"DataSource","dependencyId":":","dependencyVersion":</vt:lpwstr>
  </property>
  <property fmtid="{D5CDD505-2E9C-101B-9397-08002B2CF9AE}" pid="54" name="PluginDependencies_52">
    <vt:lpwstr>null},{"dependencyType":"DataSource","dependencyId":":","dependencyVersion":null},{"dependencyType":"DataSource","dependencyId":":","dependencyVersion":null},{"dependencyType":"DataSource","dependencyId":":","dependencyVersion":null},{"dependencyType":"Da</vt:lpwstr>
  </property>
  <property fmtid="{D5CDD505-2E9C-101B-9397-08002B2CF9AE}" pid="55" name="PluginDependencies_53">
    <vt:lpwstr>taSource","dependencyId":":","dependencyVersion":null}],"635926855539746206:636045261152541359":[],"635926855539746206:636045261152541360":[],"635926855539746206:636045261152541361":[],"635926855539746206:636045261152541362":[],"635690283596553901:6357565</vt:lpwstr>
  </property>
  <property fmtid="{D5CDD505-2E9C-101B-9397-08002B2CF9AE}" pid="56" name="PluginDependencies_54">
    <vt:lpwstr>74568773657":[]}</vt:lpwstr>
  </property>
  <property fmtid="{D5CDD505-2E9C-101B-9397-08002B2CF9AE}" pid="57" name="CustomerId">
    <vt:lpwstr>auoffice</vt:lpwstr>
  </property>
  <property fmtid="{D5CDD505-2E9C-101B-9397-08002B2CF9AE}" pid="58" name="TemplateId">
    <vt:lpwstr>636116758097597385</vt:lpwstr>
  </property>
  <property fmtid="{D5CDD505-2E9C-101B-9397-08002B2CF9AE}" pid="59" name="UserProfileId">
    <vt:lpwstr>636307929211832005</vt:lpwstr>
  </property>
  <property fmtid="{D5CDD505-2E9C-101B-9397-08002B2CF9AE}" pid="60" name="TemplafyTimeStamp">
    <vt:lpwstr>2017-03-02T07:52:54.0768626Z</vt:lpwstr>
  </property>
  <property fmtid="{D5CDD505-2E9C-101B-9397-08002B2CF9AE}" pid="61" name="OfficeID">
    <vt:lpwstr>3200</vt:lpwstr>
  </property>
  <property fmtid="{D5CDD505-2E9C-101B-9397-08002B2CF9AE}" pid="62" name="colorthemechange">
    <vt:lpwstr>True</vt:lpwstr>
  </property>
</Properties>
</file>