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customXml/itemProps6.xml" ContentType="application/vnd.openxmlformats-officedocument.customXmlProperties+xml"/>
  <Override PartName="/customXml/itemProps7.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8"/>
  </p:sldMasterIdLst>
  <p:notesMasterIdLst>
    <p:notesMasterId r:id="rId18"/>
  </p:notesMasterIdLst>
  <p:sldIdLst>
    <p:sldId id="258" r:id="rId9"/>
    <p:sldId id="259" r:id="rId10"/>
    <p:sldId id="260" r:id="rId11"/>
    <p:sldId id="261" r:id="rId12"/>
    <p:sldId id="262" r:id="rId13"/>
    <p:sldId id="263" r:id="rId14"/>
    <p:sldId id="264" r:id="rId15"/>
    <p:sldId id="265" r:id="rId16"/>
    <p:sldId id="266" r:id="rId17"/>
  </p:sldIdLst>
  <p:sldSz cx="10693400" cy="7561263"/>
  <p:notesSz cx="9906000" cy="14351000"/>
  <p:defaultTextStyle>
    <a:defPPr>
      <a:defRPr lang="da-DK"/>
    </a:defPPr>
    <a:lvl1pPr algn="l" rtl="0" fontAlgn="base">
      <a:spcBef>
        <a:spcPct val="0"/>
      </a:spcBef>
      <a:spcAft>
        <a:spcPct val="0"/>
      </a:spcAft>
      <a:defRPr sz="2100" kern="1200">
        <a:solidFill>
          <a:schemeClr val="tx1"/>
        </a:solidFill>
        <a:latin typeface="Arial" charset="0"/>
        <a:ea typeface="+mn-ea"/>
        <a:cs typeface="+mn-cs"/>
      </a:defRPr>
    </a:lvl1pPr>
    <a:lvl2pPr marL="457200" algn="l" rtl="0" fontAlgn="base">
      <a:spcBef>
        <a:spcPct val="0"/>
      </a:spcBef>
      <a:spcAft>
        <a:spcPct val="0"/>
      </a:spcAft>
      <a:defRPr sz="2100" kern="1200">
        <a:solidFill>
          <a:schemeClr val="tx1"/>
        </a:solidFill>
        <a:latin typeface="Arial" charset="0"/>
        <a:ea typeface="+mn-ea"/>
        <a:cs typeface="+mn-cs"/>
      </a:defRPr>
    </a:lvl2pPr>
    <a:lvl3pPr marL="914400" algn="l" rtl="0" fontAlgn="base">
      <a:spcBef>
        <a:spcPct val="0"/>
      </a:spcBef>
      <a:spcAft>
        <a:spcPct val="0"/>
      </a:spcAft>
      <a:defRPr sz="2100" kern="1200">
        <a:solidFill>
          <a:schemeClr val="tx1"/>
        </a:solidFill>
        <a:latin typeface="Arial" charset="0"/>
        <a:ea typeface="+mn-ea"/>
        <a:cs typeface="+mn-cs"/>
      </a:defRPr>
    </a:lvl3pPr>
    <a:lvl4pPr marL="1371600" algn="l" rtl="0" fontAlgn="base">
      <a:spcBef>
        <a:spcPct val="0"/>
      </a:spcBef>
      <a:spcAft>
        <a:spcPct val="0"/>
      </a:spcAft>
      <a:defRPr sz="2100" kern="1200">
        <a:solidFill>
          <a:schemeClr val="tx1"/>
        </a:solidFill>
        <a:latin typeface="Arial" charset="0"/>
        <a:ea typeface="+mn-ea"/>
        <a:cs typeface="+mn-cs"/>
      </a:defRPr>
    </a:lvl4pPr>
    <a:lvl5pPr marL="1828800" algn="l" rtl="0" fontAlgn="base">
      <a:spcBef>
        <a:spcPct val="0"/>
      </a:spcBef>
      <a:spcAft>
        <a:spcPct val="0"/>
      </a:spcAft>
      <a:defRPr sz="2100" kern="1200">
        <a:solidFill>
          <a:schemeClr val="tx1"/>
        </a:solidFill>
        <a:latin typeface="Arial" charset="0"/>
        <a:ea typeface="+mn-ea"/>
        <a:cs typeface="+mn-cs"/>
      </a:defRPr>
    </a:lvl5pPr>
    <a:lvl6pPr marL="2286000" algn="l" defTabSz="914400" rtl="0" eaLnBrk="1" latinLnBrk="0" hangingPunct="1">
      <a:defRPr sz="2100" kern="1200">
        <a:solidFill>
          <a:schemeClr val="tx1"/>
        </a:solidFill>
        <a:latin typeface="Arial" charset="0"/>
        <a:ea typeface="+mn-ea"/>
        <a:cs typeface="+mn-cs"/>
      </a:defRPr>
    </a:lvl6pPr>
    <a:lvl7pPr marL="2743200" algn="l" defTabSz="914400" rtl="0" eaLnBrk="1" latinLnBrk="0" hangingPunct="1">
      <a:defRPr sz="2100" kern="1200">
        <a:solidFill>
          <a:schemeClr val="tx1"/>
        </a:solidFill>
        <a:latin typeface="Arial" charset="0"/>
        <a:ea typeface="+mn-ea"/>
        <a:cs typeface="+mn-cs"/>
      </a:defRPr>
    </a:lvl7pPr>
    <a:lvl8pPr marL="3200400" algn="l" defTabSz="914400" rtl="0" eaLnBrk="1" latinLnBrk="0" hangingPunct="1">
      <a:defRPr sz="2100" kern="1200">
        <a:solidFill>
          <a:schemeClr val="tx1"/>
        </a:solidFill>
        <a:latin typeface="Arial" charset="0"/>
        <a:ea typeface="+mn-ea"/>
        <a:cs typeface="+mn-cs"/>
      </a:defRPr>
    </a:lvl8pPr>
    <a:lvl9pPr marL="3657600" algn="l" defTabSz="914400" rtl="0" eaLnBrk="1" latinLnBrk="0" hangingPunct="1">
      <a:defRPr sz="21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8EB"/>
    <a:srgbClr val="FBF7EF"/>
    <a:srgbClr val="F6EEDE"/>
    <a:srgbClr val="EAEAEA"/>
    <a:srgbClr val="C5FFDC"/>
    <a:srgbClr val="A80000"/>
    <a:srgbClr val="BA0000"/>
    <a:srgbClr val="CC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9" d="100"/>
          <a:sy n="79" d="100"/>
        </p:scale>
        <p:origin x="-918" y="-102"/>
      </p:cViewPr>
      <p:guideLst>
        <p:guide orient="horz" pos="2381"/>
        <p:guide pos="3368"/>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1.xml"/><Relationship Id="rId13" Type="http://schemas.openxmlformats.org/officeDocument/2006/relationships/slide" Target="slides/slide5.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customXml" Target="../customXml/item7.xml"/><Relationship Id="rId12" Type="http://schemas.openxmlformats.org/officeDocument/2006/relationships/slide" Target="slides/slide4.xml"/><Relationship Id="rId17" Type="http://schemas.openxmlformats.org/officeDocument/2006/relationships/slide" Target="slides/slide9.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3.xml"/><Relationship Id="rId5" Type="http://schemas.openxmlformats.org/officeDocument/2006/relationships/customXml" Target="../customXml/item5.xml"/><Relationship Id="rId15" Type="http://schemas.openxmlformats.org/officeDocument/2006/relationships/slide" Target="slides/slide7.xml"/><Relationship Id="rId10" Type="http://schemas.openxmlformats.org/officeDocument/2006/relationships/slide" Target="slides/slide2.xml"/><Relationship Id="rId19"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4292600" cy="717550"/>
          </a:xfrm>
          <a:prstGeom prst="rect">
            <a:avLst/>
          </a:prstGeom>
          <a:noFill/>
          <a:ln w="9525">
            <a:noFill/>
            <a:miter lim="800000"/>
            <a:headEnd/>
            <a:tailEnd/>
          </a:ln>
          <a:effectLst/>
        </p:spPr>
        <p:txBody>
          <a:bodyPr vert="horz" wrap="square" lIns="138605" tIns="69302" rIns="138605" bIns="69302" numCol="1" anchor="t" anchorCtr="0" compatLnSpc="1">
            <a:prstTxWarp prst="textNoShape">
              <a:avLst/>
            </a:prstTxWarp>
          </a:bodyPr>
          <a:lstStyle>
            <a:lvl1pPr defTabSz="1385888">
              <a:defRPr sz="1800"/>
            </a:lvl1pPr>
          </a:lstStyle>
          <a:p>
            <a:endParaRPr lang="da-DK"/>
          </a:p>
        </p:txBody>
      </p:sp>
      <p:sp>
        <p:nvSpPr>
          <p:cNvPr id="3075" name="Rectangle 3"/>
          <p:cNvSpPr>
            <a:spLocks noGrp="1" noChangeArrowheads="1"/>
          </p:cNvSpPr>
          <p:nvPr>
            <p:ph type="dt" idx="1"/>
          </p:nvPr>
        </p:nvSpPr>
        <p:spPr bwMode="auto">
          <a:xfrm>
            <a:off x="5611813" y="0"/>
            <a:ext cx="4292600" cy="717550"/>
          </a:xfrm>
          <a:prstGeom prst="rect">
            <a:avLst/>
          </a:prstGeom>
          <a:noFill/>
          <a:ln w="9525">
            <a:noFill/>
            <a:miter lim="800000"/>
            <a:headEnd/>
            <a:tailEnd/>
          </a:ln>
          <a:effectLst/>
        </p:spPr>
        <p:txBody>
          <a:bodyPr vert="horz" wrap="square" lIns="138605" tIns="69302" rIns="138605" bIns="69302" numCol="1" anchor="t" anchorCtr="0" compatLnSpc="1">
            <a:prstTxWarp prst="textNoShape">
              <a:avLst/>
            </a:prstTxWarp>
          </a:bodyPr>
          <a:lstStyle>
            <a:lvl1pPr algn="r" defTabSz="1385888">
              <a:defRPr sz="1800"/>
            </a:lvl1pPr>
          </a:lstStyle>
          <a:p>
            <a:endParaRPr lang="da-DK"/>
          </a:p>
        </p:txBody>
      </p:sp>
      <p:sp>
        <p:nvSpPr>
          <p:cNvPr id="3076" name="Rectangle 4"/>
          <p:cNvSpPr>
            <a:spLocks noRot="1" noChangeArrowheads="1" noTextEdit="1"/>
          </p:cNvSpPr>
          <p:nvPr>
            <p:ph type="sldImg" idx="2"/>
          </p:nvPr>
        </p:nvSpPr>
        <p:spPr bwMode="auto">
          <a:xfrm>
            <a:off x="1147763" y="1076325"/>
            <a:ext cx="7610475" cy="5381625"/>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990600" y="6816725"/>
            <a:ext cx="7924800" cy="6457950"/>
          </a:xfrm>
          <a:prstGeom prst="rect">
            <a:avLst/>
          </a:prstGeom>
          <a:noFill/>
          <a:ln w="9525">
            <a:noFill/>
            <a:miter lim="800000"/>
            <a:headEnd/>
            <a:tailEnd/>
          </a:ln>
          <a:effectLst/>
        </p:spPr>
        <p:txBody>
          <a:bodyPr vert="horz" wrap="square" lIns="138605" tIns="69302" rIns="138605" bIns="69302" numCol="1" anchor="t" anchorCtr="0" compatLnSpc="1">
            <a:prstTxWarp prst="textNoShape">
              <a:avLst/>
            </a:prstTxWarp>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p>
        </p:txBody>
      </p:sp>
      <p:sp>
        <p:nvSpPr>
          <p:cNvPr id="3078" name="Rectangle 6"/>
          <p:cNvSpPr>
            <a:spLocks noGrp="1" noChangeArrowheads="1"/>
          </p:cNvSpPr>
          <p:nvPr>
            <p:ph type="ftr" sz="quarter" idx="4"/>
          </p:nvPr>
        </p:nvSpPr>
        <p:spPr bwMode="auto">
          <a:xfrm>
            <a:off x="0" y="13630275"/>
            <a:ext cx="4292600" cy="717550"/>
          </a:xfrm>
          <a:prstGeom prst="rect">
            <a:avLst/>
          </a:prstGeom>
          <a:noFill/>
          <a:ln w="9525">
            <a:noFill/>
            <a:miter lim="800000"/>
            <a:headEnd/>
            <a:tailEnd/>
          </a:ln>
          <a:effectLst/>
        </p:spPr>
        <p:txBody>
          <a:bodyPr vert="horz" wrap="square" lIns="138605" tIns="69302" rIns="138605" bIns="69302" numCol="1" anchor="b" anchorCtr="0" compatLnSpc="1">
            <a:prstTxWarp prst="textNoShape">
              <a:avLst/>
            </a:prstTxWarp>
          </a:bodyPr>
          <a:lstStyle>
            <a:lvl1pPr defTabSz="1385888">
              <a:defRPr sz="1800"/>
            </a:lvl1pPr>
          </a:lstStyle>
          <a:p>
            <a:endParaRPr lang="da-DK"/>
          </a:p>
        </p:txBody>
      </p:sp>
      <p:sp>
        <p:nvSpPr>
          <p:cNvPr id="3079" name="Rectangle 7"/>
          <p:cNvSpPr>
            <a:spLocks noGrp="1" noChangeArrowheads="1"/>
          </p:cNvSpPr>
          <p:nvPr>
            <p:ph type="sldNum" sz="quarter" idx="5"/>
          </p:nvPr>
        </p:nvSpPr>
        <p:spPr bwMode="auto">
          <a:xfrm>
            <a:off x="5611813" y="13630275"/>
            <a:ext cx="4292600" cy="717550"/>
          </a:xfrm>
          <a:prstGeom prst="rect">
            <a:avLst/>
          </a:prstGeom>
          <a:noFill/>
          <a:ln w="9525">
            <a:noFill/>
            <a:miter lim="800000"/>
            <a:headEnd/>
            <a:tailEnd/>
          </a:ln>
          <a:effectLst/>
        </p:spPr>
        <p:txBody>
          <a:bodyPr vert="horz" wrap="square" lIns="138605" tIns="69302" rIns="138605" bIns="69302" numCol="1" anchor="b" anchorCtr="0" compatLnSpc="1">
            <a:prstTxWarp prst="textNoShape">
              <a:avLst/>
            </a:prstTxWarp>
          </a:bodyPr>
          <a:lstStyle>
            <a:lvl1pPr algn="r" defTabSz="1385888">
              <a:defRPr sz="1800"/>
            </a:lvl1pPr>
          </a:lstStyle>
          <a:p>
            <a:fld id="{B6DD67DD-3627-4243-8D43-E063BCE8078F}" type="slidenum">
              <a:rPr lang="da-DK"/>
              <a:pPr/>
              <a:t>‹nr.›</a:t>
            </a:fld>
            <a:endParaRPr lang="da-DK"/>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801688" y="2349500"/>
            <a:ext cx="9090025" cy="1620838"/>
          </a:xfrm>
        </p:spPr>
        <p:txBody>
          <a:bodyPr/>
          <a:lstStyle/>
          <a:p>
            <a:r>
              <a:rPr lang="da-DK" smtClean="0"/>
              <a:t>Klik for at redigere titeltypografi i masteren</a:t>
            </a:r>
            <a:endParaRPr lang="da-DK"/>
          </a:p>
        </p:txBody>
      </p:sp>
      <p:sp>
        <p:nvSpPr>
          <p:cNvPr id="3" name="Undertitel 2"/>
          <p:cNvSpPr>
            <a:spLocks noGrp="1"/>
          </p:cNvSpPr>
          <p:nvPr>
            <p:ph type="subTitle" idx="1"/>
          </p:nvPr>
        </p:nvSpPr>
        <p:spPr>
          <a:xfrm>
            <a:off x="1603375" y="4284663"/>
            <a:ext cx="7486650" cy="1931987"/>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a-DK" smtClean="0"/>
              <a:t>Klik for at redigere undertiteltypografien i masteren</a:t>
            </a:r>
            <a:endParaRPr lang="da-D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7754938" y="1079500"/>
            <a:ext cx="2344737" cy="5830888"/>
          </a:xfrm>
        </p:spPr>
        <p:txBody>
          <a:bodyPr vert="eaVert"/>
          <a:lstStyle/>
          <a:p>
            <a:r>
              <a:rPr lang="da-DK" smtClean="0"/>
              <a:t>Klik for at redigere titeltypografi i masteren</a:t>
            </a:r>
            <a:endParaRPr lang="da-DK"/>
          </a:p>
        </p:txBody>
      </p:sp>
      <p:sp>
        <p:nvSpPr>
          <p:cNvPr id="3" name="Pladsholder til lodret titel 2"/>
          <p:cNvSpPr>
            <a:spLocks noGrp="1"/>
          </p:cNvSpPr>
          <p:nvPr>
            <p:ph type="body" orient="vert" idx="1"/>
          </p:nvPr>
        </p:nvSpPr>
        <p:spPr>
          <a:xfrm>
            <a:off x="719138" y="1079500"/>
            <a:ext cx="6883400" cy="5830888"/>
          </a:xfrm>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idx="1"/>
          </p:nvPr>
        </p:nvSpPr>
        <p:spPr/>
        <p:txBody>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844550" y="4859338"/>
            <a:ext cx="9090025" cy="1501775"/>
          </a:xfrm>
        </p:spPr>
        <p:txBody>
          <a:bodyPr anchor="t"/>
          <a:lstStyle>
            <a:lvl1pPr algn="l">
              <a:defRPr sz="4000" b="1" cap="all"/>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844550" y="3205163"/>
            <a:ext cx="9090025"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a-DK" smtClean="0"/>
              <a:t>Klik for at redigere typografi i masteren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sz="half" idx="1"/>
          </p:nvPr>
        </p:nvSpPr>
        <p:spPr>
          <a:xfrm>
            <a:off x="1438275" y="2517775"/>
            <a:ext cx="4254500" cy="4392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5845175" y="2517775"/>
            <a:ext cx="4254500" cy="4392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534988" y="303213"/>
            <a:ext cx="9623425" cy="1260475"/>
          </a:xfrm>
        </p:spPr>
        <p:txBody>
          <a:bodyPr/>
          <a:lstStyle>
            <a:lvl1pPr>
              <a:defRPr/>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534988" y="1692275"/>
            <a:ext cx="4724400"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4" name="Pladsholder til indhold 3"/>
          <p:cNvSpPr>
            <a:spLocks noGrp="1"/>
          </p:cNvSpPr>
          <p:nvPr>
            <p:ph sz="half" idx="2"/>
          </p:nvPr>
        </p:nvSpPr>
        <p:spPr>
          <a:xfrm>
            <a:off x="534988" y="2397125"/>
            <a:ext cx="4724400" cy="43576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5432425" y="1692275"/>
            <a:ext cx="472598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6" name="Pladsholder til indhold 5"/>
          <p:cNvSpPr>
            <a:spLocks noGrp="1"/>
          </p:cNvSpPr>
          <p:nvPr>
            <p:ph sz="quarter" idx="4"/>
          </p:nvPr>
        </p:nvSpPr>
        <p:spPr>
          <a:xfrm>
            <a:off x="5432425" y="2397125"/>
            <a:ext cx="4725988" cy="43576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534988" y="301625"/>
            <a:ext cx="3517900" cy="1281113"/>
          </a:xfrm>
        </p:spPr>
        <p:txBody>
          <a:bodyPr/>
          <a:lstStyle>
            <a:lvl1pPr algn="l">
              <a:defRPr sz="2000" b="1"/>
            </a:lvl1pPr>
          </a:lstStyle>
          <a:p>
            <a:r>
              <a:rPr lang="da-DK" smtClean="0"/>
              <a:t>Klik for at redigere titeltypografi i masteren</a:t>
            </a:r>
            <a:endParaRPr lang="da-DK"/>
          </a:p>
        </p:txBody>
      </p:sp>
      <p:sp>
        <p:nvSpPr>
          <p:cNvPr id="3" name="Pladsholder til indhold 2"/>
          <p:cNvSpPr>
            <a:spLocks noGrp="1"/>
          </p:cNvSpPr>
          <p:nvPr>
            <p:ph idx="1"/>
          </p:nvPr>
        </p:nvSpPr>
        <p:spPr>
          <a:xfrm>
            <a:off x="4181475" y="301625"/>
            <a:ext cx="5976938" cy="64531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534988" y="1582738"/>
            <a:ext cx="3517900"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2095500" y="5292725"/>
            <a:ext cx="6416675" cy="625475"/>
          </a:xfrm>
        </p:spPr>
        <p:txBody>
          <a:bodyPr/>
          <a:lstStyle>
            <a:lvl1pPr algn="l">
              <a:defRPr sz="2000" b="1"/>
            </a:lvl1pPr>
          </a:lstStyle>
          <a:p>
            <a:r>
              <a:rPr lang="da-DK" smtClean="0"/>
              <a:t>Klik for at redigere titeltypografi i masteren</a:t>
            </a:r>
            <a:endParaRPr lang="da-DK"/>
          </a:p>
        </p:txBody>
      </p:sp>
      <p:sp>
        <p:nvSpPr>
          <p:cNvPr id="3" name="Pladsholder til billede 2"/>
          <p:cNvSpPr>
            <a:spLocks noGrp="1"/>
          </p:cNvSpPr>
          <p:nvPr>
            <p:ph type="pic" idx="1"/>
          </p:nvPr>
        </p:nvSpPr>
        <p:spPr>
          <a:xfrm>
            <a:off x="2095500" y="676275"/>
            <a:ext cx="6416675" cy="45354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smtClean="0"/>
              <a:t>Klik på ikonet for at tilføje et billede</a:t>
            </a:r>
            <a:endParaRPr lang="da-DK"/>
          </a:p>
        </p:txBody>
      </p:sp>
      <p:sp>
        <p:nvSpPr>
          <p:cNvPr id="4" name="Pladsholder til tekst 3"/>
          <p:cNvSpPr>
            <a:spLocks noGrp="1"/>
          </p:cNvSpPr>
          <p:nvPr>
            <p:ph type="body" sz="half" idx="2"/>
          </p:nvPr>
        </p:nvSpPr>
        <p:spPr>
          <a:xfrm>
            <a:off x="2095500" y="5918200"/>
            <a:ext cx="6416675" cy="8874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9" name="Rectangle 25"/>
          <p:cNvSpPr>
            <a:spLocks noChangeArrowheads="1"/>
          </p:cNvSpPr>
          <p:nvPr/>
        </p:nvSpPr>
        <p:spPr bwMode="auto">
          <a:xfrm>
            <a:off x="0" y="0"/>
            <a:ext cx="10688638" cy="7558088"/>
          </a:xfrm>
          <a:prstGeom prst="rect">
            <a:avLst/>
          </a:prstGeom>
          <a:solidFill>
            <a:srgbClr val="FBF7EF"/>
          </a:solidFill>
          <a:ln w="9525">
            <a:noFill/>
            <a:miter lim="800000"/>
            <a:headEnd/>
            <a:tailEnd/>
          </a:ln>
          <a:effectLst/>
        </p:spPr>
        <p:txBody>
          <a:bodyPr wrap="none" anchor="ctr"/>
          <a:lstStyle/>
          <a:p>
            <a:pPr algn="ctr" defTabSz="1042988"/>
            <a:endParaRPr lang="da-DK"/>
          </a:p>
        </p:txBody>
      </p:sp>
      <p:sp>
        <p:nvSpPr>
          <p:cNvPr id="1027" name="Rectangle 3"/>
          <p:cNvSpPr>
            <a:spLocks noGrp="1" noChangeArrowheads="1"/>
          </p:cNvSpPr>
          <p:nvPr>
            <p:ph type="body" idx="1"/>
          </p:nvPr>
        </p:nvSpPr>
        <p:spPr bwMode="auto">
          <a:xfrm>
            <a:off x="1438275" y="2517775"/>
            <a:ext cx="8661400" cy="439261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endParaRPr lang="da-DK" smtClean="0"/>
          </a:p>
        </p:txBody>
      </p:sp>
      <p:sp>
        <p:nvSpPr>
          <p:cNvPr id="1032" name="Rectangle 8"/>
          <p:cNvSpPr>
            <a:spLocks noChangeArrowheads="1"/>
          </p:cNvSpPr>
          <p:nvPr/>
        </p:nvSpPr>
        <p:spPr bwMode="auto">
          <a:xfrm>
            <a:off x="0" y="0"/>
            <a:ext cx="7558088" cy="180975"/>
          </a:xfrm>
          <a:prstGeom prst="rect">
            <a:avLst/>
          </a:prstGeom>
          <a:solidFill>
            <a:srgbClr val="A80000"/>
          </a:solidFill>
          <a:ln w="9525">
            <a:noFill/>
            <a:miter lim="800000"/>
            <a:headEnd/>
            <a:tailEnd/>
          </a:ln>
          <a:effectLst/>
        </p:spPr>
        <p:txBody>
          <a:bodyPr wrap="none" anchor="ctr"/>
          <a:lstStyle/>
          <a:p>
            <a:endParaRPr lang="da-DK"/>
          </a:p>
        </p:txBody>
      </p:sp>
      <p:sp>
        <p:nvSpPr>
          <p:cNvPr id="1042" name="Rectangle 18"/>
          <p:cNvSpPr>
            <a:spLocks noChangeArrowheads="1"/>
          </p:cNvSpPr>
          <p:nvPr/>
        </p:nvSpPr>
        <p:spPr bwMode="auto">
          <a:xfrm>
            <a:off x="1444625" y="7381875"/>
            <a:ext cx="9248775" cy="179388"/>
          </a:xfrm>
          <a:prstGeom prst="rect">
            <a:avLst/>
          </a:prstGeom>
          <a:solidFill>
            <a:srgbClr val="A80000"/>
          </a:solidFill>
          <a:ln w="9525" algn="ctr">
            <a:noFill/>
            <a:miter lim="800000"/>
            <a:headEnd/>
            <a:tailEnd/>
          </a:ln>
          <a:effectLst/>
        </p:spPr>
        <p:txBody>
          <a:bodyPr wrap="none" anchor="ctr"/>
          <a:lstStyle/>
          <a:p>
            <a:endParaRPr lang="da-DK"/>
          </a:p>
        </p:txBody>
      </p:sp>
      <p:sp>
        <p:nvSpPr>
          <p:cNvPr id="1026" name="Rectangle 2"/>
          <p:cNvSpPr>
            <a:spLocks noGrp="1" noChangeArrowheads="1"/>
          </p:cNvSpPr>
          <p:nvPr>
            <p:ph type="title"/>
          </p:nvPr>
        </p:nvSpPr>
        <p:spPr bwMode="auto">
          <a:xfrm>
            <a:off x="719138" y="1079500"/>
            <a:ext cx="9356725" cy="719138"/>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endParaRPr lang="da-DK" smtClean="0"/>
          </a:p>
        </p:txBody>
      </p:sp>
      <p:sp>
        <p:nvSpPr>
          <p:cNvPr id="1048" name="Rectangle 24"/>
          <p:cNvSpPr>
            <a:spLocks noChangeArrowheads="1"/>
          </p:cNvSpPr>
          <p:nvPr/>
        </p:nvSpPr>
        <p:spPr bwMode="auto">
          <a:xfrm>
            <a:off x="7566025" y="7197725"/>
            <a:ext cx="3130550" cy="360363"/>
          </a:xfrm>
          <a:prstGeom prst="rect">
            <a:avLst/>
          </a:prstGeom>
          <a:solidFill>
            <a:srgbClr val="A80000"/>
          </a:solidFill>
          <a:ln w="9525" algn="ctr">
            <a:noFill/>
            <a:miter lim="800000"/>
            <a:headEnd/>
            <a:tailEnd/>
          </a:ln>
          <a:effectLst/>
        </p:spPr>
        <p:txBody>
          <a:bodyPr wrap="none" lIns="0" tIns="0" rIns="0" bIns="0" anchor="ctr"/>
          <a:lstStyle/>
          <a:p>
            <a:pPr defTabSz="1042988"/>
            <a:endParaRPr lang="da-DK" sz="1000"/>
          </a:p>
        </p:txBody>
      </p:sp>
      <p:sp>
        <p:nvSpPr>
          <p:cNvPr id="1054" name="Text Box 30"/>
          <p:cNvSpPr txBox="1">
            <a:spLocks noChangeArrowheads="1"/>
          </p:cNvSpPr>
          <p:nvPr/>
        </p:nvSpPr>
        <p:spPr bwMode="auto">
          <a:xfrm>
            <a:off x="8343900" y="7261225"/>
            <a:ext cx="1965325" cy="152400"/>
          </a:xfrm>
          <a:prstGeom prst="rect">
            <a:avLst/>
          </a:prstGeom>
          <a:noFill/>
          <a:ln w="9525">
            <a:noFill/>
            <a:miter lim="800000"/>
            <a:headEnd/>
            <a:tailEnd/>
          </a:ln>
          <a:effectLst/>
        </p:spPr>
        <p:txBody>
          <a:bodyPr lIns="0" tIns="0" rIns="0" bIns="0">
            <a:spAutoFit/>
          </a:bodyPr>
          <a:lstStyle/>
          <a:p>
            <a:pPr defTabSz="1042988"/>
            <a:r>
              <a:rPr lang="da-DK" sz="1000">
                <a:solidFill>
                  <a:schemeClr val="bg1"/>
                </a:solidFill>
              </a:rPr>
              <a:t>Landsorganisationen i Danmark</a:t>
            </a:r>
          </a:p>
        </p:txBody>
      </p:sp>
      <p:graphicFrame>
        <p:nvGraphicFramePr>
          <p:cNvPr id="1060" name="Object 36"/>
          <p:cNvGraphicFramePr>
            <a:graphicFrameLocks noChangeAspect="1"/>
          </p:cNvGraphicFramePr>
          <p:nvPr/>
        </p:nvGraphicFramePr>
        <p:xfrm>
          <a:off x="7920038" y="7199313"/>
          <a:ext cx="285750" cy="285750"/>
        </p:xfrm>
        <a:graphic>
          <a:graphicData uri="http://schemas.openxmlformats.org/presentationml/2006/ole">
            <p:oleObj spid="_x0000_s1060" name="Image" r:id="rId14" imgW="1078903" imgH="1078903" progId="Photoshop.Image.7">
              <p:embed/>
            </p:oleObj>
          </a:graphicData>
        </a:graphic>
      </p:graphicFrame>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1042988" rtl="0" eaLnBrk="1" fontAlgn="base" hangingPunct="1">
        <a:spcBef>
          <a:spcPct val="0"/>
        </a:spcBef>
        <a:spcAft>
          <a:spcPct val="0"/>
        </a:spcAft>
        <a:defRPr sz="2400" b="1">
          <a:solidFill>
            <a:schemeClr val="tx1"/>
          </a:solidFill>
          <a:latin typeface="+mj-lt"/>
          <a:ea typeface="+mj-ea"/>
          <a:cs typeface="+mj-cs"/>
        </a:defRPr>
      </a:lvl1pPr>
      <a:lvl2pPr algn="l" defTabSz="1042988" rtl="0" eaLnBrk="1" fontAlgn="base" hangingPunct="1">
        <a:spcBef>
          <a:spcPct val="0"/>
        </a:spcBef>
        <a:spcAft>
          <a:spcPct val="0"/>
        </a:spcAft>
        <a:defRPr sz="2400" b="1">
          <a:solidFill>
            <a:schemeClr val="tx1"/>
          </a:solidFill>
          <a:latin typeface="Verdana" pitchFamily="34" charset="0"/>
        </a:defRPr>
      </a:lvl2pPr>
      <a:lvl3pPr algn="l" defTabSz="1042988" rtl="0" eaLnBrk="1" fontAlgn="base" hangingPunct="1">
        <a:spcBef>
          <a:spcPct val="0"/>
        </a:spcBef>
        <a:spcAft>
          <a:spcPct val="0"/>
        </a:spcAft>
        <a:defRPr sz="2400" b="1">
          <a:solidFill>
            <a:schemeClr val="tx1"/>
          </a:solidFill>
          <a:latin typeface="Verdana" pitchFamily="34" charset="0"/>
        </a:defRPr>
      </a:lvl3pPr>
      <a:lvl4pPr algn="l" defTabSz="1042988" rtl="0" eaLnBrk="1" fontAlgn="base" hangingPunct="1">
        <a:spcBef>
          <a:spcPct val="0"/>
        </a:spcBef>
        <a:spcAft>
          <a:spcPct val="0"/>
        </a:spcAft>
        <a:defRPr sz="2400" b="1">
          <a:solidFill>
            <a:schemeClr val="tx1"/>
          </a:solidFill>
          <a:latin typeface="Verdana" pitchFamily="34" charset="0"/>
        </a:defRPr>
      </a:lvl4pPr>
      <a:lvl5pPr algn="l" defTabSz="1042988" rtl="0" eaLnBrk="1" fontAlgn="base" hangingPunct="1">
        <a:spcBef>
          <a:spcPct val="0"/>
        </a:spcBef>
        <a:spcAft>
          <a:spcPct val="0"/>
        </a:spcAft>
        <a:defRPr sz="2400" b="1">
          <a:solidFill>
            <a:schemeClr val="tx1"/>
          </a:solidFill>
          <a:latin typeface="Verdana" pitchFamily="34" charset="0"/>
        </a:defRPr>
      </a:lvl5pPr>
      <a:lvl6pPr marL="457200" algn="l" defTabSz="1042988" rtl="0" eaLnBrk="1" fontAlgn="base" hangingPunct="1">
        <a:spcBef>
          <a:spcPct val="0"/>
        </a:spcBef>
        <a:spcAft>
          <a:spcPct val="0"/>
        </a:spcAft>
        <a:defRPr sz="2400" b="1">
          <a:solidFill>
            <a:schemeClr val="tx1"/>
          </a:solidFill>
          <a:latin typeface="Verdana" pitchFamily="34" charset="0"/>
        </a:defRPr>
      </a:lvl6pPr>
      <a:lvl7pPr marL="914400" algn="l" defTabSz="1042988" rtl="0" eaLnBrk="1" fontAlgn="base" hangingPunct="1">
        <a:spcBef>
          <a:spcPct val="0"/>
        </a:spcBef>
        <a:spcAft>
          <a:spcPct val="0"/>
        </a:spcAft>
        <a:defRPr sz="2400" b="1">
          <a:solidFill>
            <a:schemeClr val="tx1"/>
          </a:solidFill>
          <a:latin typeface="Verdana" pitchFamily="34" charset="0"/>
        </a:defRPr>
      </a:lvl7pPr>
      <a:lvl8pPr marL="1371600" algn="l" defTabSz="1042988" rtl="0" eaLnBrk="1" fontAlgn="base" hangingPunct="1">
        <a:spcBef>
          <a:spcPct val="0"/>
        </a:spcBef>
        <a:spcAft>
          <a:spcPct val="0"/>
        </a:spcAft>
        <a:defRPr sz="2400" b="1">
          <a:solidFill>
            <a:schemeClr val="tx1"/>
          </a:solidFill>
          <a:latin typeface="Verdana" pitchFamily="34" charset="0"/>
        </a:defRPr>
      </a:lvl8pPr>
      <a:lvl9pPr marL="1828800" algn="l" defTabSz="1042988" rtl="0" eaLnBrk="1" fontAlgn="base" hangingPunct="1">
        <a:spcBef>
          <a:spcPct val="0"/>
        </a:spcBef>
        <a:spcAft>
          <a:spcPct val="0"/>
        </a:spcAft>
        <a:defRPr sz="2400" b="1">
          <a:solidFill>
            <a:schemeClr val="tx1"/>
          </a:solidFill>
          <a:latin typeface="Verdana" pitchFamily="34" charset="0"/>
        </a:defRPr>
      </a:lvl9pPr>
    </p:titleStyle>
    <p:bodyStyle>
      <a:lvl1pPr marL="390525" indent="-390525" algn="l" defTabSz="1042988" rtl="0" eaLnBrk="1" fontAlgn="base" hangingPunct="1">
        <a:lnSpc>
          <a:spcPts val="2400"/>
        </a:lnSpc>
        <a:spcBef>
          <a:spcPct val="20000"/>
        </a:spcBef>
        <a:spcAft>
          <a:spcPct val="0"/>
        </a:spcAft>
        <a:defRPr sz="2100">
          <a:solidFill>
            <a:schemeClr val="tx1"/>
          </a:solidFill>
          <a:latin typeface="+mn-lt"/>
          <a:ea typeface="+mn-ea"/>
          <a:cs typeface="+mn-cs"/>
        </a:defRPr>
      </a:lvl1pPr>
      <a:lvl2pPr marL="847725" indent="-325438" algn="l" defTabSz="1042988" rtl="0" eaLnBrk="1" fontAlgn="base" hangingPunct="1">
        <a:lnSpc>
          <a:spcPts val="2400"/>
        </a:lnSpc>
        <a:spcBef>
          <a:spcPct val="20000"/>
        </a:spcBef>
        <a:spcAft>
          <a:spcPct val="0"/>
        </a:spcAft>
        <a:defRPr sz="2100">
          <a:solidFill>
            <a:schemeClr val="tx1"/>
          </a:solidFill>
          <a:latin typeface="+mn-lt"/>
        </a:defRPr>
      </a:lvl2pPr>
      <a:lvl3pPr marL="1303338" indent="-260350" algn="l" defTabSz="1042988" rtl="0" eaLnBrk="1" fontAlgn="base" hangingPunct="1">
        <a:lnSpc>
          <a:spcPts val="2400"/>
        </a:lnSpc>
        <a:spcBef>
          <a:spcPct val="20000"/>
        </a:spcBef>
        <a:spcAft>
          <a:spcPct val="0"/>
        </a:spcAft>
        <a:defRPr sz="2100">
          <a:solidFill>
            <a:schemeClr val="tx1"/>
          </a:solidFill>
          <a:latin typeface="+mn-lt"/>
        </a:defRPr>
      </a:lvl3pPr>
      <a:lvl4pPr marL="1825625" indent="-260350" algn="l" defTabSz="1042988" rtl="0" eaLnBrk="1" fontAlgn="base" hangingPunct="1">
        <a:spcBef>
          <a:spcPct val="20000"/>
        </a:spcBef>
        <a:spcAft>
          <a:spcPct val="0"/>
        </a:spcAft>
        <a:buChar char="–"/>
        <a:defRPr sz="2300">
          <a:solidFill>
            <a:schemeClr val="tx1"/>
          </a:solidFill>
          <a:latin typeface="Arial" charset="0"/>
        </a:defRPr>
      </a:lvl4pPr>
      <a:lvl5pPr marL="2346325" indent="-260350" algn="l" defTabSz="1042988" rtl="0" eaLnBrk="1" fontAlgn="base" hangingPunct="1">
        <a:spcBef>
          <a:spcPct val="20000"/>
        </a:spcBef>
        <a:spcAft>
          <a:spcPct val="0"/>
        </a:spcAft>
        <a:buChar char="»"/>
        <a:defRPr sz="2300">
          <a:solidFill>
            <a:schemeClr val="tx1"/>
          </a:solidFill>
          <a:latin typeface="Arial" charset="0"/>
        </a:defRPr>
      </a:lvl5pPr>
      <a:lvl6pPr marL="2803525" indent="-260350" algn="l" defTabSz="1042988" rtl="0" eaLnBrk="1" fontAlgn="base" hangingPunct="1">
        <a:spcBef>
          <a:spcPct val="20000"/>
        </a:spcBef>
        <a:spcAft>
          <a:spcPct val="0"/>
        </a:spcAft>
        <a:buChar char="»"/>
        <a:defRPr sz="2300">
          <a:solidFill>
            <a:schemeClr val="tx1"/>
          </a:solidFill>
          <a:latin typeface="Arial" charset="0"/>
        </a:defRPr>
      </a:lvl6pPr>
      <a:lvl7pPr marL="3260725" indent="-260350" algn="l" defTabSz="1042988" rtl="0" eaLnBrk="1" fontAlgn="base" hangingPunct="1">
        <a:spcBef>
          <a:spcPct val="20000"/>
        </a:spcBef>
        <a:spcAft>
          <a:spcPct val="0"/>
        </a:spcAft>
        <a:buChar char="»"/>
        <a:defRPr sz="2300">
          <a:solidFill>
            <a:schemeClr val="tx1"/>
          </a:solidFill>
          <a:latin typeface="Arial" charset="0"/>
        </a:defRPr>
      </a:lvl7pPr>
      <a:lvl8pPr marL="3717925" indent="-260350" algn="l" defTabSz="1042988" rtl="0" eaLnBrk="1" fontAlgn="base" hangingPunct="1">
        <a:spcBef>
          <a:spcPct val="20000"/>
        </a:spcBef>
        <a:spcAft>
          <a:spcPct val="0"/>
        </a:spcAft>
        <a:buChar char="»"/>
        <a:defRPr sz="2300">
          <a:solidFill>
            <a:schemeClr val="tx1"/>
          </a:solidFill>
          <a:latin typeface="Arial" charset="0"/>
        </a:defRPr>
      </a:lvl8pPr>
      <a:lvl9pPr marL="4175125" indent="-260350" algn="l" defTabSz="1042988" rtl="0" eaLnBrk="1" fontAlgn="base" hangingPunct="1">
        <a:spcBef>
          <a:spcPct val="20000"/>
        </a:spcBef>
        <a:spcAft>
          <a:spcPct val="0"/>
        </a:spcAft>
        <a:buChar char="»"/>
        <a:defRPr sz="2300">
          <a:solidFill>
            <a:schemeClr val="tx1"/>
          </a:solidFill>
          <a:latin typeface="Arial" charset="0"/>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da-DK" dirty="0" smtClean="0"/>
              <a:t>Årets kollektivarbejdsretlige emne: Social dumping</a:t>
            </a:r>
            <a:endParaRPr lang="da-DK" dirty="0"/>
          </a:p>
        </p:txBody>
      </p:sp>
      <p:sp>
        <p:nvSpPr>
          <p:cNvPr id="5123" name="Rectangle 3"/>
          <p:cNvSpPr>
            <a:spLocks noGrp="1" noChangeArrowheads="1"/>
          </p:cNvSpPr>
          <p:nvPr>
            <p:ph type="body" idx="1"/>
          </p:nvPr>
        </p:nvSpPr>
        <p:spPr/>
        <p:txBody>
          <a:bodyPr/>
          <a:lstStyle/>
          <a:p>
            <a:endParaRPr lang="da-DK" dirty="0" smtClean="0"/>
          </a:p>
          <a:p>
            <a:r>
              <a:rPr lang="da-DK" dirty="0" smtClean="0"/>
              <a:t>Dansk forening for Arbejdsret den 29. maj 2012</a:t>
            </a:r>
          </a:p>
          <a:p>
            <a:endParaRPr lang="da-DK" dirty="0" smtClean="0"/>
          </a:p>
          <a:p>
            <a:r>
              <a:rPr lang="da-DK" dirty="0" smtClean="0"/>
              <a:t>v/Stephan Agger, LO</a:t>
            </a:r>
            <a:endParaRPr lang="da-DK"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D</a:t>
            </a:r>
            <a:r>
              <a:rPr lang="da-DK" dirty="0" smtClean="0"/>
              <a:t>efinition og forventningsafstemning</a:t>
            </a:r>
            <a:endParaRPr lang="da-DK" dirty="0"/>
          </a:p>
        </p:txBody>
      </p:sp>
      <p:sp>
        <p:nvSpPr>
          <p:cNvPr id="3" name="Pladsholder til indhold 2"/>
          <p:cNvSpPr>
            <a:spLocks noGrp="1"/>
          </p:cNvSpPr>
          <p:nvPr>
            <p:ph idx="1"/>
          </p:nvPr>
        </p:nvSpPr>
        <p:spPr/>
        <p:txBody>
          <a:bodyPr/>
          <a:lstStyle/>
          <a:p>
            <a:r>
              <a:rPr lang="da-DK" dirty="0" smtClean="0"/>
              <a:t>Definition fra LO’s rapport om social dumping (feb. 2011):</a:t>
            </a:r>
          </a:p>
          <a:p>
            <a:endParaRPr lang="da-DK" dirty="0" smtClean="0"/>
          </a:p>
          <a:p>
            <a:pPr>
              <a:buFont typeface="Arial" pitchFamily="34" charset="0"/>
              <a:buChar char="•"/>
            </a:pPr>
            <a:r>
              <a:rPr lang="da-DK" dirty="0" smtClean="0"/>
              <a:t>drejer sig om unfair konkurrence på </a:t>
            </a:r>
            <a:r>
              <a:rPr lang="da-DK" dirty="0" err="1" smtClean="0"/>
              <a:t>løn-</a:t>
            </a:r>
            <a:r>
              <a:rPr lang="da-DK" dirty="0" smtClean="0"/>
              <a:t> og ansættelsesvilkår i EU (DK overenskomstdækning)</a:t>
            </a:r>
          </a:p>
          <a:p>
            <a:pPr>
              <a:buFont typeface="Arial" pitchFamily="34" charset="0"/>
              <a:buChar char="•"/>
            </a:pPr>
            <a:r>
              <a:rPr lang="da-DK" dirty="0" smtClean="0"/>
              <a:t>både vandrende arbejdstagere og tjenesteydelser </a:t>
            </a:r>
          </a:p>
          <a:p>
            <a:pPr>
              <a:buFont typeface="Arial" pitchFamily="34" charset="0"/>
              <a:buChar char="•"/>
            </a:pPr>
            <a:r>
              <a:rPr lang="da-DK" dirty="0" smtClean="0"/>
              <a:t>der skal være et grænseoverskridende moment </a:t>
            </a:r>
          </a:p>
          <a:p>
            <a:pPr>
              <a:buFont typeface="Arial" pitchFamily="34" charset="0"/>
              <a:buChar char="•"/>
            </a:pPr>
            <a:r>
              <a:rPr lang="da-DK" dirty="0" smtClean="0"/>
              <a:t>(også udflytning af virksomheder)</a:t>
            </a:r>
          </a:p>
          <a:p>
            <a:endParaRPr lang="da-DK" dirty="0"/>
          </a:p>
          <a:p>
            <a:r>
              <a:rPr lang="da-DK" dirty="0" smtClean="0"/>
              <a:t>Forhold der er knyttet til det grænseoverskridende element og som forøger mulighed for unfair konkurrence på løn mv. altså i fokus</a:t>
            </a:r>
          </a:p>
          <a:p>
            <a:r>
              <a:rPr lang="da-DK" dirty="0" smtClean="0"/>
              <a:t>M.a.o. Årets kollektiv-arbejdsretlige emne er bredere end netop kollektiv-arbejdsretligt.</a:t>
            </a:r>
          </a:p>
          <a:p>
            <a:endParaRPr lang="da-DK" dirty="0" smtClean="0"/>
          </a:p>
          <a:p>
            <a:endParaRPr lang="da-DK" dirty="0" smtClean="0"/>
          </a:p>
          <a:p>
            <a:endParaRPr lang="da-DK" dirty="0"/>
          </a:p>
          <a:p>
            <a:endParaRPr lang="da-DK"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Tema</a:t>
            </a:r>
            <a:endParaRPr lang="da-DK" dirty="0"/>
          </a:p>
        </p:txBody>
      </p:sp>
      <p:sp>
        <p:nvSpPr>
          <p:cNvPr id="3" name="Pladsholder til indhold 2"/>
          <p:cNvSpPr>
            <a:spLocks noGrp="1"/>
          </p:cNvSpPr>
          <p:nvPr>
            <p:ph idx="1"/>
          </p:nvPr>
        </p:nvSpPr>
        <p:spPr/>
        <p:txBody>
          <a:bodyPr/>
          <a:lstStyle/>
          <a:p>
            <a:pPr>
              <a:buFont typeface="Arial" pitchFamily="34" charset="0"/>
              <a:buChar char="•"/>
            </a:pPr>
            <a:r>
              <a:rPr lang="da-DK" dirty="0" smtClean="0"/>
              <a:t>5 Problemer</a:t>
            </a:r>
          </a:p>
          <a:p>
            <a:pPr>
              <a:buFont typeface="Arial" pitchFamily="34" charset="0"/>
              <a:buChar char="•"/>
            </a:pPr>
            <a:r>
              <a:rPr lang="da-DK" dirty="0" smtClean="0"/>
              <a:t>nuværende modtræk</a:t>
            </a:r>
          </a:p>
          <a:p>
            <a:pPr>
              <a:buFont typeface="Arial" pitchFamily="34" charset="0"/>
              <a:buChar char="•"/>
            </a:pPr>
            <a:r>
              <a:rPr lang="da-DK" dirty="0" smtClean="0"/>
              <a:t>kommende tiltag</a:t>
            </a:r>
          </a:p>
          <a:p>
            <a:pPr>
              <a:buFont typeface="Arial" pitchFamily="34" charset="0"/>
              <a:buChar char="•"/>
            </a:pPr>
            <a:r>
              <a:rPr lang="da-DK" dirty="0" smtClean="0"/>
              <a:t>alternative muligheder</a:t>
            </a:r>
          </a:p>
          <a:p>
            <a:pPr>
              <a:buFont typeface="Arial" pitchFamily="34" charset="0"/>
              <a:buChar char="•"/>
            </a:pPr>
            <a:endParaRPr lang="da-DK" b="1" dirty="0" smtClean="0"/>
          </a:p>
          <a:p>
            <a:r>
              <a:rPr lang="da-DK" b="1" dirty="0" smtClean="0"/>
              <a:t>Grundlæggende Meta-problem</a:t>
            </a:r>
          </a:p>
          <a:p>
            <a:endParaRPr lang="da-DK" b="1" dirty="0"/>
          </a:p>
          <a:p>
            <a:r>
              <a:rPr lang="da-DK" dirty="0" smtClean="0"/>
              <a:t>Viden og data</a:t>
            </a:r>
          </a:p>
          <a:p>
            <a:endParaRPr lang="da-DK" dirty="0"/>
          </a:p>
          <a:p>
            <a:r>
              <a:rPr lang="da-DK" dirty="0" smtClean="0"/>
              <a:t>Men tilbagemeldingerne viser, at det største problemfelt er knyttet til tjenesteydelser leveret af udenlandske virksomheder.</a:t>
            </a:r>
            <a:endParaRPr lang="da-DK" dirty="0" smtClean="0"/>
          </a:p>
          <a:p>
            <a:endParaRPr lang="da-DK" b="1" dirty="0"/>
          </a:p>
          <a:p>
            <a:endParaRPr lang="da-DK"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1. Den danske model og skyggesiden (i dag)</a:t>
            </a:r>
            <a:endParaRPr lang="da-DK" u="sng" dirty="0"/>
          </a:p>
        </p:txBody>
      </p:sp>
      <p:sp>
        <p:nvSpPr>
          <p:cNvPr id="3" name="Pladsholder til indhold 2"/>
          <p:cNvSpPr>
            <a:spLocks noGrp="1"/>
          </p:cNvSpPr>
          <p:nvPr>
            <p:ph idx="1"/>
          </p:nvPr>
        </p:nvSpPr>
        <p:spPr/>
        <p:txBody>
          <a:bodyPr/>
          <a:lstStyle/>
          <a:p>
            <a:pPr>
              <a:buFont typeface="Arial" pitchFamily="34" charset="0"/>
              <a:buChar char="•"/>
            </a:pPr>
            <a:r>
              <a:rPr lang="da-DK" dirty="0" smtClean="0"/>
              <a:t>Udenlandske tjenesteydere er ikke overenskomstdækkede ved påbegyndelsen af opgaven.</a:t>
            </a:r>
          </a:p>
          <a:p>
            <a:endParaRPr lang="da-DK" dirty="0" smtClean="0"/>
          </a:p>
          <a:p>
            <a:r>
              <a:rPr lang="da-DK" dirty="0" smtClean="0"/>
              <a:t>Nuværende modtræk:</a:t>
            </a:r>
          </a:p>
          <a:p>
            <a:endParaRPr lang="da-DK" dirty="0" smtClean="0"/>
          </a:p>
          <a:p>
            <a:pPr>
              <a:buFont typeface="Arial" pitchFamily="34" charset="0"/>
              <a:buChar char="•"/>
            </a:pPr>
            <a:r>
              <a:rPr lang="da-DK" dirty="0" smtClean="0"/>
              <a:t>Fagligt arbejde – overenskomstindgåelse. IOK bilag 8, BYG 2010, Transport 2010, MF 2010. Møder med medvirken af hvervgiver bl.a. vedrørende overenskomstdækning.</a:t>
            </a:r>
          </a:p>
          <a:p>
            <a:pPr>
              <a:buFont typeface="Arial" pitchFamily="34" charset="0"/>
              <a:buChar char="•"/>
            </a:pPr>
            <a:r>
              <a:rPr lang="da-DK" dirty="0" smtClean="0"/>
              <a:t>Udstationeringslovens § 6a – overenskomstkonvertering.</a:t>
            </a:r>
            <a:endParaRPr lang="da-DK" dirty="0" smtClean="0"/>
          </a:p>
          <a:p>
            <a:pPr>
              <a:buFont typeface="Arial" pitchFamily="34" charset="0"/>
              <a:buChar char="•"/>
            </a:pPr>
            <a:r>
              <a:rPr lang="da-DK" dirty="0" err="1" smtClean="0"/>
              <a:t>RUT-register</a:t>
            </a:r>
            <a:r>
              <a:rPr lang="da-DK" dirty="0" smtClean="0"/>
              <a:t> – nu med styrket kontrol.</a:t>
            </a:r>
          </a:p>
          <a:p>
            <a:pPr>
              <a:buFont typeface="Arial" pitchFamily="34" charset="0"/>
              <a:buChar char="•"/>
            </a:pPr>
            <a:r>
              <a:rPr lang="da-DK" dirty="0" smtClean="0"/>
              <a:t>Håndhævelse af </a:t>
            </a:r>
            <a:r>
              <a:rPr lang="da-DK" dirty="0" err="1" smtClean="0"/>
              <a:t>cabotageregler</a:t>
            </a:r>
            <a:r>
              <a:rPr lang="da-DK" dirty="0" smtClean="0"/>
              <a:t>, så godskørselslovens krav om overenskomstmæssig aflønning ikke omgås.</a:t>
            </a:r>
          </a:p>
          <a:p>
            <a:pPr>
              <a:buFont typeface="Arial" pitchFamily="34" charset="0"/>
              <a:buChar char="•"/>
            </a:pPr>
            <a:endParaRPr lang="da-DK"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2. Uigennemsigtighed i organiseringen af arbejdet</a:t>
            </a:r>
            <a:endParaRPr lang="da-DK" dirty="0"/>
          </a:p>
        </p:txBody>
      </p:sp>
      <p:sp>
        <p:nvSpPr>
          <p:cNvPr id="3" name="Pladsholder til indhold 2"/>
          <p:cNvSpPr>
            <a:spLocks noGrp="1"/>
          </p:cNvSpPr>
          <p:nvPr>
            <p:ph idx="1"/>
          </p:nvPr>
        </p:nvSpPr>
        <p:spPr/>
        <p:txBody>
          <a:bodyPr/>
          <a:lstStyle/>
          <a:p>
            <a:pPr>
              <a:buFont typeface="Arial" pitchFamily="34" charset="0"/>
              <a:buChar char="•"/>
            </a:pPr>
            <a:r>
              <a:rPr lang="da-DK" dirty="0" smtClean="0"/>
              <a:t>Der anvendes i stigende grad underleverandører – de virksomheder, der tidligere var arbejdsgivere organiserer sig ud af dette ansvar ved at anvende underentrepriser, underleverandører, vikarbureauer og enkeltmandsvirksomheder (arme og ben).</a:t>
            </a:r>
          </a:p>
          <a:p>
            <a:r>
              <a:rPr lang="da-DK" dirty="0" smtClean="0"/>
              <a:t>Nuværende modtræk og tendens:</a:t>
            </a:r>
          </a:p>
          <a:p>
            <a:pPr>
              <a:buFont typeface="Arial" pitchFamily="34" charset="0"/>
              <a:buChar char="•"/>
            </a:pPr>
            <a:r>
              <a:rPr lang="da-DK" dirty="0" smtClean="0"/>
              <a:t>Medansvar:</a:t>
            </a:r>
          </a:p>
          <a:p>
            <a:pPr lvl="1">
              <a:buFont typeface="Arial" pitchFamily="34" charset="0"/>
              <a:buChar char="•"/>
            </a:pPr>
            <a:r>
              <a:rPr lang="da-DK" dirty="0" smtClean="0"/>
              <a:t>Vikarprotokollater og </a:t>
            </a:r>
            <a:r>
              <a:rPr lang="da-DK" dirty="0" err="1" smtClean="0"/>
              <a:t>FV’er</a:t>
            </a:r>
            <a:r>
              <a:rPr lang="da-DK" dirty="0" smtClean="0"/>
              <a:t> – OK og sol. hæftelse</a:t>
            </a:r>
          </a:p>
          <a:p>
            <a:pPr lvl="1">
              <a:buFont typeface="Arial" pitchFamily="34" charset="0"/>
              <a:buChar char="•"/>
            </a:pPr>
            <a:r>
              <a:rPr lang="da-DK" dirty="0" smtClean="0"/>
              <a:t>Underleverandørbestemmelser SBA og FV 8/12/2011</a:t>
            </a:r>
          </a:p>
          <a:p>
            <a:pPr lvl="1">
              <a:buFont typeface="Arial" pitchFamily="34" charset="0"/>
              <a:buChar char="•"/>
            </a:pPr>
            <a:r>
              <a:rPr lang="da-DK" dirty="0" smtClean="0"/>
              <a:t>DA/LO 1992/2010 og BYG 2010 – </a:t>
            </a:r>
            <a:r>
              <a:rPr lang="da-DK" dirty="0" err="1" smtClean="0"/>
              <a:t>OK-anbefaling</a:t>
            </a:r>
            <a:r>
              <a:rPr lang="da-DK" dirty="0" smtClean="0"/>
              <a:t> og </a:t>
            </a:r>
            <a:r>
              <a:rPr lang="da-DK" dirty="0" err="1" smtClean="0"/>
              <a:t>fagr</a:t>
            </a:r>
            <a:r>
              <a:rPr lang="da-DK" dirty="0" smtClean="0"/>
              <a:t>. </a:t>
            </a:r>
            <a:r>
              <a:rPr lang="da-DK" dirty="0" err="1" smtClean="0"/>
              <a:t>beh</a:t>
            </a:r>
            <a:r>
              <a:rPr lang="da-DK" dirty="0" smtClean="0"/>
              <a:t>.</a:t>
            </a:r>
          </a:p>
          <a:p>
            <a:r>
              <a:rPr lang="da-DK" dirty="0" smtClean="0"/>
              <a:t>Kommende tiltag:</a:t>
            </a:r>
          </a:p>
          <a:p>
            <a:pPr>
              <a:buFont typeface="Arial" pitchFamily="34" charset="0"/>
              <a:buChar char="•"/>
            </a:pPr>
            <a:r>
              <a:rPr lang="da-DK" dirty="0" smtClean="0"/>
              <a:t>Håndhævelsesdirektivet - Sol. hæftelse i byg og anlæg </a:t>
            </a:r>
          </a:p>
          <a:p>
            <a:endParaRPr lang="da-DK" dirty="0" smtClean="0"/>
          </a:p>
          <a:p>
            <a:endParaRPr lang="da-DK" dirty="0" smtClean="0"/>
          </a:p>
          <a:p>
            <a:endParaRPr lang="da-DK"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3. Interessefællesskab mellem LM og AG?</a:t>
            </a:r>
            <a:endParaRPr lang="da-DK" dirty="0"/>
          </a:p>
        </p:txBody>
      </p:sp>
      <p:sp>
        <p:nvSpPr>
          <p:cNvPr id="3" name="Pladsholder til indhold 2"/>
          <p:cNvSpPr>
            <a:spLocks noGrp="1"/>
          </p:cNvSpPr>
          <p:nvPr>
            <p:ph idx="1"/>
          </p:nvPr>
        </p:nvSpPr>
        <p:spPr/>
        <p:txBody>
          <a:bodyPr/>
          <a:lstStyle/>
          <a:p>
            <a:pPr>
              <a:buFont typeface="Arial" pitchFamily="34" charset="0"/>
              <a:buChar char="•"/>
            </a:pPr>
            <a:r>
              <a:rPr lang="da-DK" dirty="0" smtClean="0"/>
              <a:t>Ofte oplever de faglige, at de udenlandske arbejdere er meget tilbageholdende. Den udsatte situation som udstationeret og de store økonomiske forskelle skaber et interessefællesskab. Det giver vanskeligheder med håndhævelsen af OK. </a:t>
            </a:r>
          </a:p>
          <a:p>
            <a:endParaRPr lang="da-DK" dirty="0"/>
          </a:p>
          <a:p>
            <a:r>
              <a:rPr lang="da-DK" dirty="0" smtClean="0"/>
              <a:t>Nuværende modtræk:</a:t>
            </a:r>
          </a:p>
          <a:p>
            <a:endParaRPr lang="da-DK" dirty="0" smtClean="0"/>
          </a:p>
          <a:p>
            <a:pPr>
              <a:buFont typeface="Arial" pitchFamily="34" charset="0"/>
              <a:buChar char="•"/>
            </a:pPr>
            <a:r>
              <a:rPr lang="da-DK" dirty="0" smtClean="0"/>
              <a:t>Transport: OK 10/12 om udlevering af </a:t>
            </a:r>
            <a:r>
              <a:rPr lang="da-DK" dirty="0" err="1" smtClean="0"/>
              <a:t>lønoplysninger</a:t>
            </a:r>
            <a:r>
              <a:rPr lang="da-DK" dirty="0" smtClean="0"/>
              <a:t>.</a:t>
            </a:r>
          </a:p>
          <a:p>
            <a:pPr>
              <a:buFont typeface="Arial" pitchFamily="34" charset="0"/>
              <a:buChar char="•"/>
            </a:pPr>
            <a:r>
              <a:rPr lang="da-DK" dirty="0" smtClean="0"/>
              <a:t>BYG 2007/10 bestemmelser om delt bevisbyrde</a:t>
            </a:r>
          </a:p>
          <a:p>
            <a:pPr>
              <a:buFont typeface="Arial" pitchFamily="34" charset="0"/>
              <a:buChar char="•"/>
            </a:pPr>
            <a:r>
              <a:rPr lang="da-DK" dirty="0" smtClean="0"/>
              <a:t>IOK bilag 8 alle relevante baggrundsoplysninger fremlægges</a:t>
            </a:r>
          </a:p>
          <a:p>
            <a:pPr>
              <a:buFont typeface="Arial" pitchFamily="34" charset="0"/>
              <a:buChar char="•"/>
            </a:pPr>
            <a:endParaRPr lang="da-DK"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4. Transnationale mangler</a:t>
            </a:r>
            <a:endParaRPr lang="da-DK" dirty="0"/>
          </a:p>
        </p:txBody>
      </p:sp>
      <p:sp>
        <p:nvSpPr>
          <p:cNvPr id="3" name="Pladsholder til indhold 2"/>
          <p:cNvSpPr>
            <a:spLocks noGrp="1"/>
          </p:cNvSpPr>
          <p:nvPr>
            <p:ph idx="1"/>
          </p:nvPr>
        </p:nvSpPr>
        <p:spPr/>
        <p:txBody>
          <a:bodyPr/>
          <a:lstStyle/>
          <a:p>
            <a:pPr>
              <a:buFont typeface="Arial" pitchFamily="34" charset="0"/>
              <a:buChar char="•"/>
            </a:pPr>
            <a:r>
              <a:rPr lang="da-DK" dirty="0" smtClean="0"/>
              <a:t>Transnational tvangsinddrivelse fungerer skidt. 40 mio.</a:t>
            </a:r>
          </a:p>
          <a:p>
            <a:pPr>
              <a:buFont typeface="Arial" pitchFamily="34" charset="0"/>
              <a:buChar char="•"/>
            </a:pPr>
            <a:r>
              <a:rPr lang="da-DK" dirty="0"/>
              <a:t>F</a:t>
            </a:r>
            <a:r>
              <a:rPr lang="da-DK" dirty="0" smtClean="0"/>
              <a:t>orsøg på omgørelse af danske domme ved hjemlandets domstole</a:t>
            </a:r>
          </a:p>
          <a:p>
            <a:pPr>
              <a:buFont typeface="Arial" pitchFamily="34" charset="0"/>
              <a:buChar char="•"/>
            </a:pPr>
            <a:r>
              <a:rPr lang="da-DK" dirty="0"/>
              <a:t>E</a:t>
            </a:r>
            <a:r>
              <a:rPr lang="da-DK" dirty="0" smtClean="0"/>
              <a:t>r forbindelseskontorerne forbundne?</a:t>
            </a:r>
          </a:p>
          <a:p>
            <a:pPr>
              <a:buFont typeface="Arial" pitchFamily="34" charset="0"/>
              <a:buChar char="•"/>
            </a:pPr>
            <a:r>
              <a:rPr lang="da-DK" dirty="0" smtClean="0"/>
              <a:t>Kan man holde sig under radaren skatt</a:t>
            </a:r>
            <a:r>
              <a:rPr lang="da-DK" dirty="0" smtClean="0"/>
              <a:t>emæssigt?</a:t>
            </a:r>
            <a:endParaRPr lang="da-DK" dirty="0" smtClean="0"/>
          </a:p>
          <a:p>
            <a:r>
              <a:rPr lang="da-DK" dirty="0" smtClean="0"/>
              <a:t>Nuværende modtræk:</a:t>
            </a:r>
          </a:p>
          <a:p>
            <a:pPr>
              <a:buFont typeface="Arial" pitchFamily="34" charset="0"/>
              <a:buChar char="•"/>
            </a:pPr>
            <a:r>
              <a:rPr lang="da-DK" dirty="0" smtClean="0"/>
              <a:t>Særligt hurtigt fagretligt regime BYG 48-timers møder og IOK bilag 8. Hovedkonklusion: Hastighed er afgørende.</a:t>
            </a:r>
          </a:p>
          <a:p>
            <a:pPr>
              <a:buFont typeface="Arial" pitchFamily="34" charset="0"/>
              <a:buChar char="•"/>
            </a:pPr>
            <a:r>
              <a:rPr lang="da-DK" dirty="0" smtClean="0"/>
              <a:t>Arbejdsrettens dom af 30. april 2008 </a:t>
            </a:r>
          </a:p>
          <a:p>
            <a:r>
              <a:rPr lang="da-DK" dirty="0" smtClean="0"/>
              <a:t>Kommende tiltag:</a:t>
            </a:r>
          </a:p>
          <a:p>
            <a:pPr>
              <a:buFont typeface="Arial" pitchFamily="34" charset="0"/>
              <a:buChar char="•"/>
            </a:pPr>
            <a:r>
              <a:rPr lang="da-DK" dirty="0" smtClean="0"/>
              <a:t>Håndhævelsesdirektivet - opstramninger af kravene til landenes samarbejde – svarfrister 2 uger - 24 timer</a:t>
            </a:r>
          </a:p>
          <a:p>
            <a:pPr>
              <a:buFont typeface="Arial" pitchFamily="34" charset="0"/>
              <a:buChar char="•"/>
            </a:pPr>
            <a:r>
              <a:rPr lang="da-DK" dirty="0" smtClean="0"/>
              <a:t>Sort arbejde: synliggørelse – men hæftelse og digital betal.</a:t>
            </a:r>
          </a:p>
          <a:p>
            <a:pPr>
              <a:buFont typeface="Arial" pitchFamily="34" charset="0"/>
              <a:buChar char="•"/>
            </a:pPr>
            <a:endParaRPr lang="da-DK" dirty="0" smtClean="0"/>
          </a:p>
          <a:p>
            <a:endParaRPr lang="da-DK" dirty="0" smtClean="0"/>
          </a:p>
          <a:p>
            <a:endParaRPr lang="da-DK"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5. Den EU-retlige usikkerhed</a:t>
            </a:r>
            <a:endParaRPr lang="da-DK" dirty="0"/>
          </a:p>
        </p:txBody>
      </p:sp>
      <p:sp>
        <p:nvSpPr>
          <p:cNvPr id="3" name="Pladsholder til indhold 2"/>
          <p:cNvSpPr>
            <a:spLocks noGrp="1"/>
          </p:cNvSpPr>
          <p:nvPr>
            <p:ph idx="1"/>
          </p:nvPr>
        </p:nvSpPr>
        <p:spPr/>
        <p:txBody>
          <a:bodyPr/>
          <a:lstStyle/>
          <a:p>
            <a:pPr>
              <a:buFont typeface="Arial" pitchFamily="34" charset="0"/>
              <a:buChar char="•"/>
            </a:pPr>
            <a:r>
              <a:rPr lang="da-DK" dirty="0" smtClean="0"/>
              <a:t>Hvad karakteriserer en udstationeret arbejder og en udstationerende virksomhed. Afgørende, da besvarelsen i det konkrete tilfælde udstikker de EU-retlige rammer for løn og arbejdsvilkår.</a:t>
            </a:r>
          </a:p>
          <a:p>
            <a:pPr lvl="1">
              <a:buFont typeface="Arial" pitchFamily="34" charset="0"/>
              <a:buChar char="•"/>
            </a:pPr>
            <a:r>
              <a:rPr lang="da-DK" dirty="0" smtClean="0"/>
              <a:t>den fri bevægelighed for tjenesteydelser med dens grundlæggende forbud mod restriktioner 	eller</a:t>
            </a:r>
          </a:p>
          <a:p>
            <a:pPr lvl="1">
              <a:buFont typeface="Arial" pitchFamily="34" charset="0"/>
              <a:buChar char="•"/>
            </a:pPr>
            <a:r>
              <a:rPr lang="da-DK" dirty="0" smtClean="0"/>
              <a:t>etablering og fri bevægelighed for arbejdskraft med et grundlæggende krav om ligebehandling.</a:t>
            </a:r>
          </a:p>
          <a:p>
            <a:pPr>
              <a:buFont typeface="Arial" pitchFamily="34" charset="0"/>
              <a:buChar char="•"/>
            </a:pPr>
            <a:r>
              <a:rPr lang="da-DK" dirty="0" smtClean="0"/>
              <a:t>Men overordentligt svært at besvare med sikkerhed og tilstrækkelig hurtighed</a:t>
            </a:r>
          </a:p>
          <a:p>
            <a:endParaRPr lang="da-DK" dirty="0" smtClean="0"/>
          </a:p>
          <a:p>
            <a:r>
              <a:rPr lang="da-DK" dirty="0" smtClean="0"/>
              <a:t>Kommende tiltag:</a:t>
            </a:r>
          </a:p>
          <a:p>
            <a:pPr>
              <a:buFont typeface="Arial" pitchFamily="34" charset="0"/>
              <a:buChar char="•"/>
            </a:pPr>
            <a:r>
              <a:rPr lang="da-DK" dirty="0" smtClean="0"/>
              <a:t>Håndhævelsesdirektivet kodificerer    - 	usikkerheden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Alternativer	</a:t>
            </a:r>
            <a:endParaRPr lang="da-DK" dirty="0"/>
          </a:p>
        </p:txBody>
      </p:sp>
      <p:sp>
        <p:nvSpPr>
          <p:cNvPr id="3" name="Pladsholder til indhold 2"/>
          <p:cNvSpPr>
            <a:spLocks noGrp="1"/>
          </p:cNvSpPr>
          <p:nvPr>
            <p:ph idx="1"/>
          </p:nvPr>
        </p:nvSpPr>
        <p:spPr/>
        <p:txBody>
          <a:bodyPr/>
          <a:lstStyle/>
          <a:p>
            <a:r>
              <a:rPr lang="da-DK" dirty="0" smtClean="0"/>
              <a:t>Manglende overenskomstdækning:</a:t>
            </a:r>
          </a:p>
          <a:p>
            <a:pPr>
              <a:buFont typeface="Arial" pitchFamily="34" charset="0"/>
              <a:buChar char="•"/>
            </a:pPr>
            <a:r>
              <a:rPr lang="da-DK" dirty="0" smtClean="0"/>
              <a:t>ILO 94 – effektiv håndhævelse og maksimal udbredelse</a:t>
            </a:r>
          </a:p>
          <a:p>
            <a:pPr>
              <a:buFont typeface="Arial" pitchFamily="34" charset="0"/>
              <a:buChar char="•"/>
            </a:pPr>
            <a:r>
              <a:rPr lang="da-DK" dirty="0" smtClean="0"/>
              <a:t>Absolut overenskomstmæssig forpligtelse til at anvende </a:t>
            </a:r>
            <a:r>
              <a:rPr lang="da-DK" dirty="0" err="1" smtClean="0"/>
              <a:t>OK-dækkede</a:t>
            </a:r>
            <a:r>
              <a:rPr lang="da-DK" dirty="0" smtClean="0"/>
              <a:t> underleverandører (</a:t>
            </a:r>
            <a:r>
              <a:rPr lang="da-DK" dirty="0"/>
              <a:t>D</a:t>
            </a:r>
            <a:r>
              <a:rPr lang="da-DK" dirty="0" smtClean="0"/>
              <a:t>ansk Håndværk)</a:t>
            </a:r>
          </a:p>
          <a:p>
            <a:pPr>
              <a:buFont typeface="Arial" pitchFamily="34" charset="0"/>
              <a:buChar char="•"/>
            </a:pPr>
            <a:r>
              <a:rPr lang="da-DK" dirty="0" smtClean="0"/>
              <a:t>Overenskomstmæssig forpligtelse til at indgå kontrakter, der muliggør overenskomstmæssig aflønning. SBA</a:t>
            </a:r>
          </a:p>
          <a:p>
            <a:pPr>
              <a:buFont typeface="Arial" pitchFamily="34" charset="0"/>
              <a:buChar char="•"/>
            </a:pPr>
            <a:r>
              <a:rPr lang="da-DK" dirty="0" err="1" smtClean="0"/>
              <a:t>Almengøring</a:t>
            </a:r>
            <a:endParaRPr lang="da-DK" dirty="0" smtClean="0"/>
          </a:p>
          <a:p>
            <a:r>
              <a:rPr lang="da-DK" dirty="0" smtClean="0"/>
              <a:t>Tværnationale mangler og uigennemsigtighed i organisering:</a:t>
            </a:r>
          </a:p>
          <a:p>
            <a:pPr>
              <a:buFont typeface="Arial" pitchFamily="34" charset="0"/>
              <a:buChar char="•"/>
            </a:pPr>
            <a:r>
              <a:rPr lang="da-DK" dirty="0" smtClean="0"/>
              <a:t>solidarisk hæftelse</a:t>
            </a:r>
            <a:endParaRPr lang="da-DK" dirty="0"/>
          </a:p>
          <a:p>
            <a:endParaRPr lang="da-DK" dirty="0"/>
          </a:p>
          <a:p>
            <a:r>
              <a:rPr lang="da-DK" dirty="0" smtClean="0"/>
              <a:t>Var den danske model uforandret gennem 100 år? </a:t>
            </a:r>
          </a:p>
          <a:p>
            <a:r>
              <a:rPr lang="da-DK" dirty="0" smtClean="0"/>
              <a:t>NEJ, dens styrke er netop bl.a. tilpasningsevne.</a:t>
            </a:r>
            <a:endParaRPr lang="da-DK"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æsentation">
  <a:themeElements>
    <a:clrScheme name="Kontortem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ontortema">
      <a:majorFont>
        <a:latin typeface="Verdana"/>
        <a:ea typeface=""/>
        <a:cs typeface=""/>
      </a:majorFont>
      <a:minorFont>
        <a:latin typeface="Verdana"/>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42988" rtl="0" eaLnBrk="1" fontAlgn="base" latinLnBrk="0" hangingPunct="1">
          <a:lnSpc>
            <a:spcPct val="100000"/>
          </a:lnSpc>
          <a:spcBef>
            <a:spcPct val="0"/>
          </a:spcBef>
          <a:spcAft>
            <a:spcPct val="0"/>
          </a:spcAft>
          <a:buClrTx/>
          <a:buSzTx/>
          <a:buFontTx/>
          <a:buNone/>
          <a:tabLst/>
          <a:defRPr kumimoji="0" lang="da-DK" sz="21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42988" rtl="0" eaLnBrk="1" fontAlgn="base" latinLnBrk="0" hangingPunct="1">
          <a:lnSpc>
            <a:spcPct val="100000"/>
          </a:lnSpc>
          <a:spcBef>
            <a:spcPct val="0"/>
          </a:spcBef>
          <a:spcAft>
            <a:spcPct val="0"/>
          </a:spcAft>
          <a:buClrTx/>
          <a:buSzTx/>
          <a:buFontTx/>
          <a:buNone/>
          <a:tabLst/>
          <a:defRPr kumimoji="0" lang="da-DK" sz="2100" b="0" i="0" u="none" strike="noStrike" cap="none" normalizeH="0" baseline="0" smtClean="0">
            <a:ln>
              <a:noFill/>
            </a:ln>
            <a:solidFill>
              <a:schemeClr val="tx1"/>
            </a:solidFill>
            <a:effectLst/>
            <a:latin typeface="Arial" charset="0"/>
          </a:defRPr>
        </a:defPPr>
      </a:lstStyle>
    </a:lnDef>
  </a:objectDefaults>
  <a:extraClrSchemeLst>
    <a:extraClrScheme>
      <a:clrScheme name="Kontortem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Kontortem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Kontortem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Kontortem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Kontortem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Kontortem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Kontortem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Kontortem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Kontortem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Kontortem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Kontortem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Kontortem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Kontor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item1.xml><?xml version="1.0" encoding="utf-8"?>
<?mso-contentType ?>
<PolicyDirtyBag xmlns="microsoft.office.server.policy.changes">
  <ExformaticsQualityPolicy xmlns="" op="Change"/>
</PolicyDirtyBag>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Exformatics Unique Document ID Feature</Name>
    <Type>3</Type>
    <SequenceNumber>111</SequenceNumber>
    <Assembly>Exformatics.RecordsManagement.IntegrityPolicy, Version=1.0.0.0, Culture=neutral, PublicKeyToken=72fe5af1b9916199</Assembly>
    <Class>Exformatics.RecordsManagement.EXUniqueDocumentID</Class>
    <Data/>
    <Filter/>
  </Receiver>
  <Receiver>
    <Name>Exformatics Unique Document ID Feature</Name>
    <Type>10001</Type>
    <SequenceNumber>950</SequenceNumber>
    <Assembly>Exformatics.RecordsManagement.IntegrityPolicy, Version=1.0.0.0, Culture=neutral, PublicKeyToken=72fe5af1b9916199</Assembly>
    <Class>Exformatics.RecordsManagement.EXUniqueDocumentID</Class>
    <Data/>
    <Filter/>
  </Receiver>
  <Receiver>
    <Name>Exformatics Unique Document ID Feature</Name>
    <Type>10002</Type>
    <SequenceNumber>1152</SequenceNumber>
    <Assembly>Exformatics.RecordsManagement.IntegrityPolicy, Version=1.0.0.0, Culture=neutral, PublicKeyToken=72fe5af1b9916199</Assembly>
    <Class>Exformatics.RecordsManagement.EXUniqueDocumentID</Class>
    <Data/>
    <Filter/>
  </Receiver>
  <Receiver>
    <Name>Exformatics Unique Document ID Feature</Name>
    <Type>10009</Type>
    <SequenceNumber>1153</SequenceNumber>
    <Assembly>Exformatics.RecordsManagement.IntegrityPolicy, Version=1.0.0.0, Culture=neutral, PublicKeyToken=72fe5af1b9916199</Assembly>
    <Class>Exformatics.RecordsManagement.EXUniqueDocumentID</Class>
    <Data/>
    <Filter/>
  </Receiver>
  <Receiver>
    <Name>Exformatics Unique Document ID Feature</Name>
    <Type>10004</Type>
    <SequenceNumber>1154</SequenceNumber>
    <Assembly>Exformatics.RecordsManagement.IntegrityPolicy, Version=1.0.0.0, Culture=neutral, PublicKeyToken=72fe5af1b9916199</Assembly>
    <Class>Exformatics.RecordsManagement.EXUniqueDocumentID</Class>
    <Data/>
    <Filter/>
  </Receiver>
  <Receiver>
    <Name>Exformatics Unique Document ID Feature</Name>
    <Type>10003</Type>
    <SequenceNumber>1160</SequenceNumber>
    <Assembly>Exformatics.RecordsManagement.IntegrityPolicy, Version=1.0.0.0, Culture=neutral, PublicKeyToken=72fe5af1b9916199</Assembly>
    <Class>Exformatics.RecordsManagement.EXUniqueDocumentID</Class>
    <Data/>
    <Filter/>
  </Receiver>
  <Receiver>
    <Name>Exformatics Unique Document ID Feature</Name>
    <Type>4</Type>
    <SequenceNumber>115</SequenceNumber>
    <Assembly>Exformatics.RecordsManagement.IntegrityPolicy, Version=1.0.0.0, Culture=neutral, PublicKeyToken=72fe5af1b9916199</Assembly>
    <Class>Exformatics.RecordsManagement.EXUniqueDocumentID</Class>
    <Data/>
    <Filter/>
  </Receiver>
  <Receiver>
    <Name>Exformatics Unique Document ID Feature</Name>
    <Type>5</Type>
    <SequenceNumber>116</SequenceNumber>
    <Assembly>Exformatics.RecordsManagement.IntegrityPolicy, Version=1.0.0.0, Culture=neutral, PublicKeyToken=72fe5af1b9916199</Assembly>
    <Class>Exformatics.RecordsManagement.EXUniqueDocumentID</Class>
    <Data/>
    <Filter/>
  </Receiver>
  <Receiver>
    <Name>Exformatics Unique Document ID Feature</Name>
    <Type>6</Type>
    <SequenceNumber>117</SequenceNumber>
    <Assembly>Exformatics.RecordsManagement.IntegrityPolicy, Version=1.0.0.0, Culture=neutral, PublicKeyToken=72fe5af1b9916199</Assembly>
    <Class>Exformatics.RecordsManagement.EXUniqueDocumentID</Class>
    <Data/>
    <Filter/>
  </Receiver>
  <Receiver>
    <Name>Exformatics Unique Document ID Feature</Name>
    <Type>2</Type>
    <SequenceNumber>112</SequenceNumber>
    <Assembly>Exformatics.RecordsManagement.IntegrityPolicy, Version=1.0.0.0, Culture=neutral, PublicKeyToken=72fe5af1b9916199</Assembly>
    <Class>Exformatics.RecordsManagement.EXUniqueDocumentID</Class>
    <Data/>
    <Filter/>
  </Receiver>
  <Receiver>
    <Name>Exformatics Unique Document ID Feature</Name>
    <Type>3</Type>
    <SequenceNumber>111</SequenceNumber>
    <Assembly>Exformatics.RecordsManagement.IntegrityPolicy, Version=1.0.0.0, Culture=neutral, PublicKeyToken=72fe5af1b9916199</Assembly>
    <Class>Exformatics.RecordsManagement.EXUniqueDocumentID</Class>
    <Data/>
    <Filter/>
  </Receiver>
  <Receiver>
    <Name>Exformatics Unique Document ID Feature</Name>
    <Type>10001</Type>
    <SequenceNumber>950</SequenceNumber>
    <Assembly>Exformatics.RecordsManagement.IntegrityPolicy, Version=1.0.0.0, Culture=neutral, PublicKeyToken=72fe5af1b9916199</Assembly>
    <Class>Exformatics.RecordsManagement.EXUniqueDocumentID</Class>
    <Data/>
    <Filter/>
  </Receiver>
  <Receiver>
    <Name>Exformatics Unique Document ID Feature</Name>
    <Type>10002</Type>
    <SequenceNumber>1152</SequenceNumber>
    <Assembly>Exformatics.RecordsManagement.IntegrityPolicy, Version=1.0.0.0, Culture=neutral, PublicKeyToken=72fe5af1b9916199</Assembly>
    <Class>Exformatics.RecordsManagement.EXUniqueDocumentID</Class>
    <Data/>
    <Filter/>
  </Receiver>
  <Receiver>
    <Name>Exformatics Unique Document ID Feature</Name>
    <Type>10009</Type>
    <SequenceNumber>1153</SequenceNumber>
    <Assembly>Exformatics.RecordsManagement.IntegrityPolicy, Version=1.0.0.0, Culture=neutral, PublicKeyToken=72fe5af1b9916199</Assembly>
    <Class>Exformatics.RecordsManagement.EXUniqueDocumentID</Class>
    <Data/>
    <Filter/>
  </Receiver>
  <Receiver>
    <Name>Exformatics Unique Document ID Feature</Name>
    <Type>10004</Type>
    <SequenceNumber>1154</SequenceNumber>
    <Assembly>Exformatics.RecordsManagement.IntegrityPolicy, Version=1.0.0.0, Culture=neutral, PublicKeyToken=72fe5af1b9916199</Assembly>
    <Class>Exformatics.RecordsManagement.EXUniqueDocumentID</Class>
    <Data/>
    <Filter/>
  </Receiver>
  <Receiver>
    <Name>Exformatics Unique Document ID Feature</Name>
    <Type>10003</Type>
    <SequenceNumber>1160</SequenceNumber>
    <Assembly>Exformatics.RecordsManagement.IntegrityPolicy, Version=1.0.0.0, Culture=neutral, PublicKeyToken=72fe5af1b9916199</Assembly>
    <Class>Exformatics.RecordsManagement.EXUniqueDocumentID</Class>
    <Data/>
    <Filter/>
  </Receiver>
  <Receiver>
    <Name>Exformatics Unique Document ID Feature</Name>
    <Type>4</Type>
    <SequenceNumber>115</SequenceNumber>
    <Assembly>Exformatics.RecordsManagement.IntegrityPolicy, Version=1.0.0.0, Culture=neutral, PublicKeyToken=72fe5af1b9916199</Assembly>
    <Class>Exformatics.RecordsManagement.EXUniqueDocumentID</Class>
    <Data/>
    <Filter/>
  </Receiver>
  <Receiver>
    <Name>Exformatics Unique Document ID Feature</Name>
    <Type>5</Type>
    <SequenceNumber>116</SequenceNumber>
    <Assembly>Exformatics.RecordsManagement.IntegrityPolicy, Version=1.0.0.0, Culture=neutral, PublicKeyToken=72fe5af1b9916199</Assembly>
    <Class>Exformatics.RecordsManagement.EXUniqueDocumentID</Class>
    <Data/>
    <Filter/>
  </Receiver>
  <Receiver>
    <Name>Exformatics Unique Document ID Feature</Name>
    <Type>6</Type>
    <SequenceNumber>117</SequenceNumber>
    <Assembly>Exformatics.RecordsManagement.IntegrityPolicy, Version=1.0.0.0, Culture=neutral, PublicKeyToken=72fe5af1b9916199</Assembly>
    <Class>Exformatics.RecordsManagement.EXUniqueDocumentID</Class>
    <Data/>
    <Filter/>
  </Receiver>
  <Receiver>
    <Name>Exformatics Unique Document ID Feature</Name>
    <Type>2</Type>
    <SequenceNumber>112</SequenceNumber>
    <Assembly>Exformatics.RecordsManagement.IntegrityPolicy, Version=1.0.0.0, Culture=neutral, PublicKeyToken=72fe5af1b9916199</Assembly>
    <Class>Exformatics.RecordsManagement.EXUniqueDocumentID</Class>
    <Data/>
    <Filter/>
  </Receiver>
</spe:Receivers>
</file>

<file path=customXml/item4.xml><?xml version="1.0" encoding="utf-8"?>
<LongProperties xmlns="http://schemas.microsoft.com/office/2006/metadata/longProperties"/>
</file>

<file path=customXml/item5.xml><?xml version="1.0" encoding="utf-8"?>
<p:properties xmlns:p="http://schemas.microsoft.com/office/2006/metadata/properties" xmlns:xsi="http://www.w3.org/2001/XMLSchema-instance">
  <documentManagement>
    <DocType xmlns="315aba36-08d7-4b96-83b4-55388d4e5b2f" xsi:nil="true"/>
    <Forfatter xmlns="315aba36-08d7-4b96-83b4-55388d4e5b2f" xsi:nil="true"/>
    <LOSagsnr xmlns="315aba36-08d7-4b96-83b4-55388d4e5b2f" xsi:nil="true"/>
    <Afdeling xmlns="315aba36-08d7-4b96-83b4-55388d4e5b2f" xsi:nil="true"/>
    <EXDocumentID xmlns="http://schemas.microsoft.com/sharepoint/v3/fields">001223560</EXDocumentID>
    <EXCoreDocType xmlns="http://schemas.microsoft.com/sharepoint/v3/fields">Type1A</EXCoreDocType>
    <EXHash xmlns="http://schemas.microsoft.com/sharepoint/v3/fields">4D7897DC44E07F1D5D84A2ED103C932A7CEF7E785C724F852E3EA157DE58482AFEA97B3D39633DB5BC0E97CEF4AABA2B2BF41567EFBA8D65F10D89CA77BB6</EXHash>
    <EXTimestamp xmlns="http://schemas.microsoft.com/sharepoint/v3/fields">28-05-2012 23:56:39</EXTimestamp>
  </documentManagement>
</p:properties>
</file>

<file path=customXml/item6.xml><?xml version="1.0" encoding="utf-8"?>
<ct:contentTypeSchema xmlns:ct="http://schemas.microsoft.com/office/2006/metadata/contentType" xmlns:ma="http://schemas.microsoft.com/office/2006/metadata/properties/metaAttributes" ct:_="" ma:_="" ma:contentTypeName="LODocument" ma:contentTypeID="0x01010E00F841405F4FC6884DB5A53F6E003099D1009C694B2940375F4AB570BB1CBC387E32" ma:contentTypeVersion="7" ma:contentTypeDescription="EXDocument" ma:contentTypeScope="" ma:versionID="b9312e8bae4a26c72fc280af4ed32d1b">
  <xsd:schema xmlns:xsd="http://www.w3.org/2001/XMLSchema" xmlns:p="http://schemas.microsoft.com/office/2006/metadata/properties" xmlns:ns2="http://schemas.microsoft.com/sharepoint/v3/fields" xmlns:ns3="315aba36-08d7-4b96-83b4-55388d4e5b2f" targetNamespace="http://schemas.microsoft.com/office/2006/metadata/properties" ma:root="true" ma:fieldsID="51e6373c21d2bf78af7e59a7c7759aac" ns2:_="" ns3:_="">
    <xsd:import namespace="http://schemas.microsoft.com/sharepoint/v3/fields"/>
    <xsd:import namespace="315aba36-08d7-4b96-83b4-55388d4e5b2f"/>
    <xsd:element name="properties">
      <xsd:complexType>
        <xsd:sequence>
          <xsd:element name="documentManagement">
            <xsd:complexType>
              <xsd:all>
                <xsd:element ref="ns2:EXDocumentID" minOccurs="0"/>
                <xsd:element ref="ns2:EXCoreDocType" minOccurs="0"/>
                <xsd:element ref="ns2:EXHash" minOccurs="0"/>
                <xsd:element ref="ns2:EXTimestamp" minOccurs="0"/>
                <xsd:element ref="ns3:LOSagsnr" minOccurs="0"/>
                <xsd:element ref="ns3:DocType" minOccurs="0"/>
                <xsd:element ref="ns3:Afdeling" minOccurs="0"/>
                <xsd:element ref="ns3:Forfatter" minOccurs="0"/>
              </xsd:all>
            </xsd:complexType>
          </xsd:element>
        </xsd:sequence>
      </xsd:complexType>
    </xsd:element>
  </xsd:schema>
  <xsd:schema xmlns:xsd="http://www.w3.org/2001/XMLSchema" xmlns:dms="http://schemas.microsoft.com/office/2006/documentManagement/types" targetNamespace="http://schemas.microsoft.com/sharepoint/v3/fields" elementFormDefault="qualified">
    <xsd:import namespace="http://schemas.microsoft.com/office/2006/documentManagement/types"/>
    <xsd:element name="EXDocumentID" ma:index="9" nillable="true" ma:displayName="EXDocumentID" ma:internalName="EXDocumentID" ma:readOnly="true">
      <xsd:simpleType>
        <xsd:restriction base="dms:Text"/>
      </xsd:simpleType>
    </xsd:element>
    <xsd:element name="EXCoreDocType" ma:index="10" nillable="true" ma:displayName="EXCoreDocType" ma:internalName="EXCoreDocType" ma:readOnly="true">
      <xsd:simpleType>
        <xsd:restriction base="dms:Text"/>
      </xsd:simpleType>
    </xsd:element>
    <xsd:element name="EXHash" ma:index="11" nillable="true" ma:displayName="EXHash" ma:internalName="EXHash" ma:readOnly="true">
      <xsd:simpleType>
        <xsd:restriction base="dms:Text"/>
      </xsd:simpleType>
    </xsd:element>
    <xsd:element name="EXTimestamp" ma:index="12" nillable="true" ma:displayName="EXTimestamp" ma:internalName="EXTimestamp" ma:readOnly="true">
      <xsd:simpleType>
        <xsd:restriction base="dms:Text"/>
      </xsd:simpleType>
    </xsd:element>
  </xsd:schema>
  <xsd:schema xmlns:xsd="http://www.w3.org/2001/XMLSchema" xmlns:dms="http://schemas.microsoft.com/office/2006/documentManagement/types" targetNamespace="315aba36-08d7-4b96-83b4-55388d4e5b2f" elementFormDefault="qualified">
    <xsd:import namespace="http://schemas.microsoft.com/office/2006/documentManagement/types"/>
    <xsd:element name="LOSagsnr" ma:index="13" nillable="true" ma:displayName="LOSagsnr" ma:hidden="true" ma:internalName="LOSagsnr" ma:readOnly="false">
      <xsd:simpleType>
        <xsd:restriction base="dms:Text">
          <xsd:maxLength value="7"/>
        </xsd:restriction>
      </xsd:simpleType>
    </xsd:element>
    <xsd:element name="DocType" ma:index="14" nillable="true" ma:displayName="DocType" ma:internalName="DocType" ma:readOnly="false">
      <xsd:simpleType>
        <xsd:restriction base="dms:Unknown"/>
      </xsd:simpleType>
    </xsd:element>
    <xsd:element name="Afdeling" ma:index="15" nillable="true" ma:displayName="Afdeling" ma:internalName="Afdeling">
      <xsd:simpleType>
        <xsd:restriction base="dms:Unknown"/>
      </xsd:simpleType>
    </xsd:element>
    <xsd:element name="Forfatter" ma:index="16" nillable="true" ma:displayName="Forfatter" ma:internalName="Forfatter" ma:readOnly="false">
      <xsd:simpleType>
        <xsd:restriction base="dms:Unknown">
          <xsd:maxLength value="10"/>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7.xml><?xml version="1.0" encoding="utf-8"?>
<?mso-contentType ?>
<p:Policy xmlns:p="office.server.policy" id="" local="true">
  <p:Name>LODocument</p:Name>
  <p:Description>Exformatics Basic Policy. Ensures generation of unique Document ID.</p:Description>
  <p:Statement>Exformatics Basic Policy. Ensures generation of unique Document ID.</p:Statement>
  <p:PolicyItems>
    <p:PolicyItem featureId="ExformaticsQualityPolicy">
      <p:Name>Exformatics Quality Controls</p:Name>
      <p:Description>Generates a unique global document id for each document added. Supports regulatory and patent documents.</p:Description>
      <p:CustomData>
        <config>
          <UniqueEXDocID>true</UniqueEXDocID>
          <AddDefaultValues>true</AddDefaultValues>
          <SignedApproval>false</SignedApproval>
          <RegulatoryDocument>false</RegulatoryDocument>
          <PatentDocument>false</PatentDocument>
          <DocIDServer/>
          <EXCoreDocType>Type1A</EXCoreDocType>
        </config>
      </p:CustomData>
    </p:PolicyItem>
  </p:PolicyItems>
</p:Policy>
</file>

<file path=customXml/itemProps1.xml><?xml version="1.0" encoding="utf-8"?>
<ds:datastoreItem xmlns:ds="http://schemas.openxmlformats.org/officeDocument/2006/customXml" ds:itemID="{90CBCF5E-04B5-4368-A1CA-D79E8E275968}"/>
</file>

<file path=customXml/itemProps2.xml><?xml version="1.0" encoding="utf-8"?>
<ds:datastoreItem xmlns:ds="http://schemas.openxmlformats.org/officeDocument/2006/customXml" ds:itemID="{DF096599-03EE-40B5-87DE-43B99DFF03CE}"/>
</file>

<file path=customXml/itemProps3.xml><?xml version="1.0" encoding="utf-8"?>
<ds:datastoreItem xmlns:ds="http://schemas.openxmlformats.org/officeDocument/2006/customXml" ds:itemID="{E3C57EC3-4239-451E-8F74-FA50295630C4}"/>
</file>

<file path=customXml/itemProps4.xml><?xml version="1.0" encoding="utf-8"?>
<ds:datastoreItem xmlns:ds="http://schemas.openxmlformats.org/officeDocument/2006/customXml" ds:itemID="{A9062EEE-DCF8-4EF5-809C-8B0787D6F4F1}"/>
</file>

<file path=customXml/itemProps5.xml><?xml version="1.0" encoding="utf-8"?>
<ds:datastoreItem xmlns:ds="http://schemas.openxmlformats.org/officeDocument/2006/customXml" ds:itemID="{34B22699-C12A-422B-BA26-019F57F0A4CE}"/>
</file>

<file path=customXml/itemProps6.xml><?xml version="1.0" encoding="utf-8"?>
<ds:datastoreItem xmlns:ds="http://schemas.openxmlformats.org/officeDocument/2006/customXml" ds:itemID="{E231F7C6-50EC-45E9-A493-D29F84627700}"/>
</file>

<file path=customXml/itemProps7.xml><?xml version="1.0" encoding="utf-8"?>
<ds:datastoreItem xmlns:ds="http://schemas.openxmlformats.org/officeDocument/2006/customXml" ds:itemID="{36AC8046-9DC1-423D-93E5-A31B8A3EBEB3}"/>
</file>

<file path=docProps/app.xml><?xml version="1.0" encoding="utf-8"?>
<Properties xmlns="http://schemas.openxmlformats.org/officeDocument/2006/extended-properties" xmlns:vt="http://schemas.openxmlformats.org/officeDocument/2006/docPropsVTypes">
  <Template>Præsentation</Template>
  <TotalTime>198</TotalTime>
  <Words>562</Words>
  <Application>Microsoft Office PowerPoint</Application>
  <PresentationFormat>Brugerdefineret</PresentationFormat>
  <Paragraphs>86</Paragraphs>
  <Slides>9</Slides>
  <Notes>0</Notes>
  <HiddenSlides>0</HiddenSlides>
  <MMClips>0</MMClips>
  <ScaleCrop>false</ScaleCrop>
  <HeadingPairs>
    <vt:vector size="8" baseType="variant">
      <vt:variant>
        <vt:lpstr>Benyttede skrifttyper</vt:lpstr>
      </vt:variant>
      <vt:variant>
        <vt:i4>2</vt:i4>
      </vt:variant>
      <vt:variant>
        <vt:lpstr>Tema</vt:lpstr>
      </vt:variant>
      <vt:variant>
        <vt:i4>1</vt:i4>
      </vt:variant>
      <vt:variant>
        <vt:lpstr>Integrerede OLE-servere</vt:lpstr>
      </vt:variant>
      <vt:variant>
        <vt:i4>1</vt:i4>
      </vt:variant>
      <vt:variant>
        <vt:lpstr>Diastitler</vt:lpstr>
      </vt:variant>
      <vt:variant>
        <vt:i4>9</vt:i4>
      </vt:variant>
    </vt:vector>
  </HeadingPairs>
  <TitlesOfParts>
    <vt:vector size="13" baseType="lpstr">
      <vt:lpstr>Arial</vt:lpstr>
      <vt:lpstr>Verdana</vt:lpstr>
      <vt:lpstr>Præsentation</vt:lpstr>
      <vt:lpstr>Adobe Photoshop Image</vt:lpstr>
      <vt:lpstr>Årets kollektivarbejdsretlige emne: Social dumping</vt:lpstr>
      <vt:lpstr>Definition og forventningsafstemning</vt:lpstr>
      <vt:lpstr>Tema</vt:lpstr>
      <vt:lpstr>1. Den danske model og skyggesiden (i dag)</vt:lpstr>
      <vt:lpstr>2. Uigennemsigtighed i organiseringen af arbejdet</vt:lpstr>
      <vt:lpstr>3. Interessefællesskab mellem LM og AG?</vt:lpstr>
      <vt:lpstr>4. Transnationale mangler</vt:lpstr>
      <vt:lpstr>5. Den EU-retlige usikkerhed</vt:lpstr>
      <vt:lpstr>Alternativer </vt:lpstr>
    </vt:vector>
  </TitlesOfParts>
  <Company>LO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Årets kollektivarbejdsretlige emne: Social dumping</dc:title>
  <dc:creator>Stephan Agger</dc:creator>
  <cp:lastModifiedBy>Stephan Agger</cp:lastModifiedBy>
  <cp:revision>23</cp:revision>
  <dcterms:created xsi:type="dcterms:W3CDTF">2012-05-28T18:38:01Z</dcterms:created>
  <dcterms:modified xsi:type="dcterms:W3CDTF">2012-05-28T21:56:34Z</dcterms:modified>
  <cp:contentType>LODocument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ExformaticsSPSURL">
    <vt:lpwstr>http://sagssystem</vt:lpwstr>
  </property>
  <property fmtid="{D5CDD505-2E9C-101B-9397-08002B2CF9AE}" pid="3" name="EXCoreDocType">
    <vt:lpwstr>Type1A</vt:lpwstr>
  </property>
  <property fmtid="{D5CDD505-2E9C-101B-9397-08002B2CF9AE}" pid="4" name="EXHash">
    <vt:lpwstr>6CE8E889A6634D73EE1B28280CA8CDF736153B4509E28DB78A91F1CCE70ACF42B7A7E5F6FB9E4484FCC98116E231770491E38545A90FBC5F8FAE4C35163679</vt:lpwstr>
  </property>
  <property fmtid="{D5CDD505-2E9C-101B-9397-08002B2CF9AE}" pid="5" name="EXTimestamp">
    <vt:lpwstr>04-01-2009 00:40:48</vt:lpwstr>
  </property>
  <property fmtid="{D5CDD505-2E9C-101B-9397-08002B2CF9AE}" pid="6" name="EXDocumentID">
    <vt:lpwstr>000893924</vt:lpwstr>
  </property>
  <property fmtid="{D5CDD505-2E9C-101B-9397-08002B2CF9AE}" pid="7" name="ContentTypeId">
    <vt:lpwstr>0x01010E00F841405F4FC6884DB5A53F6E003099D1009C694B2940375F4AB570BB1CBC387E32</vt:lpwstr>
  </property>
  <property fmtid="{D5CDD505-2E9C-101B-9397-08002B2CF9AE}" pid="8" name="_AdHocReviewCycleID">
    <vt:i4>1061775175</vt:i4>
  </property>
  <property fmtid="{D5CDD505-2E9C-101B-9397-08002B2CF9AE}" pid="9" name="_NewReviewCycle">
    <vt:lpwstr/>
  </property>
  <property fmtid="{D5CDD505-2E9C-101B-9397-08002B2CF9AE}" pid="10" name="_EmailSubject">
    <vt:lpwstr>slides til i morgen</vt:lpwstr>
  </property>
  <property fmtid="{D5CDD505-2E9C-101B-9397-08002B2CF9AE}" pid="11" name="_AuthorEmail">
    <vt:lpwstr>sag@lo.dk</vt:lpwstr>
  </property>
  <property fmtid="{D5CDD505-2E9C-101B-9397-08002B2CF9AE}" pid="12" name="_AuthorEmailDisplayName">
    <vt:lpwstr>Stephan Agger</vt:lpwstr>
  </property>
</Properties>
</file>