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60" r:id="rId2"/>
    <p:sldId id="261" r:id="rId3"/>
    <p:sldId id="262" r:id="rId4"/>
    <p:sldId id="263" r:id="rId5"/>
    <p:sldId id="264" r:id="rId6"/>
    <p:sldId id="265" r:id="rId7"/>
    <p:sldId id="266" r:id="rId8"/>
    <p:sldId id="267" r:id="rId9"/>
    <p:sldId id="268" r:id="rId10"/>
    <p:sldId id="270" r:id="rId11"/>
    <p:sldId id="269" r:id="rId12"/>
    <p:sldId id="272" r:id="rId13"/>
    <p:sldId id="274" r:id="rId14"/>
    <p:sldId id="275" r:id="rId15"/>
    <p:sldId id="276" r:id="rId16"/>
    <p:sldId id="282" r:id="rId17"/>
    <p:sldId id="283" r:id="rId18"/>
    <p:sldId id="277" r:id="rId19"/>
    <p:sldId id="279" r:id="rId20"/>
    <p:sldId id="280" r:id="rId21"/>
    <p:sldId id="281" r:id="rId22"/>
  </p:sldIdLst>
  <p:sldSz cx="9144000" cy="6858000" type="screen4x3"/>
  <p:notesSz cx="6805613" cy="9944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2828"/>
    <a:srgbClr val="797469"/>
    <a:srgbClr val="B5492D"/>
    <a:srgbClr val="14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891DCD1C-3C41-4930-B851-631F8B7A3262}" type="datetimeFigureOut">
              <a:rPr lang="da-DK" smtClean="0"/>
              <a:t>23-05-2014</a:t>
            </a:fld>
            <a:endParaRPr lang="da-DK"/>
          </a:p>
        </p:txBody>
      </p:sp>
      <p:sp>
        <p:nvSpPr>
          <p:cNvPr id="4" name="Pladsholder til sidefod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A9BDEE9D-8AF4-4FE3-9106-C93C11B39DC6}" type="slidenum">
              <a:rPr lang="da-DK" smtClean="0"/>
              <a:t>‹nr.›</a:t>
            </a:fld>
            <a:endParaRPr lang="da-DK"/>
          </a:p>
        </p:txBody>
      </p:sp>
    </p:spTree>
    <p:extLst>
      <p:ext uri="{BB962C8B-B14F-4D97-AF65-F5344CB8AC3E}">
        <p14:creationId xmlns:p14="http://schemas.microsoft.com/office/powerpoint/2010/main" val="546127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C607EC73-E12A-492C-A930-8DE3F1609BF3}" type="datetimeFigureOut">
              <a:rPr lang="da-DK" smtClean="0"/>
              <a:t>23-05-2014</a:t>
            </a:fld>
            <a:endParaRPr lang="da-DK"/>
          </a:p>
        </p:txBody>
      </p:sp>
      <p:sp>
        <p:nvSpPr>
          <p:cNvPr id="4" name="Pladsholder til diasbillede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CD506F24-B06F-4E51-A664-C2B798400930}" type="slidenum">
              <a:rPr lang="da-DK" smtClean="0"/>
              <a:t>‹nr.›</a:t>
            </a:fld>
            <a:endParaRPr lang="da-DK"/>
          </a:p>
        </p:txBody>
      </p:sp>
    </p:spTree>
    <p:extLst>
      <p:ext uri="{BB962C8B-B14F-4D97-AF65-F5344CB8AC3E}">
        <p14:creationId xmlns:p14="http://schemas.microsoft.com/office/powerpoint/2010/main" val="23652674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46427E2F-F75D-4CAC-A088-5C05593A9750}" type="slidenum">
              <a:rPr lang="da-DK" smtClean="0"/>
              <a:pPr/>
              <a:t>1</a:t>
            </a:fld>
            <a:endParaRPr lang="da-DK"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40000" y="1188000"/>
            <a:ext cx="8064448" cy="1470025"/>
          </a:xfrm>
          <a:prstGeom prst="rect">
            <a:avLst/>
          </a:prstGeom>
        </p:spPr>
        <p:txBody>
          <a:bodyPr lIns="0" tIns="0" rIns="0" bIns="0" anchor="b" anchorCtr="0">
            <a:normAutofit/>
          </a:bodyPr>
          <a:lstStyle>
            <a:lvl1pPr algn="l">
              <a:defRPr sz="3500">
                <a:solidFill>
                  <a:srgbClr val="282828"/>
                </a:solidFill>
                <a:latin typeface="Arial" panose="020B0604020202020204" pitchFamily="34" charset="0"/>
                <a:cs typeface="Arial" panose="020B0604020202020204" pitchFamily="34" charset="0"/>
              </a:defRPr>
            </a:lvl1pPr>
          </a:lstStyle>
          <a:p>
            <a:r>
              <a:rPr lang="da-DK" dirty="0" smtClean="0"/>
              <a:t>Forsidetitel</a:t>
            </a:r>
            <a:endParaRPr lang="da-DK" dirty="0"/>
          </a:p>
        </p:txBody>
      </p:sp>
      <p:sp>
        <p:nvSpPr>
          <p:cNvPr id="3" name="Undertitel 2"/>
          <p:cNvSpPr>
            <a:spLocks noGrp="1"/>
          </p:cNvSpPr>
          <p:nvPr>
            <p:ph type="subTitle" idx="1" hasCustomPrompt="1"/>
          </p:nvPr>
        </p:nvSpPr>
        <p:spPr>
          <a:xfrm>
            <a:off x="540000" y="2996952"/>
            <a:ext cx="8064448" cy="1752600"/>
          </a:xfrm>
        </p:spPr>
        <p:txBody>
          <a:bodyPr lIns="0" tIns="0" rIns="0" bIns="0">
            <a:normAutofit/>
          </a:bodyPr>
          <a:lstStyle>
            <a:lvl1pPr marL="0" indent="0" algn="l">
              <a:buNone/>
              <a:defRPr sz="2200">
                <a:solidFill>
                  <a:srgbClr val="282828"/>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Underrubrik</a:t>
            </a:r>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7137"/>
            <a:ext cx="3851920" cy="747567"/>
          </a:xfrm>
          <a:prstGeom prst="rect">
            <a:avLst/>
          </a:prstGeom>
        </p:spPr>
      </p:pic>
      <p:pic>
        <p:nvPicPr>
          <p:cNvPr id="22" name="Billed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 y="6309321"/>
            <a:ext cx="1836000" cy="493604"/>
          </a:xfrm>
          <a:prstGeom prst="rect">
            <a:avLst/>
          </a:prstGeom>
        </p:spPr>
      </p:pic>
      <p:cxnSp>
        <p:nvCxnSpPr>
          <p:cNvPr id="5" name="Lige forbindelse 4"/>
          <p:cNvCxnSpPr/>
          <p:nvPr userDrawn="1"/>
        </p:nvCxnSpPr>
        <p:spPr>
          <a:xfrm>
            <a:off x="540000" y="1080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Lige forbindelse 9"/>
          <p:cNvCxnSpPr/>
          <p:nvPr userDrawn="1"/>
        </p:nvCxnSpPr>
        <p:spPr>
          <a:xfrm>
            <a:off x="540000" y="6048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08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s - Rød">
    <p:spTree>
      <p:nvGrpSpPr>
        <p:cNvPr id="1" name=""/>
        <p:cNvGrpSpPr/>
        <p:nvPr/>
      </p:nvGrpSpPr>
      <p:grpSpPr>
        <a:xfrm>
          <a:off x="0" y="0"/>
          <a:ext cx="0" cy="0"/>
          <a:chOff x="0" y="0"/>
          <a:chExt cx="0" cy="0"/>
        </a:xfrm>
      </p:grpSpPr>
      <p:sp>
        <p:nvSpPr>
          <p:cNvPr id="5" name="Rektangel 4"/>
          <p:cNvSpPr/>
          <p:nvPr userDrawn="1"/>
        </p:nvSpPr>
        <p:spPr>
          <a:xfrm>
            <a:off x="-36512" y="0"/>
            <a:ext cx="9180512" cy="6858000"/>
          </a:xfrm>
          <a:prstGeom prst="rect">
            <a:avLst/>
          </a:prstGeom>
          <a:solidFill>
            <a:srgbClr val="B549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ctrTitle" hasCustomPrompt="1"/>
          </p:nvPr>
        </p:nvSpPr>
        <p:spPr>
          <a:xfrm>
            <a:off x="540000" y="1188000"/>
            <a:ext cx="8064448" cy="1470025"/>
          </a:xfrm>
          <a:prstGeom prst="rect">
            <a:avLst/>
          </a:prstGeom>
        </p:spPr>
        <p:txBody>
          <a:bodyPr lIns="0" tIns="0" rIns="0" bIns="0" anchor="b" anchorCtr="0">
            <a:normAutofit/>
          </a:bodyPr>
          <a:lstStyle>
            <a:lvl1pPr algn="l">
              <a:defRPr sz="3500">
                <a:solidFill>
                  <a:schemeClr val="bg1"/>
                </a:solidFill>
                <a:latin typeface="Arial" panose="020B0604020202020204" pitchFamily="34" charset="0"/>
                <a:cs typeface="Arial" panose="020B0604020202020204" pitchFamily="34" charset="0"/>
              </a:defRPr>
            </a:lvl1pPr>
          </a:lstStyle>
          <a:p>
            <a:r>
              <a:rPr lang="da-DK" dirty="0" smtClean="0"/>
              <a:t>Forsidetitel</a:t>
            </a:r>
            <a:endParaRPr lang="da-DK" dirty="0"/>
          </a:p>
        </p:txBody>
      </p:sp>
      <p:sp>
        <p:nvSpPr>
          <p:cNvPr id="3" name="Undertitel 2"/>
          <p:cNvSpPr>
            <a:spLocks noGrp="1"/>
          </p:cNvSpPr>
          <p:nvPr>
            <p:ph type="subTitle" idx="1" hasCustomPrompt="1"/>
          </p:nvPr>
        </p:nvSpPr>
        <p:spPr>
          <a:xfrm>
            <a:off x="540000" y="2996952"/>
            <a:ext cx="8064448" cy="1752600"/>
          </a:xfrm>
        </p:spPr>
        <p:txBody>
          <a:bodyPr lIns="0" tIns="0" rIns="0" bIns="0">
            <a:normAutofit/>
          </a:bodyPr>
          <a:lstStyle>
            <a:lvl1pPr marL="0" indent="0" algn="l">
              <a:buNone/>
              <a:defRPr sz="220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Underrubrik</a:t>
            </a:r>
            <a:endParaRPr lang="da-DK" dirty="0"/>
          </a:p>
        </p:txBody>
      </p:sp>
      <p:cxnSp>
        <p:nvCxnSpPr>
          <p:cNvPr id="11" name="Lige forbindelse 10"/>
          <p:cNvCxnSpPr/>
          <p:nvPr userDrawn="1"/>
        </p:nvCxnSpPr>
        <p:spPr>
          <a:xfrm>
            <a:off x="539552" y="-459432"/>
            <a:ext cx="0" cy="7317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userDrawn="1"/>
        </p:nvCxnSpPr>
        <p:spPr>
          <a:xfrm>
            <a:off x="8604448" y="-574440"/>
            <a:ext cx="0" cy="7315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userDrawn="1"/>
        </p:nvCxnSpPr>
        <p:spPr>
          <a:xfrm>
            <a:off x="1896688" y="-229716"/>
            <a:ext cx="0" cy="7317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Lige forbindelse 12"/>
          <p:cNvCxnSpPr/>
          <p:nvPr userDrawn="1"/>
        </p:nvCxnSpPr>
        <p:spPr>
          <a:xfrm>
            <a:off x="540000" y="1080000"/>
            <a:ext cx="8064000" cy="0"/>
          </a:xfrm>
          <a:prstGeom prst="line">
            <a:avLst/>
          </a:prstGeom>
          <a:ln w="28575"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cxnSp>
        <p:nvCxnSpPr>
          <p:cNvPr id="18" name="Lige forbindelse 17"/>
          <p:cNvCxnSpPr/>
          <p:nvPr userDrawn="1"/>
        </p:nvCxnSpPr>
        <p:spPr>
          <a:xfrm>
            <a:off x="540000" y="6048000"/>
            <a:ext cx="8064000" cy="0"/>
          </a:xfrm>
          <a:prstGeom prst="line">
            <a:avLst/>
          </a:prstGeom>
          <a:ln w="28575"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2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s - Grå">
    <p:spTree>
      <p:nvGrpSpPr>
        <p:cNvPr id="1" name=""/>
        <p:cNvGrpSpPr/>
        <p:nvPr/>
      </p:nvGrpSpPr>
      <p:grpSpPr>
        <a:xfrm>
          <a:off x="0" y="0"/>
          <a:ext cx="0" cy="0"/>
          <a:chOff x="0" y="0"/>
          <a:chExt cx="0" cy="0"/>
        </a:xfrm>
      </p:grpSpPr>
      <p:sp>
        <p:nvSpPr>
          <p:cNvPr id="17" name="Rektangel 16"/>
          <p:cNvSpPr/>
          <p:nvPr userDrawn="1"/>
        </p:nvSpPr>
        <p:spPr>
          <a:xfrm>
            <a:off x="-36512" y="0"/>
            <a:ext cx="9180512" cy="6858000"/>
          </a:xfrm>
          <a:prstGeom prst="rect">
            <a:avLst/>
          </a:prstGeom>
          <a:solidFill>
            <a:srgbClr val="797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bg1"/>
              </a:solidFill>
            </a:endParaRPr>
          </a:p>
        </p:txBody>
      </p:sp>
      <p:sp>
        <p:nvSpPr>
          <p:cNvPr id="2" name="Titel 1"/>
          <p:cNvSpPr>
            <a:spLocks noGrp="1"/>
          </p:cNvSpPr>
          <p:nvPr>
            <p:ph type="ctrTitle" hasCustomPrompt="1"/>
          </p:nvPr>
        </p:nvSpPr>
        <p:spPr>
          <a:xfrm>
            <a:off x="540000" y="1188000"/>
            <a:ext cx="8064448" cy="1470025"/>
          </a:xfrm>
          <a:prstGeom prst="rect">
            <a:avLst/>
          </a:prstGeom>
        </p:spPr>
        <p:txBody>
          <a:bodyPr lIns="0" tIns="0" rIns="0" bIns="0" anchor="b" anchorCtr="0">
            <a:normAutofit/>
          </a:bodyPr>
          <a:lstStyle>
            <a:lvl1pPr algn="l">
              <a:defRPr sz="3500">
                <a:solidFill>
                  <a:schemeClr val="bg1"/>
                </a:solidFill>
                <a:latin typeface="Arial" panose="020B0604020202020204" pitchFamily="34" charset="0"/>
                <a:cs typeface="Arial" panose="020B0604020202020204" pitchFamily="34" charset="0"/>
              </a:defRPr>
            </a:lvl1pPr>
          </a:lstStyle>
          <a:p>
            <a:r>
              <a:rPr lang="da-DK" dirty="0" smtClean="0"/>
              <a:t>Forsidetitel</a:t>
            </a:r>
            <a:endParaRPr lang="da-DK" dirty="0"/>
          </a:p>
        </p:txBody>
      </p:sp>
      <p:sp>
        <p:nvSpPr>
          <p:cNvPr id="3" name="Undertitel 2"/>
          <p:cNvSpPr>
            <a:spLocks noGrp="1"/>
          </p:cNvSpPr>
          <p:nvPr>
            <p:ph type="subTitle" idx="1" hasCustomPrompt="1"/>
          </p:nvPr>
        </p:nvSpPr>
        <p:spPr>
          <a:xfrm>
            <a:off x="540000" y="2996952"/>
            <a:ext cx="8064448" cy="1752600"/>
          </a:xfrm>
        </p:spPr>
        <p:txBody>
          <a:bodyPr lIns="0" tIns="0" rIns="0" bIns="0">
            <a:normAutofit/>
          </a:bodyPr>
          <a:lstStyle>
            <a:lvl1pPr marL="0" indent="0" algn="l">
              <a:buNone/>
              <a:defRPr sz="220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Underrubrik</a:t>
            </a:r>
            <a:endParaRPr lang="da-DK" dirty="0"/>
          </a:p>
        </p:txBody>
      </p:sp>
      <p:cxnSp>
        <p:nvCxnSpPr>
          <p:cNvPr id="11" name="Lige forbindelse 10"/>
          <p:cNvCxnSpPr/>
          <p:nvPr userDrawn="1"/>
        </p:nvCxnSpPr>
        <p:spPr>
          <a:xfrm>
            <a:off x="539552" y="-459432"/>
            <a:ext cx="0" cy="7317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userDrawn="1"/>
        </p:nvCxnSpPr>
        <p:spPr>
          <a:xfrm>
            <a:off x="8604448" y="-574440"/>
            <a:ext cx="0" cy="7315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Lige forbindelse 15"/>
          <p:cNvCxnSpPr/>
          <p:nvPr userDrawn="1"/>
        </p:nvCxnSpPr>
        <p:spPr>
          <a:xfrm>
            <a:off x="-1368660" y="6093296"/>
            <a:ext cx="109812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Lige forbindelse 9"/>
          <p:cNvCxnSpPr/>
          <p:nvPr userDrawn="1"/>
        </p:nvCxnSpPr>
        <p:spPr>
          <a:xfrm>
            <a:off x="540000" y="1080000"/>
            <a:ext cx="8064000" cy="0"/>
          </a:xfrm>
          <a:prstGeom prst="line">
            <a:avLst/>
          </a:prstGeom>
          <a:ln w="28575"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cxnSp>
        <p:nvCxnSpPr>
          <p:cNvPr id="12" name="Lige forbindelse 11"/>
          <p:cNvCxnSpPr/>
          <p:nvPr userDrawn="1"/>
        </p:nvCxnSpPr>
        <p:spPr>
          <a:xfrm>
            <a:off x="540000" y="6048000"/>
            <a:ext cx="8064000" cy="0"/>
          </a:xfrm>
          <a:prstGeom prst="line">
            <a:avLst/>
          </a:prstGeom>
          <a:ln w="28575"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2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unktopstilling">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540000" y="2276873"/>
            <a:ext cx="8064448" cy="3672408"/>
          </a:xfrm>
        </p:spPr>
        <p:txBody>
          <a:bodyPr lIns="0" tIns="0" rIns="0" bIns="0"/>
          <a:lstStyle>
            <a:lvl1pPr>
              <a:defRPr sz="2200">
                <a:solidFill>
                  <a:srgbClr val="282828"/>
                </a:solidFill>
                <a:latin typeface="Arial" panose="020B0604020202020204" pitchFamily="34" charset="0"/>
                <a:cs typeface="Arial" panose="020B0604020202020204" pitchFamily="34" charset="0"/>
              </a:defRPr>
            </a:lvl1pPr>
            <a:lvl2pPr marL="576000" indent="-216000">
              <a:spcBef>
                <a:spcPts val="200"/>
              </a:spcBef>
              <a:buFont typeface="Arial" panose="020B0604020202020204" pitchFamily="34" charset="0"/>
              <a:buChar char="•"/>
              <a:defRPr sz="1600">
                <a:solidFill>
                  <a:srgbClr val="282828"/>
                </a:solidFill>
                <a:latin typeface="Arial" panose="020B0604020202020204" pitchFamily="34" charset="0"/>
                <a:cs typeface="Arial" panose="020B0604020202020204" pitchFamily="34" charset="0"/>
              </a:defRPr>
            </a:lvl2pPr>
            <a:lvl3pPr marL="914400" indent="0">
              <a:buNone/>
              <a:defRPr>
                <a:solidFill>
                  <a:srgbClr val="282828"/>
                </a:solidFill>
              </a:defRPr>
            </a:lvl3pPr>
            <a:lvl4pPr marL="1371600" indent="0">
              <a:buNone/>
              <a:defRPr>
                <a:solidFill>
                  <a:srgbClr val="282828"/>
                </a:solidFill>
              </a:defRPr>
            </a:lvl4pPr>
            <a:lvl5pPr marL="1828800" indent="0">
              <a:buNone/>
              <a:defRPr>
                <a:solidFill>
                  <a:srgbClr val="282828"/>
                </a:solidFill>
              </a:defRPr>
            </a:lvl5pPr>
          </a:lstStyle>
          <a:p>
            <a:pPr lvl="0"/>
            <a:r>
              <a:rPr lang="da-DK" smtClean="0"/>
              <a:t>Klik for at redigere i master</a:t>
            </a:r>
          </a:p>
          <a:p>
            <a:pPr lvl="1"/>
            <a:r>
              <a:rPr lang="da-DK" smtClean="0"/>
              <a:t>Andet niveau</a:t>
            </a:r>
          </a:p>
        </p:txBody>
      </p:sp>
      <p:sp>
        <p:nvSpPr>
          <p:cNvPr id="5" name="Pladsholder til sidefod 4"/>
          <p:cNvSpPr>
            <a:spLocks noGrp="1"/>
          </p:cNvSpPr>
          <p:nvPr>
            <p:ph type="ftr" sz="quarter" idx="11"/>
          </p:nvPr>
        </p:nvSpPr>
        <p:spPr>
          <a:xfrm>
            <a:off x="540000" y="6228000"/>
            <a:ext cx="6048224" cy="365125"/>
          </a:xfrm>
        </p:spPr>
        <p:txBody>
          <a:bodyPr lIns="0" tIns="0" rIns="0" bIns="0"/>
          <a:lstStyle>
            <a:lvl1pPr algn="l">
              <a:defRPr sz="1000">
                <a:solidFill>
                  <a:srgbClr val="282828"/>
                </a:solidFill>
                <a:latin typeface="Arial" panose="020B0604020202020204" pitchFamily="34" charset="0"/>
                <a:cs typeface="Arial" panose="020B0604020202020204" pitchFamily="34" charset="0"/>
              </a:defRPr>
            </a:lvl1pPr>
          </a:lstStyle>
          <a:p>
            <a:r>
              <a:rPr lang="da-DK" smtClean="0"/>
              <a:t>§ 2 a – hvad nu?   -   23. maj 2014</a:t>
            </a:r>
            <a:endParaRPr lang="da-DK" dirty="0"/>
          </a:p>
        </p:txBody>
      </p:sp>
      <p:sp>
        <p:nvSpPr>
          <p:cNvPr id="6" name="Pladsholder til diasnummer 5"/>
          <p:cNvSpPr>
            <a:spLocks noGrp="1"/>
          </p:cNvSpPr>
          <p:nvPr>
            <p:ph type="sldNum" sz="quarter" idx="12"/>
          </p:nvPr>
        </p:nvSpPr>
        <p:spPr>
          <a:xfrm>
            <a:off x="6660000" y="6228000"/>
            <a:ext cx="1944448" cy="365125"/>
          </a:xfrm>
        </p:spPr>
        <p:txBody>
          <a:bodyPr lIns="0" tIns="0" rIns="0" bIns="0"/>
          <a:lstStyle>
            <a:lvl1pPr>
              <a:defRPr sz="1000">
                <a:solidFill>
                  <a:srgbClr val="282828"/>
                </a:solidFill>
                <a:latin typeface="Arial" panose="020B0604020202020204" pitchFamily="34" charset="0"/>
                <a:cs typeface="Arial" panose="020B0604020202020204" pitchFamily="34" charset="0"/>
              </a:defRPr>
            </a:lvl1pPr>
          </a:lstStyle>
          <a:p>
            <a:r>
              <a:rPr lang="da-DK" dirty="0" smtClean="0"/>
              <a:t>Side </a:t>
            </a:r>
            <a:fld id="{15B8A791-7AAB-4ED3-8D10-05D12B2E89EC}" type="slidenum">
              <a:rPr lang="da-DK" smtClean="0"/>
              <a:pPr/>
              <a:t>‹nr.›</a:t>
            </a:fld>
            <a:endParaRPr lang="da-DK" dirty="0"/>
          </a:p>
        </p:txBody>
      </p:sp>
      <p:pic>
        <p:nvPicPr>
          <p:cNvPr id="7" name="Bille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7137"/>
            <a:ext cx="3851920" cy="747567"/>
          </a:xfrm>
          <a:prstGeom prst="rect">
            <a:avLst/>
          </a:prstGeom>
        </p:spPr>
      </p:pic>
      <p:cxnSp>
        <p:nvCxnSpPr>
          <p:cNvPr id="9" name="Lige forbindelse 8"/>
          <p:cNvCxnSpPr/>
          <p:nvPr userDrawn="1"/>
        </p:nvCxnSpPr>
        <p:spPr>
          <a:xfrm>
            <a:off x="540000" y="1080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Lige forbindelse 9"/>
          <p:cNvCxnSpPr/>
          <p:nvPr userDrawn="1"/>
        </p:nvCxnSpPr>
        <p:spPr>
          <a:xfrm>
            <a:off x="540000" y="6048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sp>
        <p:nvSpPr>
          <p:cNvPr id="11" name="Titel 1"/>
          <p:cNvSpPr>
            <a:spLocks noGrp="1"/>
          </p:cNvSpPr>
          <p:nvPr>
            <p:ph type="ctrTitle" hasCustomPrompt="1"/>
          </p:nvPr>
        </p:nvSpPr>
        <p:spPr>
          <a:xfrm>
            <a:off x="540000" y="1411200"/>
            <a:ext cx="8064448" cy="540000"/>
          </a:xfrm>
          <a:prstGeom prst="rect">
            <a:avLst/>
          </a:prstGeom>
        </p:spPr>
        <p:txBody>
          <a:bodyPr lIns="0" tIns="0" rIns="0" bIns="0" anchor="b" anchorCtr="0">
            <a:normAutofit/>
          </a:bodyPr>
          <a:lstStyle>
            <a:lvl1pPr algn="l">
              <a:defRPr sz="3500">
                <a:solidFill>
                  <a:srgbClr val="282828"/>
                </a:solidFill>
                <a:latin typeface="Arial" panose="020B0604020202020204" pitchFamily="34" charset="0"/>
                <a:cs typeface="Arial" panose="020B0604020202020204" pitchFamily="34" charset="0"/>
              </a:defRPr>
            </a:lvl1pPr>
          </a:lstStyle>
          <a:p>
            <a:r>
              <a:rPr lang="da-DK" dirty="0" smtClean="0"/>
              <a:t>Indhold</a:t>
            </a:r>
            <a:endParaRPr lang="da-DK" dirty="0"/>
          </a:p>
        </p:txBody>
      </p:sp>
    </p:spTree>
    <p:extLst>
      <p:ext uri="{BB962C8B-B14F-4D97-AF65-F5344CB8AC3E}">
        <p14:creationId xmlns:p14="http://schemas.microsoft.com/office/powerpoint/2010/main" val="136532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afsnit">
    <p:spTree>
      <p:nvGrpSpPr>
        <p:cNvPr id="1" name=""/>
        <p:cNvGrpSpPr/>
        <p:nvPr/>
      </p:nvGrpSpPr>
      <p:grpSpPr>
        <a:xfrm>
          <a:off x="0" y="0"/>
          <a:ext cx="0" cy="0"/>
          <a:chOff x="0" y="0"/>
          <a:chExt cx="0" cy="0"/>
        </a:xfrm>
      </p:grpSpPr>
      <p:sp>
        <p:nvSpPr>
          <p:cNvPr id="5" name="Pladsholder til indhold 2"/>
          <p:cNvSpPr>
            <a:spLocks noGrp="1"/>
          </p:cNvSpPr>
          <p:nvPr>
            <p:ph idx="1"/>
          </p:nvPr>
        </p:nvSpPr>
        <p:spPr>
          <a:xfrm>
            <a:off x="540000" y="2276873"/>
            <a:ext cx="8064448" cy="3672408"/>
          </a:xfrm>
        </p:spPr>
        <p:txBody>
          <a:bodyPr lIns="0" tIns="0" rIns="0" bIns="0"/>
          <a:lstStyle>
            <a:lvl1pPr marL="0" indent="0">
              <a:buNone/>
              <a:defRPr sz="2200">
                <a:solidFill>
                  <a:srgbClr val="282828"/>
                </a:solidFill>
                <a:latin typeface="Arial" panose="020B0604020202020204" pitchFamily="34" charset="0"/>
                <a:cs typeface="Arial" panose="020B0604020202020204" pitchFamily="34" charset="0"/>
              </a:defRPr>
            </a:lvl1pPr>
            <a:lvl2pPr marL="0" indent="0">
              <a:spcBef>
                <a:spcPts val="200"/>
              </a:spcBef>
              <a:buFont typeface="Arial" panose="020B0604020202020204" pitchFamily="34" charset="0"/>
              <a:buNone/>
              <a:defRPr sz="1600">
                <a:solidFill>
                  <a:srgbClr val="282828"/>
                </a:solidFill>
                <a:latin typeface="Arial" panose="020B0604020202020204" pitchFamily="34" charset="0"/>
                <a:cs typeface="Arial" panose="020B0604020202020204" pitchFamily="34" charset="0"/>
              </a:defRPr>
            </a:lvl2pPr>
            <a:lvl3pPr marL="914400" indent="0">
              <a:buNone/>
              <a:defRPr>
                <a:solidFill>
                  <a:srgbClr val="282828"/>
                </a:solidFill>
              </a:defRPr>
            </a:lvl3pPr>
            <a:lvl4pPr marL="1371600" indent="0">
              <a:buNone/>
              <a:defRPr>
                <a:solidFill>
                  <a:srgbClr val="282828"/>
                </a:solidFill>
              </a:defRPr>
            </a:lvl4pPr>
            <a:lvl5pPr marL="1828800" indent="0">
              <a:buNone/>
              <a:defRPr>
                <a:solidFill>
                  <a:srgbClr val="282828"/>
                </a:solidFill>
              </a:defRPr>
            </a:lvl5pPr>
          </a:lstStyle>
          <a:p>
            <a:pPr lvl="0"/>
            <a:r>
              <a:rPr lang="da-DK" smtClean="0"/>
              <a:t>Klik for at redigere i master</a:t>
            </a:r>
          </a:p>
          <a:p>
            <a:pPr lvl="1"/>
            <a:r>
              <a:rPr lang="da-DK" smtClean="0"/>
              <a:t>Andet niveau</a:t>
            </a:r>
          </a:p>
          <a:p>
            <a:pPr lvl="2"/>
            <a:r>
              <a:rPr lang="da-DK" smtClean="0"/>
              <a:t>Tredje niveau</a:t>
            </a:r>
          </a:p>
        </p:txBody>
      </p:sp>
      <p:sp>
        <p:nvSpPr>
          <p:cNvPr id="6" name="Pladsholder til sidefod 4"/>
          <p:cNvSpPr>
            <a:spLocks noGrp="1"/>
          </p:cNvSpPr>
          <p:nvPr>
            <p:ph type="ftr" sz="quarter" idx="11"/>
          </p:nvPr>
        </p:nvSpPr>
        <p:spPr>
          <a:xfrm>
            <a:off x="540000" y="6228000"/>
            <a:ext cx="6048224" cy="365125"/>
          </a:xfrm>
        </p:spPr>
        <p:txBody>
          <a:bodyPr lIns="0" tIns="0" rIns="0" bIns="0"/>
          <a:lstStyle>
            <a:lvl1pPr algn="l">
              <a:defRPr sz="1000">
                <a:solidFill>
                  <a:srgbClr val="282828"/>
                </a:solidFill>
                <a:latin typeface="Arial" panose="020B0604020202020204" pitchFamily="34" charset="0"/>
                <a:cs typeface="Arial" panose="020B0604020202020204" pitchFamily="34" charset="0"/>
              </a:defRPr>
            </a:lvl1pPr>
          </a:lstStyle>
          <a:p>
            <a:r>
              <a:rPr lang="da-DK" smtClean="0"/>
              <a:t>§ 2 a – hvad nu?   -   23. maj 2014</a:t>
            </a:r>
            <a:endParaRPr lang="da-DK" dirty="0"/>
          </a:p>
        </p:txBody>
      </p:sp>
      <p:sp>
        <p:nvSpPr>
          <p:cNvPr id="7" name="Pladsholder til diasnummer 5"/>
          <p:cNvSpPr>
            <a:spLocks noGrp="1"/>
          </p:cNvSpPr>
          <p:nvPr>
            <p:ph type="sldNum" sz="quarter" idx="12"/>
          </p:nvPr>
        </p:nvSpPr>
        <p:spPr>
          <a:xfrm>
            <a:off x="6660000" y="6228000"/>
            <a:ext cx="1944448" cy="365125"/>
          </a:xfrm>
        </p:spPr>
        <p:txBody>
          <a:bodyPr lIns="0" tIns="0" rIns="0" bIns="0"/>
          <a:lstStyle>
            <a:lvl1pPr>
              <a:defRPr sz="1000">
                <a:solidFill>
                  <a:srgbClr val="282828"/>
                </a:solidFill>
                <a:latin typeface="Arial" panose="020B0604020202020204" pitchFamily="34" charset="0"/>
                <a:cs typeface="Arial" panose="020B0604020202020204" pitchFamily="34" charset="0"/>
              </a:defRPr>
            </a:lvl1pPr>
          </a:lstStyle>
          <a:p>
            <a:r>
              <a:rPr lang="da-DK" dirty="0" smtClean="0"/>
              <a:t>Side </a:t>
            </a:r>
            <a:fld id="{15B8A791-7AAB-4ED3-8D10-05D12B2E89EC}" type="slidenum">
              <a:rPr lang="da-DK" smtClean="0"/>
              <a:pPr/>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7137"/>
            <a:ext cx="3851920" cy="747567"/>
          </a:xfrm>
          <a:prstGeom prst="rect">
            <a:avLst/>
          </a:prstGeom>
        </p:spPr>
      </p:pic>
      <p:cxnSp>
        <p:nvCxnSpPr>
          <p:cNvPr id="10" name="Lige forbindelse 9"/>
          <p:cNvCxnSpPr/>
          <p:nvPr userDrawn="1"/>
        </p:nvCxnSpPr>
        <p:spPr>
          <a:xfrm>
            <a:off x="540000" y="1080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cxnSp>
        <p:nvCxnSpPr>
          <p:cNvPr id="13" name="Lige forbindelse 12"/>
          <p:cNvCxnSpPr/>
          <p:nvPr userDrawn="1"/>
        </p:nvCxnSpPr>
        <p:spPr>
          <a:xfrm>
            <a:off x="540000" y="6048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sp>
        <p:nvSpPr>
          <p:cNvPr id="9" name="Titel 1"/>
          <p:cNvSpPr>
            <a:spLocks noGrp="1"/>
          </p:cNvSpPr>
          <p:nvPr>
            <p:ph type="ctrTitle" hasCustomPrompt="1"/>
          </p:nvPr>
        </p:nvSpPr>
        <p:spPr>
          <a:xfrm>
            <a:off x="540000" y="1411200"/>
            <a:ext cx="8064448" cy="540000"/>
          </a:xfrm>
          <a:prstGeom prst="rect">
            <a:avLst/>
          </a:prstGeom>
        </p:spPr>
        <p:txBody>
          <a:bodyPr lIns="0" tIns="0" rIns="0" bIns="0" anchor="b" anchorCtr="0">
            <a:normAutofit/>
          </a:bodyPr>
          <a:lstStyle>
            <a:lvl1pPr algn="l">
              <a:defRPr sz="3500">
                <a:solidFill>
                  <a:srgbClr val="282828"/>
                </a:solidFill>
                <a:latin typeface="Arial" panose="020B0604020202020204" pitchFamily="34" charset="0"/>
                <a:cs typeface="Arial" panose="020B0604020202020204" pitchFamily="34" charset="0"/>
              </a:defRPr>
            </a:lvl1pPr>
          </a:lstStyle>
          <a:p>
            <a:r>
              <a:rPr lang="da-DK" dirty="0" smtClean="0"/>
              <a:t>Overskrift</a:t>
            </a:r>
            <a:endParaRPr lang="da-DK" dirty="0"/>
          </a:p>
        </p:txBody>
      </p:sp>
    </p:spTree>
    <p:extLst>
      <p:ext uri="{BB962C8B-B14F-4D97-AF65-F5344CB8AC3E}">
        <p14:creationId xmlns:p14="http://schemas.microsoft.com/office/powerpoint/2010/main" val="75594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erse">
    <p:spTree>
      <p:nvGrpSpPr>
        <p:cNvPr id="1" name=""/>
        <p:cNvGrpSpPr/>
        <p:nvPr/>
      </p:nvGrpSpPr>
      <p:grpSpPr>
        <a:xfrm>
          <a:off x="0" y="0"/>
          <a:ext cx="0" cy="0"/>
          <a:chOff x="0" y="0"/>
          <a:chExt cx="0" cy="0"/>
        </a:xfrm>
      </p:grpSpPr>
      <p:sp>
        <p:nvSpPr>
          <p:cNvPr id="10" name="Pladsholder til indhold 2"/>
          <p:cNvSpPr>
            <a:spLocks noGrp="1"/>
          </p:cNvSpPr>
          <p:nvPr>
            <p:ph idx="1"/>
          </p:nvPr>
        </p:nvSpPr>
        <p:spPr>
          <a:xfrm>
            <a:off x="540000" y="1700808"/>
            <a:ext cx="8064448" cy="4248473"/>
          </a:xfrm>
        </p:spPr>
        <p:txBody>
          <a:bodyPr lIns="0" tIns="0" rIns="0" bIns="0"/>
          <a:lstStyle>
            <a:lvl1pPr marL="0" indent="0">
              <a:buNone/>
              <a:defRPr sz="2200">
                <a:solidFill>
                  <a:srgbClr val="282828"/>
                </a:solidFill>
                <a:latin typeface="Arial" panose="020B0604020202020204" pitchFamily="34" charset="0"/>
                <a:cs typeface="Arial" panose="020B0604020202020204" pitchFamily="34" charset="0"/>
              </a:defRPr>
            </a:lvl1pPr>
            <a:lvl2pPr marL="576000" indent="-216000">
              <a:spcBef>
                <a:spcPts val="200"/>
              </a:spcBef>
              <a:buFont typeface="Arial" panose="020B0604020202020204" pitchFamily="34" charset="0"/>
              <a:buChar char="•"/>
              <a:defRPr sz="1600">
                <a:solidFill>
                  <a:srgbClr val="282828"/>
                </a:solidFill>
                <a:latin typeface="Arial" panose="020B0604020202020204" pitchFamily="34" charset="0"/>
                <a:cs typeface="Arial" panose="020B0604020202020204" pitchFamily="34" charset="0"/>
              </a:defRPr>
            </a:lvl2pPr>
            <a:lvl3pPr marL="914400" indent="0">
              <a:buNone/>
              <a:defRPr>
                <a:solidFill>
                  <a:srgbClr val="282828"/>
                </a:solidFill>
              </a:defRPr>
            </a:lvl3pPr>
            <a:lvl4pPr marL="1371600" indent="0">
              <a:buNone/>
              <a:defRPr>
                <a:solidFill>
                  <a:srgbClr val="282828"/>
                </a:solidFill>
              </a:defRPr>
            </a:lvl4pPr>
            <a:lvl5pPr marL="1828800" indent="0">
              <a:buNone/>
              <a:defRPr>
                <a:solidFill>
                  <a:srgbClr val="282828"/>
                </a:solidFill>
              </a:defRPr>
            </a:lvl5pPr>
          </a:lstStyle>
          <a:p>
            <a:pPr lvl="0"/>
            <a:r>
              <a:rPr lang="da-DK" smtClean="0"/>
              <a:t>Klik for at redigere i master</a:t>
            </a:r>
          </a:p>
        </p:txBody>
      </p:sp>
      <p:sp>
        <p:nvSpPr>
          <p:cNvPr id="11" name="Pladsholder til sidefod 4"/>
          <p:cNvSpPr>
            <a:spLocks noGrp="1"/>
          </p:cNvSpPr>
          <p:nvPr>
            <p:ph type="ftr" sz="quarter" idx="11"/>
          </p:nvPr>
        </p:nvSpPr>
        <p:spPr>
          <a:xfrm>
            <a:off x="540000" y="6228000"/>
            <a:ext cx="6048224" cy="365125"/>
          </a:xfrm>
        </p:spPr>
        <p:txBody>
          <a:bodyPr lIns="0" tIns="0" rIns="0" bIns="0"/>
          <a:lstStyle>
            <a:lvl1pPr algn="l">
              <a:defRPr sz="1000">
                <a:solidFill>
                  <a:srgbClr val="282828"/>
                </a:solidFill>
                <a:latin typeface="Arial" panose="020B0604020202020204" pitchFamily="34" charset="0"/>
                <a:cs typeface="Arial" panose="020B0604020202020204" pitchFamily="34" charset="0"/>
              </a:defRPr>
            </a:lvl1pPr>
          </a:lstStyle>
          <a:p>
            <a:r>
              <a:rPr lang="da-DK" smtClean="0"/>
              <a:t>§ 2 a – hvad nu?   -   23. maj 2014</a:t>
            </a:r>
            <a:endParaRPr lang="da-DK" dirty="0"/>
          </a:p>
        </p:txBody>
      </p:sp>
      <p:sp>
        <p:nvSpPr>
          <p:cNvPr id="12" name="Pladsholder til diasnummer 5"/>
          <p:cNvSpPr>
            <a:spLocks noGrp="1"/>
          </p:cNvSpPr>
          <p:nvPr>
            <p:ph type="sldNum" sz="quarter" idx="12"/>
          </p:nvPr>
        </p:nvSpPr>
        <p:spPr>
          <a:xfrm>
            <a:off x="6660000" y="6228000"/>
            <a:ext cx="1944448" cy="365125"/>
          </a:xfrm>
        </p:spPr>
        <p:txBody>
          <a:bodyPr lIns="0" tIns="0" rIns="0" bIns="0"/>
          <a:lstStyle>
            <a:lvl1pPr>
              <a:defRPr sz="1000">
                <a:solidFill>
                  <a:srgbClr val="282828"/>
                </a:solidFill>
                <a:latin typeface="Arial" panose="020B0604020202020204" pitchFamily="34" charset="0"/>
                <a:cs typeface="Arial" panose="020B0604020202020204" pitchFamily="34" charset="0"/>
              </a:defRPr>
            </a:lvl1pPr>
          </a:lstStyle>
          <a:p>
            <a:r>
              <a:rPr lang="da-DK" dirty="0" smtClean="0"/>
              <a:t>Side </a:t>
            </a:r>
            <a:fld id="{15B8A791-7AAB-4ED3-8D10-05D12B2E89EC}" type="slidenum">
              <a:rPr lang="da-DK" smtClean="0"/>
              <a:pPr/>
              <a:t>‹nr.›</a:t>
            </a:fld>
            <a:endParaRPr lang="da-DK" dirty="0"/>
          </a:p>
        </p:txBody>
      </p:sp>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7137"/>
            <a:ext cx="3851920" cy="747567"/>
          </a:xfrm>
          <a:prstGeom prst="rect">
            <a:avLst/>
          </a:prstGeom>
        </p:spPr>
      </p:pic>
      <p:cxnSp>
        <p:nvCxnSpPr>
          <p:cNvPr id="8" name="Lige forbindelse 7"/>
          <p:cNvCxnSpPr/>
          <p:nvPr userDrawn="1"/>
        </p:nvCxnSpPr>
        <p:spPr>
          <a:xfrm>
            <a:off x="540000" y="1080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cxnSp>
        <p:nvCxnSpPr>
          <p:cNvPr id="9" name="Lige forbindelse 8"/>
          <p:cNvCxnSpPr/>
          <p:nvPr userDrawn="1"/>
        </p:nvCxnSpPr>
        <p:spPr>
          <a:xfrm>
            <a:off x="540000" y="6048000"/>
            <a:ext cx="8064000" cy="0"/>
          </a:xfrm>
          <a:prstGeom prst="line">
            <a:avLst/>
          </a:prstGeom>
          <a:ln w="28575" cap="rnd">
            <a:solidFill>
              <a:srgbClr val="282828"/>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92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Forside ">
    <p:spTree>
      <p:nvGrpSpPr>
        <p:cNvPr id="1" name=""/>
        <p:cNvGrpSpPr/>
        <p:nvPr/>
      </p:nvGrpSpPr>
      <p:grpSpPr>
        <a:xfrm>
          <a:off x="0" y="0"/>
          <a:ext cx="0" cy="0"/>
          <a:chOff x="0" y="0"/>
          <a:chExt cx="0" cy="0"/>
        </a:xfrm>
      </p:grpSpPr>
      <p:pic>
        <p:nvPicPr>
          <p:cNvPr id="16" name="Picture 15" descr="NV_graa_front.jpg"/>
          <p:cNvPicPr>
            <a:picLocks noChangeAspect="1"/>
          </p:cNvPicPr>
          <p:nvPr userDrawn="1"/>
        </p:nvPicPr>
        <p:blipFill>
          <a:blip r:embed="rId2" cstate="print"/>
          <a:stretch>
            <a:fillRect/>
          </a:stretch>
        </p:blipFill>
        <p:spPr>
          <a:xfrm>
            <a:off x="360000" y="363600"/>
            <a:ext cx="8428565" cy="6134400"/>
          </a:xfrm>
          <a:prstGeom prst="rect">
            <a:avLst/>
          </a:prstGeom>
        </p:spPr>
      </p:pic>
      <p:sp>
        <p:nvSpPr>
          <p:cNvPr id="2" name="Title 1"/>
          <p:cNvSpPr>
            <a:spLocks noGrp="1"/>
          </p:cNvSpPr>
          <p:nvPr>
            <p:ph type="ctrTitle"/>
          </p:nvPr>
        </p:nvSpPr>
        <p:spPr>
          <a:xfrm>
            <a:off x="792000" y="1685286"/>
            <a:ext cx="7632863" cy="1470025"/>
          </a:xfrm>
          <a:prstGeom prst="rect">
            <a:avLst/>
          </a:prstGeom>
        </p:spPr>
        <p:txBody>
          <a:bodyPr anchor="b" anchorCtr="0"/>
          <a:lstStyle>
            <a:lvl1pPr>
              <a:lnSpc>
                <a:spcPts val="6000"/>
              </a:lnSpc>
              <a:defRPr sz="5400" b="1">
                <a:solidFill>
                  <a:schemeClr val="bg2"/>
                </a:solidFill>
                <a:latin typeface="Arial" pitchFamily="34" charset="0"/>
                <a:cs typeface="Arial" pitchFamily="34" charset="0"/>
              </a:defRPr>
            </a:lvl1pPr>
          </a:lstStyle>
          <a:p>
            <a:r>
              <a:rPr lang="da-DK" noProof="0" smtClean="0"/>
              <a:t>Klik for at redigere i master</a:t>
            </a:r>
            <a:endParaRPr lang="da-DK" noProof="0" dirty="0"/>
          </a:p>
        </p:txBody>
      </p:sp>
      <p:sp>
        <p:nvSpPr>
          <p:cNvPr id="3" name="Subtitle 2"/>
          <p:cNvSpPr>
            <a:spLocks noGrp="1"/>
          </p:cNvSpPr>
          <p:nvPr>
            <p:ph type="subTitle" idx="1"/>
          </p:nvPr>
        </p:nvSpPr>
        <p:spPr>
          <a:xfrm>
            <a:off x="792000" y="3250499"/>
            <a:ext cx="7632000" cy="1752600"/>
          </a:xfrm>
        </p:spPr>
        <p:txBody>
          <a:bodyPr/>
          <a:lstStyle>
            <a:lvl1pPr marL="0" indent="0" algn="l">
              <a:lnSpc>
                <a:spcPts val="3400"/>
              </a:lnSpc>
              <a:spcBef>
                <a:spcPts val="0"/>
              </a:spcBef>
              <a:spcAft>
                <a:spcPts val="0"/>
              </a:spcAft>
              <a:buNone/>
              <a:defRPr sz="3200" b="1" cap="all"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da-DK" noProof="0" dirty="0"/>
          </a:p>
        </p:txBody>
      </p:sp>
      <p:sp>
        <p:nvSpPr>
          <p:cNvPr id="4"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endParaRPr lang="da-DK" dirty="0"/>
          </a:p>
        </p:txBody>
      </p:sp>
      <p:sp>
        <p:nvSpPr>
          <p:cNvPr id="5"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r>
              <a:rPr lang="da-DK" smtClean="0"/>
              <a:t>§ 2 a – hvad nu?   -   23. maj 2014</a:t>
            </a:r>
            <a:endParaRPr lang="da-DK" dirty="0"/>
          </a:p>
        </p:txBody>
      </p:sp>
      <p:sp>
        <p:nvSpPr>
          <p:cNvPr id="6" name="Slide Number Placeholder 5"/>
          <p:cNvSpPr>
            <a:spLocks noGrp="1"/>
          </p:cNvSpPr>
          <p:nvPr>
            <p:ph type="sldNum" sz="quarter" idx="12"/>
          </p:nvPr>
        </p:nvSpPr>
        <p:spPr/>
        <p:txBody>
          <a:bodyPr/>
          <a:lstStyle>
            <a:lvl1pPr>
              <a:defRPr>
                <a:solidFill>
                  <a:schemeClr val="bg1"/>
                </a:solidFill>
                <a:latin typeface="Arial" pitchFamily="34" charset="0"/>
                <a:cs typeface="Arial" pitchFamily="34" charset="0"/>
              </a:defRPr>
            </a:lvl1pPr>
          </a:lstStyle>
          <a:p>
            <a:fld id="{35C25B2C-7787-4177-B8B5-5637F282D7CC}" type="slidenum">
              <a:rPr lang="da-DK" smtClean="0"/>
              <a:pPr/>
              <a:t>‹nr.›</a:t>
            </a:fld>
            <a:endParaRPr lang="da-DK" dirty="0"/>
          </a:p>
        </p:txBody>
      </p:sp>
      <p:sp>
        <p:nvSpPr>
          <p:cNvPr id="10" name="Content Placeholder 9"/>
          <p:cNvSpPr>
            <a:spLocks noGrp="1"/>
          </p:cNvSpPr>
          <p:nvPr>
            <p:ph sz="quarter" idx="13"/>
          </p:nvPr>
        </p:nvSpPr>
        <p:spPr>
          <a:xfrm>
            <a:off x="792000" y="5143500"/>
            <a:ext cx="7632000" cy="356400"/>
          </a:xfrm>
        </p:spPr>
        <p:txBody>
          <a:bodyPr/>
          <a:lstStyle>
            <a:lvl1pPr marL="0" indent="0">
              <a:lnSpc>
                <a:spcPts val="2400"/>
              </a:lnSpc>
              <a:spcAft>
                <a:spcPts val="0"/>
              </a:spcAft>
              <a:buFontTx/>
              <a:buNone/>
              <a:defRPr sz="1300" b="1" cap="all">
                <a:solidFill>
                  <a:schemeClr val="bg1"/>
                </a:solidFill>
                <a:latin typeface="Arial" pitchFamily="34" charset="0"/>
                <a:cs typeface="Arial" pitchFamily="34" charset="0"/>
              </a:defRPr>
            </a:lvl1pPr>
            <a:lvl2pPr marL="0" indent="0">
              <a:lnSpc>
                <a:spcPts val="2400"/>
              </a:lnSpc>
              <a:buFontTx/>
              <a:buNone/>
              <a:defRPr sz="1500" cap="all">
                <a:solidFill>
                  <a:schemeClr val="bg1"/>
                </a:solidFill>
                <a:latin typeface="ScalaSans-Bold" pitchFamily="2" charset="0"/>
              </a:defRPr>
            </a:lvl2pPr>
            <a:lvl3pPr marL="0" indent="0">
              <a:lnSpc>
                <a:spcPts val="2400"/>
              </a:lnSpc>
              <a:buFontTx/>
              <a:buNone/>
              <a:defRPr sz="1500" cap="all">
                <a:solidFill>
                  <a:schemeClr val="bg1"/>
                </a:solidFill>
                <a:latin typeface="ScalaSans-Bold" pitchFamily="2" charset="0"/>
              </a:defRPr>
            </a:lvl3pPr>
            <a:lvl4pPr marL="0" indent="0">
              <a:lnSpc>
                <a:spcPts val="2400"/>
              </a:lnSpc>
              <a:buFontTx/>
              <a:buNone/>
              <a:defRPr sz="1500" cap="all">
                <a:solidFill>
                  <a:schemeClr val="bg1"/>
                </a:solidFill>
                <a:latin typeface="ScalaSans-Bold" pitchFamily="2" charset="0"/>
              </a:defRPr>
            </a:lvl4pPr>
            <a:lvl5pPr marL="0" indent="0">
              <a:lnSpc>
                <a:spcPts val="2400"/>
              </a:lnSpc>
              <a:buFontTx/>
              <a:buNone/>
              <a:defRPr sz="1500" cap="all">
                <a:solidFill>
                  <a:schemeClr val="bg1"/>
                </a:solidFill>
                <a:latin typeface="ScalaSans-Bold" pitchFamily="2" charset="0"/>
              </a:defRPr>
            </a:lvl5pPr>
          </a:lstStyle>
          <a:p>
            <a:pPr lvl="0"/>
            <a:r>
              <a:rPr lang="da-DK" noProof="0" smtClean="0"/>
              <a:t>Klik for at redigere i master</a:t>
            </a:r>
          </a:p>
        </p:txBody>
      </p:sp>
      <p:pic>
        <p:nvPicPr>
          <p:cNvPr id="13" name="Picture 2"/>
          <p:cNvPicPr>
            <a:picLocks noChangeAspect="1" noChangeArrowheads="1"/>
          </p:cNvPicPr>
          <p:nvPr userDrawn="1"/>
        </p:nvPicPr>
        <p:blipFill>
          <a:blip r:embed="rId3" cstate="screen"/>
          <a:srcRect/>
          <a:stretch>
            <a:fillRect/>
          </a:stretch>
        </p:blipFill>
        <p:spPr bwMode="auto">
          <a:xfrm>
            <a:off x="-2786114" y="0"/>
            <a:ext cx="2514286" cy="1889524"/>
          </a:xfrm>
          <a:prstGeom prst="rect">
            <a:avLst/>
          </a:prstGeom>
          <a:noFill/>
          <a:ln w="9525">
            <a:noFill/>
            <a:miter lim="800000"/>
            <a:headEnd/>
            <a:tailEnd/>
          </a:ln>
        </p:spPr>
      </p:pic>
      <p:sp>
        <p:nvSpPr>
          <p:cNvPr id="14" name="TextBox 13"/>
          <p:cNvSpPr txBox="1"/>
          <p:nvPr userDrawn="1"/>
        </p:nvSpPr>
        <p:spPr>
          <a:xfrm>
            <a:off x="-2759280" y="2073600"/>
            <a:ext cx="2500330" cy="3385542"/>
          </a:xfrm>
          <a:prstGeom prst="rect">
            <a:avLst/>
          </a:prstGeom>
          <a:noFill/>
        </p:spPr>
        <p:txBody>
          <a:bodyPr wrap="square" lIns="0" tIns="0" rIns="0" bIns="0" rtlCol="0">
            <a:spAutoFit/>
          </a:bodyPr>
          <a:lstStyle/>
          <a:p>
            <a:r>
              <a:rPr lang="da-DK" sz="1300" cap="all" baseline="0" noProof="0" dirty="0" smtClean="0">
                <a:solidFill>
                  <a:schemeClr val="bg1"/>
                </a:solidFill>
                <a:latin typeface="Arial" pitchFamily="34" charset="0"/>
                <a:cs typeface="Arial" pitchFamily="34" charset="0"/>
              </a:rPr>
              <a:t>GENERELT: FOR  at vælge / bytte layout, </a:t>
            </a:r>
            <a:r>
              <a:rPr lang="da-DK" sz="1300" cap="all" baseline="0" noProof="0" dirty="0" err="1" smtClean="0">
                <a:solidFill>
                  <a:schemeClr val="bg1"/>
                </a:solidFill>
                <a:latin typeface="Arial" pitchFamily="34" charset="0"/>
                <a:cs typeface="Arial" pitchFamily="34" charset="0"/>
              </a:rPr>
              <a:t>højreklik</a:t>
            </a:r>
            <a:r>
              <a:rPr lang="da-DK" sz="1300" cap="all" baseline="0" noProof="0" dirty="0" smtClean="0">
                <a:solidFill>
                  <a:schemeClr val="bg1"/>
                </a:solidFill>
                <a:latin typeface="Arial" pitchFamily="34" charset="0"/>
                <a:cs typeface="Arial" pitchFamily="34" charset="0"/>
              </a:rPr>
              <a:t> på siden og vælg.</a:t>
            </a:r>
          </a:p>
          <a:p>
            <a:endParaRPr lang="da-DK" sz="1300" cap="all" baseline="0" noProof="0" dirty="0" smtClean="0">
              <a:solidFill>
                <a:schemeClr val="bg1"/>
              </a:solidFill>
              <a:latin typeface="Arial" pitchFamily="34" charset="0"/>
              <a:cs typeface="Arial" pitchFamily="34" charset="0"/>
            </a:endParaRPr>
          </a:p>
          <a:p>
            <a:r>
              <a:rPr lang="da-DK" sz="1300" cap="all" baseline="0" noProof="0" dirty="0" smtClean="0">
                <a:solidFill>
                  <a:schemeClr val="bg1"/>
                </a:solidFill>
                <a:latin typeface="Arial" pitchFamily="34" charset="0"/>
                <a:cs typeface="Arial" pitchFamily="34" charset="0"/>
              </a:rPr>
              <a:t>Forside GRÅ</a:t>
            </a:r>
          </a:p>
          <a:p>
            <a:r>
              <a:rPr lang="da-DK" sz="1300" noProof="0" dirty="0" smtClean="0">
                <a:solidFill>
                  <a:schemeClr val="bg1"/>
                </a:solidFill>
                <a:latin typeface="Arial" pitchFamily="34" charset="0"/>
                <a:cs typeface="Arial" pitchFamily="34" charset="0"/>
              </a:rPr>
              <a:t>Overskrift, helst kun én linje tekst</a:t>
            </a:r>
          </a:p>
          <a:p>
            <a:endParaRPr lang="da-DK" sz="1300" noProof="0" dirty="0" smtClean="0">
              <a:solidFill>
                <a:schemeClr val="bg1"/>
              </a:solidFill>
              <a:latin typeface="Arial" pitchFamily="34" charset="0"/>
              <a:cs typeface="Arial" pitchFamily="34" charset="0"/>
            </a:endParaRPr>
          </a:p>
          <a:p>
            <a:r>
              <a:rPr lang="da-DK" sz="1300" noProof="0" dirty="0" smtClean="0">
                <a:solidFill>
                  <a:schemeClr val="bg1"/>
                </a:solidFill>
                <a:latin typeface="Arial" pitchFamily="34" charset="0"/>
                <a:cs typeface="Arial" pitchFamily="34" charset="0"/>
              </a:rPr>
              <a:t>Underrubrik, max 4 linjer tekst</a:t>
            </a: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5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sz="28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r>
              <a:rPr lang="da-DK" sz="1300" noProof="0" dirty="0" smtClean="0">
                <a:solidFill>
                  <a:schemeClr val="bg1"/>
                </a:solidFill>
                <a:latin typeface="Arial" pitchFamily="34" charset="0"/>
                <a:cs typeface="Arial" pitchFamily="34" charset="0"/>
              </a:rPr>
              <a:t>Navnet ind her</a:t>
            </a:r>
            <a:endParaRPr lang="da-DK" sz="1300" noProof="0" dirty="0">
              <a:solidFill>
                <a:schemeClr val="bg1"/>
              </a:solidFill>
              <a:latin typeface="Arial" pitchFamily="34" charset="0"/>
              <a:cs typeface="Arial" pitchFamily="34" charset="0"/>
            </a:endParaRPr>
          </a:p>
        </p:txBody>
      </p:sp>
      <p:cxnSp>
        <p:nvCxnSpPr>
          <p:cNvPr id="15" name="Straight Connector 14"/>
          <p:cNvCxnSpPr/>
          <p:nvPr userDrawn="1"/>
        </p:nvCxnSpPr>
        <p:spPr>
          <a:xfrm>
            <a:off x="-1544834" y="5357826"/>
            <a:ext cx="150023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Agenda med bullets">
    <p:spTree>
      <p:nvGrpSpPr>
        <p:cNvPr id="1" name=""/>
        <p:cNvGrpSpPr/>
        <p:nvPr/>
      </p:nvGrpSpPr>
      <p:grpSpPr>
        <a:xfrm>
          <a:off x="0" y="0"/>
          <a:ext cx="0" cy="0"/>
          <a:chOff x="0" y="0"/>
          <a:chExt cx="0" cy="0"/>
        </a:xfrm>
      </p:grpSpPr>
      <p:pic>
        <p:nvPicPr>
          <p:cNvPr id="12" name="Picture 11" descr="NV_graa.jpg"/>
          <p:cNvPicPr>
            <a:picLocks noChangeAspect="1"/>
          </p:cNvPicPr>
          <p:nvPr userDrawn="1"/>
        </p:nvPicPr>
        <p:blipFill>
          <a:blip r:embed="rId2" cstate="print"/>
          <a:stretch>
            <a:fillRect/>
          </a:stretch>
        </p:blipFill>
        <p:spPr>
          <a:xfrm>
            <a:off x="360000" y="363600"/>
            <a:ext cx="8428565" cy="6134400"/>
          </a:xfrm>
          <a:prstGeom prst="rect">
            <a:avLst/>
          </a:prstGeom>
        </p:spPr>
      </p:pic>
      <p:sp>
        <p:nvSpPr>
          <p:cNvPr id="4" name="Date Placeholder 3"/>
          <p:cNvSpPr>
            <a:spLocks noGrp="1"/>
          </p:cNvSpPr>
          <p:nvPr>
            <p:ph type="dt" sz="half" idx="10"/>
          </p:nvPr>
        </p:nvSpPr>
        <p:spPr/>
        <p:txBody>
          <a:bodyPr/>
          <a:lstStyle>
            <a:lvl1pPr>
              <a:defRPr>
                <a:solidFill>
                  <a:schemeClr val="bg1"/>
                </a:solidFill>
              </a:defRPr>
            </a:lvl1pPr>
          </a:lstStyle>
          <a:p>
            <a:endParaRPr lang="da-DK" noProof="0"/>
          </a:p>
        </p:txBody>
      </p:sp>
      <p:sp>
        <p:nvSpPr>
          <p:cNvPr id="2" name="Title 1"/>
          <p:cNvSpPr>
            <a:spLocks noGrp="1"/>
          </p:cNvSpPr>
          <p:nvPr>
            <p:ph type="title"/>
          </p:nvPr>
        </p:nvSpPr>
        <p:spPr>
          <a:xfrm>
            <a:off x="791999" y="1779224"/>
            <a:ext cx="7632863" cy="506768"/>
          </a:xfrm>
          <a:prstGeom prst="rect">
            <a:avLst/>
          </a:prstGeom>
        </p:spPr>
        <p:txBody>
          <a:bodyPr/>
          <a:lstStyle>
            <a:lvl1pPr>
              <a:lnSpc>
                <a:spcPct val="100000"/>
              </a:lnSpc>
              <a:defRPr sz="2200">
                <a:solidFill>
                  <a:schemeClr val="bg2"/>
                </a:solidFill>
              </a:defRPr>
            </a:lvl1pPr>
          </a:lstStyle>
          <a:p>
            <a:r>
              <a:rPr lang="da-DK" noProof="0" smtClean="0"/>
              <a:t>Klik for at redigere i master</a:t>
            </a:r>
            <a:endParaRPr lang="da-DK" noProof="0" dirty="0"/>
          </a:p>
        </p:txBody>
      </p:sp>
      <p:sp>
        <p:nvSpPr>
          <p:cNvPr id="3" name="Content Placeholder 2"/>
          <p:cNvSpPr>
            <a:spLocks noGrp="1"/>
          </p:cNvSpPr>
          <p:nvPr>
            <p:ph idx="1"/>
          </p:nvPr>
        </p:nvSpPr>
        <p:spPr>
          <a:xfrm>
            <a:off x="791999" y="2714620"/>
            <a:ext cx="7632000" cy="3214710"/>
          </a:xfrm>
        </p:spPr>
        <p:txBody>
          <a:bodyPr/>
          <a:lstStyle>
            <a:lvl1pPr marL="288000" indent="-288000">
              <a:lnSpc>
                <a:spcPct val="100000"/>
              </a:lnSpc>
              <a:spcAft>
                <a:spcPts val="0"/>
              </a:spcAft>
              <a:buFont typeface="ScalaSans-Bold" pitchFamily="2" charset="0"/>
              <a:buChar char="&gt;"/>
              <a:defRPr sz="2400" b="0">
                <a:solidFill>
                  <a:schemeClr val="bg1"/>
                </a:solidFill>
                <a:latin typeface="Arial" pitchFamily="34" charset="0"/>
                <a:cs typeface="Arial" pitchFamily="34" charset="0"/>
              </a:defRPr>
            </a:lvl1pPr>
            <a:lvl2pPr marL="540000" indent="-180000">
              <a:lnSpc>
                <a:spcPct val="100000"/>
              </a:lnSpc>
              <a:spcBef>
                <a:spcPts val="500"/>
              </a:spcBef>
              <a:spcAft>
                <a:spcPts val="0"/>
              </a:spcAft>
              <a:defRPr sz="1800">
                <a:solidFill>
                  <a:schemeClr val="bg1"/>
                </a:solidFill>
                <a:latin typeface="Arial" pitchFamily="34" charset="0"/>
                <a:cs typeface="Arial" pitchFamily="34" charset="0"/>
              </a:defRPr>
            </a:lvl2pPr>
            <a:lvl3pPr marL="720000" indent="-180000">
              <a:lnSpc>
                <a:spcPct val="100000"/>
              </a:lnSpc>
              <a:spcAft>
                <a:spcPts val="0"/>
              </a:spcAft>
              <a:defRPr sz="1600">
                <a:solidFill>
                  <a:schemeClr val="bg1"/>
                </a:solidFill>
                <a:latin typeface="Arial" pitchFamily="34" charset="0"/>
                <a:cs typeface="Arial" pitchFamily="34" charset="0"/>
              </a:defRPr>
            </a:lvl3pPr>
            <a:lvl4pPr marL="900000" indent="-180000">
              <a:lnSpc>
                <a:spcPct val="100000"/>
              </a:lnSpc>
              <a:spcAft>
                <a:spcPts val="0"/>
              </a:spcAft>
              <a:defRPr sz="1600">
                <a:solidFill>
                  <a:schemeClr val="bg1"/>
                </a:solidFill>
                <a:latin typeface="Arial" pitchFamily="34" charset="0"/>
                <a:cs typeface="Arial" pitchFamily="34" charset="0"/>
              </a:defRPr>
            </a:lvl4pPr>
            <a:lvl5pPr marL="266700" indent="-266700">
              <a:lnSpc>
                <a:spcPts val="2800"/>
              </a:lnSpc>
              <a:spcAft>
                <a:spcPts val="3000"/>
              </a:spcAft>
              <a:defRPr sz="2800">
                <a:solidFill>
                  <a:schemeClr val="bg1"/>
                </a:solidFill>
                <a:latin typeface="ScalaSans-Bold" pitchFamily="2" charset="0"/>
              </a:defRPr>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noProof="0" smtClean="0"/>
              <a:t>§ 2 a – hvad nu?   -   23. maj 2014</a:t>
            </a:r>
            <a:endParaRPr lang="da-DK" noProof="0" dirty="0"/>
          </a:p>
        </p:txBody>
      </p:sp>
      <p:sp>
        <p:nvSpPr>
          <p:cNvPr id="8" name="Slide Number Placeholder 5"/>
          <p:cNvSpPr>
            <a:spLocks noGrp="1"/>
          </p:cNvSpPr>
          <p:nvPr>
            <p:ph type="sldNum" sz="quarter" idx="4"/>
          </p:nvPr>
        </p:nvSpPr>
        <p:spPr>
          <a:xfrm>
            <a:off x="7572395" y="6134401"/>
            <a:ext cx="852467" cy="144000"/>
          </a:xfrm>
          <a:prstGeom prst="rect">
            <a:avLst/>
          </a:prstGeom>
        </p:spPr>
        <p:txBody>
          <a:bodyPr vert="horz" lIns="0" tIns="0" rIns="0" bIns="0" rtlCol="0" anchor="t" anchorCtr="0"/>
          <a:lstStyle>
            <a:lvl1pPr algn="r">
              <a:lnSpc>
                <a:spcPts val="1100"/>
              </a:lnSpc>
              <a:defRPr sz="900">
                <a:solidFill>
                  <a:schemeClr val="bg1"/>
                </a:solidFill>
                <a:latin typeface="Arial" pitchFamily="34" charset="0"/>
                <a:cs typeface="Arial" pitchFamily="34" charset="0"/>
              </a:defRPr>
            </a:lvl1pPr>
          </a:lstStyle>
          <a:p>
            <a:r>
              <a:rPr lang="da-DK" smtClean="0"/>
              <a:t>Side </a:t>
            </a:r>
            <a:fld id="{35C25B2C-7787-4177-B8B5-5637F282D7CC}" type="slidenum">
              <a:rPr lang="da-DK" smtClean="0"/>
              <a:pPr/>
              <a:t>‹nr.›</a:t>
            </a:fld>
            <a:endParaRPr lang="da-DK"/>
          </a:p>
        </p:txBody>
      </p:sp>
      <p:pic>
        <p:nvPicPr>
          <p:cNvPr id="9" name="Picture 2"/>
          <p:cNvPicPr>
            <a:picLocks noChangeAspect="1" noChangeArrowheads="1"/>
          </p:cNvPicPr>
          <p:nvPr userDrawn="1"/>
        </p:nvPicPr>
        <p:blipFill>
          <a:blip r:embed="rId3" cstate="screen"/>
          <a:srcRect/>
          <a:stretch>
            <a:fillRect/>
          </a:stretch>
        </p:blipFill>
        <p:spPr bwMode="auto">
          <a:xfrm>
            <a:off x="-2786114" y="0"/>
            <a:ext cx="2515909" cy="1890000"/>
          </a:xfrm>
          <a:prstGeom prst="rect">
            <a:avLst/>
          </a:prstGeom>
          <a:noFill/>
          <a:ln w="9525">
            <a:noFill/>
            <a:miter lim="800000"/>
            <a:headEnd/>
            <a:tailEnd/>
          </a:ln>
        </p:spPr>
      </p:pic>
      <p:sp>
        <p:nvSpPr>
          <p:cNvPr id="10" name="TextBox 9"/>
          <p:cNvSpPr txBox="1"/>
          <p:nvPr userDrawn="1"/>
        </p:nvSpPr>
        <p:spPr>
          <a:xfrm>
            <a:off x="-2761200" y="2071678"/>
            <a:ext cx="2500330" cy="4493538"/>
          </a:xfrm>
          <a:prstGeom prst="rect">
            <a:avLst/>
          </a:prstGeom>
          <a:noFill/>
        </p:spPr>
        <p:txBody>
          <a:bodyPr wrap="square" lIns="0" tIns="0" rIns="0" bIns="0" rtlCol="0">
            <a:spAutoFit/>
          </a:bodyPr>
          <a:lstStyle/>
          <a:p>
            <a:r>
              <a:rPr lang="da-DK" sz="1300" cap="all" baseline="0" noProof="0" dirty="0" smtClean="0">
                <a:solidFill>
                  <a:schemeClr val="bg1"/>
                </a:solidFill>
                <a:latin typeface="Arial" pitchFamily="34" charset="0"/>
                <a:cs typeface="Arial" pitchFamily="34" charset="0"/>
              </a:rPr>
              <a:t>AGENDA GRÅ</a:t>
            </a:r>
          </a:p>
          <a:p>
            <a:r>
              <a:rPr lang="da-DK" sz="1300" noProof="0" dirty="0" smtClean="0">
                <a:solidFill>
                  <a:schemeClr val="bg1"/>
                </a:solidFill>
                <a:latin typeface="Arial" pitchFamily="34" charset="0"/>
                <a:cs typeface="Arial" pitchFamily="34" charset="0"/>
              </a:rPr>
              <a:t>Overskrift, helst kun én linje tekst</a:t>
            </a:r>
          </a:p>
          <a:p>
            <a:endParaRPr lang="da-DK" sz="1300" noProof="0" dirty="0" smtClean="0">
              <a:solidFill>
                <a:schemeClr val="bg1"/>
              </a:solidFill>
              <a:latin typeface="Arial" pitchFamily="34" charset="0"/>
              <a:cs typeface="Arial" pitchFamily="34" charset="0"/>
            </a:endParaRPr>
          </a:p>
          <a:p>
            <a:r>
              <a:rPr lang="da-DK" sz="1300" noProof="0" dirty="0" smtClean="0">
                <a:solidFill>
                  <a:schemeClr val="bg1"/>
                </a:solidFill>
                <a:latin typeface="Arial" pitchFamily="34" charset="0"/>
                <a:cs typeface="Arial" pitchFamily="34" charset="0"/>
              </a:rPr>
              <a:t>Punkter, plads til max 4 </a:t>
            </a:r>
            <a:r>
              <a:rPr lang="da-DK" sz="1300" noProof="0" dirty="0" err="1" smtClean="0">
                <a:solidFill>
                  <a:schemeClr val="bg1"/>
                </a:solidFill>
                <a:latin typeface="Arial" pitchFamily="34" charset="0"/>
                <a:cs typeface="Arial" pitchFamily="34" charset="0"/>
              </a:rPr>
              <a:t>stk</a:t>
            </a:r>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5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sz="28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r>
              <a:rPr lang="da-DK" sz="1300" noProof="0" dirty="0" smtClean="0">
                <a:solidFill>
                  <a:schemeClr val="bg1"/>
                </a:solidFill>
                <a:latin typeface="Arial" pitchFamily="34" charset="0"/>
                <a:cs typeface="Arial" pitchFamily="34" charset="0"/>
              </a:rPr>
              <a:t>Ændre </a:t>
            </a:r>
            <a:r>
              <a:rPr lang="da-DK" sz="1300" noProof="0" dirty="0" err="1" smtClean="0">
                <a:solidFill>
                  <a:schemeClr val="bg1"/>
                </a:solidFill>
                <a:latin typeface="Arial" pitchFamily="34" charset="0"/>
                <a:cs typeface="Arial" pitchFamily="34" charset="0"/>
              </a:rPr>
              <a:t>Footer</a:t>
            </a:r>
            <a:r>
              <a:rPr lang="da-DK" sz="1300" noProof="0" dirty="0" smtClean="0">
                <a:solidFill>
                  <a:schemeClr val="bg1"/>
                </a:solidFill>
                <a:latin typeface="Arial" pitchFamily="34" charset="0"/>
                <a:cs typeface="Arial" pitchFamily="34" charset="0"/>
              </a:rPr>
              <a:t> via </a:t>
            </a:r>
          </a:p>
          <a:p>
            <a:r>
              <a:rPr lang="da-DK" sz="1300" noProof="0" dirty="0" smtClean="0">
                <a:solidFill>
                  <a:schemeClr val="bg1"/>
                </a:solidFill>
                <a:latin typeface="Arial" pitchFamily="34" charset="0"/>
                <a:cs typeface="Arial" pitchFamily="34" charset="0"/>
              </a:rPr>
              <a:t>”Indsæt” / Header and </a:t>
            </a:r>
            <a:r>
              <a:rPr lang="da-DK" sz="1300" noProof="0" dirty="0" err="1" smtClean="0">
                <a:solidFill>
                  <a:schemeClr val="bg1"/>
                </a:solidFill>
                <a:latin typeface="Arial" pitchFamily="34" charset="0"/>
                <a:cs typeface="Arial" pitchFamily="34" charset="0"/>
              </a:rPr>
              <a:t>Footer</a:t>
            </a:r>
            <a:endParaRPr lang="da-DK" sz="1300" noProof="0" dirty="0">
              <a:solidFill>
                <a:schemeClr val="bg1"/>
              </a:solidFill>
              <a:latin typeface="Arial" pitchFamily="34" charset="0"/>
              <a:cs typeface="Arial" pitchFamily="34" charset="0"/>
            </a:endParaRPr>
          </a:p>
        </p:txBody>
      </p:sp>
      <p:cxnSp>
        <p:nvCxnSpPr>
          <p:cNvPr id="11" name="Straight Connector 10"/>
          <p:cNvCxnSpPr/>
          <p:nvPr userDrawn="1"/>
        </p:nvCxnSpPr>
        <p:spPr>
          <a:xfrm>
            <a:off x="-1428792" y="6215082"/>
            <a:ext cx="1384188"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9286908" y="2071678"/>
            <a:ext cx="2214578" cy="4693593"/>
          </a:xfrm>
          <a:prstGeom prst="rect">
            <a:avLst/>
          </a:prstGeom>
          <a:noFill/>
        </p:spPr>
        <p:txBody>
          <a:bodyPr wrap="square" lIns="0" tIns="0" rIns="0" bIns="0" rtlCol="0">
            <a:spAutoFit/>
          </a:bodyPr>
          <a:lstStyle/>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sz="5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noProof="0" dirty="0" smtClean="0">
              <a:solidFill>
                <a:schemeClr val="bg1"/>
              </a:solidFill>
              <a:latin typeface="Arial" pitchFamily="34" charset="0"/>
              <a:cs typeface="Arial" pitchFamily="34" charset="0"/>
            </a:endParaRPr>
          </a:p>
          <a:p>
            <a:endParaRPr lang="da-DK" sz="2800" noProof="0" dirty="0" smtClean="0">
              <a:solidFill>
                <a:schemeClr val="bg1"/>
              </a:solidFill>
              <a:latin typeface="Arial" pitchFamily="34" charset="0"/>
              <a:cs typeface="Arial" pitchFamily="34" charset="0"/>
            </a:endParaRPr>
          </a:p>
          <a:p>
            <a:endParaRPr lang="da-DK" sz="1300" noProof="0" dirty="0" smtClean="0">
              <a:solidFill>
                <a:schemeClr val="bg1"/>
              </a:solidFill>
              <a:latin typeface="Arial" pitchFamily="34" charset="0"/>
              <a:cs typeface="Arial" pitchFamily="34" charset="0"/>
            </a:endParaRPr>
          </a:p>
          <a:p>
            <a:r>
              <a:rPr lang="da-DK" sz="1300" noProof="0" dirty="0" smtClean="0">
                <a:solidFill>
                  <a:schemeClr val="bg1"/>
                </a:solidFill>
                <a:latin typeface="Arial" pitchFamily="34" charset="0"/>
                <a:cs typeface="Arial" pitchFamily="34" charset="0"/>
              </a:rPr>
              <a:t>Hvis du ikke vil have paginering på denne side, markér</a:t>
            </a:r>
            <a:r>
              <a:rPr lang="da-DK" sz="1300" baseline="0" noProof="0" dirty="0" smtClean="0">
                <a:solidFill>
                  <a:schemeClr val="bg1"/>
                </a:solidFill>
                <a:latin typeface="Arial" pitchFamily="34" charset="0"/>
                <a:cs typeface="Arial" pitchFamily="34" charset="0"/>
              </a:rPr>
              <a:t> tekstboksen og </a:t>
            </a:r>
            <a:r>
              <a:rPr lang="da-DK" sz="1300" baseline="0" noProof="0" dirty="0" err="1" smtClean="0">
                <a:solidFill>
                  <a:schemeClr val="bg1"/>
                </a:solidFill>
                <a:latin typeface="Arial" pitchFamily="34" charset="0"/>
                <a:cs typeface="Arial" pitchFamily="34" charset="0"/>
              </a:rPr>
              <a:t>delete</a:t>
            </a:r>
            <a:r>
              <a:rPr lang="da-DK" sz="1300" baseline="0" noProof="0" dirty="0" smtClean="0">
                <a:solidFill>
                  <a:schemeClr val="bg1"/>
                </a:solidFill>
                <a:latin typeface="Arial" pitchFamily="34" charset="0"/>
                <a:cs typeface="Arial" pitchFamily="34" charset="0"/>
              </a:rPr>
              <a:t> den</a:t>
            </a:r>
            <a:endParaRPr lang="da-DK" sz="1300" noProof="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282828"/>
                </a:solidFill>
              </a:defRPr>
            </a:lvl1pPr>
          </a:lstStyle>
          <a:p>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282828"/>
                </a:solidFill>
              </a:defRPr>
            </a:lvl1pPr>
          </a:lstStyle>
          <a:p>
            <a:r>
              <a:rPr lang="da-DK" smtClean="0"/>
              <a:t>§ 2 a – hvad nu?   -   23. maj 2014</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82828"/>
                </a:solidFill>
              </a:defRPr>
            </a:lvl1pPr>
          </a:lstStyle>
          <a:p>
            <a:r>
              <a:rPr lang="da-DK" dirty="0" smtClean="0"/>
              <a:t>Side </a:t>
            </a:r>
            <a:fld id="{15B8A791-7AAB-4ED3-8D10-05D12B2E89EC}" type="slidenum">
              <a:rPr lang="da-DK" smtClean="0"/>
              <a:pPr/>
              <a:t>‹nr.›</a:t>
            </a:fld>
            <a:endParaRPr lang="da-DK" dirty="0"/>
          </a:p>
        </p:txBody>
      </p:sp>
    </p:spTree>
    <p:extLst>
      <p:ext uri="{BB962C8B-B14F-4D97-AF65-F5344CB8AC3E}">
        <p14:creationId xmlns:p14="http://schemas.microsoft.com/office/powerpoint/2010/main" val="167509276"/>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5" r:id="rId5"/>
    <p:sldLayoutId id="2147483653" r:id="rId6"/>
    <p:sldLayoutId id="2147483658" r:id="rId7"/>
    <p:sldLayoutId id="2147483659" r:id="rId8"/>
  </p:sldLayoutIdLst>
  <p:hf hdr="0" dt="0"/>
  <p:txStyles>
    <p:titleStyle>
      <a:lvl1pPr algn="ctr" defTabSz="914400" rtl="0" eaLnBrk="1" latinLnBrk="0" hangingPunct="1">
        <a:spcBef>
          <a:spcPct val="0"/>
        </a:spcBef>
        <a:buNone/>
        <a:defRPr sz="4400" kern="1200">
          <a:solidFill>
            <a:srgbClr val="282828"/>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82828"/>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82828"/>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2828"/>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2828"/>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282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40000" y="1412776"/>
            <a:ext cx="8064448" cy="1584176"/>
          </a:xfrm>
        </p:spPr>
        <p:txBody>
          <a:bodyPr>
            <a:normAutofit fontScale="90000"/>
          </a:bodyPr>
          <a:lstStyle/>
          <a:p>
            <a:r>
              <a:rPr lang="da-DK" dirty="0" smtClean="0">
                <a:solidFill>
                  <a:schemeClr val="tx1"/>
                </a:solidFill>
              </a:rPr>
              <a:t/>
            </a:r>
            <a:br>
              <a:rPr lang="da-DK" dirty="0" smtClean="0">
                <a:solidFill>
                  <a:schemeClr val="tx1"/>
                </a:solidFill>
              </a:rPr>
            </a:br>
            <a:r>
              <a:rPr lang="da-DK" altLang="da-DK" sz="3600" dirty="0" smtClean="0">
                <a:solidFill>
                  <a:schemeClr val="tx1"/>
                </a:solidFill>
                <a:latin typeface="Arial" charset="0"/>
              </a:rPr>
              <a:t>Højesterets </a:t>
            </a:r>
            <a:r>
              <a:rPr lang="da-DK" altLang="da-DK" sz="3600" dirty="0">
                <a:solidFill>
                  <a:schemeClr val="tx1"/>
                </a:solidFill>
                <a:latin typeface="Arial" charset="0"/>
              </a:rPr>
              <a:t>dom af 17. januar </a:t>
            </a:r>
            <a:r>
              <a:rPr lang="da-DK" altLang="da-DK" sz="3600" dirty="0" smtClean="0">
                <a:solidFill>
                  <a:schemeClr val="tx1"/>
                </a:solidFill>
                <a:latin typeface="Arial" charset="0"/>
              </a:rPr>
              <a:t>2014</a:t>
            </a:r>
            <a:r>
              <a:rPr lang="da-DK" altLang="da-DK" sz="3600" dirty="0">
                <a:solidFill>
                  <a:schemeClr val="tx1"/>
                </a:solidFill>
                <a:latin typeface="Arial" charset="0"/>
              </a:rPr>
              <a:t/>
            </a:r>
            <a:br>
              <a:rPr lang="da-DK" altLang="da-DK" sz="3600" dirty="0">
                <a:solidFill>
                  <a:schemeClr val="tx1"/>
                </a:solidFill>
                <a:latin typeface="Arial" charset="0"/>
              </a:rPr>
            </a:br>
            <a:r>
              <a:rPr lang="da-DK" altLang="da-DK" sz="3600" dirty="0">
                <a:solidFill>
                  <a:schemeClr val="tx1"/>
                </a:solidFill>
                <a:latin typeface="Arial" charset="0"/>
              </a:rPr>
              <a:t>Status i § </a:t>
            </a:r>
            <a:r>
              <a:rPr lang="da-DK" altLang="da-DK" sz="3600" dirty="0" smtClean="0">
                <a:solidFill>
                  <a:schemeClr val="tx1"/>
                </a:solidFill>
                <a:latin typeface="Arial" charset="0"/>
              </a:rPr>
              <a:t>2 a-sagerne</a:t>
            </a:r>
            <a:r>
              <a:rPr lang="da-DK" altLang="da-DK" sz="3200" dirty="0">
                <a:solidFill>
                  <a:schemeClr val="tx1"/>
                </a:solidFill>
                <a:latin typeface="Arial" charset="0"/>
              </a:rPr>
              <a:t/>
            </a:r>
            <a:br>
              <a:rPr lang="da-DK" altLang="da-DK" sz="3200" dirty="0">
                <a:solidFill>
                  <a:schemeClr val="tx1"/>
                </a:solidFill>
                <a:latin typeface="Arial" charset="0"/>
              </a:rPr>
            </a:br>
            <a:endParaRPr lang="da-DK" dirty="0">
              <a:solidFill>
                <a:schemeClr val="tx1"/>
              </a:solidFill>
            </a:endParaRPr>
          </a:p>
        </p:txBody>
      </p:sp>
      <p:sp>
        <p:nvSpPr>
          <p:cNvPr id="6" name="Subtitle 5"/>
          <p:cNvSpPr>
            <a:spLocks noGrp="1"/>
          </p:cNvSpPr>
          <p:nvPr>
            <p:ph type="subTitle" idx="1"/>
          </p:nvPr>
        </p:nvSpPr>
        <p:spPr/>
        <p:txBody>
          <a:bodyPr/>
          <a:lstStyle/>
          <a:p>
            <a:endParaRPr lang="da-DK" dirty="0" smtClean="0"/>
          </a:p>
          <a:p>
            <a:r>
              <a:rPr lang="da-DK" dirty="0" smtClean="0"/>
              <a:t>Dansk forening for Arbejdsret den 23. maj 2014</a:t>
            </a:r>
          </a:p>
          <a:p>
            <a:endParaRPr lang="da-DK" dirty="0" smtClean="0"/>
          </a:p>
          <a:p>
            <a:r>
              <a:rPr lang="da-DK" sz="1600" dirty="0"/>
              <a:t>v/advokat Jørgen Vinding</a:t>
            </a:r>
          </a:p>
          <a:p>
            <a:endParaRPr lang="da-DK" dirty="0"/>
          </a:p>
        </p:txBody>
      </p:sp>
    </p:spTree>
    <p:extLst>
      <p:ext uri="{BB962C8B-B14F-4D97-AF65-F5344CB8AC3E}">
        <p14:creationId xmlns:p14="http://schemas.microsoft.com/office/powerpoint/2010/main" val="1890886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708920"/>
            <a:ext cx="8064448" cy="3672408"/>
          </a:xfrm>
        </p:spPr>
        <p:txBody>
          <a:bodyPr/>
          <a:lstStyle/>
          <a:p>
            <a:r>
              <a:rPr lang="da-DK" dirty="0" smtClean="0"/>
              <a:t>I 12 sager er § 2 a-godtgørelsen blevet udbetalt</a:t>
            </a:r>
          </a:p>
          <a:p>
            <a:pPr lvl="1"/>
            <a:endParaRPr lang="da-DK" dirty="0" smtClean="0"/>
          </a:p>
          <a:p>
            <a:pPr lvl="1"/>
            <a:r>
              <a:rPr lang="da-DK" dirty="0" smtClean="0"/>
              <a:t>Næsten alle sager, hvor lønmodtageren har modtaget dagpenge og været tilmeldt Jobcenter i en vis periode eller har fået andet arbejde mindst 3 måneder efter fratræden</a:t>
            </a:r>
          </a:p>
          <a:p>
            <a:pPr lvl="1"/>
            <a:endParaRPr lang="da-DK" sz="800" dirty="0" smtClean="0"/>
          </a:p>
          <a:p>
            <a:pPr lvl="1"/>
            <a:r>
              <a:rPr lang="da-DK" dirty="0" smtClean="0"/>
              <a:t>Stort set ingen sager, hvor lønmodtageren er overgået til et andet forsørgelsesgrundlag i form af fx efterløn eller arbejdsgiverbetalt alderspension, men alligevel har fortsat erhvervskarrieren gennem andet arbejde ved siden af</a:t>
            </a:r>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10</a:t>
            </a:fld>
            <a:endParaRPr lang="da-DK" dirty="0"/>
          </a:p>
        </p:txBody>
      </p:sp>
      <p:sp>
        <p:nvSpPr>
          <p:cNvPr id="3" name="Titel 2"/>
          <p:cNvSpPr>
            <a:spLocks noGrp="1"/>
          </p:cNvSpPr>
          <p:nvPr>
            <p:ph type="ctrTitle"/>
          </p:nvPr>
        </p:nvSpPr>
        <p:spPr>
          <a:xfrm>
            <a:off x="540000" y="1628800"/>
            <a:ext cx="8064448" cy="828032"/>
          </a:xfrm>
        </p:spPr>
        <p:txBody>
          <a:bodyPr>
            <a:noAutofit/>
          </a:bodyPr>
          <a:lstStyle/>
          <a:p>
            <a:r>
              <a:rPr lang="da-DK" sz="3200" dirty="0" smtClean="0"/>
              <a:t>Sager, der afventede Højesteret</a:t>
            </a:r>
            <a:r>
              <a:rPr lang="da-DK" dirty="0" smtClean="0"/>
              <a:t/>
            </a:r>
            <a:br>
              <a:rPr lang="da-DK" dirty="0" smtClean="0"/>
            </a:br>
            <a:endParaRPr lang="da-DK"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369431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348881"/>
            <a:ext cx="8064448" cy="3456384"/>
          </a:xfrm>
        </p:spPr>
        <p:txBody>
          <a:bodyPr>
            <a:normAutofit/>
          </a:bodyPr>
          <a:lstStyle/>
          <a:p>
            <a:r>
              <a:rPr lang="da-DK" dirty="0" smtClean="0"/>
              <a:t>28 sager, der alene omhandlede godtgørelse efter forskelsbehandlingsloven, er blevet hævet af lønmodtagerne</a:t>
            </a:r>
          </a:p>
          <a:p>
            <a:endParaRPr lang="da-DK" sz="800" dirty="0" smtClean="0"/>
          </a:p>
          <a:p>
            <a:pPr lvl="1"/>
            <a:r>
              <a:rPr lang="da-DK" dirty="0" smtClean="0"/>
              <a:t>Spørgsmålet om arbejdsgiver havde været i en ”nægtelsessituation”, jf. Vestre Landsrets dom af 8. juni 2012</a:t>
            </a:r>
          </a:p>
          <a:p>
            <a:pPr lvl="1"/>
            <a:endParaRPr lang="da-DK" sz="800" dirty="0" smtClean="0"/>
          </a:p>
          <a:p>
            <a:pPr lvl="1"/>
            <a:r>
              <a:rPr lang="da-DK" dirty="0" smtClean="0"/>
              <a:t>Alle 28 sager er hævet i konsekvens af Højesterets dom i prøvesagerne, hvor arbejdsgivere måtte anvende en rimelig periode på nærmere at overveje konsekvenserne af en dom og på at overveje/undersøge det faktiske grundlag for udbetaling</a:t>
            </a:r>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11</a:t>
            </a:fld>
            <a:endParaRPr lang="da-DK" dirty="0"/>
          </a:p>
        </p:txBody>
      </p:sp>
      <p:sp>
        <p:nvSpPr>
          <p:cNvPr id="3" name="Titel 2"/>
          <p:cNvSpPr>
            <a:spLocks noGrp="1"/>
          </p:cNvSpPr>
          <p:nvPr>
            <p:ph type="ctrTitle"/>
          </p:nvPr>
        </p:nvSpPr>
        <p:spPr>
          <a:xfrm>
            <a:off x="540000" y="1916832"/>
            <a:ext cx="8064448" cy="540000"/>
          </a:xfrm>
        </p:spPr>
        <p:txBody>
          <a:bodyPr>
            <a:noAutofit/>
          </a:bodyPr>
          <a:lstStyle/>
          <a:p>
            <a:r>
              <a:rPr lang="da-DK" sz="3200" dirty="0" smtClean="0"/>
              <a:t>Sager, der afventede Højesteret</a:t>
            </a:r>
            <a:r>
              <a:rPr lang="da-DK" dirty="0" smtClean="0"/>
              <a:t/>
            </a:r>
            <a:br>
              <a:rPr lang="da-DK" dirty="0" smtClean="0"/>
            </a:br>
            <a:endParaRPr lang="da-DK"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3726900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492897"/>
            <a:ext cx="8064448" cy="3240359"/>
          </a:xfrm>
        </p:spPr>
        <p:txBody>
          <a:bodyPr>
            <a:normAutofit fontScale="92500" lnSpcReduction="20000"/>
          </a:bodyPr>
          <a:lstStyle/>
          <a:p>
            <a:r>
              <a:rPr lang="da-DK" sz="2400" dirty="0" smtClean="0"/>
              <a:t>32 sager, der omhandlede fratrædelsesgodtgørelse efter § 2 a, </a:t>
            </a:r>
            <a:r>
              <a:rPr lang="da-DK" sz="2400" dirty="0"/>
              <a:t>er blevet hævet af </a:t>
            </a:r>
            <a:r>
              <a:rPr lang="da-DK" sz="2400" dirty="0" smtClean="0"/>
              <a:t>lønmodtagerne</a:t>
            </a:r>
          </a:p>
          <a:p>
            <a:endParaRPr lang="da-DK" dirty="0"/>
          </a:p>
          <a:p>
            <a:pPr lvl="1"/>
            <a:r>
              <a:rPr lang="da-DK" sz="1700" dirty="0"/>
              <a:t>Oftest </a:t>
            </a:r>
            <a:r>
              <a:rPr lang="da-DK" sz="1700" dirty="0" smtClean="0"/>
              <a:t>direkte </a:t>
            </a:r>
            <a:r>
              <a:rPr lang="da-DK" sz="1700" dirty="0"/>
              <a:t>overgang til efterløn eller </a:t>
            </a:r>
            <a:r>
              <a:rPr lang="da-DK" sz="1700" dirty="0" smtClean="0"/>
              <a:t>andet forsørgelsesgrundlag </a:t>
            </a:r>
            <a:r>
              <a:rPr lang="da-DK" sz="1700" dirty="0"/>
              <a:t>og/eller aktivering af arbejdsgiverbetalt alderspension indtil 3 måneder efter </a:t>
            </a:r>
            <a:r>
              <a:rPr lang="da-DK" sz="1700" dirty="0" err="1" smtClean="0"/>
              <a:t>fratræden</a:t>
            </a:r>
            <a:endParaRPr lang="da-DK" sz="1700" dirty="0" smtClean="0"/>
          </a:p>
          <a:p>
            <a:pPr lvl="1"/>
            <a:endParaRPr lang="da-DK" sz="1700" dirty="0"/>
          </a:p>
          <a:p>
            <a:pPr lvl="1"/>
            <a:r>
              <a:rPr lang="da-DK" sz="1700" dirty="0" smtClean="0"/>
              <a:t>Enkelte sager, hvor lønmodtagere er overgået til efterløn og har haft lønnet arbejde ved siden af eksempelvis en sag, hvor lønmodtageren overgik direkte til efterløn, men fortsatte med at arbejde </a:t>
            </a:r>
            <a:r>
              <a:rPr lang="da-DK" sz="1700" dirty="0"/>
              <a:t>som personlig ledsager gennem de næste 2 år ca. 2,2 timer pr. uge i gennemsnit</a:t>
            </a:r>
          </a:p>
          <a:p>
            <a:pPr lvl="1"/>
            <a:endParaRPr lang="da-DK" sz="1700" dirty="0" smtClean="0"/>
          </a:p>
          <a:p>
            <a:pPr lvl="1"/>
            <a:r>
              <a:rPr lang="da-DK" sz="1700" dirty="0" smtClean="0"/>
              <a:t>Visse sager, hvor sygemeldt (i længere periode) uden efterfølgende at blive arbejdsklar</a:t>
            </a:r>
          </a:p>
          <a:p>
            <a:pPr lvl="1"/>
            <a:endParaRPr lang="da-DK" dirty="0" smtClean="0"/>
          </a:p>
          <a:p>
            <a:pPr lvl="1"/>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12</a:t>
            </a:fld>
            <a:endParaRPr lang="da-DK" dirty="0"/>
          </a:p>
        </p:txBody>
      </p:sp>
      <p:sp>
        <p:nvSpPr>
          <p:cNvPr id="3" name="Titel 2"/>
          <p:cNvSpPr>
            <a:spLocks noGrp="1"/>
          </p:cNvSpPr>
          <p:nvPr>
            <p:ph type="ctrTitle"/>
          </p:nvPr>
        </p:nvSpPr>
        <p:spPr>
          <a:xfrm>
            <a:off x="540000" y="1808880"/>
            <a:ext cx="8064448" cy="540000"/>
          </a:xfrm>
        </p:spPr>
        <p:txBody>
          <a:bodyPr>
            <a:noAutofit/>
          </a:bodyPr>
          <a:lstStyle/>
          <a:p>
            <a:r>
              <a:rPr lang="da-DK" sz="3200" dirty="0" smtClean="0"/>
              <a:t>Sager, der afventede Højesteret</a:t>
            </a:r>
            <a:br>
              <a:rPr lang="da-DK" sz="3200" dirty="0" smtClean="0"/>
            </a:b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1466028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636912"/>
            <a:ext cx="8064448" cy="3240360"/>
          </a:xfrm>
        </p:spPr>
        <p:txBody>
          <a:bodyPr/>
          <a:lstStyle/>
          <a:p>
            <a:r>
              <a:rPr lang="da-DK" dirty="0" smtClean="0"/>
              <a:t>Pt. er ni sager uafklarede</a:t>
            </a:r>
          </a:p>
          <a:p>
            <a:endParaRPr lang="da-DK" dirty="0" smtClean="0"/>
          </a:p>
          <a:p>
            <a:pPr lvl="1"/>
            <a:r>
              <a:rPr lang="da-DK" dirty="0" smtClean="0"/>
              <a:t>Et par af sagerne afventer eventuel yderligere dokumentation fra lønmodtageren</a:t>
            </a:r>
          </a:p>
          <a:p>
            <a:pPr lvl="1"/>
            <a:endParaRPr lang="da-DK" dirty="0" smtClean="0"/>
          </a:p>
          <a:p>
            <a:pPr lvl="1"/>
            <a:r>
              <a:rPr lang="da-DK" dirty="0" smtClean="0"/>
              <a:t>De fleste sager er oplyst. Vi har (fortsat) afvist kravene, og sagerne afventer, om lønmodtagerne fører dem videre eller hæver sagerne</a:t>
            </a:r>
          </a:p>
          <a:p>
            <a:pPr lvl="1"/>
            <a:endParaRPr lang="da-DK" dirty="0" smtClean="0"/>
          </a:p>
          <a:p>
            <a:pPr lvl="1"/>
            <a:r>
              <a:rPr lang="da-DK" dirty="0" smtClean="0"/>
              <a:t>Sagerne er spredt rundt i landsretterne og byretter</a:t>
            </a:r>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13</a:t>
            </a:fld>
            <a:endParaRPr lang="da-DK" dirty="0"/>
          </a:p>
        </p:txBody>
      </p:sp>
      <p:sp>
        <p:nvSpPr>
          <p:cNvPr id="3" name="Titel 2"/>
          <p:cNvSpPr>
            <a:spLocks noGrp="1"/>
          </p:cNvSpPr>
          <p:nvPr>
            <p:ph type="ctrTitle"/>
          </p:nvPr>
        </p:nvSpPr>
        <p:spPr>
          <a:xfrm>
            <a:off x="540000" y="1952896"/>
            <a:ext cx="8064448" cy="540000"/>
          </a:xfrm>
        </p:spPr>
        <p:txBody>
          <a:bodyPr>
            <a:noAutofit/>
          </a:bodyPr>
          <a:lstStyle/>
          <a:p>
            <a:r>
              <a:rPr lang="da-DK" sz="3200" dirty="0" smtClean="0"/>
              <a:t>Sager, der afventede Højesteret</a:t>
            </a:r>
            <a:r>
              <a:rPr lang="da-DK" dirty="0" smtClean="0"/>
              <a:t/>
            </a:r>
            <a:br>
              <a:rPr lang="da-DK" dirty="0" smtClean="0"/>
            </a:br>
            <a:endParaRPr lang="da-DK"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2908507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780928"/>
            <a:ext cx="8064448" cy="3168352"/>
          </a:xfrm>
        </p:spPr>
        <p:txBody>
          <a:bodyPr>
            <a:normAutofit/>
          </a:bodyPr>
          <a:lstStyle/>
          <a:p>
            <a:pPr lvl="1"/>
            <a:r>
              <a:rPr lang="da-DK" dirty="0" smtClean="0"/>
              <a:t>En lønmodtager var tilmeldt dagpenge i 2 måneder inden overgang til efterløn. Vedkommende har ikke været beskæftiget efter overgangen til efterløn</a:t>
            </a:r>
          </a:p>
          <a:p>
            <a:pPr lvl="1"/>
            <a:endParaRPr lang="da-DK" dirty="0" smtClean="0"/>
          </a:p>
          <a:p>
            <a:pPr lvl="1"/>
            <a:r>
              <a:rPr lang="da-DK" dirty="0" smtClean="0"/>
              <a:t>En lønmodtager var tilmeldt dagpenge i 2 måneder og 21 dage inden overgang til efterløn. </a:t>
            </a:r>
            <a:r>
              <a:rPr lang="da-DK" dirty="0"/>
              <a:t>Vedkommende har ikke været beskæftiget efter overgangen til efterløn</a:t>
            </a:r>
          </a:p>
          <a:p>
            <a:pPr lvl="1"/>
            <a:endParaRPr lang="da-DK" dirty="0" smtClean="0"/>
          </a:p>
          <a:p>
            <a:pPr lvl="1"/>
            <a:r>
              <a:rPr lang="da-DK" dirty="0" smtClean="0"/>
              <a:t>En lønmodtager var tilmeldt dagpenge i 1 måned inden overgang til efterløn. Vedkommende har efter overgangen til efterløn i begrænset omfang arbejdet som tilkaldevikar</a:t>
            </a:r>
          </a:p>
          <a:p>
            <a:pPr lvl="1"/>
            <a:endParaRPr lang="da-DK" dirty="0" smtClean="0"/>
          </a:p>
          <a:p>
            <a:pPr lvl="1"/>
            <a:endParaRPr lang="da-DK" dirty="0" smtClean="0"/>
          </a:p>
          <a:p>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14</a:t>
            </a:fld>
            <a:endParaRPr lang="da-DK" dirty="0"/>
          </a:p>
        </p:txBody>
      </p:sp>
      <p:sp>
        <p:nvSpPr>
          <p:cNvPr id="3" name="Titel 2"/>
          <p:cNvSpPr>
            <a:spLocks noGrp="1"/>
          </p:cNvSpPr>
          <p:nvPr>
            <p:ph type="ctrTitle"/>
          </p:nvPr>
        </p:nvSpPr>
        <p:spPr>
          <a:xfrm>
            <a:off x="540000" y="1952896"/>
            <a:ext cx="8064448" cy="540000"/>
          </a:xfrm>
        </p:spPr>
        <p:txBody>
          <a:bodyPr>
            <a:noAutofit/>
          </a:bodyPr>
          <a:lstStyle/>
          <a:p>
            <a:r>
              <a:rPr lang="da-DK" sz="3200" dirty="0"/>
              <a:t>U</a:t>
            </a:r>
            <a:r>
              <a:rPr lang="da-DK" sz="3200" dirty="0" smtClean="0"/>
              <a:t>afklarede </a:t>
            </a:r>
            <a:r>
              <a:rPr lang="da-DK" sz="3200" dirty="0"/>
              <a:t>sager – hvor uenige om fortsat ”erhvervskarriere</a:t>
            </a:r>
            <a:r>
              <a:rPr lang="da-DK" sz="3200" dirty="0" smtClean="0"/>
              <a:t>”</a:t>
            </a: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2103833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852937"/>
            <a:ext cx="8064448" cy="2808311"/>
          </a:xfrm>
        </p:spPr>
        <p:txBody>
          <a:bodyPr/>
          <a:lstStyle/>
          <a:p>
            <a:pPr lvl="1"/>
            <a:r>
              <a:rPr lang="da-DK" dirty="0" smtClean="0"/>
              <a:t>En lønmodtager har været syg gennem en længere periode og har efterfølgende været i virksomhedspraktik – endnu uklart, om hun helbredsmæssigt er i stand til at fortsætte sin karriere</a:t>
            </a:r>
          </a:p>
          <a:p>
            <a:pPr lvl="1"/>
            <a:endParaRPr lang="da-DK" dirty="0" smtClean="0"/>
          </a:p>
          <a:p>
            <a:pPr lvl="1"/>
            <a:r>
              <a:rPr lang="da-DK" dirty="0" smtClean="0"/>
              <a:t>Overgang til efterløn, hvor vedkommende efterfølgende har ”arbejdet” som ulønnet frivillig</a:t>
            </a:r>
            <a:endParaRPr lang="da-DK" dirty="0"/>
          </a:p>
          <a:p>
            <a:pPr lvl="1"/>
            <a:endParaRPr lang="da-DK" dirty="0" smtClean="0"/>
          </a:p>
          <a:p>
            <a:pPr lvl="1"/>
            <a:r>
              <a:rPr lang="da-DK" dirty="0"/>
              <a:t>To sager afventer præjudiciel afgørelse af spørgsmålet om folkepension efter § 2 a, stk. 2</a:t>
            </a:r>
          </a:p>
          <a:p>
            <a:pPr lvl="1"/>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15</a:t>
            </a:fld>
            <a:endParaRPr lang="da-DK" dirty="0"/>
          </a:p>
        </p:txBody>
      </p:sp>
      <p:sp>
        <p:nvSpPr>
          <p:cNvPr id="3" name="Titel 2"/>
          <p:cNvSpPr>
            <a:spLocks noGrp="1"/>
          </p:cNvSpPr>
          <p:nvPr>
            <p:ph type="ctrTitle"/>
          </p:nvPr>
        </p:nvSpPr>
        <p:spPr>
          <a:xfrm>
            <a:off x="540000" y="2024904"/>
            <a:ext cx="8064448" cy="540000"/>
          </a:xfrm>
        </p:spPr>
        <p:txBody>
          <a:bodyPr>
            <a:noAutofit/>
          </a:bodyPr>
          <a:lstStyle/>
          <a:p>
            <a:r>
              <a:rPr lang="da-DK" sz="3200" dirty="0"/>
              <a:t>Uafklarede sager – hvor uenige om fortsat ”erhvervskarriere”</a:t>
            </a:r>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1156847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sz="2000" dirty="0" smtClean="0"/>
              <a:t>Samme indhold, baggrund og formål som § 2 a, stk. 3. Blot er retten til folkepension og ikke retten til arbejdsgiverpension det kriterium, der afskærer fratrædelsesgodtgørelse</a:t>
            </a:r>
          </a:p>
          <a:p>
            <a:endParaRPr lang="da-DK" sz="800" dirty="0" smtClean="0"/>
          </a:p>
          <a:p>
            <a:r>
              <a:rPr lang="da-DK" sz="2000" dirty="0" smtClean="0"/>
              <a:t>Vestre Landsret afviste at forelægge spørgsmålet for EU-Domstolen. Østre Landsret forelagde efterfølgende spørgsmålet</a:t>
            </a:r>
          </a:p>
          <a:p>
            <a:endParaRPr lang="da-DK" sz="800" dirty="0" smtClean="0"/>
          </a:p>
          <a:p>
            <a:r>
              <a:rPr lang="da-DK" sz="2000" dirty="0" smtClean="0"/>
              <a:t>EU-retligt kan tvisten i lyset af Ole Andersen-sagen koges ned til spørgsmålet om, hvorvidt det er proportionalt/nødvendigt at afskære fratrædelsesgodtgørelse, blot fordi en lønmodtager har ret til folkepension – uagtet at vedkommende ønsker at fortsætte sin erhvervskarriere</a:t>
            </a:r>
            <a:endParaRPr lang="da-DK" sz="2000" dirty="0"/>
          </a:p>
        </p:txBody>
      </p:sp>
      <p:sp>
        <p:nvSpPr>
          <p:cNvPr id="3" name="Pladsholder til sidefod 2"/>
          <p:cNvSpPr>
            <a:spLocks noGrp="1"/>
          </p:cNvSpPr>
          <p:nvPr>
            <p:ph type="ftr" sz="quarter" idx="11"/>
          </p:nvPr>
        </p:nvSpPr>
        <p:spPr/>
        <p:txBody>
          <a:bodyPr/>
          <a:lstStyle/>
          <a:p>
            <a:r>
              <a:rPr lang="da-DK" smtClean="0"/>
              <a:t>§ 2 a – hvad nu?   -   23. maj 2014</a:t>
            </a:r>
            <a:endParaRPr lang="da-DK" dirty="0"/>
          </a:p>
        </p:txBody>
      </p:sp>
      <p:sp>
        <p:nvSpPr>
          <p:cNvPr id="4" name="Pladsholder til diasnummer 3"/>
          <p:cNvSpPr>
            <a:spLocks noGrp="1"/>
          </p:cNvSpPr>
          <p:nvPr>
            <p:ph type="sldNum" sz="quarter" idx="12"/>
          </p:nvPr>
        </p:nvSpPr>
        <p:spPr/>
        <p:txBody>
          <a:bodyPr/>
          <a:lstStyle/>
          <a:p>
            <a:r>
              <a:rPr lang="da-DK" smtClean="0"/>
              <a:t>Side </a:t>
            </a:r>
            <a:fld id="{15B8A791-7AAB-4ED3-8D10-05D12B2E89EC}" type="slidenum">
              <a:rPr lang="da-DK" smtClean="0"/>
              <a:pPr/>
              <a:t>16</a:t>
            </a:fld>
            <a:endParaRPr lang="da-DK" dirty="0"/>
          </a:p>
        </p:txBody>
      </p:sp>
      <p:sp>
        <p:nvSpPr>
          <p:cNvPr id="5" name="Titel 4"/>
          <p:cNvSpPr>
            <a:spLocks noGrp="1"/>
          </p:cNvSpPr>
          <p:nvPr>
            <p:ph type="ctrTitle"/>
          </p:nvPr>
        </p:nvSpPr>
        <p:spPr/>
        <p:txBody>
          <a:bodyPr>
            <a:normAutofit/>
          </a:bodyPr>
          <a:lstStyle/>
          <a:p>
            <a:r>
              <a:rPr lang="da-DK" sz="3200" dirty="0" smtClean="0"/>
              <a:t>Funktionærlovens § 2 a, stk. 2</a:t>
            </a:r>
            <a:endParaRPr lang="da-DK" sz="3200" dirty="0"/>
          </a:p>
        </p:txBody>
      </p:sp>
    </p:spTree>
    <p:extLst>
      <p:ext uri="{BB962C8B-B14F-4D97-AF65-F5344CB8AC3E}">
        <p14:creationId xmlns:p14="http://schemas.microsoft.com/office/powerpoint/2010/main" val="4273407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a:bodyPr>
          <a:lstStyle/>
          <a:p>
            <a:r>
              <a:rPr lang="da-DK" dirty="0" smtClean="0"/>
              <a:t>I forhold til proportionalitetsvurderingen må det indgå som et væsentligt moment, at § 2 a, stk. 2, relaterer sig til den af lovgiver fastsatte ”normale” pensionsalder, hvorimod § 2 a, stk. 3, afskærer lønmodtagere fra fratrædelsesgodtgørelse på et tidligere tidspunkt, hvor pensionering vil indebære en mindre pension – se præmis 46 i Ole Andersen-sagen og generaladvokatens betragtning 78</a:t>
            </a:r>
          </a:p>
          <a:p>
            <a:endParaRPr lang="da-DK" sz="900" dirty="0" smtClean="0"/>
          </a:p>
          <a:p>
            <a:r>
              <a:rPr lang="da-DK" dirty="0" smtClean="0"/>
              <a:t>Omvendt kan det anføres af lønmodtagersiden, at EU-Domstolen i Toftegaard-sagen fandt det </a:t>
            </a:r>
            <a:r>
              <a:rPr lang="da-DK" dirty="0" err="1" smtClean="0"/>
              <a:t>uproportionalt</a:t>
            </a:r>
            <a:r>
              <a:rPr lang="da-DK" dirty="0" smtClean="0"/>
              <a:t> generelt at afskære rådighedsløn for tjenestemænd, der havde nået folkepensionsalderen, uanset om de ønskede at fortsætte deres erhvervskarriere</a:t>
            </a:r>
            <a:endParaRPr lang="da-DK" dirty="0"/>
          </a:p>
        </p:txBody>
      </p:sp>
      <p:sp>
        <p:nvSpPr>
          <p:cNvPr id="3" name="Pladsholder til sidefod 2"/>
          <p:cNvSpPr>
            <a:spLocks noGrp="1"/>
          </p:cNvSpPr>
          <p:nvPr>
            <p:ph type="ftr" sz="quarter" idx="11"/>
          </p:nvPr>
        </p:nvSpPr>
        <p:spPr/>
        <p:txBody>
          <a:bodyPr/>
          <a:lstStyle/>
          <a:p>
            <a:r>
              <a:rPr lang="da-DK" smtClean="0"/>
              <a:t>§ 2 a – hvad nu?   -   23. maj 2014</a:t>
            </a:r>
            <a:endParaRPr lang="da-DK" dirty="0"/>
          </a:p>
        </p:txBody>
      </p:sp>
      <p:sp>
        <p:nvSpPr>
          <p:cNvPr id="4" name="Pladsholder til diasnummer 3"/>
          <p:cNvSpPr>
            <a:spLocks noGrp="1"/>
          </p:cNvSpPr>
          <p:nvPr>
            <p:ph type="sldNum" sz="quarter" idx="12"/>
          </p:nvPr>
        </p:nvSpPr>
        <p:spPr/>
        <p:txBody>
          <a:bodyPr/>
          <a:lstStyle/>
          <a:p>
            <a:r>
              <a:rPr lang="da-DK" smtClean="0"/>
              <a:t>Side </a:t>
            </a:r>
            <a:fld id="{15B8A791-7AAB-4ED3-8D10-05D12B2E89EC}" type="slidenum">
              <a:rPr lang="da-DK" smtClean="0"/>
              <a:pPr/>
              <a:t>17</a:t>
            </a:fld>
            <a:endParaRPr lang="da-DK" dirty="0"/>
          </a:p>
        </p:txBody>
      </p:sp>
      <p:sp>
        <p:nvSpPr>
          <p:cNvPr id="5" name="Titel 4"/>
          <p:cNvSpPr>
            <a:spLocks noGrp="1"/>
          </p:cNvSpPr>
          <p:nvPr>
            <p:ph type="ctrTitle"/>
          </p:nvPr>
        </p:nvSpPr>
        <p:spPr/>
        <p:txBody>
          <a:bodyPr>
            <a:normAutofit/>
          </a:bodyPr>
          <a:lstStyle/>
          <a:p>
            <a:r>
              <a:rPr lang="da-DK" sz="3200" dirty="0"/>
              <a:t>Funktionærlovens § 2 a, stk. 2</a:t>
            </a:r>
          </a:p>
        </p:txBody>
      </p:sp>
    </p:spTree>
    <p:extLst>
      <p:ext uri="{BB962C8B-B14F-4D97-AF65-F5344CB8AC3E}">
        <p14:creationId xmlns:p14="http://schemas.microsoft.com/office/powerpoint/2010/main" val="195867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normAutofit/>
          </a:bodyPr>
          <a:lstStyle/>
          <a:p>
            <a:r>
              <a:rPr lang="da-DK" sz="2000" dirty="0" smtClean="0"/>
              <a:t>Højesterets dom opretholder funktionærlovens § 2 a, stk. 3, i alle tilfælde, hvor den ikke er </a:t>
            </a:r>
            <a:r>
              <a:rPr lang="da-DK" sz="2000" dirty="0" err="1" smtClean="0"/>
              <a:t>uproportional</a:t>
            </a:r>
            <a:r>
              <a:rPr lang="da-DK" sz="2000" dirty="0" smtClean="0"/>
              <a:t> efter EU-retten</a:t>
            </a:r>
          </a:p>
          <a:p>
            <a:endParaRPr lang="da-DK" sz="800" dirty="0" smtClean="0"/>
          </a:p>
          <a:p>
            <a:r>
              <a:rPr lang="da-DK" sz="2000" dirty="0"/>
              <a:t>Højesterets dom er en direkte anvendelse af direktivet over for offentlige arbejdsgivere, der indebærer en tilsidesættelse af § 2 a, stk. 3, i de konkrete tilfælde, hvor § 2 a, stk. 3, strider mod </a:t>
            </a:r>
            <a:r>
              <a:rPr lang="da-DK" sz="2000" dirty="0" smtClean="0"/>
              <a:t>EU-retten, og dermed falder man tilbage på hovedreglen i § 2 a, stk. 1</a:t>
            </a:r>
          </a:p>
          <a:p>
            <a:endParaRPr lang="da-DK" sz="800" dirty="0" smtClean="0"/>
          </a:p>
          <a:p>
            <a:r>
              <a:rPr lang="da-DK" sz="2000" dirty="0" smtClean="0"/>
              <a:t>Men hvad med private arbejdsgivere? </a:t>
            </a:r>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18</a:t>
            </a:fld>
            <a:endParaRPr lang="da-DK" dirty="0"/>
          </a:p>
        </p:txBody>
      </p:sp>
      <p:sp>
        <p:nvSpPr>
          <p:cNvPr id="3" name="Titel 2"/>
          <p:cNvSpPr>
            <a:spLocks noGrp="1"/>
          </p:cNvSpPr>
          <p:nvPr>
            <p:ph type="ctrTitle"/>
          </p:nvPr>
        </p:nvSpPr>
        <p:spPr/>
        <p:txBody>
          <a:bodyPr>
            <a:normAutofit/>
          </a:bodyPr>
          <a:lstStyle/>
          <a:p>
            <a:r>
              <a:rPr lang="da-DK" sz="3200" dirty="0" smtClean="0"/>
              <a:t>Private arbejdsgivere</a:t>
            </a: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631019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normAutofit/>
          </a:bodyPr>
          <a:lstStyle/>
          <a:p>
            <a:r>
              <a:rPr lang="da-DK" dirty="0" smtClean="0"/>
              <a:t>Kan tilsidesættelse af en klar national lovregel over for private støttes på et generelt EU-retligt princip som udmøntet i et direktiv?</a:t>
            </a:r>
          </a:p>
          <a:p>
            <a:endParaRPr lang="da-DK" sz="800" dirty="0" smtClean="0"/>
          </a:p>
          <a:p>
            <a:pPr lvl="1"/>
            <a:r>
              <a:rPr lang="da-DK" dirty="0" smtClean="0"/>
              <a:t>Højesteret markerer klart i præmisserne, at der ikke er taget stilling til spørgsmålet</a:t>
            </a:r>
          </a:p>
          <a:p>
            <a:pPr lvl="1"/>
            <a:endParaRPr lang="da-DK" sz="800" dirty="0" smtClean="0"/>
          </a:p>
          <a:p>
            <a:pPr lvl="1"/>
            <a:r>
              <a:rPr lang="da-DK" dirty="0" smtClean="0"/>
              <a:t>I feriesagen, U.2014.914H, fandt Højesteret, at det ikke var muligt med anerkendte fortolkningsprincipper at fortolke konformt, men </a:t>
            </a:r>
          </a:p>
          <a:p>
            <a:pPr lvl="1"/>
            <a:endParaRPr lang="da-DK" sz="800" dirty="0" smtClean="0"/>
          </a:p>
          <a:p>
            <a:pPr lvl="1"/>
            <a:r>
              <a:rPr lang="da-DK" dirty="0" smtClean="0"/>
              <a:t>Har det betydning, at feriesagen alene baserede sig på en direktivforpligtelse, hvor spørgsmålet i § 2 a relaterer til et generelt EU-retligt forbud mod </a:t>
            </a:r>
            <a:r>
              <a:rPr lang="da-DK" dirty="0" err="1" smtClean="0"/>
              <a:t>aldersdiskrimina-tion</a:t>
            </a:r>
            <a:r>
              <a:rPr lang="da-DK" dirty="0" smtClean="0"/>
              <a:t> som udmøntet i direktiv?</a:t>
            </a:r>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19</a:t>
            </a:fld>
            <a:endParaRPr lang="da-DK" dirty="0"/>
          </a:p>
        </p:txBody>
      </p:sp>
      <p:sp>
        <p:nvSpPr>
          <p:cNvPr id="3" name="Titel 2"/>
          <p:cNvSpPr>
            <a:spLocks noGrp="1"/>
          </p:cNvSpPr>
          <p:nvPr>
            <p:ph type="ctrTitle"/>
          </p:nvPr>
        </p:nvSpPr>
        <p:spPr/>
        <p:txBody>
          <a:bodyPr>
            <a:normAutofit/>
          </a:bodyPr>
          <a:lstStyle/>
          <a:p>
            <a:r>
              <a:rPr lang="da-DK" sz="3200" dirty="0" smtClean="0"/>
              <a:t>Private arbejdsgivere</a:t>
            </a: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27446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normAutofit/>
          </a:bodyPr>
          <a:lstStyle/>
          <a:p>
            <a:r>
              <a:rPr lang="da-DK" dirty="0" smtClean="0"/>
              <a:t>Kravene til at ”fortsætte sin erhvervskarriere”, Højesterets dom, FV 11. april 2014 og KL’s administrationsgrundlag </a:t>
            </a:r>
          </a:p>
          <a:p>
            <a:endParaRPr lang="da-DK" dirty="0" smtClean="0"/>
          </a:p>
          <a:p>
            <a:r>
              <a:rPr lang="da-DK" dirty="0" smtClean="0"/>
              <a:t>Hvad betyder disse krav i praksis for de sager, der afventede Højesterets dom? Hvilke afgrænsningstvister er tilbage?</a:t>
            </a:r>
          </a:p>
          <a:p>
            <a:endParaRPr lang="da-DK" dirty="0" smtClean="0"/>
          </a:p>
          <a:p>
            <a:r>
              <a:rPr lang="da-DK" dirty="0" smtClean="0"/>
              <a:t>Private - skal de følge direktivet eller (alene) funktionærloven?</a:t>
            </a:r>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2</a:t>
            </a:fld>
            <a:endParaRPr lang="da-DK" dirty="0"/>
          </a:p>
        </p:txBody>
      </p:sp>
      <p:sp>
        <p:nvSpPr>
          <p:cNvPr id="3" name="Titel 2"/>
          <p:cNvSpPr>
            <a:spLocks noGrp="1"/>
          </p:cNvSpPr>
          <p:nvPr>
            <p:ph type="ctrTitle"/>
          </p:nvPr>
        </p:nvSpPr>
        <p:spPr/>
        <p:txBody>
          <a:bodyPr>
            <a:noAutofit/>
          </a:bodyPr>
          <a:lstStyle/>
          <a:p>
            <a:r>
              <a:rPr lang="da-DK" dirty="0"/>
              <a:t/>
            </a:r>
            <a:br>
              <a:rPr lang="da-DK" dirty="0"/>
            </a:br>
            <a:r>
              <a:rPr lang="da-DK" sz="3200" dirty="0"/>
              <a:t>Hovedpunkter</a:t>
            </a:r>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4282284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normAutofit/>
          </a:bodyPr>
          <a:lstStyle/>
          <a:p>
            <a:r>
              <a:rPr lang="da-DK" dirty="0" smtClean="0"/>
              <a:t>Tankegangen bag feriesagen kan få afsmittende virkning, men i forhold til § 2 a, stk. 3, er det måske snarere et spørgsmål om kompetencefordeling og retssikkerhed end et spørgsmål om fortolkning contra </a:t>
            </a:r>
            <a:r>
              <a:rPr lang="da-DK" dirty="0" err="1" smtClean="0"/>
              <a:t>legem</a:t>
            </a:r>
            <a:endParaRPr lang="da-DK" dirty="0" smtClean="0"/>
          </a:p>
          <a:p>
            <a:r>
              <a:rPr lang="da-DK" dirty="0" smtClean="0"/>
              <a:t>Jens Kristiansen sammenfatter det som følger i Juristen, 2014, side 29:</a:t>
            </a:r>
          </a:p>
          <a:p>
            <a:endParaRPr lang="da-DK" sz="800" dirty="0" smtClean="0"/>
          </a:p>
          <a:p>
            <a:pPr lvl="1"/>
            <a:r>
              <a:rPr lang="da-DK" dirty="0" smtClean="0"/>
              <a:t>Det er ”tvivlsomt, om det vil være foreneligt med retssikkerhedsprincippet, at domstolene – via et dommerskabt retsprincip – afskærer en privat virksomhed fra at indrette sig efter en klar national lovgivning”</a:t>
            </a:r>
          </a:p>
          <a:p>
            <a:pPr lvl="1"/>
            <a:endParaRPr lang="da-DK" dirty="0" smtClean="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20</a:t>
            </a:fld>
            <a:endParaRPr lang="da-DK" dirty="0"/>
          </a:p>
        </p:txBody>
      </p:sp>
      <p:sp>
        <p:nvSpPr>
          <p:cNvPr id="3" name="Titel 2"/>
          <p:cNvSpPr>
            <a:spLocks noGrp="1"/>
          </p:cNvSpPr>
          <p:nvPr>
            <p:ph type="ctrTitle"/>
          </p:nvPr>
        </p:nvSpPr>
        <p:spPr/>
        <p:txBody>
          <a:bodyPr/>
          <a:lstStyle/>
          <a:p>
            <a:r>
              <a:rPr lang="da-DK" sz="3200" dirty="0" smtClean="0"/>
              <a:t>Private arbejdsgivere</a:t>
            </a:r>
            <a:r>
              <a:rPr lang="da-DK" dirty="0" smtClean="0"/>
              <a:t>	</a:t>
            </a:r>
            <a:endParaRPr lang="da-DK"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150368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lstStyle/>
          <a:p>
            <a:r>
              <a:rPr lang="da-DK" sz="2000" dirty="0" smtClean="0"/>
              <a:t>Lønmodtageren vil efter  omstændighederne i stedet kunne få fratrædelsesgodtgørelsen via et erstatningssøgsmål mod staten</a:t>
            </a:r>
          </a:p>
          <a:p>
            <a:pPr marL="342900" lvl="1" indent="-342900">
              <a:spcBef>
                <a:spcPct val="20000"/>
              </a:spcBef>
            </a:pPr>
            <a:endParaRPr lang="da-DK" sz="800" dirty="0"/>
          </a:p>
          <a:p>
            <a:pPr marL="342900" lvl="1" indent="-342900">
              <a:spcBef>
                <a:spcPct val="20000"/>
              </a:spcBef>
            </a:pPr>
            <a:r>
              <a:rPr lang="da-DK" sz="2000" dirty="0"/>
              <a:t>Første sag for Højesteret 15. juni 2014</a:t>
            </a:r>
          </a:p>
          <a:p>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21</a:t>
            </a:fld>
            <a:endParaRPr lang="da-DK"/>
          </a:p>
        </p:txBody>
      </p:sp>
      <p:sp>
        <p:nvSpPr>
          <p:cNvPr id="3" name="Titel 2"/>
          <p:cNvSpPr>
            <a:spLocks noGrp="1"/>
          </p:cNvSpPr>
          <p:nvPr>
            <p:ph type="ctrTitle"/>
          </p:nvPr>
        </p:nvSpPr>
        <p:spPr/>
        <p:txBody>
          <a:bodyPr/>
          <a:lstStyle/>
          <a:p>
            <a:r>
              <a:rPr lang="da-DK" sz="3200" dirty="0" smtClean="0"/>
              <a:t>Private arbejdsgivere</a:t>
            </a:r>
            <a:r>
              <a:rPr lang="da-DK" dirty="0" smtClean="0"/>
              <a:t>	</a:t>
            </a:r>
            <a:endParaRPr lang="da-DK"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1613075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normAutofit/>
          </a:bodyPr>
          <a:lstStyle/>
          <a:p>
            <a:r>
              <a:rPr lang="da-DK" dirty="0" smtClean="0"/>
              <a:t>Som Breum redegjorde for, fandt Højesteret ikke, at der ”kan udledes generelle retningslinjer”. I stedet skal der ske en ”konkret bevismæssig vurdering” af, om erhvervskarriere er fortsat</a:t>
            </a:r>
          </a:p>
          <a:p>
            <a:endParaRPr lang="da-DK" dirty="0" smtClean="0"/>
          </a:p>
          <a:p>
            <a:r>
              <a:rPr lang="da-DK" dirty="0" smtClean="0"/>
              <a:t>Derfor ingen nærmere vejledning i flertallets præmisser</a:t>
            </a:r>
          </a:p>
          <a:p>
            <a:endParaRPr lang="da-DK" dirty="0" smtClean="0"/>
          </a:p>
          <a:p>
            <a:r>
              <a:rPr lang="da-DK" dirty="0" smtClean="0"/>
              <a:t>Ifølge dissensen skal man ”i hvert fald i nogle måneder … være tilmeldt Arbejdsformidlingen”</a:t>
            </a:r>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3</a:t>
            </a:fld>
            <a:endParaRPr lang="da-DK" dirty="0"/>
          </a:p>
        </p:txBody>
      </p:sp>
      <p:sp>
        <p:nvSpPr>
          <p:cNvPr id="3" name="Titel 2"/>
          <p:cNvSpPr>
            <a:spLocks noGrp="1"/>
          </p:cNvSpPr>
          <p:nvPr>
            <p:ph type="ctrTitle"/>
          </p:nvPr>
        </p:nvSpPr>
        <p:spPr/>
        <p:txBody>
          <a:bodyPr>
            <a:normAutofit fontScale="90000"/>
          </a:bodyPr>
          <a:lstStyle/>
          <a:p>
            <a:r>
              <a:rPr lang="da-DK" dirty="0" smtClean="0"/>
              <a:t>Højesterets krav til ”fortsat erhvervskarriere”</a:t>
            </a:r>
            <a:endParaRPr lang="da-DK"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28707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492895"/>
            <a:ext cx="8064448" cy="3456385"/>
          </a:xfrm>
        </p:spPr>
        <p:txBody>
          <a:bodyPr>
            <a:normAutofit/>
          </a:bodyPr>
          <a:lstStyle/>
          <a:p>
            <a:r>
              <a:rPr lang="da-DK" dirty="0" smtClean="0"/>
              <a:t>Tre opmænd fra Arbejdsrettens formandskab</a:t>
            </a:r>
          </a:p>
          <a:p>
            <a:endParaRPr lang="da-DK" sz="800" dirty="0" smtClean="0"/>
          </a:p>
          <a:p>
            <a:r>
              <a:rPr lang="da-DK" dirty="0" smtClean="0"/>
              <a:t>Overlæge opsagt</a:t>
            </a:r>
          </a:p>
          <a:p>
            <a:endParaRPr lang="da-DK" sz="800" dirty="0" smtClean="0"/>
          </a:p>
          <a:p>
            <a:r>
              <a:rPr lang="da-DK" dirty="0" smtClean="0"/>
              <a:t>Tilmeldte sig ikke regions jobbank og søgte ikke opslåede overlægestillinger</a:t>
            </a:r>
          </a:p>
          <a:p>
            <a:endParaRPr lang="da-DK" sz="800" dirty="0" smtClean="0"/>
          </a:p>
          <a:p>
            <a:r>
              <a:rPr lang="da-DK" dirty="0" smtClean="0"/>
              <a:t>Søgte primært gennem sit netværk og primært deltidsstillinger</a:t>
            </a:r>
          </a:p>
          <a:p>
            <a:endParaRPr lang="da-DK" sz="800" dirty="0" smtClean="0"/>
          </a:p>
          <a:p>
            <a:r>
              <a:rPr lang="da-DK" dirty="0" smtClean="0"/>
              <a:t>Gik på alderspension 4 måneder efter </a:t>
            </a:r>
            <a:r>
              <a:rPr lang="da-DK" dirty="0" err="1" smtClean="0"/>
              <a:t>fratræden</a:t>
            </a:r>
            <a:endParaRPr lang="da-DK" dirty="0" smtClean="0"/>
          </a:p>
          <a:p>
            <a:endParaRPr lang="da-DK" dirty="0" smtClean="0"/>
          </a:p>
          <a:p>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4</a:t>
            </a:fld>
            <a:endParaRPr lang="da-DK" dirty="0"/>
          </a:p>
        </p:txBody>
      </p:sp>
      <p:sp>
        <p:nvSpPr>
          <p:cNvPr id="3" name="Titel 2"/>
          <p:cNvSpPr>
            <a:spLocks noGrp="1"/>
          </p:cNvSpPr>
          <p:nvPr>
            <p:ph type="ctrTitle"/>
          </p:nvPr>
        </p:nvSpPr>
        <p:spPr/>
        <p:txBody>
          <a:bodyPr>
            <a:normAutofit/>
          </a:bodyPr>
          <a:lstStyle/>
          <a:p>
            <a:r>
              <a:rPr lang="da-DK" sz="3200" dirty="0" smtClean="0"/>
              <a:t>Faglig Voldgift af 11. april 2014</a:t>
            </a: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407197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normAutofit/>
          </a:bodyPr>
          <a:lstStyle/>
          <a:p>
            <a:r>
              <a:rPr lang="da-DK" dirty="0" smtClean="0"/>
              <a:t>Ikke fortsat erhvervskarriere, da:</a:t>
            </a:r>
          </a:p>
          <a:p>
            <a:endParaRPr lang="da-DK" sz="800" dirty="0" smtClean="0"/>
          </a:p>
          <a:p>
            <a:pPr lvl="1"/>
            <a:r>
              <a:rPr lang="da-DK" dirty="0" smtClean="0"/>
              <a:t>”der alene er udfoldet begrænsede og selektive jobsøgningsaktiviteter, inden alderspensionen blev aktiveret”</a:t>
            </a:r>
          </a:p>
          <a:p>
            <a:pPr lvl="1"/>
            <a:endParaRPr lang="da-DK" sz="800" dirty="0" smtClean="0"/>
          </a:p>
          <a:p>
            <a:pPr lvl="1"/>
            <a:r>
              <a:rPr lang="da-DK" dirty="0" smtClean="0"/>
              <a:t>Overlægen havde derfor ikke ”udvist en sådan reel jobsøgningsaktivitet af rimeligt omfang, at der er grundlag for at anse det for godtgjort, at han har haft til hensigt at forfølge sin erhvervsmæssige karriere”</a:t>
            </a:r>
          </a:p>
          <a:p>
            <a:pPr lvl="1"/>
            <a:endParaRPr lang="da-DK" sz="800" dirty="0" smtClean="0"/>
          </a:p>
          <a:p>
            <a:pPr lvl="1"/>
            <a:r>
              <a:rPr lang="da-DK" dirty="0" smtClean="0"/>
              <a:t>Interessant: 1) fordi overlægen ventede 4 måneder med at aktivere sin alderspension, 2) fordi kendelsen – i fortsættelse af Højesterets dom – helt klart pålægger lønmodtageren at bevise, at erhvervskarrieren er fortsat, og 3) fordi kendelsen viser, at man reelt over en periode skal søge at forfølge sin karriere</a:t>
            </a:r>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5</a:t>
            </a:fld>
            <a:endParaRPr lang="da-DK" dirty="0"/>
          </a:p>
        </p:txBody>
      </p:sp>
      <p:sp>
        <p:nvSpPr>
          <p:cNvPr id="3" name="Titel 2"/>
          <p:cNvSpPr>
            <a:spLocks noGrp="1"/>
          </p:cNvSpPr>
          <p:nvPr>
            <p:ph type="ctrTitle"/>
          </p:nvPr>
        </p:nvSpPr>
        <p:spPr/>
        <p:txBody>
          <a:bodyPr>
            <a:normAutofit/>
          </a:bodyPr>
          <a:lstStyle/>
          <a:p>
            <a:r>
              <a:rPr lang="da-DK" sz="3200" dirty="0" smtClean="0"/>
              <a:t>Faglig Voldgift af 11. april 2014</a:t>
            </a: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240613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normAutofit fontScale="77500" lnSpcReduction="20000"/>
          </a:bodyPr>
          <a:lstStyle/>
          <a:p>
            <a:r>
              <a:rPr lang="da-DK" sz="2600" dirty="0" smtClean="0"/>
              <a:t>KL har 4. marts 2014 udsendt notat om fremtidig administration af sager om fratrædelsesgodtgørelse</a:t>
            </a:r>
          </a:p>
          <a:p>
            <a:endParaRPr lang="da-DK" sz="2600" dirty="0" smtClean="0"/>
          </a:p>
          <a:p>
            <a:r>
              <a:rPr lang="da-DK" sz="2600" dirty="0" smtClean="0"/>
              <a:t>Hensigt at opstille nogle administrerbare retningslinjer, som ligger klart inden for Højesterets dom, og som kommunerne kan udøve deres skøn efter</a:t>
            </a:r>
          </a:p>
          <a:p>
            <a:endParaRPr lang="da-DK" sz="2600" dirty="0"/>
          </a:p>
          <a:p>
            <a:r>
              <a:rPr lang="da-DK" sz="2600" dirty="0" smtClean="0"/>
              <a:t>Retningslinjerne også udarbejdet i lyset af, at EU-Domstolen i præmis 78 i Toftegaard-sagen om rådighedsløn til tjenestemænd udtaler, at der som hovedregel ikke kan kræves</a:t>
            </a:r>
            <a:r>
              <a:rPr lang="da-DK" sz="2600" dirty="0"/>
              <a:t>, at </a:t>
            </a:r>
            <a:r>
              <a:rPr lang="da-DK" sz="2600" dirty="0" smtClean="0"/>
              <a:t>der er en pligt til ”en </a:t>
            </a:r>
            <a:r>
              <a:rPr lang="da-DK" sz="2600" dirty="0"/>
              <a:t>individuel behandling af hvert enkelt </a:t>
            </a:r>
            <a:r>
              <a:rPr lang="da-DK" sz="2600" dirty="0" smtClean="0"/>
              <a:t>konkrete tilfælde”, idet ”forvaltningen </a:t>
            </a:r>
            <a:r>
              <a:rPr lang="da-DK" sz="2600" dirty="0"/>
              <a:t>af den pågældende ordning fortsat skal være bæredygtig ud fra et teknisk og økonomisk </a:t>
            </a:r>
            <a:r>
              <a:rPr lang="da-DK" sz="2600" dirty="0" smtClean="0"/>
              <a:t>synspunkt” </a:t>
            </a:r>
          </a:p>
          <a:p>
            <a:endParaRPr lang="da-DK" dirty="0" smtClean="0"/>
          </a:p>
          <a:p>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6</a:t>
            </a:fld>
            <a:endParaRPr lang="da-DK" dirty="0"/>
          </a:p>
        </p:txBody>
      </p:sp>
      <p:sp>
        <p:nvSpPr>
          <p:cNvPr id="3" name="Titel 2"/>
          <p:cNvSpPr>
            <a:spLocks noGrp="1"/>
          </p:cNvSpPr>
          <p:nvPr>
            <p:ph type="ctrTitle"/>
          </p:nvPr>
        </p:nvSpPr>
        <p:spPr/>
        <p:txBody>
          <a:bodyPr>
            <a:normAutofit/>
          </a:bodyPr>
          <a:lstStyle/>
          <a:p>
            <a:r>
              <a:rPr lang="da-DK" sz="3200" dirty="0" smtClean="0"/>
              <a:t>KL’s administrationsgrundlag</a:t>
            </a: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368288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780928"/>
            <a:ext cx="8064448" cy="2952328"/>
          </a:xfrm>
        </p:spPr>
        <p:txBody>
          <a:bodyPr>
            <a:normAutofit/>
          </a:bodyPr>
          <a:lstStyle/>
          <a:p>
            <a:r>
              <a:rPr lang="da-DK" dirty="0" smtClean="0"/>
              <a:t>Om medarbejderen ikke har hævet/aktiveret alderspension i indtil 3 måneder efter </a:t>
            </a:r>
            <a:r>
              <a:rPr lang="da-DK" dirty="0" err="1" smtClean="0"/>
              <a:t>fratræden</a:t>
            </a:r>
            <a:endParaRPr lang="da-DK" dirty="0" smtClean="0"/>
          </a:p>
          <a:p>
            <a:endParaRPr lang="da-DK" sz="800" dirty="0" smtClean="0"/>
          </a:p>
          <a:p>
            <a:r>
              <a:rPr lang="da-DK" dirty="0"/>
              <a:t>O</a:t>
            </a:r>
            <a:r>
              <a:rPr lang="da-DK" dirty="0" smtClean="0"/>
              <a:t>m medarbejderen har haft lønnet arbejde i mindst 8 timer pr. uge i gennemsnit over 3 måneder efter </a:t>
            </a:r>
            <a:r>
              <a:rPr lang="da-DK" dirty="0" err="1" smtClean="0"/>
              <a:t>fratræden</a:t>
            </a:r>
            <a:r>
              <a:rPr lang="da-DK" dirty="0" smtClean="0"/>
              <a:t> og/eller</a:t>
            </a:r>
          </a:p>
          <a:p>
            <a:endParaRPr lang="da-DK" sz="800" dirty="0" smtClean="0"/>
          </a:p>
          <a:p>
            <a:r>
              <a:rPr lang="da-DK" dirty="0"/>
              <a:t>O</a:t>
            </a:r>
            <a:r>
              <a:rPr lang="da-DK" dirty="0" smtClean="0"/>
              <a:t>m medarbejderen har været tilmeldt Jobcenter som ledig i 3 måneder efter </a:t>
            </a:r>
            <a:r>
              <a:rPr lang="da-DK" dirty="0" err="1" smtClean="0"/>
              <a:t>fratræden</a:t>
            </a:r>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7</a:t>
            </a:fld>
            <a:endParaRPr lang="da-DK" dirty="0"/>
          </a:p>
        </p:txBody>
      </p:sp>
      <p:sp>
        <p:nvSpPr>
          <p:cNvPr id="3" name="Titel 2"/>
          <p:cNvSpPr>
            <a:spLocks noGrp="1"/>
          </p:cNvSpPr>
          <p:nvPr>
            <p:ph type="ctrTitle"/>
          </p:nvPr>
        </p:nvSpPr>
        <p:spPr>
          <a:xfrm>
            <a:off x="540000" y="1808880"/>
            <a:ext cx="8064448" cy="540000"/>
          </a:xfrm>
        </p:spPr>
        <p:txBody>
          <a:bodyPr>
            <a:noAutofit/>
          </a:bodyPr>
          <a:lstStyle/>
          <a:p>
            <a:r>
              <a:rPr lang="da-DK" sz="3200" dirty="0"/>
              <a:t>Parametre i KL’s administrationsgrundlag</a:t>
            </a:r>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302813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540000" y="2564904"/>
            <a:ext cx="8064448" cy="3672408"/>
          </a:xfrm>
        </p:spPr>
        <p:txBody>
          <a:bodyPr>
            <a:normAutofit/>
          </a:bodyPr>
          <a:lstStyle/>
          <a:p>
            <a:r>
              <a:rPr lang="da-DK" dirty="0" smtClean="0"/>
              <a:t>Lønmodtagere skal de facto gennem deres handlinger opfylde betingelserne om at være erhvervsaktive</a:t>
            </a:r>
          </a:p>
          <a:p>
            <a:endParaRPr lang="da-DK" sz="800" dirty="0" smtClean="0"/>
          </a:p>
          <a:p>
            <a:r>
              <a:rPr lang="da-DK" dirty="0" smtClean="0"/>
              <a:t>Ligger i fortsættelse af, at efter Højesteret og FV påhviler det lønmodtageren at godtgøre, at karrieren rent faktisk er fortsat</a:t>
            </a:r>
          </a:p>
          <a:p>
            <a:endParaRPr lang="da-DK" sz="800" dirty="0" smtClean="0"/>
          </a:p>
          <a:p>
            <a:pPr lvl="1"/>
            <a:r>
              <a:rPr lang="da-DK" dirty="0"/>
              <a:t>H</a:t>
            </a:r>
            <a:r>
              <a:rPr lang="da-DK" dirty="0" smtClean="0"/>
              <a:t>ensigt om at fortsætte erhvervskarriere er ikke nok</a:t>
            </a:r>
          </a:p>
          <a:p>
            <a:pPr lvl="1"/>
            <a:r>
              <a:rPr lang="da-DK" dirty="0" smtClean="0"/>
              <a:t>Tro og love-erklæringer er ikke nok</a:t>
            </a:r>
          </a:p>
          <a:p>
            <a:pPr lvl="1"/>
            <a:r>
              <a:rPr lang="da-DK" dirty="0" smtClean="0"/>
              <a:t>Hvis lønmodtageren er overgået til andet forsørgelsesgrundlag fx efterløn, er jobsøgning ikke nok, så skal vedkommende rent faktisk have normalt lønarbejde</a:t>
            </a:r>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8</a:t>
            </a:fld>
            <a:endParaRPr lang="da-DK" dirty="0"/>
          </a:p>
        </p:txBody>
      </p:sp>
      <p:sp>
        <p:nvSpPr>
          <p:cNvPr id="3" name="Titel 2"/>
          <p:cNvSpPr>
            <a:spLocks noGrp="1"/>
          </p:cNvSpPr>
          <p:nvPr>
            <p:ph type="ctrTitle"/>
          </p:nvPr>
        </p:nvSpPr>
        <p:spPr>
          <a:xfrm>
            <a:off x="540000" y="1808880"/>
            <a:ext cx="8064448" cy="540000"/>
          </a:xfrm>
        </p:spPr>
        <p:txBody>
          <a:bodyPr>
            <a:noAutofit/>
          </a:bodyPr>
          <a:lstStyle/>
          <a:p>
            <a:r>
              <a:rPr lang="da-DK" sz="3200" dirty="0" smtClean="0"/>
              <a:t>Parametre i KL’s administrationsgrundlag</a:t>
            </a:r>
            <a:endParaRPr lang="da-DK" sz="3200" dirty="0"/>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400170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p:txBody>
          <a:bodyPr/>
          <a:lstStyle/>
          <a:p>
            <a:r>
              <a:rPr lang="da-DK" dirty="0" smtClean="0"/>
              <a:t>Der var mere end 100 sager</a:t>
            </a:r>
          </a:p>
          <a:p>
            <a:endParaRPr lang="da-DK" sz="800" dirty="0" smtClean="0"/>
          </a:p>
          <a:p>
            <a:pPr lvl="1"/>
            <a:r>
              <a:rPr lang="da-DK" dirty="0" smtClean="0"/>
              <a:t>14 sager blev udvalgt til prøvesager i Østre Landsret og efterfølgende anket til Højesteret</a:t>
            </a:r>
          </a:p>
          <a:p>
            <a:pPr lvl="1"/>
            <a:endParaRPr lang="da-DK" sz="800" dirty="0" smtClean="0"/>
          </a:p>
          <a:p>
            <a:pPr lvl="1"/>
            <a:r>
              <a:rPr lang="da-DK" dirty="0" smtClean="0"/>
              <a:t>Ca. 20 sager blev afsluttet af forskellige årsager inden Højesterets dom, fx fordi vedkommende godtgjorde, at erhvervskarrieren var fortsat</a:t>
            </a:r>
          </a:p>
          <a:p>
            <a:pPr lvl="1"/>
            <a:endParaRPr lang="da-DK" sz="800" dirty="0" smtClean="0"/>
          </a:p>
          <a:p>
            <a:pPr lvl="1"/>
            <a:r>
              <a:rPr lang="da-DK" dirty="0" smtClean="0"/>
              <a:t>Små 80 sager ventede på Højesterets dom</a:t>
            </a:r>
          </a:p>
          <a:p>
            <a:pPr lvl="1"/>
            <a:endParaRPr lang="da-DK" sz="800" dirty="0" smtClean="0"/>
          </a:p>
          <a:p>
            <a:pPr lvl="1"/>
            <a:r>
              <a:rPr lang="da-DK" dirty="0" smtClean="0"/>
              <a:t>Hertil kommer lokalt indgåede procesaftaler</a:t>
            </a:r>
            <a:endParaRPr lang="da-DK" dirty="0"/>
          </a:p>
        </p:txBody>
      </p:sp>
      <p:sp>
        <p:nvSpPr>
          <p:cNvPr id="5" name="Pladsholder til diasnummer 4"/>
          <p:cNvSpPr>
            <a:spLocks noGrp="1"/>
          </p:cNvSpPr>
          <p:nvPr>
            <p:ph type="sldNum" sz="quarter" idx="12"/>
          </p:nvPr>
        </p:nvSpPr>
        <p:spPr/>
        <p:txBody>
          <a:bodyPr/>
          <a:lstStyle/>
          <a:p>
            <a:r>
              <a:rPr lang="da-DK" smtClean="0"/>
              <a:t>Side </a:t>
            </a:r>
            <a:fld id="{35C25B2C-7787-4177-B8B5-5637F282D7CC}" type="slidenum">
              <a:rPr lang="da-DK" smtClean="0"/>
              <a:pPr/>
              <a:t>9</a:t>
            </a:fld>
            <a:endParaRPr lang="da-DK" dirty="0"/>
          </a:p>
        </p:txBody>
      </p:sp>
      <p:sp>
        <p:nvSpPr>
          <p:cNvPr id="3" name="Titel 2"/>
          <p:cNvSpPr>
            <a:spLocks noGrp="1"/>
          </p:cNvSpPr>
          <p:nvPr>
            <p:ph type="ctrTitle"/>
          </p:nvPr>
        </p:nvSpPr>
        <p:spPr/>
        <p:txBody>
          <a:bodyPr>
            <a:noAutofit/>
          </a:bodyPr>
          <a:lstStyle/>
          <a:p>
            <a:r>
              <a:rPr lang="da-DK" dirty="0"/>
              <a:t/>
            </a:r>
            <a:br>
              <a:rPr lang="da-DK" dirty="0"/>
            </a:br>
            <a:r>
              <a:rPr lang="da-DK" sz="3200" dirty="0" smtClean="0"/>
              <a:t>Sager, </a:t>
            </a:r>
            <a:r>
              <a:rPr lang="da-DK" sz="3200" dirty="0"/>
              <a:t>der afventede Højesteret</a:t>
            </a:r>
          </a:p>
        </p:txBody>
      </p:sp>
      <p:sp>
        <p:nvSpPr>
          <p:cNvPr id="10" name="Pladsholder til sidefod 9"/>
          <p:cNvSpPr>
            <a:spLocks noGrp="1"/>
          </p:cNvSpPr>
          <p:nvPr>
            <p:ph type="ftr" sz="quarter" idx="11"/>
          </p:nvPr>
        </p:nvSpPr>
        <p:spPr/>
        <p:txBody>
          <a:bodyPr/>
          <a:lstStyle/>
          <a:p>
            <a:r>
              <a:rPr lang="da-DK" smtClean="0"/>
              <a:t>§ 2 a – hvad nu?   -   23. maj 2014</a:t>
            </a:r>
            <a:endParaRPr lang="da-DK" dirty="0"/>
          </a:p>
        </p:txBody>
      </p:sp>
    </p:spTree>
    <p:extLst>
      <p:ext uri="{BB962C8B-B14F-4D97-AF65-F5344CB8AC3E}">
        <p14:creationId xmlns:p14="http://schemas.microsoft.com/office/powerpoint/2010/main" val="3896505770"/>
      </p:ext>
    </p:extLst>
  </p:cSld>
  <p:clrMapOvr>
    <a:masterClrMapping/>
  </p:clrMapOvr>
</p:sld>
</file>

<file path=ppt/theme/theme1.xml><?xml version="1.0" encoding="utf-8"?>
<a:theme xmlns:a="http://schemas.openxmlformats.org/drawingml/2006/main" name="NorrVind 2014 Skabelo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NorrVind 2014 Skabelon</Template>
  <TotalTime>148</TotalTime>
  <Words>1811</Words>
  <Application>Microsoft Office PowerPoint</Application>
  <PresentationFormat>Skærmshow (4:3)</PresentationFormat>
  <Paragraphs>180</Paragraphs>
  <Slides>21</Slides>
  <Notes>1</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NorrVind 2014 Skabelon</vt:lpstr>
      <vt:lpstr> Højesterets dom af 17. januar 2014 Status i § 2 a-sagerne </vt:lpstr>
      <vt:lpstr> Hovedpunkter</vt:lpstr>
      <vt:lpstr>Højesterets krav til ”fortsat erhvervskarriere”</vt:lpstr>
      <vt:lpstr>Faglig Voldgift af 11. april 2014</vt:lpstr>
      <vt:lpstr>Faglig Voldgift af 11. april 2014</vt:lpstr>
      <vt:lpstr>KL’s administrationsgrundlag</vt:lpstr>
      <vt:lpstr>Parametre i KL’s administrationsgrundlag</vt:lpstr>
      <vt:lpstr>Parametre i KL’s administrationsgrundlag</vt:lpstr>
      <vt:lpstr> Sager, der afventede Højesteret</vt:lpstr>
      <vt:lpstr>Sager, der afventede Højesteret </vt:lpstr>
      <vt:lpstr>Sager, der afventede Højesteret </vt:lpstr>
      <vt:lpstr>Sager, der afventede Højesteret </vt:lpstr>
      <vt:lpstr>Sager, der afventede Højesteret </vt:lpstr>
      <vt:lpstr>Uafklarede sager – hvor uenige om fortsat ”erhvervskarriere”</vt:lpstr>
      <vt:lpstr>Uafklarede sager – hvor uenige om fortsat ”erhvervskarriere”</vt:lpstr>
      <vt:lpstr>Funktionærlovens § 2 a, stk. 2</vt:lpstr>
      <vt:lpstr>Funktionærlovens § 2 a, stk. 2</vt:lpstr>
      <vt:lpstr>Private arbejdsgivere</vt:lpstr>
      <vt:lpstr>Private arbejdsgivere</vt:lpstr>
      <vt:lpstr>Private arbejdsgivere </vt:lpstr>
      <vt:lpstr>Private arbejdsgivere </vt:lpstr>
    </vt:vector>
  </TitlesOfParts>
  <Company>Norrbom Vinding 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 a – hvad nu?</dc:title>
  <dc:creator>Henrik Wiberg</dc:creator>
  <cp:lastModifiedBy>Pia Nielsen</cp:lastModifiedBy>
  <cp:revision>16</cp:revision>
  <cp:lastPrinted>2014-05-23T08:31:34Z</cp:lastPrinted>
  <dcterms:created xsi:type="dcterms:W3CDTF">2014-05-22T15:24:29Z</dcterms:created>
  <dcterms:modified xsi:type="dcterms:W3CDTF">2014-05-23T08:59:23Z</dcterms:modified>
</cp:coreProperties>
</file>