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1" r:id="rId3"/>
    <p:sldId id="286" r:id="rId4"/>
    <p:sldId id="287" r:id="rId5"/>
    <p:sldId id="292" r:id="rId6"/>
    <p:sldId id="267" r:id="rId7"/>
    <p:sldId id="288" r:id="rId8"/>
    <p:sldId id="289" r:id="rId9"/>
    <p:sldId id="285" r:id="rId10"/>
    <p:sldId id="299" r:id="rId11"/>
    <p:sldId id="293" r:id="rId12"/>
    <p:sldId id="268" r:id="rId13"/>
    <p:sldId id="296" r:id="rId14"/>
    <p:sldId id="270" r:id="rId15"/>
    <p:sldId id="271" r:id="rId16"/>
    <p:sldId id="297" r:id="rId17"/>
  </p:sldIdLst>
  <p:sldSz cx="12192000" cy="6858000"/>
  <p:notesSz cx="6794500" cy="9906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512000" y="1828722"/>
            <a:ext cx="9144000" cy="1620000"/>
          </a:xfrm>
        </p:spPr>
        <p:txBody>
          <a:bodyPr anchor="t" anchorCtr="0">
            <a:normAutofit/>
          </a:bodyPr>
          <a:lstStyle>
            <a:lvl1pPr algn="ctr">
              <a:defRPr sz="4800" cap="all" baseline="0"/>
            </a:lvl1pPr>
          </a:lstStyle>
          <a:p>
            <a:r>
              <a:rPr lang="da-DK" dirty="0" smtClean="0"/>
              <a:t>Klik for at redigere undertitel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81553"/>
            <a:ext cx="9144000" cy="900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dirty="0" smtClean="0"/>
              <a:t>Klik for at redigere oplægsholder</a:t>
            </a:r>
            <a:endParaRPr lang="da-DK" dirty="0"/>
          </a:p>
        </p:txBody>
      </p:sp>
      <p:cxnSp>
        <p:nvCxnSpPr>
          <p:cNvPr id="10" name="Lige forbindelse 9"/>
          <p:cNvCxnSpPr/>
          <p:nvPr userDrawn="1"/>
        </p:nvCxnSpPr>
        <p:spPr>
          <a:xfrm>
            <a:off x="5736000" y="661625"/>
            <a:ext cx="720000" cy="0"/>
          </a:xfrm>
          <a:prstGeom prst="line">
            <a:avLst/>
          </a:prstGeom>
          <a:ln w="88900">
            <a:solidFill>
              <a:srgbClr val="009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ladsholder til tekst 6"/>
          <p:cNvSpPr>
            <a:spLocks noGrp="1"/>
          </p:cNvSpPr>
          <p:nvPr>
            <p:ph type="body" sz="quarter" idx="15" hasCustomPrompt="1"/>
          </p:nvPr>
        </p:nvSpPr>
        <p:spPr>
          <a:xfrm>
            <a:off x="1511300" y="4718069"/>
            <a:ext cx="4494213" cy="477837"/>
          </a:xfrm>
        </p:spPr>
        <p:txBody>
          <a:bodyPr>
            <a:normAutofit/>
          </a:bodyPr>
          <a:lstStyle>
            <a:lvl1pPr marL="0" indent="0" algn="r">
              <a:buFontTx/>
              <a:buNone/>
              <a:defRPr sz="1800">
                <a:solidFill>
                  <a:srgbClr val="979797"/>
                </a:solidFill>
              </a:defRPr>
            </a:lvl1pPr>
          </a:lstStyle>
          <a:p>
            <a:pPr lvl="0"/>
            <a:r>
              <a:rPr lang="da-DK" dirty="0" smtClean="0"/>
              <a:t>Klik for at redigere anledning</a:t>
            </a:r>
            <a:endParaRPr lang="da-DK" dirty="0"/>
          </a:p>
        </p:txBody>
      </p:sp>
      <p:sp>
        <p:nvSpPr>
          <p:cNvPr id="14" name="Pladsholder til tekst 6"/>
          <p:cNvSpPr>
            <a:spLocks noGrp="1"/>
          </p:cNvSpPr>
          <p:nvPr>
            <p:ph type="body" sz="quarter" idx="16" hasCustomPrompt="1"/>
          </p:nvPr>
        </p:nvSpPr>
        <p:spPr>
          <a:xfrm>
            <a:off x="6186487" y="4718069"/>
            <a:ext cx="4494213" cy="477837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>
                <a:solidFill>
                  <a:srgbClr val="979797"/>
                </a:solidFill>
              </a:defRPr>
            </a:lvl1pPr>
          </a:lstStyle>
          <a:p>
            <a:pPr lvl="0"/>
            <a:r>
              <a:rPr lang="da-DK" dirty="0" smtClean="0"/>
              <a:t>Klik for at redigere dato</a:t>
            </a:r>
            <a:endParaRPr lang="da-DK" dirty="0"/>
          </a:p>
        </p:txBody>
      </p:sp>
      <p:sp>
        <p:nvSpPr>
          <p:cNvPr id="15" name="Pladsholder til tekst 14"/>
          <p:cNvSpPr>
            <a:spLocks noGrp="1"/>
          </p:cNvSpPr>
          <p:nvPr>
            <p:ph type="body" sz="quarter" idx="17" hasCustomPrompt="1"/>
          </p:nvPr>
        </p:nvSpPr>
        <p:spPr>
          <a:xfrm>
            <a:off x="1511300" y="944423"/>
            <a:ext cx="9144000" cy="874712"/>
          </a:xfrm>
        </p:spPr>
        <p:txBody>
          <a:bodyPr>
            <a:normAutofit/>
          </a:bodyPr>
          <a:lstStyle>
            <a:lvl1pPr marL="0" indent="0" algn="ctr">
              <a:buNone/>
              <a:defRPr sz="2400" cap="all" baseline="0">
                <a:latin typeface="Oswald Light" panose="00000400000000000000" pitchFamily="2" charset="0"/>
              </a:defRPr>
            </a:lvl1pPr>
            <a:lvl2pPr algn="ctr">
              <a:defRPr/>
            </a:lvl2pPr>
          </a:lstStyle>
          <a:p>
            <a:pPr lvl="0"/>
            <a:r>
              <a:rPr lang="da-DK" dirty="0" smtClean="0"/>
              <a:t>Klik for at </a:t>
            </a:r>
            <a:r>
              <a:rPr lang="da-DK" dirty="0" err="1" smtClean="0"/>
              <a:t>RedigerE</a:t>
            </a:r>
            <a:r>
              <a:rPr lang="da-DK" dirty="0" smtClean="0"/>
              <a:t> Titel</a:t>
            </a:r>
            <a:endParaRPr lang="da-DK" dirty="0"/>
          </a:p>
        </p:txBody>
      </p:sp>
      <p:cxnSp>
        <p:nvCxnSpPr>
          <p:cNvPr id="17" name="Lige forbindelse 16"/>
          <p:cNvCxnSpPr/>
          <p:nvPr userDrawn="1"/>
        </p:nvCxnSpPr>
        <p:spPr>
          <a:xfrm>
            <a:off x="6092677" y="4760835"/>
            <a:ext cx="0" cy="252000"/>
          </a:xfrm>
          <a:prstGeom prst="line">
            <a:avLst/>
          </a:prstGeom>
          <a:ln w="19050">
            <a:solidFill>
              <a:srgbClr val="9797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6940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cap="none" baseline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35982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dirty="0" smtClean="0"/>
              <a:t>Rediger typografien i masterens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28985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776170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5331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cap="none" baseline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50225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06F3C-C7EB-43F1-8A27-1418A98C0389}" type="slidenum">
              <a:rPr lang="da-DK" altLang="da-DK"/>
              <a:pPr>
                <a:defRPr/>
              </a:pPr>
              <a:t>‹nr.›</a:t>
            </a:fld>
            <a:endParaRPr lang="da-DK" altLang="da-DK"/>
          </a:p>
        </p:txBody>
      </p:sp>
    </p:spTree>
    <p:extLst>
      <p:ext uri="{BB962C8B-B14F-4D97-AF65-F5344CB8AC3E}">
        <p14:creationId xmlns:p14="http://schemas.microsoft.com/office/powerpoint/2010/main" val="153092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tekstindho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8" name="Pladsholder til tekst 7"/>
          <p:cNvSpPr>
            <a:spLocks noGrp="1"/>
          </p:cNvSpPr>
          <p:nvPr>
            <p:ph type="body" sz="quarter" idx="13"/>
          </p:nvPr>
        </p:nvSpPr>
        <p:spPr>
          <a:xfrm>
            <a:off x="838200" y="1825625"/>
            <a:ext cx="10515600" cy="3780045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627" y="5559495"/>
            <a:ext cx="2160000" cy="90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9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figur med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9" name="Pladsholder til diagram 8"/>
          <p:cNvSpPr>
            <a:spLocks noGrp="1"/>
          </p:cNvSpPr>
          <p:nvPr>
            <p:ph type="chart" sz="quarter" idx="13"/>
          </p:nvPr>
        </p:nvSpPr>
        <p:spPr>
          <a:xfrm>
            <a:off x="1596000" y="1845503"/>
            <a:ext cx="9000000" cy="3600000"/>
          </a:xfrm>
        </p:spPr>
        <p:txBody>
          <a:bodyPr/>
          <a:lstStyle/>
          <a:p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4" hasCustomPrompt="1"/>
          </p:nvPr>
        </p:nvSpPr>
        <p:spPr>
          <a:xfrm>
            <a:off x="2504661" y="5844208"/>
            <a:ext cx="8091902" cy="735495"/>
          </a:xfrm>
        </p:spPr>
        <p:txBody>
          <a:bodyPr lIns="108000" tIns="108000" rIns="108000" bIns="108000">
            <a:normAutofit/>
          </a:bodyPr>
          <a:lstStyle>
            <a:lvl1pPr marL="0" indent="0">
              <a:spcBef>
                <a:spcPts val="600"/>
              </a:spcBef>
              <a:buNone/>
              <a:defRPr sz="1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a-DK" dirty="0" err="1" smtClean="0"/>
              <a:t>Anm</a:t>
            </a:r>
            <a:r>
              <a:rPr lang="da-DK" dirty="0" smtClean="0"/>
              <a:t>.: Klik for at redigere i master</a:t>
            </a:r>
          </a:p>
          <a:p>
            <a:pPr lvl="0"/>
            <a:r>
              <a:rPr lang="da-DK" dirty="0" smtClean="0"/>
              <a:t>Kilde: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3522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5592416" cy="1600200"/>
          </a:xfrm>
        </p:spPr>
        <p:txBody>
          <a:bodyPr anchor="ctr" anchorCtr="0"/>
          <a:lstStyle>
            <a:lvl1pPr>
              <a:defRPr sz="3200" cap="none" baseline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6792000" y="457200"/>
            <a:ext cx="5400000" cy="54117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199" y="2057400"/>
            <a:ext cx="5592417" cy="3811588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dirty="0" smtClean="0"/>
              <a:t>Rediger typografien i masterens</a:t>
            </a:r>
          </a:p>
        </p:txBody>
      </p:sp>
    </p:spTree>
    <p:extLst>
      <p:ext uri="{BB962C8B-B14F-4D97-AF65-F5344CB8AC3E}">
        <p14:creationId xmlns:p14="http://schemas.microsoft.com/office/powerpoint/2010/main" val="169809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">
    <p:bg>
      <p:bgPr>
        <a:solidFill>
          <a:srgbClr val="041A3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t" anchorCtr="0">
            <a:normAutofit/>
          </a:bodyPr>
          <a:lstStyle>
            <a:lvl1pPr>
              <a:defRPr sz="5400" cap="none" baseline="0">
                <a:solidFill>
                  <a:schemeClr val="bg1"/>
                </a:solidFill>
              </a:defRPr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580000"/>
            <a:ext cx="2160000" cy="90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8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714115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70980"/>
            <a:ext cx="5157787" cy="292169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714115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70980"/>
            <a:ext cx="5183188" cy="2921690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017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79835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 uden baggrun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da-DK" dirty="0" smtClean="0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5342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059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 smtClean="0"/>
              <a:t>Klik for at redigere i master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pic>
        <p:nvPicPr>
          <p:cNvPr id="7" name="Billede 6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5580000"/>
            <a:ext cx="2160000" cy="90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16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none" baseline="0">
          <a:solidFill>
            <a:schemeClr val="tx1"/>
          </a:solidFill>
          <a:latin typeface="Oswald Medium" panose="000006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nos" panose="02020603050405020304" pitchFamily="18" charset="0"/>
          <a:ea typeface="Tinos" panose="02020603050405020304" pitchFamily="18" charset="0"/>
          <a:cs typeface="Tinos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nos" panose="02020603050405020304" pitchFamily="18" charset="0"/>
          <a:ea typeface="Tinos" panose="02020603050405020304" pitchFamily="18" charset="0"/>
          <a:cs typeface="Tinos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nos" panose="02020603050405020304" pitchFamily="18" charset="0"/>
          <a:ea typeface="Tinos" panose="02020603050405020304" pitchFamily="18" charset="0"/>
          <a:cs typeface="Tinos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nos" panose="02020603050405020304" pitchFamily="18" charset="0"/>
          <a:ea typeface="Tinos" panose="02020603050405020304" pitchFamily="18" charset="0"/>
          <a:cs typeface="Tinos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nos" panose="02020603050405020304" pitchFamily="18" charset="0"/>
          <a:ea typeface="Tinos" panose="02020603050405020304" pitchFamily="18" charset="0"/>
          <a:cs typeface="Tinos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12000" y="2221992"/>
            <a:ext cx="9144000" cy="1226730"/>
          </a:xfrm>
        </p:spPr>
        <p:txBody>
          <a:bodyPr>
            <a:normAutofit/>
          </a:bodyPr>
          <a:lstStyle/>
          <a:p>
            <a:r>
              <a:rPr lang="da-DK" sz="2800" dirty="0" smtClean="0"/>
              <a:t>Fjernvarme Fyn Distribution A/S (AR2017.0433)</a:t>
            </a:r>
            <a:br>
              <a:rPr lang="da-DK" sz="2800" dirty="0" smtClean="0"/>
            </a:br>
            <a:r>
              <a:rPr lang="da-DK" sz="1800" dirty="0" smtClean="0"/>
              <a:t>og</a:t>
            </a:r>
            <a:r>
              <a:rPr lang="da-DK" sz="3200" dirty="0"/>
              <a:t/>
            </a:r>
            <a:br>
              <a:rPr lang="da-DK" sz="3200" dirty="0"/>
            </a:br>
            <a:r>
              <a:rPr lang="da-DK" sz="2800" dirty="0" smtClean="0"/>
              <a:t>DSB-sagerne (</a:t>
            </a:r>
            <a:r>
              <a:rPr lang="da-DK" sz="2800" dirty="0"/>
              <a:t>A</a:t>
            </a:r>
            <a:r>
              <a:rPr lang="da-DK" sz="2800" dirty="0" smtClean="0"/>
              <a:t>R2018.0179 </a:t>
            </a:r>
            <a:r>
              <a:rPr lang="da-DK" sz="2800" dirty="0"/>
              <a:t>og AR2018.0073)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a-DK" sz="1000" dirty="0" smtClean="0"/>
              <a:t>Helge Werner</a:t>
            </a:r>
            <a:endParaRPr lang="da-DK" sz="1000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a-DK" dirty="0" smtClean="0"/>
              <a:t>Møde i Dansk forening for arbejdsret</a:t>
            </a:r>
            <a:endParaRPr lang="da-DK" dirty="0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 dirty="0" smtClean="0"/>
              <a:t>2. April 2019</a:t>
            </a:r>
            <a:endParaRPr lang="da-DK" dirty="0"/>
          </a:p>
        </p:txBody>
      </p:sp>
      <p:sp>
        <p:nvSpPr>
          <p:cNvPr id="6" name="Pladsholder til tekst 5"/>
          <p:cNvSpPr>
            <a:spLocks noGrp="1"/>
          </p:cNvSpPr>
          <p:nvPr>
            <p:ph type="body" sz="quarter" idx="17"/>
          </p:nvPr>
        </p:nvSpPr>
        <p:spPr>
          <a:xfrm>
            <a:off x="530352" y="868680"/>
            <a:ext cx="11155680" cy="950455"/>
          </a:xfrm>
        </p:spPr>
        <p:txBody>
          <a:bodyPr>
            <a:normAutofit/>
          </a:bodyPr>
          <a:lstStyle/>
          <a:p>
            <a:r>
              <a:rPr lang="da-DK" sz="2000" dirty="0" smtClean="0"/>
              <a:t>Hovedaftalens § 7, stk. 2</a:t>
            </a:r>
          </a:p>
          <a:p>
            <a:r>
              <a:rPr lang="da-DK" sz="2000" dirty="0" smtClean="0"/>
              <a:t>Og Arbejdsrettens domme i sagerne om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35137204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20061"/>
          </a:xfrm>
        </p:spPr>
        <p:txBody>
          <a:bodyPr/>
          <a:lstStyle/>
          <a:p>
            <a:r>
              <a:rPr lang="da-DK" dirty="0" smtClean="0"/>
              <a:t>1967 - 2007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2214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3600" dirty="0">
                <a:solidFill>
                  <a:prstClr val="black"/>
                </a:solidFill>
              </a:rPr>
              <a:t>ARD2007.067 – Unilever</a:t>
            </a:r>
            <a:endParaRPr lang="da-DK" dirty="0"/>
          </a:p>
        </p:txBody>
      </p:sp>
      <p:grpSp>
        <p:nvGrpSpPr>
          <p:cNvPr id="7" name="Gruppe 6"/>
          <p:cNvGrpSpPr/>
          <p:nvPr/>
        </p:nvGrpSpPr>
        <p:grpSpPr>
          <a:xfrm>
            <a:off x="1054249" y="1491422"/>
            <a:ext cx="6312468" cy="3672651"/>
            <a:chOff x="8020049" y="1533441"/>
            <a:chExt cx="3953128" cy="2430016"/>
          </a:xfrm>
        </p:grpSpPr>
        <p:sp>
          <p:nvSpPr>
            <p:cNvPr id="10" name="Kombinationstegning 9"/>
            <p:cNvSpPr/>
            <p:nvPr/>
          </p:nvSpPr>
          <p:spPr>
            <a:xfrm>
              <a:off x="10109195" y="2224160"/>
              <a:ext cx="1863982" cy="1068916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67" tIns="66867" rIns="66867" bIns="668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400" kern="1200" dirty="0" smtClean="0"/>
                <a:t>Unilever Danmark A/S</a:t>
              </a:r>
              <a:endParaRPr lang="da-DK" sz="2400" kern="1200" dirty="0"/>
            </a:p>
          </p:txBody>
        </p:sp>
        <p:sp>
          <p:nvSpPr>
            <p:cNvPr id="12" name="Kombinationstegning 11"/>
            <p:cNvSpPr/>
            <p:nvPr/>
          </p:nvSpPr>
          <p:spPr>
            <a:xfrm>
              <a:off x="8020049" y="1533441"/>
              <a:ext cx="1922483" cy="1068916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67" tIns="66867" rIns="66867" bIns="668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400" kern="1200" dirty="0" err="1" smtClean="0"/>
                <a:t>Frisko</a:t>
              </a:r>
              <a:r>
                <a:rPr lang="da-DK" sz="2400" kern="1200" dirty="0" smtClean="0"/>
                <a:t> Is A/S</a:t>
              </a:r>
            </a:p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400" dirty="0" smtClean="0"/>
                <a:t>3F Transportgruppen</a:t>
              </a:r>
              <a:endParaRPr lang="da-DK" sz="2400" kern="1200" dirty="0"/>
            </a:p>
          </p:txBody>
        </p:sp>
        <p:sp>
          <p:nvSpPr>
            <p:cNvPr id="14" name="Kombinationstegning 13"/>
            <p:cNvSpPr/>
            <p:nvPr/>
          </p:nvSpPr>
          <p:spPr>
            <a:xfrm>
              <a:off x="8020050" y="2894541"/>
              <a:ext cx="1922482" cy="1068916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67" tIns="66867" rIns="66867" bIns="668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400" kern="1200" dirty="0" smtClean="0"/>
                <a:t>Unilever </a:t>
              </a:r>
              <a:r>
                <a:rPr lang="da-DK" sz="2400" kern="1200" dirty="0" err="1" smtClean="0"/>
                <a:t>Bestfoods</a:t>
              </a:r>
              <a:r>
                <a:rPr lang="da-DK" sz="2400" kern="1200" dirty="0" smtClean="0"/>
                <a:t> A/S</a:t>
              </a:r>
            </a:p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400" dirty="0" smtClean="0"/>
                <a:t>3F Industrigruppen</a:t>
              </a:r>
              <a:endParaRPr lang="da-DK" sz="2400" kern="1200" dirty="0"/>
            </a:p>
          </p:txBody>
        </p:sp>
      </p:grpSp>
      <p:sp>
        <p:nvSpPr>
          <p:cNvPr id="21" name="Rektangel 20"/>
          <p:cNvSpPr/>
          <p:nvPr/>
        </p:nvSpPr>
        <p:spPr>
          <a:xfrm>
            <a:off x="8706118" y="1880315"/>
            <a:ext cx="2647682" cy="328375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 smtClean="0"/>
              <a:t>DI Overenskomst I</a:t>
            </a:r>
          </a:p>
          <a:p>
            <a:pPr algn="ctr"/>
            <a:r>
              <a:rPr lang="da-DK" sz="2400" dirty="0" smtClean="0"/>
              <a:t>CO-industri</a:t>
            </a:r>
            <a:endParaRPr lang="da-DK" sz="2400" dirty="0"/>
          </a:p>
        </p:txBody>
      </p:sp>
      <p:cxnSp>
        <p:nvCxnSpPr>
          <p:cNvPr id="23" name="Lige forbindelse 22"/>
          <p:cNvCxnSpPr/>
          <p:nvPr/>
        </p:nvCxnSpPr>
        <p:spPr>
          <a:xfrm>
            <a:off x="4121241" y="2318197"/>
            <a:ext cx="266369" cy="901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Lige forbindelse 24"/>
          <p:cNvCxnSpPr/>
          <p:nvPr/>
        </p:nvCxnSpPr>
        <p:spPr>
          <a:xfrm flipV="1">
            <a:off x="4121241" y="3374265"/>
            <a:ext cx="266369" cy="10045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Lige forbindelse 26"/>
          <p:cNvCxnSpPr/>
          <p:nvPr/>
        </p:nvCxnSpPr>
        <p:spPr>
          <a:xfrm>
            <a:off x="7366717" y="3374265"/>
            <a:ext cx="13394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2764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ARD2007.067 – Unilever – Arbejdsrettens præmisser</a:t>
            </a:r>
            <a:endParaRPr lang="da-DK" sz="3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838199" y="1690688"/>
            <a:ext cx="10958689" cy="4525962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da-DK" sz="2000" i="1" dirty="0"/>
              <a:t>”Dansk Arbejdsgiverforening har anført, at Dansk Unilever ikke kan frigøre sig fra sær-overenskomsten med 3F Transportgruppen ved simpel opsigelse, men alene gennem en frigørelseskonflikt, jf. Hovedaftalens § 7, stk. 2.” </a:t>
            </a:r>
          </a:p>
          <a:p>
            <a:pPr algn="just">
              <a:buFont typeface="+mj-lt"/>
              <a:buAutoNum type="arabicPeriod"/>
            </a:pPr>
            <a:endParaRPr lang="da-DK" sz="2000" i="1" dirty="0"/>
          </a:p>
          <a:p>
            <a:pPr algn="just">
              <a:buFont typeface="+mj-lt"/>
              <a:buAutoNum type="arabicPeriod"/>
            </a:pPr>
            <a:r>
              <a:rPr lang="da-DK" sz="2000" i="1" dirty="0"/>
              <a:t>”Arbejdsretten skal hertil bemærke, at både den hidtidige overenskomst og Industriens Overenskomst er indgået med en lønmodtagerorganisation, der er medlem af LO. I en sådan situation må Hovedaftalens § 7, stk. 2, forstås således, at Industriens Overenskomst – i bestemmelsens forstand – ”træder i stedet” for den hidtidige overenskomst ved opsigelsen af denne i overensstemmelse med § 7, stk. 1.”</a:t>
            </a:r>
          </a:p>
          <a:p>
            <a:pPr algn="just">
              <a:buFont typeface="+mj-lt"/>
              <a:buAutoNum type="arabicPeriod"/>
            </a:pPr>
            <a:endParaRPr lang="da-DK" sz="2000" i="1" dirty="0"/>
          </a:p>
          <a:p>
            <a:pPr algn="just">
              <a:buFont typeface="+mj-lt"/>
              <a:buAutoNum type="arabicPeriod"/>
            </a:pPr>
            <a:r>
              <a:rPr lang="da-DK" sz="2000" i="1" dirty="0"/>
              <a:t>”3F må således affinde sig med, at virksomheden kan bringe sær-overenskomsten til ophør ved simpel opsigelse og ikke behøver at iagttage den særlige procedure i § 7, stk. 2”.</a:t>
            </a:r>
          </a:p>
          <a:p>
            <a:pPr algn="just"/>
            <a:endParaRPr lang="da-DK" sz="1800" i="1" dirty="0"/>
          </a:p>
        </p:txBody>
      </p:sp>
    </p:spTree>
    <p:extLst>
      <p:ext uri="{BB962C8B-B14F-4D97-AF65-F5344CB8AC3E}">
        <p14:creationId xmlns:p14="http://schemas.microsoft.com/office/powerpoint/2010/main" val="26748617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>
                <a:solidFill>
                  <a:prstClr val="black"/>
                </a:solidFill>
              </a:rPr>
              <a:t>ARD2009.0255 – Arriva</a:t>
            </a:r>
            <a:endParaRPr lang="da-DK" dirty="0"/>
          </a:p>
        </p:txBody>
      </p:sp>
      <p:grpSp>
        <p:nvGrpSpPr>
          <p:cNvPr id="4" name="Gruppe 3"/>
          <p:cNvGrpSpPr/>
          <p:nvPr/>
        </p:nvGrpSpPr>
        <p:grpSpPr>
          <a:xfrm>
            <a:off x="838200" y="2030633"/>
            <a:ext cx="10866556" cy="2672290"/>
            <a:chOff x="4977465" y="1825625"/>
            <a:chExt cx="5980812" cy="2672290"/>
          </a:xfrm>
        </p:grpSpPr>
        <p:sp>
          <p:nvSpPr>
            <p:cNvPr id="7" name="Kombinationstegning 6"/>
            <p:cNvSpPr/>
            <p:nvPr/>
          </p:nvSpPr>
          <p:spPr>
            <a:xfrm>
              <a:off x="4977465" y="1825625"/>
              <a:ext cx="1536998" cy="1068916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67" tIns="66867" rIns="66867" bIns="668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3600" kern="1200" dirty="0" err="1" smtClean="0"/>
                <a:t>Foa</a:t>
              </a:r>
              <a:endParaRPr lang="da-DK" sz="3600" kern="1200" dirty="0"/>
            </a:p>
          </p:txBody>
        </p:sp>
        <p:sp>
          <p:nvSpPr>
            <p:cNvPr id="9" name="Kombinationstegning 8"/>
            <p:cNvSpPr/>
            <p:nvPr/>
          </p:nvSpPr>
          <p:spPr>
            <a:xfrm>
              <a:off x="9168363" y="2638593"/>
              <a:ext cx="1789914" cy="1068916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67" tIns="66867" rIns="66867" bIns="668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800" kern="1200" dirty="0" smtClean="0"/>
                <a:t>DI Overenskomst I</a:t>
              </a:r>
              <a:endParaRPr lang="da-DK" sz="2800" kern="1200" dirty="0"/>
            </a:p>
          </p:txBody>
        </p:sp>
        <p:sp>
          <p:nvSpPr>
            <p:cNvPr id="11" name="Kombinationstegning 10"/>
            <p:cNvSpPr/>
            <p:nvPr/>
          </p:nvSpPr>
          <p:spPr>
            <a:xfrm>
              <a:off x="6772497" y="2638593"/>
              <a:ext cx="2137832" cy="1068916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67" tIns="66867" rIns="66867" bIns="668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2800" kern="1200" dirty="0" smtClean="0"/>
                <a:t>Arriva Skandinavien A/S</a:t>
              </a:r>
              <a:endParaRPr lang="da-DK" sz="2800" kern="1200" dirty="0"/>
            </a:p>
          </p:txBody>
        </p:sp>
        <p:sp>
          <p:nvSpPr>
            <p:cNvPr id="13" name="Kombinationstegning 12"/>
            <p:cNvSpPr/>
            <p:nvPr/>
          </p:nvSpPr>
          <p:spPr>
            <a:xfrm>
              <a:off x="4977465" y="3428999"/>
              <a:ext cx="1536999" cy="1068916"/>
            </a:xfrm>
            <a:custGeom>
              <a:avLst/>
              <a:gdLst>
                <a:gd name="connsiteX0" fmla="*/ 0 w 2137833"/>
                <a:gd name="connsiteY0" fmla="*/ 106892 h 1068916"/>
                <a:gd name="connsiteX1" fmla="*/ 106892 w 2137833"/>
                <a:gd name="connsiteY1" fmla="*/ 0 h 1068916"/>
                <a:gd name="connsiteX2" fmla="*/ 2030941 w 2137833"/>
                <a:gd name="connsiteY2" fmla="*/ 0 h 1068916"/>
                <a:gd name="connsiteX3" fmla="*/ 2137833 w 2137833"/>
                <a:gd name="connsiteY3" fmla="*/ 106892 h 1068916"/>
                <a:gd name="connsiteX4" fmla="*/ 2137833 w 2137833"/>
                <a:gd name="connsiteY4" fmla="*/ 962024 h 1068916"/>
                <a:gd name="connsiteX5" fmla="*/ 2030941 w 2137833"/>
                <a:gd name="connsiteY5" fmla="*/ 1068916 h 1068916"/>
                <a:gd name="connsiteX6" fmla="*/ 106892 w 2137833"/>
                <a:gd name="connsiteY6" fmla="*/ 1068916 h 1068916"/>
                <a:gd name="connsiteX7" fmla="*/ 0 w 2137833"/>
                <a:gd name="connsiteY7" fmla="*/ 962024 h 1068916"/>
                <a:gd name="connsiteX8" fmla="*/ 0 w 2137833"/>
                <a:gd name="connsiteY8" fmla="*/ 106892 h 1068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7833" h="1068916">
                  <a:moveTo>
                    <a:pt x="0" y="106892"/>
                  </a:moveTo>
                  <a:cubicBezTo>
                    <a:pt x="0" y="47857"/>
                    <a:pt x="47857" y="0"/>
                    <a:pt x="106892" y="0"/>
                  </a:cubicBezTo>
                  <a:lnTo>
                    <a:pt x="2030941" y="0"/>
                  </a:lnTo>
                  <a:cubicBezTo>
                    <a:pt x="2089976" y="0"/>
                    <a:pt x="2137833" y="47857"/>
                    <a:pt x="2137833" y="106892"/>
                  </a:cubicBezTo>
                  <a:lnTo>
                    <a:pt x="2137833" y="962024"/>
                  </a:lnTo>
                  <a:cubicBezTo>
                    <a:pt x="2137833" y="1021059"/>
                    <a:pt x="2089976" y="1068916"/>
                    <a:pt x="2030941" y="1068916"/>
                  </a:cubicBezTo>
                  <a:lnTo>
                    <a:pt x="106892" y="1068916"/>
                  </a:lnTo>
                  <a:cubicBezTo>
                    <a:pt x="47857" y="1068916"/>
                    <a:pt x="0" y="1021059"/>
                    <a:pt x="0" y="962024"/>
                  </a:cubicBezTo>
                  <a:lnTo>
                    <a:pt x="0" y="10689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6867" tIns="66867" rIns="66867" bIns="66867" numCol="1" spcCol="1270" anchor="ctr" anchorCtr="0">
              <a:noAutofit/>
            </a:bodyPr>
            <a:lstStyle/>
            <a:p>
              <a:pPr lvl="0" algn="ctr" defTabSz="2489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a-DK" sz="3600" kern="1200" dirty="0" smtClean="0"/>
                <a:t>3F</a:t>
              </a:r>
              <a:endParaRPr lang="da-DK" sz="3600" kern="1200" dirty="0"/>
            </a:p>
          </p:txBody>
        </p:sp>
      </p:grpSp>
      <p:cxnSp>
        <p:nvCxnSpPr>
          <p:cNvPr id="17" name="Lige forbindelse 16"/>
          <p:cNvCxnSpPr/>
          <p:nvPr/>
        </p:nvCxnSpPr>
        <p:spPr>
          <a:xfrm>
            <a:off x="3630776" y="2575775"/>
            <a:ext cx="468823" cy="4722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Lige forbindelse 18"/>
          <p:cNvCxnSpPr/>
          <p:nvPr/>
        </p:nvCxnSpPr>
        <p:spPr>
          <a:xfrm flipV="1">
            <a:off x="3630776" y="3593176"/>
            <a:ext cx="468823" cy="566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Lige forbindelse 20"/>
          <p:cNvCxnSpPr/>
          <p:nvPr/>
        </p:nvCxnSpPr>
        <p:spPr>
          <a:xfrm flipV="1">
            <a:off x="7983833" y="3361386"/>
            <a:ext cx="593497" cy="12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329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608" y="207081"/>
            <a:ext cx="11515303" cy="1325563"/>
          </a:xfrm>
        </p:spPr>
        <p:txBody>
          <a:bodyPr>
            <a:normAutofit/>
          </a:bodyPr>
          <a:lstStyle/>
          <a:p>
            <a:r>
              <a:rPr lang="da-DK" sz="2800" dirty="0" smtClean="0"/>
              <a:t>ARD2009.0255 – Arriva: Arbejdsrettens udlægning af Unilever-dommen (1)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3" y="1374600"/>
            <a:ext cx="11040534" cy="4986427"/>
          </a:xfrm>
        </p:spPr>
        <p:txBody>
          <a:bodyPr/>
          <a:lstStyle/>
          <a:p>
            <a:pPr algn="just"/>
            <a:r>
              <a:rPr lang="da-DK" sz="2000" dirty="0" smtClean="0"/>
              <a:t>Virksomheden var </a:t>
            </a:r>
            <a:r>
              <a:rPr lang="da-DK" sz="2000" dirty="0">
                <a:solidFill>
                  <a:srgbClr val="C00000"/>
                </a:solidFill>
              </a:rPr>
              <a:t>forpligtet til at opsige </a:t>
            </a:r>
            <a:r>
              <a:rPr lang="da-DK" sz="2000" dirty="0"/>
              <a:t>særoverenskomster ”…</a:t>
            </a:r>
            <a:r>
              <a:rPr lang="da-DK" sz="2000" i="1" dirty="0"/>
              <a:t>fordi den i kraft af optagelsen i DI blev forpligtet til at være omfattet af Industriens Overenskomst</a:t>
            </a:r>
            <a:r>
              <a:rPr lang="da-DK" sz="2000" dirty="0"/>
              <a:t>”.</a:t>
            </a:r>
          </a:p>
          <a:p>
            <a:pPr algn="just"/>
            <a:endParaRPr lang="da-DK" sz="1800" dirty="0"/>
          </a:p>
          <a:p>
            <a:pPr algn="just"/>
            <a:r>
              <a:rPr lang="da-DK" sz="2000" dirty="0"/>
              <a:t>Lagt til grund, at virksomhedens indmeldelse i DI </a:t>
            </a:r>
            <a:r>
              <a:rPr lang="da-DK" sz="2000" i="1" dirty="0"/>
              <a:t>”…</a:t>
            </a:r>
            <a:r>
              <a:rPr lang="da-DK" sz="2000" i="1" dirty="0">
                <a:solidFill>
                  <a:srgbClr val="C00000"/>
                </a:solidFill>
              </a:rPr>
              <a:t>ikke var begrundet i et ønske om at frigøre sig</a:t>
            </a:r>
            <a:r>
              <a:rPr lang="da-DK" sz="2000" i="1" dirty="0"/>
              <a:t> fra særoverenskomsterne”.</a:t>
            </a:r>
            <a:r>
              <a:rPr lang="da-DK" sz="2000" dirty="0"/>
              <a:t> </a:t>
            </a:r>
          </a:p>
          <a:p>
            <a:pPr marL="0" indent="0" algn="just">
              <a:buNone/>
            </a:pPr>
            <a:endParaRPr lang="da-DK" sz="1800" dirty="0"/>
          </a:p>
          <a:p>
            <a:pPr algn="just"/>
            <a:r>
              <a:rPr lang="da-DK" sz="2000" dirty="0"/>
              <a:t>”</a:t>
            </a:r>
            <a:r>
              <a:rPr lang="da-DK" sz="2000" i="1" dirty="0"/>
              <a:t>Under </a:t>
            </a:r>
            <a:r>
              <a:rPr lang="da-DK" sz="2000" i="1" dirty="0">
                <a:solidFill>
                  <a:srgbClr val="C00000"/>
                </a:solidFill>
              </a:rPr>
              <a:t>disse særlige omstændigheder </a:t>
            </a:r>
            <a:r>
              <a:rPr lang="da-DK" sz="2000" i="1" dirty="0"/>
              <a:t>fandt Arbejdsretten, der var sat med udvidet formandskab, at den sædvanlige forståelse af Hovedaftalens § 7, stk. 2, måtte </a:t>
            </a:r>
            <a:r>
              <a:rPr lang="da-DK" sz="2000" i="1" dirty="0">
                <a:solidFill>
                  <a:srgbClr val="C00000"/>
                </a:solidFill>
              </a:rPr>
              <a:t>modificeres i det foreliggende tilfælde</a:t>
            </a:r>
            <a:r>
              <a:rPr lang="da-DK" sz="2000" i="1" dirty="0"/>
              <a:t>. Et modsat resultat ville have ført til, at optagelsen i DI ville have tvunget virksomheden til at iværksætte konflikt med et andet LO-forbund (eller –gruppering). En sådan </a:t>
            </a:r>
            <a:r>
              <a:rPr lang="da-DK" sz="2000" i="1" dirty="0">
                <a:solidFill>
                  <a:srgbClr val="C00000"/>
                </a:solidFill>
              </a:rPr>
              <a:t>forpligtelse til at iværksætte konflikt ville ikke harmonere med princippet i Hovedaftalens § 1</a:t>
            </a:r>
            <a:r>
              <a:rPr lang="da-DK" sz="2000" i="1" dirty="0"/>
              <a:t>, hvorefter det er ønskeligt, at spørgsmål om løn- og arbejdsvilkår løses gennem afslutning af kollektiv overenskomst (og ikke gennem konflikt)”</a:t>
            </a:r>
          </a:p>
          <a:p>
            <a:pPr algn="just"/>
            <a:endParaRPr lang="da-DK" sz="1600" dirty="0"/>
          </a:p>
          <a:p>
            <a:endParaRPr lang="da-DK" sz="1400" dirty="0"/>
          </a:p>
        </p:txBody>
      </p:sp>
    </p:spTree>
    <p:extLst>
      <p:ext uri="{BB962C8B-B14F-4D97-AF65-F5344CB8AC3E}">
        <p14:creationId xmlns:p14="http://schemas.microsoft.com/office/powerpoint/2010/main" val="1659319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6089" y="365125"/>
            <a:ext cx="11571111" cy="1325563"/>
          </a:xfrm>
        </p:spPr>
        <p:txBody>
          <a:bodyPr>
            <a:normAutofit/>
          </a:bodyPr>
          <a:lstStyle/>
          <a:p>
            <a:r>
              <a:rPr lang="da-DK" sz="2800" dirty="0">
                <a:solidFill>
                  <a:prstClr val="black"/>
                </a:solidFill>
              </a:rPr>
              <a:t>ARD2009.0255 – Arriva: Arbejdsrettens udlægning af </a:t>
            </a:r>
            <a:r>
              <a:rPr lang="da-DK" sz="2800" dirty="0" smtClean="0">
                <a:solidFill>
                  <a:prstClr val="black"/>
                </a:solidFill>
              </a:rPr>
              <a:t>Unilever-dommen (2)</a:t>
            </a:r>
            <a:endParaRPr lang="da-DK" sz="2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da-DK" sz="2000" i="1" dirty="0"/>
              <a:t>”Endvidere – og </a:t>
            </a:r>
            <a:r>
              <a:rPr lang="da-DK" sz="2000" i="1" dirty="0">
                <a:solidFill>
                  <a:srgbClr val="C00000"/>
                </a:solidFill>
              </a:rPr>
              <a:t>navnlig</a:t>
            </a:r>
            <a:r>
              <a:rPr lang="da-DK" sz="2000" i="1" dirty="0"/>
              <a:t> – måtte det befrygtes, at </a:t>
            </a:r>
            <a:r>
              <a:rPr lang="da-DK" sz="2000" i="1" dirty="0">
                <a:solidFill>
                  <a:srgbClr val="C00000"/>
                </a:solidFill>
              </a:rPr>
              <a:t>en forpligtelse til at iværksætte konflikt kunne afholde uorganiserede virksomheder, der ellers måtte ønske det, fra at indmelde sig </a:t>
            </a:r>
            <a:r>
              <a:rPr lang="da-DK" sz="2000" i="1" dirty="0"/>
              <a:t>i DI og således – i strid med princippet i Hovedaftalens § 1 – </a:t>
            </a:r>
            <a:r>
              <a:rPr lang="da-DK" sz="2000" i="1" dirty="0">
                <a:solidFill>
                  <a:srgbClr val="C00000"/>
                </a:solidFill>
              </a:rPr>
              <a:t>indebære en reel hindring for arbejdsgiveres og arbejdstageres organisering </a:t>
            </a:r>
            <a:r>
              <a:rPr lang="da-DK" sz="2000" i="1" dirty="0"/>
              <a:t>indenfor hovedorganisationernes organisatoriske rammer”.</a:t>
            </a:r>
          </a:p>
          <a:p>
            <a:pPr algn="just"/>
            <a:endParaRPr lang="da-DK" sz="1800" i="1" dirty="0"/>
          </a:p>
          <a:p>
            <a:pPr algn="just"/>
            <a:r>
              <a:rPr lang="da-DK" sz="2000" i="1" dirty="0"/>
              <a:t>”Der er således tale om en dom om forståelsen af Hovedaftalens § 7, stk. 2, i et </a:t>
            </a:r>
            <a:r>
              <a:rPr lang="da-DK" sz="2000" i="1" dirty="0">
                <a:solidFill>
                  <a:srgbClr val="C00000"/>
                </a:solidFill>
              </a:rPr>
              <a:t>ganske særligt tilfælde</a:t>
            </a:r>
            <a:r>
              <a:rPr lang="da-DK" sz="2000" i="1" dirty="0"/>
              <a:t>”.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86148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2800" dirty="0">
                <a:solidFill>
                  <a:prstClr val="black"/>
                </a:solidFill>
              </a:rPr>
              <a:t>ARD2009.0255 – Arriva</a:t>
            </a:r>
            <a:endParaRPr lang="da-DK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da-DK" i="1" dirty="0" smtClean="0"/>
              <a:t>”Der </a:t>
            </a:r>
            <a:r>
              <a:rPr lang="da-DK" i="1" dirty="0"/>
              <a:t>foreligger ikke i denne sag omstændigheder, der kan sammenlignes med dem, der forelå i Unilever-sagen, og dermed heller ikke en situation, der kan begrunde, at den sædvanlige forståelse af </a:t>
            </a:r>
            <a:r>
              <a:rPr lang="da-DK" i="1" dirty="0" smtClean="0"/>
              <a:t>Hovedaftalens§ 7, </a:t>
            </a:r>
            <a:r>
              <a:rPr lang="da-DK" i="1" dirty="0"/>
              <a:t>stk. 2, modificeres som anført i Unilever-dommen</a:t>
            </a:r>
            <a:r>
              <a:rPr lang="da-DK" i="1" dirty="0" smtClean="0"/>
              <a:t>.</a:t>
            </a:r>
          </a:p>
          <a:p>
            <a:pPr marL="0" indent="0" algn="just">
              <a:buNone/>
            </a:pPr>
            <a:r>
              <a:rPr lang="da-DK" i="1" dirty="0" smtClean="0"/>
              <a:t> </a:t>
            </a:r>
            <a:r>
              <a:rPr lang="da-DK" i="1" dirty="0"/>
              <a:t>Virksomheden må derfor overholde FOA-overenskomsten, indtil en anden overenskomst med FOA måtte være trådt i kraft, eller - hvis virksomheden ønsker at komme ud af overenskomsten med FOA - arbejdsstandsning er iværksat i overensstemmelse med </a:t>
            </a:r>
            <a:r>
              <a:rPr lang="da-DK" i="1" dirty="0" smtClean="0"/>
              <a:t>Hovedaftalens§ 2."</a:t>
            </a:r>
            <a:endParaRPr lang="da-DK" i="1" dirty="0"/>
          </a:p>
        </p:txBody>
      </p:sp>
    </p:spTree>
    <p:extLst>
      <p:ext uri="{BB962C8B-B14F-4D97-AF65-F5344CB8AC3E}">
        <p14:creationId xmlns:p14="http://schemas.microsoft.com/office/powerpoint/2010/main" val="388559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571" y="189571"/>
            <a:ext cx="11786839" cy="635619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69073" y="1"/>
            <a:ext cx="10684727" cy="1690688"/>
          </a:xfrm>
        </p:spPr>
        <p:txBody>
          <a:bodyPr>
            <a:normAutofit/>
          </a:bodyPr>
          <a:lstStyle/>
          <a:p>
            <a:r>
              <a:rPr lang="da-DK" b="1" dirty="0" err="1" smtClean="0">
                <a:solidFill>
                  <a:schemeClr val="bg1"/>
                </a:solidFill>
              </a:rPr>
              <a:t>History</a:t>
            </a:r>
            <a:r>
              <a:rPr lang="da-DK" b="1" dirty="0" smtClean="0">
                <a:solidFill>
                  <a:schemeClr val="bg1"/>
                </a:solidFill>
              </a:rPr>
              <a:t> </a:t>
            </a:r>
            <a:r>
              <a:rPr lang="da-DK" b="1" dirty="0" err="1" smtClean="0">
                <a:solidFill>
                  <a:schemeClr val="bg1"/>
                </a:solidFill>
              </a:rPr>
              <a:t>matters</a:t>
            </a:r>
            <a:r>
              <a:rPr lang="da-DK" b="1" dirty="0" smtClean="0">
                <a:solidFill>
                  <a:schemeClr val="bg1"/>
                </a:solidFill>
              </a:rPr>
              <a:t>….</a:t>
            </a:r>
            <a:endParaRPr lang="da-DK" b="1" dirty="0">
              <a:solidFill>
                <a:schemeClr val="bg1"/>
              </a:solidFill>
            </a:endParaRP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791737" y="4535371"/>
            <a:ext cx="10515600" cy="3780045"/>
          </a:xfrm>
        </p:spPr>
        <p:txBody>
          <a:bodyPr/>
          <a:lstStyle/>
          <a:p>
            <a:pPr marL="0" indent="0">
              <a:buNone/>
            </a:pPr>
            <a:r>
              <a:rPr lang="da-DK" sz="3600" b="1" dirty="0" err="1">
                <a:solidFill>
                  <a:srgbClr val="FFFF00"/>
                </a:solidFill>
              </a:rPr>
              <a:t>Septemberforligets</a:t>
            </a:r>
            <a:r>
              <a:rPr lang="da-DK" sz="3600" b="1" dirty="0">
                <a:solidFill>
                  <a:srgbClr val="FFFF00"/>
                </a:solidFill>
              </a:rPr>
              <a:t> pkt. 2</a:t>
            </a:r>
          </a:p>
          <a:p>
            <a:r>
              <a:rPr lang="da-DK" b="1" dirty="0" smtClean="0">
                <a:solidFill>
                  <a:srgbClr val="FFFF00"/>
                </a:solidFill>
              </a:rPr>
              <a:t>Begge hovedorganisationer var berettiget til at ”… </a:t>
            </a:r>
            <a:r>
              <a:rPr lang="da-DK" b="1" i="1" dirty="0" smtClean="0">
                <a:solidFill>
                  <a:srgbClr val="FFFF00"/>
                </a:solidFill>
              </a:rPr>
              <a:t>dekretere eller godkende arbejdsstandsning</a:t>
            </a:r>
            <a:r>
              <a:rPr lang="da-DK" b="1" dirty="0" smtClean="0">
                <a:solidFill>
                  <a:srgbClr val="FFFF00"/>
                </a:solidFill>
              </a:rPr>
              <a:t>”</a:t>
            </a:r>
            <a:endParaRPr lang="da-DK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863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Og hvad betød så lige det….?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838200" y="1557996"/>
            <a:ext cx="10515600" cy="3780045"/>
          </a:xfrm>
        </p:spPr>
        <p:txBody>
          <a:bodyPr>
            <a:noAutofit/>
          </a:bodyPr>
          <a:lstStyle/>
          <a:p>
            <a:pPr algn="just"/>
            <a:r>
              <a:rPr lang="da-DK" sz="2400" dirty="0"/>
              <a:t>K 564 (29.03.1922) (DFV 1922 s. 53): A</a:t>
            </a:r>
            <a:r>
              <a:rPr lang="da-DK" sz="2400" dirty="0" smtClean="0"/>
              <a:t>rbejdsgiversiden </a:t>
            </a:r>
            <a:r>
              <a:rPr lang="da-DK" sz="2400" dirty="0"/>
              <a:t>afgav </a:t>
            </a:r>
            <a:r>
              <a:rPr lang="da-DK" sz="2400" dirty="0">
                <a:solidFill>
                  <a:srgbClr val="FF0000"/>
                </a:solidFill>
              </a:rPr>
              <a:t>varsel om, at man med virkning fra en bestemt dato ville aflønne arbejdstagerne på grundlag af </a:t>
            </a:r>
            <a:r>
              <a:rPr lang="da-DK" sz="2400" dirty="0" smtClean="0">
                <a:solidFill>
                  <a:srgbClr val="FF0000"/>
                </a:solidFill>
              </a:rPr>
              <a:t>et forkastet </a:t>
            </a:r>
            <a:r>
              <a:rPr lang="da-DK" sz="2400" dirty="0">
                <a:solidFill>
                  <a:srgbClr val="FF0000"/>
                </a:solidFill>
              </a:rPr>
              <a:t>mæglingsforslag. Arbejdsgiversiden betegnede dette varsel som et </a:t>
            </a:r>
            <a:r>
              <a:rPr lang="da-DK" sz="2400" b="1" dirty="0">
                <a:solidFill>
                  <a:srgbClr val="FF0000"/>
                </a:solidFill>
              </a:rPr>
              <a:t>frigørelsesvarsel</a:t>
            </a:r>
            <a:r>
              <a:rPr lang="da-DK" sz="2400" dirty="0">
                <a:solidFill>
                  <a:srgbClr val="FF0000"/>
                </a:solidFill>
              </a:rPr>
              <a:t>. </a:t>
            </a:r>
            <a:endParaRPr lang="da-DK" sz="2400" dirty="0" smtClean="0">
              <a:solidFill>
                <a:srgbClr val="FF0000"/>
              </a:solidFill>
            </a:endParaRPr>
          </a:p>
          <a:p>
            <a:pPr algn="just"/>
            <a:r>
              <a:rPr lang="da-DK" sz="2400" dirty="0" smtClean="0"/>
              <a:t>Den </a:t>
            </a:r>
            <a:r>
              <a:rPr lang="da-DK" sz="2400" dirty="0"/>
              <a:t>faste Voldgiftsret udtalte, at "</a:t>
            </a:r>
            <a:r>
              <a:rPr lang="da-DK" sz="2400" i="1" dirty="0"/>
              <a:t>I </a:t>
            </a:r>
            <a:r>
              <a:rPr lang="da-DK" sz="2400" i="1" dirty="0" err="1"/>
              <a:t>Septemberforligets</a:t>
            </a:r>
            <a:r>
              <a:rPr lang="da-DK" sz="2400" i="1" dirty="0"/>
              <a:t> punkt 2 tales kun om ret til arbejdsstandsning, og til dette begreb knytter bestemmelsen sine varselsregler. Der forudsættes de 2 muligheder: at arbejdet går sin gang, eller at det - efter behørigt varsel - standses. </a:t>
            </a:r>
            <a:r>
              <a:rPr lang="da-DK" sz="2400" i="1" dirty="0">
                <a:solidFill>
                  <a:srgbClr val="FF0000"/>
                </a:solidFill>
              </a:rPr>
              <a:t>Andre muligheder kendes ikke, navnlig heller ikke den, at en hovedorganisation gennem et varsel kan dekretere arbejdsvilkår m.m., som modparten ikke er indgået på</a:t>
            </a:r>
            <a:r>
              <a:rPr lang="da-DK" sz="2400" dirty="0"/>
              <a:t>". </a:t>
            </a:r>
            <a:endParaRPr lang="da-DK" sz="2400" dirty="0" smtClean="0"/>
          </a:p>
          <a:p>
            <a:pPr algn="just"/>
            <a:r>
              <a:rPr lang="da-DK" sz="2400" dirty="0" smtClean="0"/>
              <a:t>Retten </a:t>
            </a:r>
            <a:r>
              <a:rPr lang="da-DK" sz="2400" dirty="0"/>
              <a:t>konkluderede derpå, at det afgivne varsel var ugyldigt.</a:t>
            </a:r>
          </a:p>
        </p:txBody>
      </p:sp>
    </p:spTree>
    <p:extLst>
      <p:ext uri="{BB962C8B-B14F-4D97-AF65-F5344CB8AC3E}">
        <p14:creationId xmlns:p14="http://schemas.microsoft.com/office/powerpoint/2010/main" val="255855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055"/>
          </a:xfrm>
        </p:spPr>
        <p:txBody>
          <a:bodyPr>
            <a:normAutofit/>
          </a:bodyPr>
          <a:lstStyle/>
          <a:p>
            <a:r>
              <a:rPr lang="da-DK" sz="3600" dirty="0" smtClean="0"/>
              <a:t>Og der blev lys….</a:t>
            </a:r>
            <a:endParaRPr lang="da-DK" sz="3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838200" y="1594624"/>
            <a:ext cx="10515600" cy="436012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da-DK" sz="2000" b="1" dirty="0"/>
              <a:t>K 1464 (19.06.1931) (DFV 1931 s. 125): </a:t>
            </a:r>
            <a:endParaRPr lang="da-DK" sz="2000" b="1" dirty="0" smtClean="0"/>
          </a:p>
          <a:p>
            <a:pPr algn="just"/>
            <a:r>
              <a:rPr lang="da-DK" sz="2000" dirty="0" smtClean="0"/>
              <a:t>Retten </a:t>
            </a:r>
            <a:r>
              <a:rPr lang="da-DK" sz="2000" dirty="0"/>
              <a:t>påpegede, at </a:t>
            </a:r>
            <a:r>
              <a:rPr lang="da-DK" sz="2000" dirty="0">
                <a:solidFill>
                  <a:srgbClr val="FF0000"/>
                </a:solidFill>
              </a:rPr>
              <a:t>når en overenskomst lovligt var opsagt, havde arbejdsgiveren og arbejdstagerne ret til at aftale nye arbejdsvilkår</a:t>
            </a:r>
            <a:r>
              <a:rPr lang="da-DK" sz="2000" dirty="0"/>
              <a:t>, og udtalte, at dette ikke var i strid med </a:t>
            </a:r>
            <a:r>
              <a:rPr lang="da-DK" sz="2000" dirty="0" err="1"/>
              <a:t>Septemberforliget</a:t>
            </a:r>
            <a:r>
              <a:rPr lang="da-DK" sz="2000" dirty="0"/>
              <a:t>. </a:t>
            </a:r>
            <a:endParaRPr lang="da-DK" sz="2000" dirty="0" smtClean="0"/>
          </a:p>
          <a:p>
            <a:pPr marL="0" indent="0" algn="just">
              <a:buNone/>
            </a:pPr>
            <a:endParaRPr lang="da-DK" sz="2000" dirty="0" smtClean="0"/>
          </a:p>
          <a:p>
            <a:pPr algn="just"/>
            <a:r>
              <a:rPr lang="da-DK" sz="2000" dirty="0" err="1" smtClean="0"/>
              <a:t>Septemberforliget</a:t>
            </a:r>
            <a:r>
              <a:rPr lang="da-DK" sz="2000" dirty="0" smtClean="0"/>
              <a:t> </a:t>
            </a:r>
            <a:r>
              <a:rPr lang="da-DK" sz="2000" dirty="0"/>
              <a:t>"</a:t>
            </a:r>
            <a:r>
              <a:rPr lang="da-DK" sz="2000" i="1" dirty="0"/>
              <a:t>... navnlig </a:t>
            </a:r>
            <a:r>
              <a:rPr lang="da-DK" sz="2000" i="1" dirty="0">
                <a:solidFill>
                  <a:srgbClr val="FF0000"/>
                </a:solidFill>
              </a:rPr>
              <a:t>ikke hjemler, at adgangen hertil </a:t>
            </a:r>
            <a:r>
              <a:rPr lang="da-DK" sz="2000" dirty="0" smtClean="0">
                <a:solidFill>
                  <a:srgbClr val="FF0000"/>
                </a:solidFill>
              </a:rPr>
              <a:t>(at aftale nye arbejdsvilkår) </a:t>
            </a:r>
            <a:r>
              <a:rPr lang="da-DK" sz="2000" i="1" dirty="0" smtClean="0">
                <a:solidFill>
                  <a:srgbClr val="FF0000"/>
                </a:solidFill>
              </a:rPr>
              <a:t>skulle </a:t>
            </a:r>
            <a:r>
              <a:rPr lang="da-DK" sz="2000" i="1" dirty="0">
                <a:solidFill>
                  <a:srgbClr val="FF0000"/>
                </a:solidFill>
              </a:rPr>
              <a:t>være betinget af en yderligere "frigørelse" for det tidligere overenskomstforhold end den, der følger af, at </a:t>
            </a:r>
            <a:r>
              <a:rPr lang="da-DK" sz="2000" b="1" i="1" dirty="0">
                <a:solidFill>
                  <a:srgbClr val="FF0000"/>
                </a:solidFill>
              </a:rPr>
              <a:t>overenskomsten er bragt til ophør ved lovlig opsigelse uden at være afløst af en ny </a:t>
            </a:r>
            <a:r>
              <a:rPr lang="da-DK" sz="2000" i="1" dirty="0">
                <a:solidFill>
                  <a:srgbClr val="FF0000"/>
                </a:solidFill>
              </a:rPr>
              <a:t>overenskomst</a:t>
            </a:r>
            <a:r>
              <a:rPr lang="da-DK" sz="2000" dirty="0"/>
              <a:t>". </a:t>
            </a:r>
            <a:endParaRPr lang="da-DK" sz="2000" dirty="0" smtClean="0"/>
          </a:p>
          <a:p>
            <a:pPr marL="0" indent="0" algn="just">
              <a:buNone/>
            </a:pPr>
            <a:endParaRPr lang="da-DK" sz="2000" dirty="0" smtClean="0"/>
          </a:p>
          <a:p>
            <a:pPr algn="just"/>
            <a:r>
              <a:rPr lang="da-DK" sz="2000" dirty="0" smtClean="0"/>
              <a:t>Retten </a:t>
            </a:r>
            <a:r>
              <a:rPr lang="da-DK" sz="2000" dirty="0"/>
              <a:t>understregede imidlertid, at det gentagne gange var statueret, at "</a:t>
            </a:r>
            <a:r>
              <a:rPr lang="da-DK" sz="2000" i="1" dirty="0"/>
              <a:t>... man i visse tilfælde i mangel af ny aftale, af hensyn til varselsreglerne i </a:t>
            </a:r>
            <a:r>
              <a:rPr lang="da-DK" sz="2000" i="1" dirty="0" err="1"/>
              <a:t>Septemberforligets</a:t>
            </a:r>
            <a:r>
              <a:rPr lang="da-DK" sz="2000" i="1" dirty="0"/>
              <a:t> punkt 2 har betragtet de opsagte arbejdsvilkår som stiltiende fornyede eller opretholdte, dels og navnlig dette, at </a:t>
            </a:r>
            <a:r>
              <a:rPr lang="da-DK" sz="2000" i="1" dirty="0">
                <a:solidFill>
                  <a:srgbClr val="FF0000"/>
                </a:solidFill>
              </a:rPr>
              <a:t>kollektive skridt fra en af parternes side til indførelse af andre arbejdsvilkår end de således faktisk bestående i henhold til </a:t>
            </a:r>
            <a:r>
              <a:rPr lang="da-DK" sz="2000" i="1" dirty="0" err="1">
                <a:solidFill>
                  <a:srgbClr val="FF0000"/>
                </a:solidFill>
              </a:rPr>
              <a:t>Septemberforliget</a:t>
            </a:r>
            <a:r>
              <a:rPr lang="da-DK" sz="2000" i="1" dirty="0">
                <a:solidFill>
                  <a:srgbClr val="FF0000"/>
                </a:solidFill>
              </a:rPr>
              <a:t> eller dets grundsætninger </a:t>
            </a:r>
            <a:r>
              <a:rPr lang="da-DK" sz="2000" b="1" i="1" dirty="0">
                <a:solidFill>
                  <a:srgbClr val="FF0000"/>
                </a:solidFill>
              </a:rPr>
              <a:t>ikke</a:t>
            </a:r>
            <a:r>
              <a:rPr lang="da-DK" sz="2000" i="1" dirty="0">
                <a:solidFill>
                  <a:srgbClr val="FF0000"/>
                </a:solidFill>
              </a:rPr>
              <a:t> er lovlige uden en "frigørelse" gennem lovligt varslet og etableret arbejdsstandsning</a:t>
            </a:r>
            <a:r>
              <a:rPr lang="da-DK" sz="2000" dirty="0"/>
              <a:t>".</a:t>
            </a:r>
          </a:p>
        </p:txBody>
      </p:sp>
    </p:spTree>
    <p:extLst>
      <p:ext uri="{BB962C8B-B14F-4D97-AF65-F5344CB8AC3E}">
        <p14:creationId xmlns:p14="http://schemas.microsoft.com/office/powerpoint/2010/main" val="4205242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Retstilstanden før 1960</a:t>
            </a:r>
            <a:endParaRPr lang="da-DK" sz="3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just"/>
            <a:r>
              <a:rPr lang="da-DK" dirty="0"/>
              <a:t>Betegnelsen </a:t>
            </a:r>
            <a:r>
              <a:rPr lang="da-DK" dirty="0">
                <a:solidFill>
                  <a:srgbClr val="FF0000"/>
                </a:solidFill>
              </a:rPr>
              <a:t>"frigørelsesvarsel" </a:t>
            </a:r>
            <a:r>
              <a:rPr lang="da-DK" dirty="0"/>
              <a:t>blev </a:t>
            </a:r>
            <a:r>
              <a:rPr lang="da-DK" dirty="0" smtClean="0"/>
              <a:t>anvendt </a:t>
            </a:r>
            <a:r>
              <a:rPr lang="da-DK" dirty="0"/>
              <a:t>på </a:t>
            </a:r>
            <a:r>
              <a:rPr lang="da-DK" dirty="0" smtClean="0"/>
              <a:t>konfliktvarsler</a:t>
            </a:r>
            <a:r>
              <a:rPr lang="da-DK" dirty="0"/>
              <a:t>, der - gennem arbejdsstandsning - skulle bringe pligten til at overholde </a:t>
            </a:r>
            <a:r>
              <a:rPr lang="da-DK" dirty="0">
                <a:solidFill>
                  <a:srgbClr val="FF0000"/>
                </a:solidFill>
              </a:rPr>
              <a:t>overenskomstens </a:t>
            </a:r>
            <a:r>
              <a:rPr lang="da-DK" b="1" dirty="0">
                <a:solidFill>
                  <a:srgbClr val="FF0000"/>
                </a:solidFill>
              </a:rPr>
              <a:t>arbejdsvilkår</a:t>
            </a:r>
            <a:r>
              <a:rPr lang="da-DK" dirty="0">
                <a:solidFill>
                  <a:srgbClr val="FF0000"/>
                </a:solidFill>
              </a:rPr>
              <a:t> til ophør</a:t>
            </a:r>
            <a:r>
              <a:rPr lang="da-DK" dirty="0" smtClean="0"/>
              <a:t>.</a:t>
            </a:r>
          </a:p>
          <a:p>
            <a:pPr marL="0" indent="0" algn="just">
              <a:buNone/>
            </a:pPr>
            <a:endParaRPr lang="da-DK" dirty="0"/>
          </a:p>
          <a:p>
            <a:pPr algn="just"/>
            <a:r>
              <a:rPr lang="da-DK" dirty="0"/>
              <a:t>Selve </a:t>
            </a:r>
            <a:r>
              <a:rPr lang="da-DK" dirty="0">
                <a:solidFill>
                  <a:srgbClr val="FF0000"/>
                </a:solidFill>
              </a:rPr>
              <a:t>overenskomsten bortfaldt derimod på det tidspunkt, hvor det afgivne opsigelsesvarsel udløb</a:t>
            </a:r>
            <a:r>
              <a:rPr lang="da-DK" dirty="0"/>
              <a:t>, og det var ikke en forudsætning for frigørelse fra overenskomsten som sådan, at en arbejdsstandsning var iværksat, eller at en anden overenskomst var trådt i stedet.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79262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da-DK" altLang="da-DK" sz="3600" dirty="0" smtClean="0"/>
              <a:t>Nye tider – Hovedaftalen af 1960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62547"/>
            <a:ext cx="10021710" cy="5029200"/>
          </a:xfrm>
        </p:spPr>
        <p:txBody>
          <a:bodyPr/>
          <a:lstStyle/>
          <a:p>
            <a:pPr marL="0" indent="0">
              <a:buNone/>
            </a:pPr>
            <a:r>
              <a:rPr lang="da-DK" altLang="da-DK" b="1" dirty="0" smtClean="0"/>
              <a:t>§ </a:t>
            </a:r>
            <a:r>
              <a:rPr lang="da-DK" altLang="da-DK" b="1" dirty="0"/>
              <a:t>7, stk. </a:t>
            </a:r>
            <a:r>
              <a:rPr lang="da-DK" altLang="da-DK" b="1" dirty="0" smtClean="0"/>
              <a:t>2:</a:t>
            </a:r>
            <a:endParaRPr lang="da-DK" altLang="da-DK" sz="2000" b="1" dirty="0"/>
          </a:p>
          <a:p>
            <a:pPr marL="0" indent="0" algn="just">
              <a:buNone/>
            </a:pPr>
            <a:r>
              <a:rPr lang="da-DK" altLang="da-DK" sz="2400" dirty="0" smtClean="0"/>
              <a:t>”</a:t>
            </a:r>
            <a:r>
              <a:rPr lang="da-DK" altLang="da-DK" sz="2400" i="1" dirty="0" smtClean="0"/>
              <a:t>Selv </a:t>
            </a:r>
            <a:r>
              <a:rPr lang="da-DK" altLang="da-DK" sz="2400" i="1" dirty="0"/>
              <a:t>om en overenskomst er </a:t>
            </a:r>
            <a:r>
              <a:rPr lang="da-DK" altLang="da-DK" sz="2400" i="1" dirty="0">
                <a:solidFill>
                  <a:srgbClr val="FF0000"/>
                </a:solidFill>
              </a:rPr>
              <a:t>opsagt eller udløbet</a:t>
            </a:r>
            <a:r>
              <a:rPr lang="da-DK" altLang="da-DK" sz="2400" i="1" dirty="0"/>
              <a:t>, er parterne dog forpligtet til at overholde dens bestemmelser, indtil </a:t>
            </a:r>
            <a:r>
              <a:rPr lang="da-DK" altLang="da-DK" sz="2400" i="1" dirty="0">
                <a:solidFill>
                  <a:srgbClr val="FF0000"/>
                </a:solidFill>
              </a:rPr>
              <a:t>anden overenskomst træder i stedet</a:t>
            </a:r>
            <a:r>
              <a:rPr lang="da-DK" altLang="da-DK" sz="2400" i="1" dirty="0"/>
              <a:t>, eller </a:t>
            </a:r>
            <a:r>
              <a:rPr lang="da-DK" altLang="da-DK" sz="2400" i="1" dirty="0">
                <a:solidFill>
                  <a:srgbClr val="FF0000"/>
                </a:solidFill>
              </a:rPr>
              <a:t>arbejdsstandsning er iværksat </a:t>
            </a:r>
            <a:r>
              <a:rPr lang="da-DK" altLang="da-DK" sz="2400" i="1" dirty="0"/>
              <a:t>i overensstemmelse med reglerne i § </a:t>
            </a:r>
            <a:r>
              <a:rPr lang="da-DK" altLang="da-DK" sz="2400" i="1" dirty="0" smtClean="0"/>
              <a:t>2”</a:t>
            </a:r>
            <a:r>
              <a:rPr lang="da-DK" altLang="da-DK" sz="2400" dirty="0" smtClean="0"/>
              <a:t>.</a:t>
            </a:r>
            <a:endParaRPr lang="da-DK" altLang="da-DK" sz="2400" dirty="0"/>
          </a:p>
          <a:p>
            <a:pPr marL="0" indent="0">
              <a:buNone/>
            </a:pPr>
            <a:endParaRPr lang="da-DK" altLang="da-DK" sz="1800" dirty="0"/>
          </a:p>
        </p:txBody>
      </p:sp>
    </p:spTree>
    <p:extLst>
      <p:ext uri="{BB962C8B-B14F-4D97-AF65-F5344CB8AC3E}">
        <p14:creationId xmlns:p14="http://schemas.microsoft.com/office/powerpoint/2010/main" val="1589188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Hovedaftalen af 1960 - bemærkningen</a:t>
            </a:r>
            <a:endParaRPr lang="da-DK" sz="3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/>
              <a:t>Da § 7, stk. 2 blev vedtaget i 1960, knyttede hovedorganisationerne følgende bemærkning til bestemmelsen:</a:t>
            </a:r>
          </a:p>
          <a:p>
            <a:pPr marL="0" indent="0" algn="just">
              <a:buNone/>
            </a:pPr>
            <a:r>
              <a:rPr lang="da-DK" i="1" dirty="0"/>
              <a:t>"Stk. 2 er i forhold til </a:t>
            </a:r>
            <a:r>
              <a:rPr lang="da-DK" i="1" dirty="0" err="1"/>
              <a:t>Septemberforliget</a:t>
            </a:r>
            <a:r>
              <a:rPr lang="da-DK" i="1" dirty="0"/>
              <a:t> helt nyt, men den foreslåede bestemmelse </a:t>
            </a:r>
            <a:r>
              <a:rPr lang="da-DK" i="1" dirty="0">
                <a:solidFill>
                  <a:srgbClr val="FF0000"/>
                </a:solidFill>
              </a:rPr>
              <a:t>sigter kun til at indsætte den regel, som allerede er knæsat i praksis med hensyn til frigørelsesvarsler</a:t>
            </a:r>
            <a:r>
              <a:rPr lang="da-DK" i="1" dirty="0"/>
              <a:t>. Det er fundet rigtigt, at denne vigtige regel direkte skal kunne læses </a:t>
            </a:r>
            <a:r>
              <a:rPr lang="da-DK" i="1" dirty="0" smtClean="0"/>
              <a:t>af Hovedaftalen”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92668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5059"/>
            <a:ext cx="10515600" cy="1325563"/>
          </a:xfrm>
        </p:spPr>
        <p:txBody>
          <a:bodyPr>
            <a:normAutofit/>
          </a:bodyPr>
          <a:lstStyle/>
          <a:p>
            <a:r>
              <a:rPr lang="da-DK" sz="3600" dirty="0" smtClean="0"/>
              <a:t>De kloge var uenige……</a:t>
            </a:r>
            <a:endParaRPr lang="da-DK" sz="36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838200" y="1143045"/>
            <a:ext cx="10515600" cy="443350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endParaRPr lang="da-DK" dirty="0" smtClean="0"/>
          </a:p>
          <a:p>
            <a:pPr marL="0" indent="0" algn="just">
              <a:buNone/>
            </a:pPr>
            <a:r>
              <a:rPr lang="da-DK" dirty="0" smtClean="0">
                <a:solidFill>
                  <a:srgbClr val="FF0000"/>
                </a:solidFill>
              </a:rPr>
              <a:t>C</a:t>
            </a:r>
            <a:r>
              <a:rPr lang="da-DK" dirty="0">
                <a:solidFill>
                  <a:srgbClr val="FF0000"/>
                </a:solidFill>
              </a:rPr>
              <a:t>. Ove Christensen </a:t>
            </a:r>
            <a:r>
              <a:rPr lang="da-DK" dirty="0"/>
              <a:t>var i "Bemærkninger </a:t>
            </a:r>
            <a:r>
              <a:rPr lang="da-DK" dirty="0" smtClean="0"/>
              <a:t>til Hovedaftalen af </a:t>
            </a:r>
            <a:r>
              <a:rPr lang="da-DK" dirty="0"/>
              <a:t>18. november 1960", Juristen 1961, s. 231-268, af den opfattelse, at § 7, stk. 2 indeholdt "</a:t>
            </a:r>
            <a:r>
              <a:rPr lang="da-DK" i="1" dirty="0"/>
              <a:t> ... </a:t>
            </a:r>
            <a:r>
              <a:rPr lang="da-DK" i="1" dirty="0">
                <a:solidFill>
                  <a:srgbClr val="FF0000"/>
                </a:solidFill>
              </a:rPr>
              <a:t>en ændring </a:t>
            </a:r>
            <a:r>
              <a:rPr lang="da-DK" i="1" dirty="0"/>
              <a:t>i forhold til den hidtidige praksis</a:t>
            </a:r>
            <a:r>
              <a:rPr lang="da-DK" dirty="0"/>
              <a:t>". </a:t>
            </a:r>
            <a:endParaRPr lang="da-DK" dirty="0" smtClean="0"/>
          </a:p>
          <a:p>
            <a:pPr marL="0" indent="0" algn="just">
              <a:buNone/>
            </a:pPr>
            <a:endParaRPr lang="da-DK" dirty="0" smtClean="0"/>
          </a:p>
          <a:p>
            <a:pPr marL="0" indent="0" algn="just">
              <a:buNone/>
            </a:pPr>
            <a:r>
              <a:rPr lang="da-DK" dirty="0" smtClean="0">
                <a:solidFill>
                  <a:srgbClr val="FF0000"/>
                </a:solidFill>
              </a:rPr>
              <a:t>Allan </a:t>
            </a:r>
            <a:r>
              <a:rPr lang="da-DK" dirty="0">
                <a:solidFill>
                  <a:srgbClr val="FF0000"/>
                </a:solidFill>
              </a:rPr>
              <a:t>Rise </a:t>
            </a:r>
            <a:r>
              <a:rPr lang="da-DK" dirty="0"/>
              <a:t>tilkendegav i "Arbejdsmarkedets Nye Grundlov </a:t>
            </a:r>
            <a:r>
              <a:rPr lang="da-DK" dirty="0" smtClean="0"/>
              <a:t>- Hovedaftalen </a:t>
            </a:r>
            <a:r>
              <a:rPr lang="da-DK" dirty="0"/>
              <a:t>af 18. november 1960", s. 39 at "</a:t>
            </a:r>
            <a:r>
              <a:rPr lang="da-DK" i="1" dirty="0"/>
              <a:t>... </a:t>
            </a:r>
            <a:r>
              <a:rPr lang="da-DK" i="1" dirty="0">
                <a:solidFill>
                  <a:srgbClr val="FF0000"/>
                </a:solidFill>
              </a:rPr>
              <a:t>man </a:t>
            </a:r>
            <a:r>
              <a:rPr lang="da-DK" dirty="0">
                <a:solidFill>
                  <a:srgbClr val="FF0000"/>
                </a:solidFill>
              </a:rPr>
              <a:t>(kan) </a:t>
            </a:r>
            <a:r>
              <a:rPr lang="da-DK" i="1" dirty="0">
                <a:solidFill>
                  <a:srgbClr val="FF0000"/>
                </a:solidFill>
              </a:rPr>
              <a:t>ikke være enig med byretsdommeren </a:t>
            </a:r>
            <a:r>
              <a:rPr lang="da-DK" i="1" dirty="0"/>
              <a:t>i, at bestemmelsen indeholder en ændring i forhold til den tidligere praksis. At dette ikke er tilfældet, følger også af generalklausulen om, at nye formuleringer ikke skal ændre hidtil gældende retstilstand undtagen i de tilfælde, hvor det har været parternes udtrykkelige hensigt</a:t>
            </a:r>
            <a:r>
              <a:rPr lang="da-DK" dirty="0"/>
              <a:t>".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1655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958848" cy="1325563"/>
          </a:xfrm>
        </p:spPr>
        <p:txBody>
          <a:bodyPr>
            <a:normAutofit/>
          </a:bodyPr>
          <a:lstStyle/>
          <a:p>
            <a:r>
              <a:rPr lang="da-DK" sz="2800" dirty="0" smtClean="0"/>
              <a:t>Arbejdsretten udlægger teksten</a:t>
            </a:r>
            <a:r>
              <a:rPr lang="da-DK" sz="2800" dirty="0"/>
              <a:t> </a:t>
            </a:r>
            <a:r>
              <a:rPr lang="da-DK" sz="2800" dirty="0" smtClean="0"/>
              <a:t>– ARD 6138 (20.04.1967) (AD 1967 s. 49)</a:t>
            </a:r>
            <a:endParaRPr lang="da-DK" sz="2800" dirty="0"/>
          </a:p>
        </p:txBody>
      </p:sp>
      <p:sp>
        <p:nvSpPr>
          <p:cNvPr id="3" name="Pladsholder til tekst 2"/>
          <p:cNvSpPr>
            <a:spLocks noGrp="1"/>
          </p:cNvSpPr>
          <p:nvPr>
            <p:ph type="body" sz="quarter" idx="13"/>
          </p:nvPr>
        </p:nvSpPr>
        <p:spPr>
          <a:xfrm>
            <a:off x="838200" y="1810739"/>
            <a:ext cx="10515600" cy="3743416"/>
          </a:xfrm>
        </p:spPr>
        <p:txBody>
          <a:bodyPr/>
          <a:lstStyle/>
          <a:p>
            <a:pPr marL="0" indent="0" algn="just">
              <a:buNone/>
            </a:pPr>
            <a:r>
              <a:rPr lang="da-DK" i="1" dirty="0" smtClean="0"/>
              <a:t>”Efter en naturlig forståelse af ordene i § 7, stk. 2, ”Indtil anden overenskomst træder i stedet” må der dernæst gives klagerne medhold i, at den anden overenskomst, for at kunne træde i stedet for den opsagte eller udløbne, </a:t>
            </a:r>
            <a:r>
              <a:rPr lang="da-DK" i="1" dirty="0" smtClean="0">
                <a:solidFill>
                  <a:srgbClr val="FF0000"/>
                </a:solidFill>
              </a:rPr>
              <a:t>skal etablere et overenskomstforhold, der omfatter begge parter i den tidligere overenskomst</a:t>
            </a:r>
            <a:r>
              <a:rPr lang="da-DK" dirty="0" smtClean="0"/>
              <a:t>”.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135032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DA figur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90FF"/>
      </a:accent1>
      <a:accent2>
        <a:srgbClr val="002E78"/>
      </a:accent2>
      <a:accent3>
        <a:srgbClr val="00ECE2"/>
      </a:accent3>
      <a:accent4>
        <a:srgbClr val="3DCA81"/>
      </a:accent4>
      <a:accent5>
        <a:srgbClr val="7A00FF"/>
      </a:accent5>
      <a:accent6>
        <a:srgbClr val="FF0043"/>
      </a:accent6>
      <a:hlink>
        <a:srgbClr val="FFBC00"/>
      </a:hlink>
      <a:folHlink>
        <a:srgbClr val="979797"/>
      </a:folHlink>
    </a:clrScheme>
    <a:fontScheme name="DA-skrifttype">
      <a:majorFont>
        <a:latin typeface="Oswald Medium"/>
        <a:ea typeface=""/>
        <a:cs typeface=""/>
      </a:majorFont>
      <a:minorFont>
        <a:latin typeface="Tinos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1325</Words>
  <Application>Microsoft Office PowerPoint</Application>
  <PresentationFormat>Widescreen</PresentationFormat>
  <Paragraphs>70</Paragraphs>
  <Slides>16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16</vt:i4>
      </vt:variant>
    </vt:vector>
  </HeadingPairs>
  <TitlesOfParts>
    <vt:vector size="21" baseType="lpstr">
      <vt:lpstr>Arial</vt:lpstr>
      <vt:lpstr>Oswald Light</vt:lpstr>
      <vt:lpstr>Oswald Medium</vt:lpstr>
      <vt:lpstr>Tinos</vt:lpstr>
      <vt:lpstr>1_Office-tema</vt:lpstr>
      <vt:lpstr>Fjernvarme Fyn Distribution A/S (AR2017.0433) og DSB-sagerne (AR2018.0179 og AR2018.0073)</vt:lpstr>
      <vt:lpstr>History matters….</vt:lpstr>
      <vt:lpstr>Og hvad betød så lige det….?</vt:lpstr>
      <vt:lpstr>Og der blev lys….</vt:lpstr>
      <vt:lpstr>Retstilstanden før 1960</vt:lpstr>
      <vt:lpstr>Nye tider – Hovedaftalen af 1960</vt:lpstr>
      <vt:lpstr>Hovedaftalen af 1960 - bemærkningen</vt:lpstr>
      <vt:lpstr>De kloge var uenige……</vt:lpstr>
      <vt:lpstr>Arbejdsretten udlægger teksten – ARD 6138 (20.04.1967) (AD 1967 s. 49)</vt:lpstr>
      <vt:lpstr>1967 - 2007</vt:lpstr>
      <vt:lpstr>ARD2007.067 – Unilever</vt:lpstr>
      <vt:lpstr>ARD2007.067 – Unilever – Arbejdsrettens præmisser</vt:lpstr>
      <vt:lpstr>ARD2009.0255 – Arriva</vt:lpstr>
      <vt:lpstr>ARD2009.0255 – Arriva: Arbejdsrettens udlægning af Unilever-dommen (1)</vt:lpstr>
      <vt:lpstr>ARD2009.0255 – Arriva: Arbejdsrettens udlægning af Unilever-dommen (2)</vt:lpstr>
      <vt:lpstr>ARD2009.0255 – Arriva</vt:lpstr>
    </vt:vector>
  </TitlesOfParts>
  <Company>Dansk Arbejdsgiverforening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Helge Werner</dc:creator>
  <cp:lastModifiedBy>Helge Werner</cp:lastModifiedBy>
  <cp:revision>31</cp:revision>
  <cp:lastPrinted>2019-04-02T13:08:20Z</cp:lastPrinted>
  <dcterms:created xsi:type="dcterms:W3CDTF">2019-04-01T09:09:58Z</dcterms:created>
  <dcterms:modified xsi:type="dcterms:W3CDTF">2019-04-30T09:24:33Z</dcterms:modified>
</cp:coreProperties>
</file>